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30265688" cy="42792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7F"/>
    <a:srgbClr val="194B4B"/>
    <a:srgbClr val="FFFFFF"/>
    <a:srgbClr val="153C3B"/>
    <a:srgbClr val="5AC9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4"/>
    <p:restoredTop sz="84911"/>
  </p:normalViewPr>
  <p:slideViewPr>
    <p:cSldViewPr snapToGrid="0">
      <p:cViewPr>
        <p:scale>
          <a:sx n="36" d="100"/>
          <a:sy n="36" d="100"/>
        </p:scale>
        <p:origin x="2040" y="-3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1161A-2DBA-9F42-B1DD-0415379C23E3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F3674-2545-1140-920C-D910F34F0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10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5969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1pPr>
    <a:lvl2pPr marL="1752982" algn="l" defTabSz="3505969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2pPr>
    <a:lvl3pPr marL="3505969" algn="l" defTabSz="3505969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3pPr>
    <a:lvl4pPr marL="5258951" algn="l" defTabSz="3505969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4pPr>
    <a:lvl5pPr marL="7011937" algn="l" defTabSz="3505969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5pPr>
    <a:lvl6pPr marL="8764919" algn="l" defTabSz="3505969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6pPr>
    <a:lvl7pPr marL="10517906" algn="l" defTabSz="3505969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7pPr>
    <a:lvl8pPr marL="12270888" algn="l" defTabSz="3505969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8pPr>
    <a:lvl9pPr marL="14023874" algn="l" defTabSz="3505969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References:</a:t>
            </a:r>
          </a:p>
          <a:p>
            <a:r>
              <a:rPr lang="en-GB" dirty="0">
                <a:sym typeface="Wingdings" pitchFamily="2" charset="2"/>
              </a:rPr>
              <a:t>1) https://</a:t>
            </a:r>
            <a:r>
              <a:rPr lang="en-GB" dirty="0" err="1">
                <a:sym typeface="Wingdings" pitchFamily="2" charset="2"/>
              </a:rPr>
              <a:t>www.nice.org.uk</a:t>
            </a:r>
            <a:r>
              <a:rPr lang="en-GB" dirty="0">
                <a:sym typeface="Wingdings" pitchFamily="2" charset="2"/>
              </a:rPr>
              <a:t>/guidance/ng28/chapter/Recommendations</a:t>
            </a:r>
          </a:p>
          <a:p>
            <a:r>
              <a:rPr lang="en-GB" dirty="0">
                <a:sym typeface="Wingdings" pitchFamily="2" charset="2"/>
              </a:rPr>
              <a:t>2) https://</a:t>
            </a:r>
            <a:r>
              <a:rPr lang="en-GB" dirty="0" err="1">
                <a:sym typeface="Wingdings" pitchFamily="2" charset="2"/>
              </a:rPr>
              <a:t>www.ncbi.nlm.nih.gov</a:t>
            </a:r>
            <a:r>
              <a:rPr lang="en-GB" dirty="0">
                <a:sym typeface="Wingdings" pitchFamily="2" charset="2"/>
              </a:rPr>
              <a:t>/</a:t>
            </a:r>
            <a:r>
              <a:rPr lang="en-GB" dirty="0" err="1">
                <a:sym typeface="Wingdings" pitchFamily="2" charset="2"/>
              </a:rPr>
              <a:t>pmc</a:t>
            </a:r>
            <a:r>
              <a:rPr lang="en-GB" dirty="0">
                <a:sym typeface="Wingdings" pitchFamily="2" charset="2"/>
              </a:rPr>
              <a:t>/articles/PMC10859137/</a:t>
            </a:r>
          </a:p>
          <a:p>
            <a:r>
              <a:rPr lang="en-GB" dirty="0">
                <a:sym typeface="Wingdings" pitchFamily="2" charset="2"/>
              </a:rPr>
              <a:t>3) https://</a:t>
            </a:r>
            <a:r>
              <a:rPr lang="en-GB" dirty="0" err="1">
                <a:sym typeface="Wingdings" pitchFamily="2" charset="2"/>
              </a:rPr>
              <a:t>jamanetwork.com</a:t>
            </a:r>
            <a:r>
              <a:rPr lang="en-GB" dirty="0">
                <a:sym typeface="Wingdings" pitchFamily="2" charset="2"/>
              </a:rPr>
              <a:t>/journals/</a:t>
            </a:r>
            <a:r>
              <a:rPr lang="en-GB" dirty="0" err="1">
                <a:sym typeface="Wingdings" pitchFamily="2" charset="2"/>
              </a:rPr>
              <a:t>jamainternalmedicine</a:t>
            </a:r>
            <a:r>
              <a:rPr lang="en-GB" dirty="0">
                <a:sym typeface="Wingdings" pitchFamily="2" charset="2"/>
              </a:rPr>
              <a:t>/</a:t>
            </a:r>
            <a:r>
              <a:rPr lang="en-GB" dirty="0" err="1">
                <a:sym typeface="Wingdings" pitchFamily="2" charset="2"/>
              </a:rPr>
              <a:t>fullarticle</a:t>
            </a:r>
            <a:r>
              <a:rPr lang="en-GB" dirty="0">
                <a:sym typeface="Wingdings" pitchFamily="2" charset="2"/>
              </a:rPr>
              <a:t>/217549</a:t>
            </a:r>
          </a:p>
          <a:p>
            <a:r>
              <a:rPr lang="en-GB" dirty="0">
                <a:sym typeface="Wingdings" pitchFamily="2" charset="2"/>
              </a:rPr>
              <a:t>4) https://</a:t>
            </a:r>
            <a:r>
              <a:rPr lang="en-GB" dirty="0" err="1">
                <a:sym typeface="Wingdings" pitchFamily="2" charset="2"/>
              </a:rPr>
              <a:t>www.ncbi.nlm.nih.gov</a:t>
            </a:r>
            <a:r>
              <a:rPr lang="en-GB" dirty="0">
                <a:sym typeface="Wingdings" pitchFamily="2" charset="2"/>
              </a:rPr>
              <a:t>/</a:t>
            </a:r>
            <a:r>
              <a:rPr lang="en-GB" dirty="0" err="1">
                <a:sym typeface="Wingdings" pitchFamily="2" charset="2"/>
              </a:rPr>
              <a:t>pmc</a:t>
            </a:r>
            <a:r>
              <a:rPr lang="en-GB" dirty="0">
                <a:sym typeface="Wingdings" pitchFamily="2" charset="2"/>
              </a:rPr>
              <a:t>/articles/PMC3354930/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F3674-2545-1140-920C-D910F34F08E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46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9927" y="7003337"/>
            <a:ext cx="25725835" cy="14898182"/>
          </a:xfrm>
        </p:spPr>
        <p:txBody>
          <a:bodyPr anchor="b"/>
          <a:lstStyle>
            <a:lvl1pPr algn="ctr">
              <a:defRPr sz="198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211" y="22476050"/>
            <a:ext cx="22699266" cy="10331648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286" indent="0" algn="ctr">
              <a:buNone/>
              <a:defRPr sz="6620"/>
            </a:lvl2pPr>
            <a:lvl3pPr marL="3026573" indent="0" algn="ctr">
              <a:buNone/>
              <a:defRPr sz="5958"/>
            </a:lvl3pPr>
            <a:lvl4pPr marL="4539859" indent="0" algn="ctr">
              <a:buNone/>
              <a:defRPr sz="5296"/>
            </a:lvl4pPr>
            <a:lvl5pPr marL="6053145" indent="0" algn="ctr">
              <a:buNone/>
              <a:defRPr sz="5296"/>
            </a:lvl5pPr>
            <a:lvl6pPr marL="7566431" indent="0" algn="ctr">
              <a:buNone/>
              <a:defRPr sz="5296"/>
            </a:lvl6pPr>
            <a:lvl7pPr marL="9079718" indent="0" algn="ctr">
              <a:buNone/>
              <a:defRPr sz="5296"/>
            </a:lvl7pPr>
            <a:lvl8pPr marL="10593004" indent="0" algn="ctr">
              <a:buNone/>
              <a:defRPr sz="5296"/>
            </a:lvl8pPr>
            <a:lvl9pPr marL="12106290" indent="0" algn="ctr">
              <a:buNone/>
              <a:defRPr sz="529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866F-4366-B046-B837-E64A98036873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9616-CDF6-4E43-B6AB-ACD54941C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35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866F-4366-B046-B837-E64A98036873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9616-CDF6-4E43-B6AB-ACD54941C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48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58885" y="2278312"/>
            <a:ext cx="6526039" cy="3626479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768" y="2278312"/>
            <a:ext cx="19199796" cy="3626479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866F-4366-B046-B837-E64A98036873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9616-CDF6-4E43-B6AB-ACD54941C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36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866F-4366-B046-B837-E64A98036873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9616-CDF6-4E43-B6AB-ACD54941C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09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004" y="10668458"/>
            <a:ext cx="26104156" cy="17800551"/>
          </a:xfrm>
        </p:spPr>
        <p:txBody>
          <a:bodyPr anchor="b"/>
          <a:lstStyle>
            <a:lvl1pPr>
              <a:defRPr sz="198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004" y="28637409"/>
            <a:ext cx="26104156" cy="9360889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286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573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3985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145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43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79718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00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6290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866F-4366-B046-B837-E64A98036873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9616-CDF6-4E43-B6AB-ACD54941C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598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766" y="11391562"/>
            <a:ext cx="12862917" cy="2715154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005" y="11391562"/>
            <a:ext cx="12862917" cy="2715154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866F-4366-B046-B837-E64A98036873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9616-CDF6-4E43-B6AB-ACD54941C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9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708" y="2278322"/>
            <a:ext cx="26104156" cy="827126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711" y="10490146"/>
            <a:ext cx="12803803" cy="5141058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286" indent="0">
              <a:buNone/>
              <a:defRPr sz="6620" b="1"/>
            </a:lvl2pPr>
            <a:lvl3pPr marL="3026573" indent="0">
              <a:buNone/>
              <a:defRPr sz="5958" b="1"/>
            </a:lvl3pPr>
            <a:lvl4pPr marL="4539859" indent="0">
              <a:buNone/>
              <a:defRPr sz="5296" b="1"/>
            </a:lvl4pPr>
            <a:lvl5pPr marL="6053145" indent="0">
              <a:buNone/>
              <a:defRPr sz="5296" b="1"/>
            </a:lvl5pPr>
            <a:lvl6pPr marL="7566431" indent="0">
              <a:buNone/>
              <a:defRPr sz="5296" b="1"/>
            </a:lvl6pPr>
            <a:lvl7pPr marL="9079718" indent="0">
              <a:buNone/>
              <a:defRPr sz="5296" b="1"/>
            </a:lvl7pPr>
            <a:lvl8pPr marL="10593004" indent="0">
              <a:buNone/>
              <a:defRPr sz="5296" b="1"/>
            </a:lvl8pPr>
            <a:lvl9pPr marL="12106290" indent="0">
              <a:buNone/>
              <a:defRPr sz="529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711" y="15631204"/>
            <a:ext cx="12803803" cy="2299114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006" y="10490146"/>
            <a:ext cx="12866859" cy="5141058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286" indent="0">
              <a:buNone/>
              <a:defRPr sz="6620" b="1"/>
            </a:lvl2pPr>
            <a:lvl3pPr marL="3026573" indent="0">
              <a:buNone/>
              <a:defRPr sz="5958" b="1"/>
            </a:lvl3pPr>
            <a:lvl4pPr marL="4539859" indent="0">
              <a:buNone/>
              <a:defRPr sz="5296" b="1"/>
            </a:lvl4pPr>
            <a:lvl5pPr marL="6053145" indent="0">
              <a:buNone/>
              <a:defRPr sz="5296" b="1"/>
            </a:lvl5pPr>
            <a:lvl6pPr marL="7566431" indent="0">
              <a:buNone/>
              <a:defRPr sz="5296" b="1"/>
            </a:lvl6pPr>
            <a:lvl7pPr marL="9079718" indent="0">
              <a:buNone/>
              <a:defRPr sz="5296" b="1"/>
            </a:lvl7pPr>
            <a:lvl8pPr marL="10593004" indent="0">
              <a:buNone/>
              <a:defRPr sz="5296" b="1"/>
            </a:lvl8pPr>
            <a:lvl9pPr marL="12106290" indent="0">
              <a:buNone/>
              <a:defRPr sz="529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006" y="15631204"/>
            <a:ext cx="12866859" cy="2299114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866F-4366-B046-B837-E64A98036873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9616-CDF6-4E43-B6AB-ACD54941C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61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866F-4366-B046-B837-E64A98036873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9616-CDF6-4E43-B6AB-ACD54941C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43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866F-4366-B046-B837-E64A98036873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9616-CDF6-4E43-B6AB-ACD54941C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17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708" y="2852843"/>
            <a:ext cx="9761472" cy="998495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6859" y="6161359"/>
            <a:ext cx="15322005" cy="30410517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708" y="12837795"/>
            <a:ext cx="9761472" cy="23783603"/>
          </a:xfrm>
        </p:spPr>
        <p:txBody>
          <a:bodyPr/>
          <a:lstStyle>
            <a:lvl1pPr marL="0" indent="0">
              <a:buNone/>
              <a:defRPr sz="5296"/>
            </a:lvl1pPr>
            <a:lvl2pPr marL="1513286" indent="0">
              <a:buNone/>
              <a:defRPr sz="4634"/>
            </a:lvl2pPr>
            <a:lvl3pPr marL="3026573" indent="0">
              <a:buNone/>
              <a:defRPr sz="3972"/>
            </a:lvl3pPr>
            <a:lvl4pPr marL="4539859" indent="0">
              <a:buNone/>
              <a:defRPr sz="3310"/>
            </a:lvl4pPr>
            <a:lvl5pPr marL="6053145" indent="0">
              <a:buNone/>
              <a:defRPr sz="3310"/>
            </a:lvl5pPr>
            <a:lvl6pPr marL="7566431" indent="0">
              <a:buNone/>
              <a:defRPr sz="3310"/>
            </a:lvl6pPr>
            <a:lvl7pPr marL="9079718" indent="0">
              <a:buNone/>
              <a:defRPr sz="3310"/>
            </a:lvl7pPr>
            <a:lvl8pPr marL="10593004" indent="0">
              <a:buNone/>
              <a:defRPr sz="3310"/>
            </a:lvl8pPr>
            <a:lvl9pPr marL="12106290" indent="0">
              <a:buNone/>
              <a:defRPr sz="331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866F-4366-B046-B837-E64A98036873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9616-CDF6-4E43-B6AB-ACD54941C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47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708" y="2852843"/>
            <a:ext cx="9761472" cy="998495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6859" y="6161359"/>
            <a:ext cx="15322005" cy="30410517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286" indent="0">
              <a:buNone/>
              <a:defRPr sz="9268"/>
            </a:lvl2pPr>
            <a:lvl3pPr marL="3026573" indent="0">
              <a:buNone/>
              <a:defRPr sz="7944"/>
            </a:lvl3pPr>
            <a:lvl4pPr marL="4539859" indent="0">
              <a:buNone/>
              <a:defRPr sz="6620"/>
            </a:lvl4pPr>
            <a:lvl5pPr marL="6053145" indent="0">
              <a:buNone/>
              <a:defRPr sz="6620"/>
            </a:lvl5pPr>
            <a:lvl6pPr marL="7566431" indent="0">
              <a:buNone/>
              <a:defRPr sz="6620"/>
            </a:lvl6pPr>
            <a:lvl7pPr marL="9079718" indent="0">
              <a:buNone/>
              <a:defRPr sz="6620"/>
            </a:lvl7pPr>
            <a:lvl8pPr marL="10593004" indent="0">
              <a:buNone/>
              <a:defRPr sz="6620"/>
            </a:lvl8pPr>
            <a:lvl9pPr marL="12106290" indent="0">
              <a:buNone/>
              <a:defRPr sz="662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708" y="12837795"/>
            <a:ext cx="9761472" cy="23783603"/>
          </a:xfrm>
        </p:spPr>
        <p:txBody>
          <a:bodyPr/>
          <a:lstStyle>
            <a:lvl1pPr marL="0" indent="0">
              <a:buNone/>
              <a:defRPr sz="5296"/>
            </a:lvl1pPr>
            <a:lvl2pPr marL="1513286" indent="0">
              <a:buNone/>
              <a:defRPr sz="4634"/>
            </a:lvl2pPr>
            <a:lvl3pPr marL="3026573" indent="0">
              <a:buNone/>
              <a:defRPr sz="3972"/>
            </a:lvl3pPr>
            <a:lvl4pPr marL="4539859" indent="0">
              <a:buNone/>
              <a:defRPr sz="3310"/>
            </a:lvl4pPr>
            <a:lvl5pPr marL="6053145" indent="0">
              <a:buNone/>
              <a:defRPr sz="3310"/>
            </a:lvl5pPr>
            <a:lvl6pPr marL="7566431" indent="0">
              <a:buNone/>
              <a:defRPr sz="3310"/>
            </a:lvl6pPr>
            <a:lvl7pPr marL="9079718" indent="0">
              <a:buNone/>
              <a:defRPr sz="3310"/>
            </a:lvl7pPr>
            <a:lvl8pPr marL="10593004" indent="0">
              <a:buNone/>
              <a:defRPr sz="3310"/>
            </a:lvl8pPr>
            <a:lvl9pPr marL="12106290" indent="0">
              <a:buNone/>
              <a:defRPr sz="331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866F-4366-B046-B837-E64A98036873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9616-CDF6-4E43-B6AB-ACD54941C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65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766" y="2278322"/>
            <a:ext cx="26104156" cy="8271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766" y="11391562"/>
            <a:ext cx="26104156" cy="27151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766" y="39662456"/>
            <a:ext cx="6809780" cy="22783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7866F-4366-B046-B837-E64A98036873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5509" y="39662456"/>
            <a:ext cx="10214670" cy="22783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5142" y="39662456"/>
            <a:ext cx="6809780" cy="22783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39616-CDF6-4E43-B6AB-ACD54941C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64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6573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43" indent="-756643" algn="l" defTabSz="3026573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69929" indent="-756643" algn="l" defTabSz="3026573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216" indent="-756643" algn="l" defTabSz="3026573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502" indent="-756643" algn="l" defTabSz="3026573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09788" indent="-756643" algn="l" defTabSz="3026573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075" indent="-756643" algn="l" defTabSz="3026573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361" indent="-756643" algn="l" defTabSz="3026573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49647" indent="-756643" algn="l" defTabSz="3026573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2933" indent="-756643" algn="l" defTabSz="3026573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573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286" algn="l" defTabSz="3026573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573" algn="l" defTabSz="3026573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39859" algn="l" defTabSz="3026573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145" algn="l" defTabSz="3026573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431" algn="l" defTabSz="3026573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79718" algn="l" defTabSz="3026573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004" algn="l" defTabSz="3026573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6290" algn="l" defTabSz="3026573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C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C8900418-B2DA-1160-042C-EB98FC79AE9B}"/>
              </a:ext>
            </a:extLst>
          </p:cNvPr>
          <p:cNvSpPr/>
          <p:nvPr/>
        </p:nvSpPr>
        <p:spPr>
          <a:xfrm rot="10800000" flipV="1">
            <a:off x="213996" y="41094734"/>
            <a:ext cx="29837696" cy="1697898"/>
          </a:xfrm>
          <a:prstGeom prst="roundRect">
            <a:avLst>
              <a:gd name="adj" fmla="val 10259"/>
            </a:avLst>
          </a:prstGeom>
          <a:solidFill>
            <a:srgbClr val="153C3B"/>
          </a:solidFill>
          <a:ln>
            <a:solidFill>
              <a:srgbClr val="5AC9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136"/>
          </a:p>
        </p:txBody>
      </p:sp>
      <p:graphicFrame>
        <p:nvGraphicFramePr>
          <p:cNvPr id="109" name="Table 108">
            <a:extLst>
              <a:ext uri="{FF2B5EF4-FFF2-40B4-BE49-F238E27FC236}">
                <a16:creationId xmlns:a16="http://schemas.microsoft.com/office/drawing/2014/main" id="{D25ACFC3-9DBB-C7B8-385C-F54623989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020370"/>
              </p:ext>
            </p:extLst>
          </p:nvPr>
        </p:nvGraphicFramePr>
        <p:xfrm>
          <a:off x="460470" y="41656798"/>
          <a:ext cx="29521636" cy="1133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409">
                  <a:extLst>
                    <a:ext uri="{9D8B030D-6E8A-4147-A177-3AD203B41FA5}">
                      <a16:colId xmlns:a16="http://schemas.microsoft.com/office/drawing/2014/main" val="3095305646"/>
                    </a:ext>
                  </a:extLst>
                </a:gridCol>
                <a:gridCol w="7380409">
                  <a:extLst>
                    <a:ext uri="{9D8B030D-6E8A-4147-A177-3AD203B41FA5}">
                      <a16:colId xmlns:a16="http://schemas.microsoft.com/office/drawing/2014/main" val="1686439912"/>
                    </a:ext>
                  </a:extLst>
                </a:gridCol>
                <a:gridCol w="7380409">
                  <a:extLst>
                    <a:ext uri="{9D8B030D-6E8A-4147-A177-3AD203B41FA5}">
                      <a16:colId xmlns:a16="http://schemas.microsoft.com/office/drawing/2014/main" val="3351464643"/>
                    </a:ext>
                  </a:extLst>
                </a:gridCol>
                <a:gridCol w="7380409">
                  <a:extLst>
                    <a:ext uri="{9D8B030D-6E8A-4147-A177-3AD203B41FA5}">
                      <a16:colId xmlns:a16="http://schemas.microsoft.com/office/drawing/2014/main" val="4125181132"/>
                    </a:ext>
                  </a:extLst>
                </a:gridCol>
              </a:tblGrid>
              <a:tr h="11330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1. NICE. Recommendations | Type 2 Diabetes in adults: Management | Guidance | NICE [Internet]. </a:t>
                      </a:r>
                      <a:r>
                        <a:rPr kumimoji="0" lang="en-GB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www.nice.org.uk</a:t>
                      </a: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. 2022.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2. Green HD, Burden E, Chen J, Evans J, Patel K, Wood AR, et al. Hyperglycaemia is a causal risk factor for upper limb pathologies. International Journal of Epidemiology. 2024 Jan 10;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3. Levitan EB, Song Y, Ford ES, Liu S. Is Nondiabetic </a:t>
                      </a:r>
                      <a:r>
                        <a:rPr kumimoji="0" lang="en-GB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Hyperglycemia</a:t>
                      </a: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a Risk Factor for Cardiovascular Disease? Archives of Internal Medicine. 2004 Oct 25;164(19):2147.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4. Alves C, </a:t>
                      </a:r>
                      <a:r>
                        <a:rPr kumimoji="0" lang="en-GB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Casqueiro</a:t>
                      </a: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J, </a:t>
                      </a:r>
                      <a:r>
                        <a:rPr kumimoji="0" lang="en-GB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Casqueiro</a:t>
                      </a: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J. Infections in patients with diabetes mellitus: A review of pathogenesis. Indian Journal of Endocrinology and Metabolism. 2012;16(7):27.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958092"/>
                  </a:ext>
                </a:extLst>
              </a:tr>
            </a:tbl>
          </a:graphicData>
        </a:graphic>
      </p:graphicFrame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1BC1DA94-8A07-6206-D071-BD50BC20B376}"/>
              </a:ext>
            </a:extLst>
          </p:cNvPr>
          <p:cNvSpPr/>
          <p:nvPr/>
        </p:nvSpPr>
        <p:spPr>
          <a:xfrm>
            <a:off x="15047124" y="5601919"/>
            <a:ext cx="15004568" cy="13205463"/>
          </a:xfrm>
          <a:prstGeom prst="roundRect">
            <a:avLst>
              <a:gd name="adj" fmla="val 2267"/>
            </a:avLst>
          </a:prstGeom>
          <a:solidFill>
            <a:srgbClr val="153C3B"/>
          </a:solidFill>
          <a:ln>
            <a:solidFill>
              <a:srgbClr val="5AC9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136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630EC500-5F0B-1D52-E301-2764FDA7C0D9}"/>
              </a:ext>
            </a:extLst>
          </p:cNvPr>
          <p:cNvSpPr/>
          <p:nvPr/>
        </p:nvSpPr>
        <p:spPr>
          <a:xfrm>
            <a:off x="213996" y="5613942"/>
            <a:ext cx="14416404" cy="13205465"/>
          </a:xfrm>
          <a:prstGeom prst="roundRect">
            <a:avLst>
              <a:gd name="adj" fmla="val 1909"/>
            </a:avLst>
          </a:prstGeom>
          <a:solidFill>
            <a:srgbClr val="153C3B"/>
          </a:solidFill>
          <a:ln>
            <a:solidFill>
              <a:srgbClr val="5AC9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136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A86DC73-58FF-F8BA-5F31-907E138962E4}"/>
              </a:ext>
            </a:extLst>
          </p:cNvPr>
          <p:cNvSpPr/>
          <p:nvPr/>
        </p:nvSpPr>
        <p:spPr>
          <a:xfrm>
            <a:off x="15047124" y="30407114"/>
            <a:ext cx="14977218" cy="10398302"/>
          </a:xfrm>
          <a:prstGeom prst="roundRect">
            <a:avLst>
              <a:gd name="adj" fmla="val 2056"/>
            </a:avLst>
          </a:prstGeom>
          <a:solidFill>
            <a:srgbClr val="153C3B"/>
          </a:solidFill>
          <a:ln>
            <a:solidFill>
              <a:srgbClr val="5AC9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136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40DB93A-C710-0579-C7D3-4B5201262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95" y="529633"/>
            <a:ext cx="4693819" cy="1650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712FC0-C454-6D98-E8BB-AEF1F4B2D494}"/>
              </a:ext>
            </a:extLst>
          </p:cNvPr>
          <p:cNvSpPr txBox="1"/>
          <p:nvPr/>
        </p:nvSpPr>
        <p:spPr>
          <a:xfrm>
            <a:off x="5638471" y="529875"/>
            <a:ext cx="246272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b="1" dirty="0">
                <a:solidFill>
                  <a:schemeClr val="bg1"/>
                </a:solidFill>
                <a:cs typeface="Arial" panose="020B0604020202020204" pitchFamily="34" charset="0"/>
              </a:rPr>
              <a:t>Investigating the causal link between prolonged hyperglycaemia and hospitalisation for infection: a Mendelian randomisation study</a:t>
            </a:r>
            <a:endParaRPr lang="en-GB" sz="80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78A2F3-E128-F43D-D43E-DC4518FA2DB6}"/>
              </a:ext>
            </a:extLst>
          </p:cNvPr>
          <p:cNvSpPr txBox="1"/>
          <p:nvPr/>
        </p:nvSpPr>
        <p:spPr>
          <a:xfrm>
            <a:off x="630720" y="4474900"/>
            <a:ext cx="261880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chemeClr val="bg1">
                    <a:lumMod val="85000"/>
                  </a:schemeClr>
                </a:solidFill>
              </a:rPr>
              <a:t>Ethan de Villiers, Rhian Hopkins, Michael N Weedon, John M Dennis, Harry D Green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A66FF3-A25B-F125-1C85-B220E97F5BEF}"/>
              </a:ext>
            </a:extLst>
          </p:cNvPr>
          <p:cNvCxnSpPr>
            <a:cxnSpLocks/>
          </p:cNvCxnSpPr>
          <p:nvPr/>
        </p:nvCxnSpPr>
        <p:spPr>
          <a:xfrm>
            <a:off x="57877" y="5596816"/>
            <a:ext cx="30265688" cy="0"/>
          </a:xfrm>
          <a:prstGeom prst="line">
            <a:avLst/>
          </a:prstGeom>
          <a:ln w="28575">
            <a:solidFill>
              <a:srgbClr val="5AC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056F2E-2C49-5E9D-02E1-30E71D3E2A8B}"/>
              </a:ext>
            </a:extLst>
          </p:cNvPr>
          <p:cNvSpPr txBox="1"/>
          <p:nvPr/>
        </p:nvSpPr>
        <p:spPr>
          <a:xfrm>
            <a:off x="5481378" y="5628752"/>
            <a:ext cx="38816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u="sng" dirty="0">
                <a:solidFill>
                  <a:schemeClr val="bg1"/>
                </a:solidFill>
              </a:rPr>
              <a:t>Background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C34A2B-F65D-180C-434C-1B682E2CCD5F}"/>
              </a:ext>
            </a:extLst>
          </p:cNvPr>
          <p:cNvGrpSpPr/>
          <p:nvPr/>
        </p:nvGrpSpPr>
        <p:grpSpPr>
          <a:xfrm>
            <a:off x="330594" y="2664662"/>
            <a:ext cx="4709685" cy="1327532"/>
            <a:chOff x="9984431" y="843712"/>
            <a:chExt cx="2144255" cy="6044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DFEFDE-4229-1EC6-D3D9-96B3D4D6E1C7}"/>
                </a:ext>
              </a:extLst>
            </p:cNvPr>
            <p:cNvSpPr/>
            <p:nvPr/>
          </p:nvSpPr>
          <p:spPr>
            <a:xfrm>
              <a:off x="9984431" y="843712"/>
              <a:ext cx="2144255" cy="6044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136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6D187E2-234D-6474-8301-6F8C1AA210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3618" b="28177"/>
            <a:stretch/>
          </p:blipFill>
          <p:spPr>
            <a:xfrm>
              <a:off x="10003781" y="910425"/>
              <a:ext cx="2105554" cy="484174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73166FB-DE95-2E1F-3027-F99187098805}"/>
              </a:ext>
            </a:extLst>
          </p:cNvPr>
          <p:cNvGrpSpPr/>
          <p:nvPr/>
        </p:nvGrpSpPr>
        <p:grpSpPr>
          <a:xfrm>
            <a:off x="460471" y="14826279"/>
            <a:ext cx="13974917" cy="2233511"/>
            <a:chOff x="460471" y="15132485"/>
            <a:chExt cx="13974917" cy="223351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1512460-5220-6C32-F8AB-863D6E89AAFF}"/>
                </a:ext>
              </a:extLst>
            </p:cNvPr>
            <p:cNvSpPr txBox="1"/>
            <p:nvPr/>
          </p:nvSpPr>
          <p:spPr>
            <a:xfrm>
              <a:off x="6309514" y="15132485"/>
              <a:ext cx="23358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0" u="sng" dirty="0">
                  <a:solidFill>
                    <a:schemeClr val="bg1"/>
                  </a:solidFill>
                </a:rPr>
                <a:t>Cohort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0B33EF6-F10A-C19F-2A4E-55F2FE4D4A4A}"/>
                </a:ext>
              </a:extLst>
            </p:cNvPr>
            <p:cNvSpPr txBox="1"/>
            <p:nvPr/>
          </p:nvSpPr>
          <p:spPr>
            <a:xfrm>
              <a:off x="460471" y="16119501"/>
              <a:ext cx="3970526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0" b="1" dirty="0">
                  <a:solidFill>
                    <a:schemeClr val="bg1"/>
                  </a:solidFill>
                  <a:cs typeface="Arial" panose="020B0604020202020204" pitchFamily="34" charset="0"/>
                </a:rPr>
                <a:t>491,026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08F5E16-0DD1-1030-C0D6-98170090C0D7}"/>
                </a:ext>
              </a:extLst>
            </p:cNvPr>
            <p:cNvSpPr txBox="1"/>
            <p:nvPr/>
          </p:nvSpPr>
          <p:spPr>
            <a:xfrm>
              <a:off x="4430997" y="16256895"/>
              <a:ext cx="1000439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solidFill>
                    <a:schemeClr val="bg1">
                      <a:lumMod val="85000"/>
                    </a:schemeClr>
                  </a:solidFill>
                </a:rPr>
                <a:t>UK BIOBANK</a:t>
              </a:r>
              <a:r>
                <a:rPr lang="en-GB" sz="3200" dirty="0">
                  <a:solidFill>
                    <a:schemeClr val="bg1">
                      <a:lumMod val="85000"/>
                    </a:schemeClr>
                  </a:solidFill>
                </a:rPr>
                <a:t> participants classified into 4 groups based on ICD10 hospital records:</a:t>
              </a:r>
            </a:p>
          </p:txBody>
        </p:sp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8A662788-F858-D593-AC52-10BCD4E52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680770"/>
              </p:ext>
            </p:extLst>
          </p:nvPr>
        </p:nvGraphicFramePr>
        <p:xfrm>
          <a:off x="789862" y="17245401"/>
          <a:ext cx="13281740" cy="12633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20435">
                  <a:extLst>
                    <a:ext uri="{9D8B030D-6E8A-4147-A177-3AD203B41FA5}">
                      <a16:colId xmlns:a16="http://schemas.microsoft.com/office/drawing/2014/main" val="2962257040"/>
                    </a:ext>
                  </a:extLst>
                </a:gridCol>
                <a:gridCol w="3320435">
                  <a:extLst>
                    <a:ext uri="{9D8B030D-6E8A-4147-A177-3AD203B41FA5}">
                      <a16:colId xmlns:a16="http://schemas.microsoft.com/office/drawing/2014/main" val="1917916840"/>
                    </a:ext>
                  </a:extLst>
                </a:gridCol>
                <a:gridCol w="3320435">
                  <a:extLst>
                    <a:ext uri="{9D8B030D-6E8A-4147-A177-3AD203B41FA5}">
                      <a16:colId xmlns:a16="http://schemas.microsoft.com/office/drawing/2014/main" val="3711160113"/>
                    </a:ext>
                  </a:extLst>
                </a:gridCol>
                <a:gridCol w="3320435">
                  <a:extLst>
                    <a:ext uri="{9D8B030D-6E8A-4147-A177-3AD203B41FA5}">
                      <a16:colId xmlns:a16="http://schemas.microsoft.com/office/drawing/2014/main" val="3833544608"/>
                    </a:ext>
                  </a:extLst>
                </a:gridCol>
              </a:tblGrid>
              <a:tr h="10782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3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</a:rPr>
                        <a:t>Bacterial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3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</a:rPr>
                        <a:t>(N = 40,389)</a:t>
                      </a:r>
                    </a:p>
                  </a:txBody>
                  <a:tcPr marL="226993" marR="226993" marT="113496" marB="1134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4B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3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</a:rPr>
                        <a:t>Fungal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3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</a:rPr>
                        <a:t>(N = 703)</a:t>
                      </a:r>
                    </a:p>
                  </a:txBody>
                  <a:tcPr marL="226993" marR="226993" marT="113496" marB="113496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4B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3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</a:rPr>
                        <a:t>Viral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3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</a:rPr>
                        <a:t>(N = 17,961)</a:t>
                      </a:r>
                    </a:p>
                  </a:txBody>
                  <a:tcPr marL="226993" marR="226993" marT="113496" marB="113496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4B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3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</a:rPr>
                        <a:t>Control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3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</a:rPr>
                        <a:t>(N = 431,973)</a:t>
                      </a:r>
                      <a:endParaRPr lang="en-GB" sz="40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226993" marR="226993" marT="113496" marB="113496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13574"/>
                  </a:ext>
                </a:extLst>
              </a:tr>
            </a:tbl>
          </a:graphicData>
        </a:graphic>
      </p:graphicFrame>
      <p:grpSp>
        <p:nvGrpSpPr>
          <p:cNvPr id="98" name="Group 97">
            <a:extLst>
              <a:ext uri="{FF2B5EF4-FFF2-40B4-BE49-F238E27FC236}">
                <a16:creationId xmlns:a16="http://schemas.microsoft.com/office/drawing/2014/main" id="{18141923-0505-062C-9387-EFF8C4FA0DA9}"/>
              </a:ext>
            </a:extLst>
          </p:cNvPr>
          <p:cNvGrpSpPr/>
          <p:nvPr/>
        </p:nvGrpSpPr>
        <p:grpSpPr>
          <a:xfrm>
            <a:off x="677243" y="12358933"/>
            <a:ext cx="13739624" cy="2684154"/>
            <a:chOff x="677243" y="12858178"/>
            <a:chExt cx="13739624" cy="268415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B6C05F-66D5-13DD-A6BC-2C5878EDEE7F}"/>
                </a:ext>
              </a:extLst>
            </p:cNvPr>
            <p:cNvSpPr txBox="1"/>
            <p:nvPr/>
          </p:nvSpPr>
          <p:spPr>
            <a:xfrm>
              <a:off x="2873953" y="14152828"/>
              <a:ext cx="1154291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FFC000"/>
                  </a:solidFill>
                  <a:cs typeface="Arial" panose="020B0604020202020204" pitchFamily="34" charset="0"/>
                </a:rPr>
                <a:t>Investigate if elevated glycaemia is a causal risk factor for increased risk of infections.</a:t>
              </a:r>
              <a:endParaRPr lang="en-GB" sz="32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8443B397-DA32-8EC1-CD5B-B0E6567A1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7243" y="14027729"/>
              <a:ext cx="1514603" cy="1514603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D2047A-1ECA-8999-B83B-BBF9C30573F2}"/>
                </a:ext>
              </a:extLst>
            </p:cNvPr>
            <p:cNvSpPr txBox="1"/>
            <p:nvPr/>
          </p:nvSpPr>
          <p:spPr>
            <a:xfrm>
              <a:off x="6692851" y="12858178"/>
              <a:ext cx="162736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7000" u="sng" dirty="0">
                  <a:solidFill>
                    <a:schemeClr val="bg1"/>
                  </a:solidFill>
                </a:rPr>
                <a:t>Aim</a:t>
              </a:r>
            </a:p>
          </p:txBody>
        </p:sp>
      </p:grp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E7DC4C6C-1183-A6D7-2DDD-0D98524FB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000352"/>
              </p:ext>
            </p:extLst>
          </p:nvPr>
        </p:nvGraphicFramePr>
        <p:xfrm>
          <a:off x="687543" y="19738578"/>
          <a:ext cx="11958785" cy="7214226"/>
        </p:xfrm>
        <a:graphic>
          <a:graphicData uri="http://schemas.openxmlformats.org/drawingml/2006/table">
            <a:tbl>
              <a:tblPr/>
              <a:tblGrid>
                <a:gridCol w="2391757">
                  <a:extLst>
                    <a:ext uri="{9D8B030D-6E8A-4147-A177-3AD203B41FA5}">
                      <a16:colId xmlns:a16="http://schemas.microsoft.com/office/drawing/2014/main" val="1439477853"/>
                    </a:ext>
                  </a:extLst>
                </a:gridCol>
                <a:gridCol w="2391757">
                  <a:extLst>
                    <a:ext uri="{9D8B030D-6E8A-4147-A177-3AD203B41FA5}">
                      <a16:colId xmlns:a16="http://schemas.microsoft.com/office/drawing/2014/main" val="4010538442"/>
                    </a:ext>
                  </a:extLst>
                </a:gridCol>
                <a:gridCol w="2391757">
                  <a:extLst>
                    <a:ext uri="{9D8B030D-6E8A-4147-A177-3AD203B41FA5}">
                      <a16:colId xmlns:a16="http://schemas.microsoft.com/office/drawing/2014/main" val="511144768"/>
                    </a:ext>
                  </a:extLst>
                </a:gridCol>
                <a:gridCol w="2391757">
                  <a:extLst>
                    <a:ext uri="{9D8B030D-6E8A-4147-A177-3AD203B41FA5}">
                      <a16:colId xmlns:a16="http://schemas.microsoft.com/office/drawing/2014/main" val="313442843"/>
                    </a:ext>
                  </a:extLst>
                </a:gridCol>
                <a:gridCol w="2391757">
                  <a:extLst>
                    <a:ext uri="{9D8B030D-6E8A-4147-A177-3AD203B41FA5}">
                      <a16:colId xmlns:a16="http://schemas.microsoft.com/office/drawing/2014/main" val="281625496"/>
                    </a:ext>
                  </a:extLst>
                </a:gridCol>
              </a:tblGrid>
              <a:tr h="1004355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 median (LQ – UQ)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1" i="0" u="none" strike="noStrike" dirty="0">
                          <a:solidFill>
                            <a:srgbClr val="FFC07F"/>
                          </a:solidFill>
                          <a:effectLst/>
                          <a:latin typeface="Aptos Narrow" panose="020B0004020202020204" pitchFamily="34" charset="0"/>
                        </a:rPr>
                        <a:t>bacterial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1" i="0" u="none" strike="noStrike">
                          <a:solidFill>
                            <a:srgbClr val="FFC07F"/>
                          </a:solidFill>
                          <a:effectLst/>
                          <a:latin typeface="Aptos Narrow" panose="020B0004020202020204" pitchFamily="34" charset="0"/>
                        </a:rPr>
                        <a:t>fungal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1" i="0" u="none" strike="noStrike" dirty="0">
                          <a:solidFill>
                            <a:srgbClr val="FFC07F"/>
                          </a:solidFill>
                          <a:effectLst/>
                          <a:latin typeface="Aptos Narrow" panose="020B0004020202020204" pitchFamily="34" charset="0"/>
                        </a:rPr>
                        <a:t>viral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1" i="0" u="none" strike="noStrike" dirty="0">
                          <a:solidFill>
                            <a:srgbClr val="FFC07F"/>
                          </a:solidFill>
                          <a:effectLst/>
                          <a:latin typeface="Aptos Narrow" panose="020B0004020202020204" pitchFamily="34" charset="0"/>
                        </a:rPr>
                        <a:t>control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494547"/>
                  </a:ext>
                </a:extLst>
              </a:tr>
              <a:tr h="1004355"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1" i="0" u="none" strike="noStrike" dirty="0">
                          <a:solidFill>
                            <a:srgbClr val="FFC07F"/>
                          </a:solidFill>
                          <a:effectLst/>
                          <a:latin typeface="Aptos Narrow" panose="020B0004020202020204" pitchFamily="34" charset="0"/>
                        </a:rPr>
                        <a:t>HbA1c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36.2</a:t>
                      </a:r>
                    </a:p>
                    <a:p>
                      <a:pPr algn="ctr" fontAlgn="b"/>
                      <a:r>
                        <a:rPr lang="en-GB" sz="27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(33.5 - 39.4)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36.1</a:t>
                      </a:r>
                    </a:p>
                    <a:p>
                      <a:pPr algn="ctr" fontAlgn="b"/>
                      <a:r>
                        <a:rPr lang="en-GB" sz="27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(33.2 - 39.2)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36.1</a:t>
                      </a:r>
                    </a:p>
                    <a:p>
                      <a:pPr algn="ctr" fontAlgn="b"/>
                      <a:r>
                        <a:rPr lang="en-GB" sz="27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(33.4 - 39.1)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35.1</a:t>
                      </a:r>
                    </a:p>
                    <a:p>
                      <a:pPr algn="ctr" fontAlgn="b"/>
                      <a:r>
                        <a:rPr lang="en-GB" sz="27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(32.7 - 37.6)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08495"/>
                  </a:ext>
                </a:extLst>
              </a:tr>
              <a:tr h="1004355"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0" i="0" u="none" strike="noStrike" dirty="0">
                          <a:solidFill>
                            <a:srgbClr val="FFC07F"/>
                          </a:solidFill>
                          <a:effectLst/>
                          <a:latin typeface="Aptos Narrow" panose="020B0004020202020204" pitchFamily="34" charset="0"/>
                        </a:rPr>
                        <a:t>BMI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27.9</a:t>
                      </a:r>
                    </a:p>
                    <a:p>
                      <a:pPr algn="ctr" fontAlgn="b"/>
                      <a:r>
                        <a:rPr lang="en-GB" sz="27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(24.9 - 31.6)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28.0</a:t>
                      </a:r>
                    </a:p>
                    <a:p>
                      <a:pPr algn="ctr" fontAlgn="b"/>
                      <a:r>
                        <a:rPr lang="en-GB" sz="27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(25.1 - 31.7)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27.9</a:t>
                      </a:r>
                    </a:p>
                    <a:p>
                      <a:pPr algn="ctr" fontAlgn="b"/>
                      <a:r>
                        <a:rPr lang="en-GB" sz="27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(25.0 - 31.4)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26.6</a:t>
                      </a:r>
                    </a:p>
                    <a:p>
                      <a:pPr algn="ctr" fontAlgn="b"/>
                      <a:r>
                        <a:rPr lang="en-GB" sz="27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(24.0 - 29.6)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14185"/>
                  </a:ext>
                </a:extLst>
              </a:tr>
              <a:tr h="1004355"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Assessment age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61.5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59.8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60.6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57.7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200522"/>
                  </a:ext>
                </a:extLst>
              </a:tr>
              <a:tr h="60536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Sex (0 male)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0.45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0.66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0.52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0.56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40469"/>
                  </a:ext>
                </a:extLst>
              </a:tr>
              <a:tr h="1199131"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Diabetes Prevalence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0.45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0.66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0.52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0.56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422927"/>
                  </a:ext>
                </a:extLst>
              </a:tr>
              <a:tr h="69615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Waist-hip-ratio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0.91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0.87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0.89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0.87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345608"/>
                  </a:ext>
                </a:extLst>
              </a:tr>
              <a:tr h="69615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Plasma Glucose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4.98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4.99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4.97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4.92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8782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8CF408B7-55FC-238D-45A0-F63EA048143E}"/>
              </a:ext>
            </a:extLst>
          </p:cNvPr>
          <p:cNvSpPr txBox="1"/>
          <p:nvPr/>
        </p:nvSpPr>
        <p:spPr>
          <a:xfrm>
            <a:off x="20513078" y="30596946"/>
            <a:ext cx="41895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0" u="sng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EA58F46-3350-6D2C-AABA-195455675BAA}"/>
              </a:ext>
            </a:extLst>
          </p:cNvPr>
          <p:cNvSpPr txBox="1"/>
          <p:nvPr/>
        </p:nvSpPr>
        <p:spPr>
          <a:xfrm>
            <a:off x="15164029" y="31850651"/>
            <a:ext cx="14887663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C000"/>
                </a:solidFill>
                <a:cs typeface="Arial" panose="020B0604020202020204" pitchFamily="34" charset="0"/>
              </a:rPr>
              <a:t>Triangulation of evidence using MR showed that </a:t>
            </a:r>
            <a:r>
              <a:rPr lang="en-GB" sz="3200" dirty="0" err="1">
                <a:solidFill>
                  <a:srgbClr val="FFC000"/>
                </a:solidFill>
                <a:cs typeface="Arial" panose="020B0604020202020204" pitchFamily="34" charset="0"/>
              </a:rPr>
              <a:t>gycaemia</a:t>
            </a:r>
            <a:r>
              <a:rPr lang="en-GB" sz="3200" dirty="0">
                <a:solidFill>
                  <a:srgbClr val="FFC000"/>
                </a:solidFill>
                <a:cs typeface="Arial" panose="020B0604020202020204" pitchFamily="34" charset="0"/>
              </a:rPr>
              <a:t> is not causal for increased risk of infections</a:t>
            </a:r>
            <a:r>
              <a:rPr lang="en-GB" sz="32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, validated with subsequent analysis using Fisher’s exact test of Glucokinase (GCK) mutations and infections outcomes, further showing no significance. However, </a:t>
            </a:r>
            <a:r>
              <a:rPr lang="en-GB" sz="3200" dirty="0">
                <a:solidFill>
                  <a:srgbClr val="FFC000"/>
                </a:solidFill>
                <a:cs typeface="Arial" panose="020B0604020202020204" pitchFamily="34" charset="0"/>
              </a:rPr>
              <a:t>BMI was identified as a causal factor</a:t>
            </a:r>
            <a:r>
              <a:rPr lang="en-GB" sz="32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for increased risk of infections. </a:t>
            </a:r>
          </a:p>
          <a:p>
            <a:endParaRPr lang="en-GB" sz="20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r>
              <a:rPr lang="en-GB" sz="32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These results suggest that risk-stratifying patients by glycaemia for infections risk may be ineffective, when patient glycaemia is not over 45 mmol/mol. BMI can instead act as a better marker for infections risk. </a:t>
            </a:r>
          </a:p>
          <a:p>
            <a:endParaRPr lang="en-GB" sz="20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r>
              <a:rPr lang="en-GB" sz="32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Limitations: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MR assumes that genetically-raised HbA1c/BMI acts the same as if environmentally raised, which has not yet been explicitly shown.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Genetic HbA1c as an instrument for glycaemia does not provide the spatial resolution to capture the effects of short-term glycaemic changes on infections risk.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UK </a:t>
            </a:r>
            <a:r>
              <a:rPr lang="en-GB" sz="3200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BioBank</a:t>
            </a:r>
            <a:r>
              <a:rPr lang="en-GB" sz="32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participants are predominantly white European, and glycaemic levels were significantly lower than what can be observed in diabetes patients.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Infections data was captured using hospital records, which only represents extreme infections cases, excluding GP or secondary care data.</a:t>
            </a:r>
            <a:endParaRPr lang="en-GB" sz="3200" dirty="0">
              <a:solidFill>
                <a:schemeClr val="bg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5F5EC9C-EBF0-1AFA-FE61-6472BC622F68}"/>
              </a:ext>
            </a:extLst>
          </p:cNvPr>
          <p:cNvSpPr txBox="1"/>
          <p:nvPr/>
        </p:nvSpPr>
        <p:spPr>
          <a:xfrm>
            <a:off x="278987" y="27327427"/>
            <a:ext cx="13766700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3200" b="1" dirty="0">
                <a:solidFill>
                  <a:schemeClr val="bg1">
                    <a:lumMod val="85000"/>
                  </a:schemeClr>
                </a:solidFill>
              </a:rPr>
              <a:t>Table 1. </a:t>
            </a:r>
            <a:r>
              <a:rPr lang="en-GB" sz="3200" dirty="0">
                <a:solidFill>
                  <a:schemeClr val="bg1">
                    <a:lumMod val="85000"/>
                  </a:schemeClr>
                </a:solidFill>
              </a:rPr>
              <a:t>UK BIOBANK participant baseline characteristics at study recruitment, stratified by infection type</a:t>
            </a:r>
            <a:r>
              <a:rPr lang="en-GB" sz="3200" b="1" dirty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n-GB" sz="3200" dirty="0">
                <a:solidFill>
                  <a:schemeClr val="bg1">
                    <a:lumMod val="85000"/>
                  </a:schemeClr>
                </a:solidFill>
              </a:rPr>
              <a:t>Infection groups shared similar characteristics, including HbA1c, BMI, plasma glucose, Waist-hip-ratio, with minor differences in age, sex and diabetes prevalence. </a:t>
            </a:r>
            <a:r>
              <a:rPr lang="en-GB" sz="3200" dirty="0">
                <a:solidFill>
                  <a:srgbClr val="FFC07F"/>
                </a:solidFill>
              </a:rPr>
              <a:t>Using linear regressions, HbA1c and BMI were shown to be significantly associated with all 3 infection outcomes.</a:t>
            </a:r>
            <a:endParaRPr lang="en-GB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B9B0AB8-7CF1-A52B-29F6-3930BE5D86E9}"/>
              </a:ext>
            </a:extLst>
          </p:cNvPr>
          <p:cNvSpPr txBox="1"/>
          <p:nvPr/>
        </p:nvSpPr>
        <p:spPr>
          <a:xfrm>
            <a:off x="15021209" y="27327427"/>
            <a:ext cx="14934982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3200" b="1" dirty="0">
                <a:solidFill>
                  <a:schemeClr val="bg1">
                    <a:lumMod val="85000"/>
                  </a:schemeClr>
                </a:solidFill>
              </a:rPr>
              <a:t>Figure 1. </a:t>
            </a:r>
            <a:r>
              <a:rPr lang="en-GB" sz="3200" b="1" dirty="0">
                <a:solidFill>
                  <a:srgbClr val="FFC07F"/>
                </a:solidFill>
              </a:rPr>
              <a:t>No significant causal association was shown between </a:t>
            </a:r>
            <a:r>
              <a:rPr lang="en-GB" sz="3200" b="1" dirty="0" err="1">
                <a:solidFill>
                  <a:srgbClr val="FFC07F"/>
                </a:solidFill>
              </a:rPr>
              <a:t>glycaemically</a:t>
            </a:r>
            <a:r>
              <a:rPr lang="en-GB" sz="3200" b="1" dirty="0">
                <a:solidFill>
                  <a:srgbClr val="FFC07F"/>
                </a:solidFill>
              </a:rPr>
              <a:t> or non-</a:t>
            </a:r>
            <a:r>
              <a:rPr lang="en-GB" sz="3200" b="1" dirty="0" err="1">
                <a:solidFill>
                  <a:srgbClr val="FFC07F"/>
                </a:solidFill>
              </a:rPr>
              <a:t>glycaemically</a:t>
            </a:r>
            <a:r>
              <a:rPr lang="en-GB" sz="3200" b="1" dirty="0">
                <a:solidFill>
                  <a:srgbClr val="FFC07F"/>
                </a:solidFill>
              </a:rPr>
              <a:t> predicted HbA1c on any infections outcomes.</a:t>
            </a:r>
            <a:r>
              <a:rPr lang="en-GB" sz="32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GB" sz="3200" dirty="0">
                <a:solidFill>
                  <a:schemeClr val="bg1">
                    <a:lumMod val="85000"/>
                  </a:schemeClr>
                </a:solidFill>
              </a:rPr>
              <a:t>The significant observational association between HbA1c and infection outcomes was not replicated when using genetically-predicted HbA1c in an MR logistic regression. Non-glycaemic HbA1c was the only significant finding, showing a protective effect against bacterial infections. 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9F1A531-FC0A-6526-2ADD-A9D71DC833B6}"/>
              </a:ext>
            </a:extLst>
          </p:cNvPr>
          <p:cNvGrpSpPr/>
          <p:nvPr/>
        </p:nvGrpSpPr>
        <p:grpSpPr>
          <a:xfrm>
            <a:off x="677245" y="6514734"/>
            <a:ext cx="13953155" cy="6034707"/>
            <a:chOff x="677245" y="7007627"/>
            <a:chExt cx="13953155" cy="60347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3174888-F752-7839-6A6E-AC3019F1E1EF}"/>
                </a:ext>
              </a:extLst>
            </p:cNvPr>
            <p:cNvSpPr txBox="1"/>
            <p:nvPr/>
          </p:nvSpPr>
          <p:spPr>
            <a:xfrm>
              <a:off x="2892473" y="8746783"/>
              <a:ext cx="1154291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chemeClr val="bg1">
                      <a:lumMod val="85000"/>
                    </a:schemeClr>
                  </a:solidFill>
                  <a:cs typeface="Arial" panose="020B0604020202020204" pitchFamily="34" charset="0"/>
                </a:rPr>
                <a:t>Personalised diabetes treatment commonly involves trading off polypharmacy for decreased glycaemic control. (1)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905CB40-9065-8726-FE55-39F2A014E2A3}"/>
                </a:ext>
              </a:extLst>
            </p:cNvPr>
            <p:cNvSpPr txBox="1"/>
            <p:nvPr/>
          </p:nvSpPr>
          <p:spPr>
            <a:xfrm>
              <a:off x="2892473" y="7226955"/>
              <a:ext cx="1154291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chemeClr val="bg1">
                      <a:lumMod val="85000"/>
                    </a:schemeClr>
                  </a:solidFill>
                  <a:cs typeface="Arial" panose="020B0604020202020204" pitchFamily="34" charset="0"/>
                </a:rPr>
                <a:t>Diabetes treatment focuses on controlling glycaemia between hypoglycaemic and hyperglycaemic levels. (1)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7229AA-38C6-260A-F383-25109A3BF2B1}"/>
                </a:ext>
              </a:extLst>
            </p:cNvPr>
            <p:cNvSpPr txBox="1"/>
            <p:nvPr/>
          </p:nvSpPr>
          <p:spPr>
            <a:xfrm>
              <a:off x="2873953" y="10274209"/>
              <a:ext cx="1154291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chemeClr val="bg1">
                      <a:lumMod val="85000"/>
                    </a:schemeClr>
                  </a:solidFill>
                  <a:cs typeface="Arial" panose="020B0604020202020204" pitchFamily="34" charset="0"/>
                </a:rPr>
                <a:t>Recent studies have implicated prolonged elevated glycaemia in the development of numerous complications. (2, 3)</a:t>
              </a:r>
            </a:p>
          </p:txBody>
        </p:sp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C46E01D1-EA87-561E-78F4-25A7B9DCF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7245" y="10058620"/>
              <a:ext cx="1514603" cy="1514603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8779DB08-EEC4-EB2F-E7DD-8CA573F57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77245" y="7007627"/>
              <a:ext cx="1514603" cy="1514603"/>
            </a:xfrm>
            <a:prstGeom prst="rect">
              <a:avLst/>
            </a:prstGeom>
          </p:spPr>
        </p:pic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94CCF6A1-3B6E-A95F-DB6F-3EF6DE7CD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77245" y="8522230"/>
              <a:ext cx="1514603" cy="1514603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B1E282D-43B0-14D6-67B1-F80CA6AD45C4}"/>
                </a:ext>
              </a:extLst>
            </p:cNvPr>
            <p:cNvSpPr txBox="1"/>
            <p:nvPr/>
          </p:nvSpPr>
          <p:spPr>
            <a:xfrm>
              <a:off x="2892474" y="11801635"/>
              <a:ext cx="1173792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chemeClr val="bg1">
                      <a:lumMod val="85000"/>
                    </a:schemeClr>
                  </a:solidFill>
                  <a:cs typeface="Arial" panose="020B0604020202020204" pitchFamily="34" charset="0"/>
                </a:rPr>
                <a:t>Previous research has observed associations between diabetes and increased risk of infections, with no current causality. (4)</a:t>
              </a:r>
            </a:p>
          </p:txBody>
        </p:sp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D76EA0A3-DB23-1B35-8F7B-1D6B813A6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72929" y="11719101"/>
              <a:ext cx="1323233" cy="1323233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95EA889-E342-C0C6-7920-C138937F4BED}"/>
              </a:ext>
            </a:extLst>
          </p:cNvPr>
          <p:cNvGrpSpPr/>
          <p:nvPr/>
        </p:nvGrpSpPr>
        <p:grpSpPr>
          <a:xfrm>
            <a:off x="15351324" y="5757415"/>
            <a:ext cx="14475084" cy="12392850"/>
            <a:chOff x="15351324" y="6063621"/>
            <a:chExt cx="14475084" cy="1239285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CDD7DFE-4890-BF8B-6D14-81B984BB937F}"/>
                </a:ext>
              </a:extLst>
            </p:cNvPr>
            <p:cNvSpPr txBox="1"/>
            <p:nvPr/>
          </p:nvSpPr>
          <p:spPr>
            <a:xfrm>
              <a:off x="24437395" y="12824160"/>
              <a:ext cx="5389011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b="1" dirty="0">
                  <a:solidFill>
                    <a:srgbClr val="FFC07F"/>
                  </a:solidFill>
                </a:rPr>
                <a:t>Why MR?</a:t>
              </a:r>
            </a:p>
            <a:p>
              <a:pPr algn="ctr"/>
              <a:endParaRPr lang="en-GB" sz="3200" b="1" dirty="0">
                <a:solidFill>
                  <a:srgbClr val="FFC07F"/>
                </a:solidFill>
              </a:endParaRPr>
            </a:p>
            <a:p>
              <a:r>
                <a:rPr lang="en-GB" sz="3200" dirty="0">
                  <a:solidFill>
                    <a:schemeClr val="bg1">
                      <a:lumMod val="85000"/>
                    </a:schemeClr>
                  </a:solidFill>
                </a:rPr>
                <a:t>Robust method adjusting for unmeasured confounding on HbA1c.</a:t>
              </a:r>
            </a:p>
            <a:p>
              <a:endParaRPr lang="en-GB" sz="3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en-GB" sz="3200" dirty="0">
                  <a:solidFill>
                    <a:schemeClr val="bg1">
                      <a:lumMod val="85000"/>
                    </a:schemeClr>
                  </a:solidFill>
                </a:rPr>
                <a:t>No reverse causality, HbA1c genes come first, MR results indicate one-way effect of HbA1c on infections.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3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C49E7E6-8C8D-DE6C-15CC-61B018351CE3}"/>
                </a:ext>
              </a:extLst>
            </p:cNvPr>
            <p:cNvSpPr txBox="1"/>
            <p:nvPr/>
          </p:nvSpPr>
          <p:spPr>
            <a:xfrm>
              <a:off x="24437396" y="8032235"/>
              <a:ext cx="5389012" cy="4031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chemeClr val="bg1">
                      <a:lumMod val="85000"/>
                    </a:schemeClr>
                  </a:solidFill>
                </a:rPr>
                <a:t>Mendelian randomisation (MR) tests for </a:t>
              </a:r>
              <a:r>
                <a:rPr lang="en-GB" sz="3200" dirty="0">
                  <a:solidFill>
                    <a:srgbClr val="FFC000"/>
                  </a:solidFill>
                </a:rPr>
                <a:t>causal role of genetically predicted HbA1c on risk of infections.</a:t>
              </a:r>
            </a:p>
            <a:p>
              <a:endParaRPr lang="en-GB" sz="3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en-GB" sz="3200" dirty="0">
                  <a:solidFill>
                    <a:srgbClr val="FFC07F"/>
                  </a:solidFill>
                </a:rPr>
                <a:t>Glycaemic and non-glycaemic HbA1c-related variants</a:t>
              </a:r>
              <a:r>
                <a:rPr lang="en-GB" sz="3200" dirty="0">
                  <a:solidFill>
                    <a:schemeClr val="bg1">
                      <a:lumMod val="85000"/>
                    </a:schemeClr>
                  </a:solidFill>
                </a:rPr>
                <a:t> taken from </a:t>
              </a:r>
              <a:r>
                <a:rPr lang="en-GB" sz="3200" dirty="0">
                  <a:solidFill>
                    <a:srgbClr val="FFC07F"/>
                  </a:solidFill>
                </a:rPr>
                <a:t>MAGIC</a:t>
              </a:r>
              <a:r>
                <a:rPr lang="en-GB" sz="3200" dirty="0">
                  <a:solidFill>
                    <a:schemeClr val="bg1">
                      <a:lumMod val="85000"/>
                    </a:schemeClr>
                  </a:solidFill>
                </a:rPr>
                <a:t>.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431A157-23C9-68FF-4376-1F12254A70BF}"/>
                </a:ext>
              </a:extLst>
            </p:cNvPr>
            <p:cNvSpPr txBox="1"/>
            <p:nvPr/>
          </p:nvSpPr>
          <p:spPr>
            <a:xfrm>
              <a:off x="16831227" y="6063621"/>
              <a:ext cx="1143640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0" u="sng" dirty="0">
                  <a:solidFill>
                    <a:schemeClr val="bg1"/>
                  </a:solidFill>
                </a:rPr>
                <a:t>Methods: Mendelian randomisation</a:t>
              </a:r>
            </a:p>
          </p:txBody>
        </p:sp>
        <p:pic>
          <p:nvPicPr>
            <p:cNvPr id="101" name="Picture 100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BB01374C-9E8F-2F92-80FC-5D3E09318D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7350" t="4764" r="40860" b="22641"/>
            <a:stretch/>
          </p:blipFill>
          <p:spPr>
            <a:xfrm>
              <a:off x="15351324" y="8117486"/>
              <a:ext cx="8894236" cy="962306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D7419C86-FC4F-C063-1BE5-38D6071ECC8F}"/>
              </a:ext>
            </a:extLst>
          </p:cNvPr>
          <p:cNvSpPr txBox="1"/>
          <p:nvPr/>
        </p:nvSpPr>
        <p:spPr>
          <a:xfrm>
            <a:off x="307492" y="38833580"/>
            <a:ext cx="14111965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3200" b="1" dirty="0">
                <a:solidFill>
                  <a:schemeClr val="bg1">
                    <a:lumMod val="85000"/>
                  </a:schemeClr>
                </a:solidFill>
              </a:rPr>
              <a:t>Figure 2.</a:t>
            </a:r>
            <a:r>
              <a:rPr lang="en-GB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GB" sz="3200" b="1" dirty="0">
                <a:solidFill>
                  <a:srgbClr val="FFC07F"/>
                </a:solidFill>
              </a:rPr>
              <a:t>The causal MR analysis validated the observational association seen between BMI and increased infections risk</a:t>
            </a:r>
            <a:r>
              <a:rPr lang="en-GB" sz="3200" dirty="0">
                <a:solidFill>
                  <a:schemeClr val="bg1">
                    <a:lumMod val="85000"/>
                  </a:schemeClr>
                </a:solidFill>
              </a:rPr>
              <a:t>, showing significant association of genetically-predicted BMI and bacterial and viral infection outcomes. The no significance seen with fungal infections is likely due to small sample size. 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71D84D5B-BDC5-51EF-B16C-18E694D87B8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514445" y="19214625"/>
            <a:ext cx="12669026" cy="8144372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037A922D-F9C1-4C0A-4B61-2E8A8A459462}"/>
              </a:ext>
            </a:extLst>
          </p:cNvPr>
          <p:cNvSpPr txBox="1"/>
          <p:nvPr/>
        </p:nvSpPr>
        <p:spPr>
          <a:xfrm>
            <a:off x="13458660" y="18830889"/>
            <a:ext cx="278499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7000" u="sng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768D9AF5-2DB0-59E3-5732-87656FF984F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9187" y="30407114"/>
            <a:ext cx="12669026" cy="8144372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7B12E45B-2FA4-1FC3-4306-6D738862915F}"/>
              </a:ext>
            </a:extLst>
          </p:cNvPr>
          <p:cNvSpPr txBox="1"/>
          <p:nvPr/>
        </p:nvSpPr>
        <p:spPr>
          <a:xfrm>
            <a:off x="8536028" y="41175902"/>
            <a:ext cx="1218874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</a:rPr>
              <a:t>References:</a:t>
            </a:r>
          </a:p>
        </p:txBody>
      </p:sp>
    </p:spTree>
    <p:extLst>
      <p:ext uri="{BB962C8B-B14F-4D97-AF65-F5344CB8AC3E}">
        <p14:creationId xmlns:p14="http://schemas.microsoft.com/office/powerpoint/2010/main" val="3140415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7068</TotalTime>
  <Words>895</Words>
  <Application>Microsoft Macintosh PowerPoint</Application>
  <PresentationFormat>Custom</PresentationFormat>
  <Paragraphs>102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Narrow</vt:lpstr>
      <vt:lpstr>Arial</vt:lpstr>
      <vt:lpstr>Calibri</vt:lpstr>
      <vt:lpstr>Calibri Light</vt:lpstr>
      <vt:lpstr>Wingdings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Villiers, Ethan</dc:creator>
  <cp:lastModifiedBy>De Villiers, Ethan</cp:lastModifiedBy>
  <cp:revision>89</cp:revision>
  <dcterms:created xsi:type="dcterms:W3CDTF">2023-04-13T21:56:33Z</dcterms:created>
  <dcterms:modified xsi:type="dcterms:W3CDTF">2024-04-13T03:41:47Z</dcterms:modified>
</cp:coreProperties>
</file>