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4"/>
  </p:notesMasterIdLst>
  <p:handoutMasterIdLst>
    <p:handoutMasterId r:id="rId45"/>
  </p:handoutMasterIdLst>
  <p:sldIdLst>
    <p:sldId id="256" r:id="rId2"/>
    <p:sldId id="285"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44" r:id="rId17"/>
    <p:sldId id="320" r:id="rId18"/>
    <p:sldId id="321" r:id="rId19"/>
    <p:sldId id="322" r:id="rId20"/>
    <p:sldId id="323" r:id="rId21"/>
    <p:sldId id="324" r:id="rId22"/>
    <p:sldId id="341" r:id="rId23"/>
    <p:sldId id="342" r:id="rId24"/>
    <p:sldId id="343"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06" r:id="rId42"/>
    <p:sldId id="34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2C1"/>
    <a:srgbClr val="0078C4"/>
    <a:srgbClr val="FFFFFF"/>
    <a:srgbClr val="481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6" autoAdjust="0"/>
    <p:restoredTop sz="81387" autoAdjust="0"/>
  </p:normalViewPr>
  <p:slideViewPr>
    <p:cSldViewPr snapToGrid="0">
      <p:cViewPr varScale="1">
        <p:scale>
          <a:sx n="70" d="100"/>
          <a:sy n="70" d="100"/>
        </p:scale>
        <p:origin x="1128" y="54"/>
      </p:cViewPr>
      <p:guideLst/>
    </p:cSldViewPr>
  </p:slideViewPr>
  <p:outlineViewPr>
    <p:cViewPr>
      <p:scale>
        <a:sx n="33" d="100"/>
        <a:sy n="33" d="100"/>
      </p:scale>
      <p:origin x="0" y="0"/>
    </p:cViewPr>
  </p:outlineViewPr>
  <p:notesTextViewPr>
    <p:cViewPr>
      <p:scale>
        <a:sx n="75" d="100"/>
        <a:sy n="75" d="100"/>
      </p:scale>
      <p:origin x="0" y="0"/>
    </p:cViewPr>
  </p:notesTextViewPr>
  <p:notesViewPr>
    <p:cSldViewPr snapToGrid="0">
      <p:cViewPr varScale="1">
        <p:scale>
          <a:sx n="53" d="100"/>
          <a:sy n="53" d="100"/>
        </p:scale>
        <p:origin x="284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C208E2-6A1B-45A3-A538-50B57C45D4D6}" type="doc">
      <dgm:prSet loTypeId="urn:microsoft.com/office/officeart/2011/layout/CircleProcess" loCatId="process" qsTypeId="urn:microsoft.com/office/officeart/2005/8/quickstyle/simple1" qsCatId="simple" csTypeId="urn:microsoft.com/office/officeart/2005/8/colors/accent1_2" csCatId="accent1" phldr="1"/>
      <dgm:spPr/>
    </dgm:pt>
    <dgm:pt modelId="{4637E488-2ECD-4D3A-BDDA-EA3303A374C5}">
      <dgm:prSet phldrT="[Text]"/>
      <dgm:spPr/>
      <dgm:t>
        <a:bodyPr/>
        <a:lstStyle/>
        <a:p>
          <a:r>
            <a:rPr lang="en-US" smtClean="0">
              <a:solidFill>
                <a:schemeClr val="accent2"/>
              </a:solidFill>
            </a:rPr>
            <a:t>Data</a:t>
          </a:r>
          <a:br>
            <a:rPr lang="en-US" smtClean="0">
              <a:solidFill>
                <a:schemeClr val="accent2"/>
              </a:solidFill>
            </a:rPr>
          </a:br>
          <a:r>
            <a:rPr lang="en-US" smtClean="0">
              <a:solidFill>
                <a:schemeClr val="accent2"/>
              </a:solidFill>
            </a:rPr>
            <a:t>Warehouse</a:t>
          </a:r>
          <a:endParaRPr lang="en-US" dirty="0">
            <a:solidFill>
              <a:schemeClr val="accent2"/>
            </a:solidFill>
          </a:endParaRPr>
        </a:p>
      </dgm:t>
    </dgm:pt>
    <dgm:pt modelId="{70ABBF3A-4166-493E-BBA7-F23D2917327B}" type="parTrans" cxnId="{A14185E9-C93D-46D9-A6FF-DF93369630A3}">
      <dgm:prSet/>
      <dgm:spPr/>
      <dgm:t>
        <a:bodyPr/>
        <a:lstStyle/>
        <a:p>
          <a:endParaRPr lang="en-US"/>
        </a:p>
      </dgm:t>
    </dgm:pt>
    <dgm:pt modelId="{3F1ADE6E-4DA9-4D5D-BE7E-7BB4BBC34068}" type="sibTrans" cxnId="{A14185E9-C93D-46D9-A6FF-DF93369630A3}">
      <dgm:prSet/>
      <dgm:spPr/>
      <dgm:t>
        <a:bodyPr/>
        <a:lstStyle/>
        <a:p>
          <a:endParaRPr lang="en-US"/>
        </a:p>
      </dgm:t>
    </dgm:pt>
    <dgm:pt modelId="{B0BFA705-4631-4CF5-B2F8-3B6B5357E86F}">
      <dgm:prSet phldrT="[Text]"/>
      <dgm:spPr/>
      <dgm:t>
        <a:bodyPr/>
        <a:lstStyle/>
        <a:p>
          <a:r>
            <a:rPr lang="en-US" smtClean="0">
              <a:solidFill>
                <a:schemeClr val="accent2"/>
              </a:solidFill>
            </a:rPr>
            <a:t>Improved Decision</a:t>
          </a:r>
          <a:br>
            <a:rPr lang="en-US" smtClean="0">
              <a:solidFill>
                <a:schemeClr val="accent2"/>
              </a:solidFill>
            </a:rPr>
          </a:br>
          <a:r>
            <a:rPr lang="en-US" smtClean="0">
              <a:solidFill>
                <a:schemeClr val="accent2"/>
              </a:solidFill>
            </a:rPr>
            <a:t>Making</a:t>
          </a:r>
          <a:endParaRPr lang="en-US" dirty="0">
            <a:solidFill>
              <a:schemeClr val="accent2"/>
            </a:solidFill>
          </a:endParaRPr>
        </a:p>
      </dgm:t>
    </dgm:pt>
    <dgm:pt modelId="{B4676121-4369-4888-8ED2-6D59C410B41D}" type="parTrans" cxnId="{F3A34343-EDB3-4320-86A0-B38B5358AEAB}">
      <dgm:prSet/>
      <dgm:spPr/>
      <dgm:t>
        <a:bodyPr/>
        <a:lstStyle/>
        <a:p>
          <a:endParaRPr lang="en-US"/>
        </a:p>
      </dgm:t>
    </dgm:pt>
    <dgm:pt modelId="{909F0685-0631-4022-8A66-9F10582ACD53}" type="sibTrans" cxnId="{F3A34343-EDB3-4320-86A0-B38B5358AEAB}">
      <dgm:prSet/>
      <dgm:spPr/>
      <dgm:t>
        <a:bodyPr/>
        <a:lstStyle/>
        <a:p>
          <a:endParaRPr lang="en-US"/>
        </a:p>
      </dgm:t>
    </dgm:pt>
    <dgm:pt modelId="{7503FA36-80AA-4FD0-8C85-FA61B53BEC1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smtClean="0">
              <a:solidFill>
                <a:schemeClr val="accent5"/>
              </a:solidFill>
            </a:rPr>
            <a:t>Business</a:t>
          </a:r>
          <a:br>
            <a:rPr lang="en-US" smtClean="0">
              <a:solidFill>
                <a:schemeClr val="accent5"/>
              </a:solidFill>
            </a:rPr>
          </a:br>
          <a:r>
            <a:rPr lang="en-US" smtClean="0">
              <a:solidFill>
                <a:schemeClr val="accent5"/>
              </a:solidFill>
            </a:rPr>
            <a:t>Intelligence</a:t>
          </a:r>
          <a:endParaRPr lang="en-US" dirty="0">
            <a:solidFill>
              <a:schemeClr val="accent5"/>
            </a:solidFill>
          </a:endParaRPr>
        </a:p>
      </dgm:t>
    </dgm:pt>
    <dgm:pt modelId="{F1274FBA-19B4-4027-8CBC-8B6D80BEEB1C}" type="parTrans" cxnId="{566FFB96-07DD-43F5-AB76-75817700080A}">
      <dgm:prSet/>
      <dgm:spPr/>
      <dgm:t>
        <a:bodyPr/>
        <a:lstStyle/>
        <a:p>
          <a:endParaRPr lang="en-US"/>
        </a:p>
      </dgm:t>
    </dgm:pt>
    <dgm:pt modelId="{C080FEE9-CB00-4627-ABC4-2FE785C346C2}" type="sibTrans" cxnId="{566FFB96-07DD-43F5-AB76-75817700080A}">
      <dgm:prSet/>
      <dgm:spPr/>
      <dgm:t>
        <a:bodyPr/>
        <a:lstStyle/>
        <a:p>
          <a:endParaRPr lang="en-US"/>
        </a:p>
      </dgm:t>
    </dgm:pt>
    <dgm:pt modelId="{F3239978-7951-41CA-B5FB-B5DD8C2A6D70}" type="pres">
      <dgm:prSet presAssocID="{7BC208E2-6A1B-45A3-A538-50B57C45D4D6}" presName="Name0" presStyleCnt="0">
        <dgm:presLayoutVars>
          <dgm:chMax val="11"/>
          <dgm:chPref val="11"/>
          <dgm:dir/>
          <dgm:resizeHandles/>
        </dgm:presLayoutVars>
      </dgm:prSet>
      <dgm:spPr/>
    </dgm:pt>
    <dgm:pt modelId="{2D55FF83-4F27-451F-B36E-7A07A6CA6FD7}" type="pres">
      <dgm:prSet presAssocID="{7503FA36-80AA-4FD0-8C85-FA61B53BEC1A}" presName="Accent3" presStyleCnt="0"/>
      <dgm:spPr/>
    </dgm:pt>
    <dgm:pt modelId="{F4BD9D9B-9815-4395-8295-72FC25C7B94A}" type="pres">
      <dgm:prSet presAssocID="{7503FA36-80AA-4FD0-8C85-FA61B53BEC1A}" presName="Accent" presStyleLbl="node1" presStyleIdx="0" presStyleCnt="3"/>
      <dgm:spPr/>
    </dgm:pt>
    <dgm:pt modelId="{A5A0ECD7-91D8-4830-89F1-28061141E8C9}" type="pres">
      <dgm:prSet presAssocID="{7503FA36-80AA-4FD0-8C85-FA61B53BEC1A}" presName="ParentBackground3" presStyleCnt="0"/>
      <dgm:spPr/>
    </dgm:pt>
    <dgm:pt modelId="{8456C5B0-DF01-4B69-A683-B3F405FB0B73}" type="pres">
      <dgm:prSet presAssocID="{7503FA36-80AA-4FD0-8C85-FA61B53BEC1A}" presName="ParentBackground" presStyleLbl="fgAcc1" presStyleIdx="0" presStyleCnt="3"/>
      <dgm:spPr/>
      <dgm:t>
        <a:bodyPr/>
        <a:lstStyle/>
        <a:p>
          <a:endParaRPr lang="en-US"/>
        </a:p>
      </dgm:t>
    </dgm:pt>
    <dgm:pt modelId="{330DD4F8-8EFB-4B80-8E6C-23563D1EF661}" type="pres">
      <dgm:prSet presAssocID="{7503FA36-80AA-4FD0-8C85-FA61B53BEC1A}" presName="Parent3" presStyleLbl="revTx" presStyleIdx="0" presStyleCnt="0">
        <dgm:presLayoutVars>
          <dgm:chMax val="1"/>
          <dgm:chPref val="1"/>
          <dgm:bulletEnabled val="1"/>
        </dgm:presLayoutVars>
      </dgm:prSet>
      <dgm:spPr/>
      <dgm:t>
        <a:bodyPr/>
        <a:lstStyle/>
        <a:p>
          <a:endParaRPr lang="en-US"/>
        </a:p>
      </dgm:t>
    </dgm:pt>
    <dgm:pt modelId="{FF6F819A-374D-4E25-A6C1-A4D0BAD4098E}" type="pres">
      <dgm:prSet presAssocID="{B0BFA705-4631-4CF5-B2F8-3B6B5357E86F}" presName="Accent2" presStyleCnt="0"/>
      <dgm:spPr/>
    </dgm:pt>
    <dgm:pt modelId="{0F0E6C96-BBEB-4583-B44A-9B464D030BF8}" type="pres">
      <dgm:prSet presAssocID="{B0BFA705-4631-4CF5-B2F8-3B6B5357E86F}" presName="Accent" presStyleLbl="node1" presStyleIdx="1" presStyleCnt="3"/>
      <dgm:spPr/>
    </dgm:pt>
    <dgm:pt modelId="{4A9BB00A-09C4-4B48-B248-A203B69DFACE}" type="pres">
      <dgm:prSet presAssocID="{B0BFA705-4631-4CF5-B2F8-3B6B5357E86F}" presName="ParentBackground2" presStyleCnt="0"/>
      <dgm:spPr/>
    </dgm:pt>
    <dgm:pt modelId="{9CA886C1-ECD7-46B7-B250-29E16323AFA3}" type="pres">
      <dgm:prSet presAssocID="{B0BFA705-4631-4CF5-B2F8-3B6B5357E86F}" presName="ParentBackground" presStyleLbl="fgAcc1" presStyleIdx="1" presStyleCnt="3"/>
      <dgm:spPr/>
      <dgm:t>
        <a:bodyPr/>
        <a:lstStyle/>
        <a:p>
          <a:endParaRPr lang="en-US"/>
        </a:p>
      </dgm:t>
    </dgm:pt>
    <dgm:pt modelId="{1451498E-14FB-4606-8306-7E08DE22114C}" type="pres">
      <dgm:prSet presAssocID="{B0BFA705-4631-4CF5-B2F8-3B6B5357E86F}" presName="Parent2" presStyleLbl="revTx" presStyleIdx="0" presStyleCnt="0">
        <dgm:presLayoutVars>
          <dgm:chMax val="1"/>
          <dgm:chPref val="1"/>
          <dgm:bulletEnabled val="1"/>
        </dgm:presLayoutVars>
      </dgm:prSet>
      <dgm:spPr/>
      <dgm:t>
        <a:bodyPr/>
        <a:lstStyle/>
        <a:p>
          <a:endParaRPr lang="en-US"/>
        </a:p>
      </dgm:t>
    </dgm:pt>
    <dgm:pt modelId="{D4609201-D45F-4334-AAD3-FE8072E0988B}" type="pres">
      <dgm:prSet presAssocID="{4637E488-2ECD-4D3A-BDDA-EA3303A374C5}" presName="Accent1" presStyleCnt="0"/>
      <dgm:spPr/>
    </dgm:pt>
    <dgm:pt modelId="{8D9F291B-9174-497E-BC50-AA83CD595A10}" type="pres">
      <dgm:prSet presAssocID="{4637E488-2ECD-4D3A-BDDA-EA3303A374C5}" presName="Accent" presStyleLbl="node1" presStyleIdx="2" presStyleCnt="3"/>
      <dgm:spPr/>
    </dgm:pt>
    <dgm:pt modelId="{10F9614D-A987-4E81-A7A6-14B66435F024}" type="pres">
      <dgm:prSet presAssocID="{4637E488-2ECD-4D3A-BDDA-EA3303A374C5}" presName="ParentBackground1" presStyleCnt="0"/>
      <dgm:spPr/>
    </dgm:pt>
    <dgm:pt modelId="{5D797640-9C20-4778-8A70-5F6AC8BAB8A5}" type="pres">
      <dgm:prSet presAssocID="{4637E488-2ECD-4D3A-BDDA-EA3303A374C5}" presName="ParentBackground" presStyleLbl="fgAcc1" presStyleIdx="2" presStyleCnt="3"/>
      <dgm:spPr/>
      <dgm:t>
        <a:bodyPr/>
        <a:lstStyle/>
        <a:p>
          <a:endParaRPr lang="en-US"/>
        </a:p>
      </dgm:t>
    </dgm:pt>
    <dgm:pt modelId="{8B90E6D9-79D4-4286-90E4-04B71EBA1F3C}" type="pres">
      <dgm:prSet presAssocID="{4637E488-2ECD-4D3A-BDDA-EA3303A374C5}" presName="Parent1" presStyleLbl="revTx" presStyleIdx="0" presStyleCnt="0">
        <dgm:presLayoutVars>
          <dgm:chMax val="1"/>
          <dgm:chPref val="1"/>
          <dgm:bulletEnabled val="1"/>
        </dgm:presLayoutVars>
      </dgm:prSet>
      <dgm:spPr/>
      <dgm:t>
        <a:bodyPr/>
        <a:lstStyle/>
        <a:p>
          <a:endParaRPr lang="en-US"/>
        </a:p>
      </dgm:t>
    </dgm:pt>
  </dgm:ptLst>
  <dgm:cxnLst>
    <dgm:cxn modelId="{7DF8DF70-3BE3-4F31-AE34-C5D9FAC8E72A}" type="presOf" srcId="{4637E488-2ECD-4D3A-BDDA-EA3303A374C5}" destId="{8B90E6D9-79D4-4286-90E4-04B71EBA1F3C}" srcOrd="1" destOrd="0" presId="urn:microsoft.com/office/officeart/2011/layout/CircleProcess"/>
    <dgm:cxn modelId="{6FB56A4E-1C23-4E53-B11D-C971AF55A43D}" type="presOf" srcId="{B0BFA705-4631-4CF5-B2F8-3B6B5357E86F}" destId="{9CA886C1-ECD7-46B7-B250-29E16323AFA3}" srcOrd="0" destOrd="0" presId="urn:microsoft.com/office/officeart/2011/layout/CircleProcess"/>
    <dgm:cxn modelId="{A196BDFE-4BAB-4245-A4BB-764E1A6887C5}" type="presOf" srcId="{4637E488-2ECD-4D3A-BDDA-EA3303A374C5}" destId="{5D797640-9C20-4778-8A70-5F6AC8BAB8A5}" srcOrd="0" destOrd="0" presId="urn:microsoft.com/office/officeart/2011/layout/CircleProcess"/>
    <dgm:cxn modelId="{566FFB96-07DD-43F5-AB76-75817700080A}" srcId="{7BC208E2-6A1B-45A3-A538-50B57C45D4D6}" destId="{7503FA36-80AA-4FD0-8C85-FA61B53BEC1A}" srcOrd="2" destOrd="0" parTransId="{F1274FBA-19B4-4027-8CBC-8B6D80BEEB1C}" sibTransId="{C080FEE9-CB00-4627-ABC4-2FE785C346C2}"/>
    <dgm:cxn modelId="{DA543CCC-E0CA-45C1-9E43-865D623B86D5}" type="presOf" srcId="{7503FA36-80AA-4FD0-8C85-FA61B53BEC1A}" destId="{330DD4F8-8EFB-4B80-8E6C-23563D1EF661}" srcOrd="1" destOrd="0" presId="urn:microsoft.com/office/officeart/2011/layout/CircleProcess"/>
    <dgm:cxn modelId="{A14185E9-C93D-46D9-A6FF-DF93369630A3}" srcId="{7BC208E2-6A1B-45A3-A538-50B57C45D4D6}" destId="{4637E488-2ECD-4D3A-BDDA-EA3303A374C5}" srcOrd="0" destOrd="0" parTransId="{70ABBF3A-4166-493E-BBA7-F23D2917327B}" sibTransId="{3F1ADE6E-4DA9-4D5D-BE7E-7BB4BBC34068}"/>
    <dgm:cxn modelId="{F3A34343-EDB3-4320-86A0-B38B5358AEAB}" srcId="{7BC208E2-6A1B-45A3-A538-50B57C45D4D6}" destId="{B0BFA705-4631-4CF5-B2F8-3B6B5357E86F}" srcOrd="1" destOrd="0" parTransId="{B4676121-4369-4888-8ED2-6D59C410B41D}" sibTransId="{909F0685-0631-4022-8A66-9F10582ACD53}"/>
    <dgm:cxn modelId="{90998F9C-6025-4515-AEA9-03FA5BFF09D4}" type="presOf" srcId="{B0BFA705-4631-4CF5-B2F8-3B6B5357E86F}" destId="{1451498E-14FB-4606-8306-7E08DE22114C}" srcOrd="1" destOrd="0" presId="urn:microsoft.com/office/officeart/2011/layout/CircleProcess"/>
    <dgm:cxn modelId="{C2D77784-2625-4CB9-A4D0-7765BFF04836}" type="presOf" srcId="{7503FA36-80AA-4FD0-8C85-FA61B53BEC1A}" destId="{8456C5B0-DF01-4B69-A683-B3F405FB0B73}" srcOrd="0" destOrd="0" presId="urn:microsoft.com/office/officeart/2011/layout/CircleProcess"/>
    <dgm:cxn modelId="{067FF9BC-FAF3-40C7-AC30-C59A18279BE3}" type="presOf" srcId="{7BC208E2-6A1B-45A3-A538-50B57C45D4D6}" destId="{F3239978-7951-41CA-B5FB-B5DD8C2A6D70}" srcOrd="0" destOrd="0" presId="urn:microsoft.com/office/officeart/2011/layout/CircleProcess"/>
    <dgm:cxn modelId="{11C0CF3C-ECC1-4E80-9FA8-11E563CEC1BF}" type="presParOf" srcId="{F3239978-7951-41CA-B5FB-B5DD8C2A6D70}" destId="{2D55FF83-4F27-451F-B36E-7A07A6CA6FD7}" srcOrd="0" destOrd="0" presId="urn:microsoft.com/office/officeart/2011/layout/CircleProcess"/>
    <dgm:cxn modelId="{D362F995-7F56-4D60-95E9-0725C07DB5C5}" type="presParOf" srcId="{2D55FF83-4F27-451F-B36E-7A07A6CA6FD7}" destId="{F4BD9D9B-9815-4395-8295-72FC25C7B94A}" srcOrd="0" destOrd="0" presId="urn:microsoft.com/office/officeart/2011/layout/CircleProcess"/>
    <dgm:cxn modelId="{3AF5BADA-057A-4169-9F66-8F4177556A60}" type="presParOf" srcId="{F3239978-7951-41CA-B5FB-B5DD8C2A6D70}" destId="{A5A0ECD7-91D8-4830-89F1-28061141E8C9}" srcOrd="1" destOrd="0" presId="urn:microsoft.com/office/officeart/2011/layout/CircleProcess"/>
    <dgm:cxn modelId="{28363931-A6CC-4403-A2C7-D8BD4537F396}" type="presParOf" srcId="{A5A0ECD7-91D8-4830-89F1-28061141E8C9}" destId="{8456C5B0-DF01-4B69-A683-B3F405FB0B73}" srcOrd="0" destOrd="0" presId="urn:microsoft.com/office/officeart/2011/layout/CircleProcess"/>
    <dgm:cxn modelId="{93631869-D620-4A3C-B5CF-D8BD0764ED22}" type="presParOf" srcId="{F3239978-7951-41CA-B5FB-B5DD8C2A6D70}" destId="{330DD4F8-8EFB-4B80-8E6C-23563D1EF661}" srcOrd="2" destOrd="0" presId="urn:microsoft.com/office/officeart/2011/layout/CircleProcess"/>
    <dgm:cxn modelId="{56ECB824-FE4F-4F73-BD37-2EB87B47B551}" type="presParOf" srcId="{F3239978-7951-41CA-B5FB-B5DD8C2A6D70}" destId="{FF6F819A-374D-4E25-A6C1-A4D0BAD4098E}" srcOrd="3" destOrd="0" presId="urn:microsoft.com/office/officeart/2011/layout/CircleProcess"/>
    <dgm:cxn modelId="{3D828151-0F5E-4A07-925B-DED0C0936611}" type="presParOf" srcId="{FF6F819A-374D-4E25-A6C1-A4D0BAD4098E}" destId="{0F0E6C96-BBEB-4583-B44A-9B464D030BF8}" srcOrd="0" destOrd="0" presId="urn:microsoft.com/office/officeart/2011/layout/CircleProcess"/>
    <dgm:cxn modelId="{CC3D6D79-BA41-4A6F-BB24-0A727C74B5C4}" type="presParOf" srcId="{F3239978-7951-41CA-B5FB-B5DD8C2A6D70}" destId="{4A9BB00A-09C4-4B48-B248-A203B69DFACE}" srcOrd="4" destOrd="0" presId="urn:microsoft.com/office/officeart/2011/layout/CircleProcess"/>
    <dgm:cxn modelId="{BA5B88F1-F470-4589-849D-60229B0575A8}" type="presParOf" srcId="{4A9BB00A-09C4-4B48-B248-A203B69DFACE}" destId="{9CA886C1-ECD7-46B7-B250-29E16323AFA3}" srcOrd="0" destOrd="0" presId="urn:microsoft.com/office/officeart/2011/layout/CircleProcess"/>
    <dgm:cxn modelId="{5DE436ED-BB99-43C9-94A6-5FE75DE2E07C}" type="presParOf" srcId="{F3239978-7951-41CA-B5FB-B5DD8C2A6D70}" destId="{1451498E-14FB-4606-8306-7E08DE22114C}" srcOrd="5" destOrd="0" presId="urn:microsoft.com/office/officeart/2011/layout/CircleProcess"/>
    <dgm:cxn modelId="{63393DF0-9CB5-4745-BA58-3AAE0AFC6354}" type="presParOf" srcId="{F3239978-7951-41CA-B5FB-B5DD8C2A6D70}" destId="{D4609201-D45F-4334-AAD3-FE8072E0988B}" srcOrd="6" destOrd="0" presId="urn:microsoft.com/office/officeart/2011/layout/CircleProcess"/>
    <dgm:cxn modelId="{623D2479-C623-4366-B51C-234A8178CAF4}" type="presParOf" srcId="{D4609201-D45F-4334-AAD3-FE8072E0988B}" destId="{8D9F291B-9174-497E-BC50-AA83CD595A10}" srcOrd="0" destOrd="0" presId="urn:microsoft.com/office/officeart/2011/layout/CircleProcess"/>
    <dgm:cxn modelId="{BFC5558B-CF74-46F0-B168-2A1238907FF0}" type="presParOf" srcId="{F3239978-7951-41CA-B5FB-B5DD8C2A6D70}" destId="{10F9614D-A987-4E81-A7A6-14B66435F024}" srcOrd="7" destOrd="0" presId="urn:microsoft.com/office/officeart/2011/layout/CircleProcess"/>
    <dgm:cxn modelId="{675B6692-ED84-4154-B764-68537C058BFB}" type="presParOf" srcId="{10F9614D-A987-4E81-A7A6-14B66435F024}" destId="{5D797640-9C20-4778-8A70-5F6AC8BAB8A5}" srcOrd="0" destOrd="0" presId="urn:microsoft.com/office/officeart/2011/layout/CircleProcess"/>
    <dgm:cxn modelId="{C8F2F317-9B06-4AC8-B9D0-C002E1FA90F1}" type="presParOf" srcId="{F3239978-7951-41CA-B5FB-B5DD8C2A6D70}" destId="{8B90E6D9-79D4-4286-90E4-04B71EBA1F3C}"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D9D9B-9815-4395-8295-72FC25C7B94A}">
      <dsp:nvSpPr>
        <dsp:cNvPr id="0" name=""/>
        <dsp:cNvSpPr/>
      </dsp:nvSpPr>
      <dsp:spPr>
        <a:xfrm>
          <a:off x="4271625" y="765547"/>
          <a:ext cx="1863358" cy="18637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6C5B0-DF01-4B69-A683-B3F405FB0B73}">
      <dsp:nvSpPr>
        <dsp:cNvPr id="0" name=""/>
        <dsp:cNvSpPr/>
      </dsp:nvSpPr>
      <dsp:spPr>
        <a:xfrm>
          <a:off x="4333494" y="827682"/>
          <a:ext cx="1739619" cy="1739434"/>
        </a:xfrm>
        <a:prstGeom prst="ellipse">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smtClean="0">
              <a:solidFill>
                <a:schemeClr val="accent5"/>
              </a:solidFill>
            </a:rPr>
            <a:t>Business</a:t>
          </a:r>
          <a:br>
            <a:rPr lang="en-US" sz="2000" kern="1200" smtClean="0">
              <a:solidFill>
                <a:schemeClr val="accent5"/>
              </a:solidFill>
            </a:rPr>
          </a:br>
          <a:r>
            <a:rPr lang="en-US" sz="2000" kern="1200" smtClean="0">
              <a:solidFill>
                <a:schemeClr val="accent5"/>
              </a:solidFill>
            </a:rPr>
            <a:t>Intelligence</a:t>
          </a:r>
          <a:endParaRPr lang="en-US" sz="2000" kern="1200" dirty="0">
            <a:solidFill>
              <a:schemeClr val="accent5"/>
            </a:solidFill>
          </a:endParaRPr>
        </a:p>
      </dsp:txBody>
      <dsp:txXfrm>
        <a:off x="4582184" y="1076219"/>
        <a:ext cx="1242238" cy="1242359"/>
      </dsp:txXfrm>
    </dsp:sp>
    <dsp:sp modelId="{0F0E6C96-BBEB-4583-B44A-9B464D030BF8}">
      <dsp:nvSpPr>
        <dsp:cNvPr id="0" name=""/>
        <dsp:cNvSpPr/>
      </dsp:nvSpPr>
      <dsp:spPr>
        <a:xfrm rot="2700000">
          <a:off x="2348035" y="767800"/>
          <a:ext cx="1858870" cy="185887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A886C1-ECD7-46B7-B250-29E16323AFA3}">
      <dsp:nvSpPr>
        <dsp:cNvPr id="0" name=""/>
        <dsp:cNvSpPr/>
      </dsp:nvSpPr>
      <dsp:spPr>
        <a:xfrm>
          <a:off x="2407660" y="827682"/>
          <a:ext cx="1739619" cy="1739434"/>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smtClean="0">
              <a:solidFill>
                <a:schemeClr val="accent2"/>
              </a:solidFill>
            </a:rPr>
            <a:t>Improved Decision</a:t>
          </a:r>
          <a:br>
            <a:rPr lang="en-US" sz="2000" kern="1200" smtClean="0">
              <a:solidFill>
                <a:schemeClr val="accent2"/>
              </a:solidFill>
            </a:rPr>
          </a:br>
          <a:r>
            <a:rPr lang="en-US" sz="2000" kern="1200" smtClean="0">
              <a:solidFill>
                <a:schemeClr val="accent2"/>
              </a:solidFill>
            </a:rPr>
            <a:t>Making</a:t>
          </a:r>
          <a:endParaRPr lang="en-US" sz="2000" kern="1200" dirty="0">
            <a:solidFill>
              <a:schemeClr val="accent2"/>
            </a:solidFill>
          </a:endParaRPr>
        </a:p>
      </dsp:txBody>
      <dsp:txXfrm>
        <a:off x="2656350" y="1076219"/>
        <a:ext cx="1242238" cy="1242359"/>
      </dsp:txXfrm>
    </dsp:sp>
    <dsp:sp modelId="{8D9F291B-9174-497E-BC50-AA83CD595A10}">
      <dsp:nvSpPr>
        <dsp:cNvPr id="0" name=""/>
        <dsp:cNvSpPr/>
      </dsp:nvSpPr>
      <dsp:spPr>
        <a:xfrm rot="2700000">
          <a:off x="422201" y="767800"/>
          <a:ext cx="1858870" cy="185887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797640-9C20-4778-8A70-5F6AC8BAB8A5}">
      <dsp:nvSpPr>
        <dsp:cNvPr id="0" name=""/>
        <dsp:cNvSpPr/>
      </dsp:nvSpPr>
      <dsp:spPr>
        <a:xfrm>
          <a:off x="481826" y="827682"/>
          <a:ext cx="1739619" cy="1739434"/>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smtClean="0">
              <a:solidFill>
                <a:schemeClr val="accent2"/>
              </a:solidFill>
            </a:rPr>
            <a:t>Data</a:t>
          </a:r>
          <a:br>
            <a:rPr lang="en-US" sz="2000" kern="1200" smtClean="0">
              <a:solidFill>
                <a:schemeClr val="accent2"/>
              </a:solidFill>
            </a:rPr>
          </a:br>
          <a:r>
            <a:rPr lang="en-US" sz="2000" kern="1200" smtClean="0">
              <a:solidFill>
                <a:schemeClr val="accent2"/>
              </a:solidFill>
            </a:rPr>
            <a:t>Warehouse</a:t>
          </a:r>
          <a:endParaRPr lang="en-US" sz="2000" kern="1200" dirty="0">
            <a:solidFill>
              <a:schemeClr val="accent2"/>
            </a:solidFill>
          </a:endParaRPr>
        </a:p>
      </dsp:txBody>
      <dsp:txXfrm>
        <a:off x="730516" y="1076219"/>
        <a:ext cx="1242238" cy="124235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62AF33-1D5A-4788-B798-1C65E60062E7}" type="datetimeFigureOut">
              <a:rPr lang="en-US" smtClean="0"/>
              <a:t>2/10/2020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ECCF32-703B-41FA-B1C0-EA6501A3CC6C}" type="slidenum">
              <a:rPr lang="en-US" smtClean="0"/>
              <a:t>‹#›</a:t>
            </a:fld>
            <a:endParaRPr lang="en-US"/>
          </a:p>
        </p:txBody>
      </p:sp>
    </p:spTree>
    <p:extLst>
      <p:ext uri="{BB962C8B-B14F-4D97-AF65-F5344CB8AC3E}">
        <p14:creationId xmlns:p14="http://schemas.microsoft.com/office/powerpoint/2010/main" val="2738595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77ABD-27BE-46D0-B371-C1FA08CD26B1}" type="datetimeFigureOut">
              <a:rPr lang="id-ID" smtClean="0"/>
              <a:t>10/02/2020</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F5CE0-D66B-4F01-9876-BEE3584B5BC2}" type="slidenum">
              <a:rPr lang="id-ID" smtClean="0"/>
              <a:t>‹#›</a:t>
            </a:fld>
            <a:endParaRPr lang="id-ID"/>
          </a:p>
        </p:txBody>
      </p:sp>
    </p:spTree>
    <p:extLst>
      <p:ext uri="{BB962C8B-B14F-4D97-AF65-F5344CB8AC3E}">
        <p14:creationId xmlns:p14="http://schemas.microsoft.com/office/powerpoint/2010/main" val="2178948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7DF5CE0-D66B-4F01-9876-BEE3584B5BC2}" type="slidenum">
              <a:rPr lang="id-ID" smtClean="0"/>
              <a:t>1</a:t>
            </a:fld>
            <a:endParaRPr lang="id-ID"/>
          </a:p>
        </p:txBody>
      </p:sp>
    </p:spTree>
    <p:extLst>
      <p:ext uri="{BB962C8B-B14F-4D97-AF65-F5344CB8AC3E}">
        <p14:creationId xmlns:p14="http://schemas.microsoft.com/office/powerpoint/2010/main" val="1834522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When you buy a burger</a:t>
            </a:r>
            <a:r>
              <a:rPr lang="en-US" baseline="0" dirty="0" smtClean="0"/>
              <a:t> and get a receipt that’s part of a transaction.  And the data goes into a</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10</a:t>
            </a:fld>
            <a:endParaRPr lang="en-US"/>
          </a:p>
        </p:txBody>
      </p:sp>
    </p:spTree>
    <p:extLst>
      <p:ext uri="{BB962C8B-B14F-4D97-AF65-F5344CB8AC3E}">
        <p14:creationId xmlns:p14="http://schemas.microsoft.com/office/powerpoint/2010/main" val="2760411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[After slides]</a:t>
            </a:r>
          </a:p>
          <a:p>
            <a:r>
              <a:rPr lang="en-US" dirty="0" smtClean="0"/>
              <a:t>These are great at storing and</a:t>
            </a:r>
            <a:r>
              <a:rPr lang="en-US" baseline="0" dirty="0" smtClean="0"/>
              <a:t> processing data but not designed to allows us to report on it in ways which meet all the informational needs of the organization.</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11</a:t>
            </a:fld>
            <a:endParaRPr lang="en-US"/>
          </a:p>
        </p:txBody>
      </p:sp>
    </p:spTree>
    <p:extLst>
      <p:ext uri="{BB962C8B-B14F-4D97-AF65-F5344CB8AC3E}">
        <p14:creationId xmlns:p14="http://schemas.microsoft.com/office/powerpoint/2010/main" val="1473674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Why so complex?</a:t>
            </a:r>
            <a:r>
              <a:rPr lang="en-US" baseline="0" dirty="0" smtClean="0"/>
              <a:t> They’re designed to minimize data redundancies and store data efficiently. As such they have many tables, generally the more tables the more complex the database.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12</a:t>
            </a:fld>
            <a:endParaRPr lang="en-US"/>
          </a:p>
        </p:txBody>
      </p:sp>
    </p:spTree>
    <p:extLst>
      <p:ext uri="{BB962C8B-B14F-4D97-AF65-F5344CB8AC3E}">
        <p14:creationId xmlns:p14="http://schemas.microsoft.com/office/powerpoint/2010/main" val="533702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Resource</a:t>
            </a:r>
            <a:r>
              <a:rPr lang="en-US" baseline="0" dirty="0" smtClean="0"/>
              <a:t> Intensive</a:t>
            </a:r>
          </a:p>
          <a:p>
            <a:r>
              <a:rPr lang="en-US" baseline="0" dirty="0" smtClean="0"/>
              <a:t> - Optimized writes, not </a:t>
            </a:r>
            <a:r>
              <a:rPr lang="en-US" baseline="0" smtClean="0"/>
              <a:t>reads. </a:t>
            </a:r>
            <a:r>
              <a:rPr lang="en-US" sz="1200" b="1" i="0" kern="1200" smtClean="0">
                <a:solidFill>
                  <a:schemeClr val="tx1"/>
                </a:solidFill>
                <a:effectLst/>
                <a:latin typeface="+mn-lt"/>
                <a:ea typeface="+mn-ea"/>
                <a:cs typeface="+mn-cs"/>
              </a:rPr>
              <a:t>CPU hogging</a:t>
            </a:r>
            <a:r>
              <a:rPr lang="en-US" sz="1200" b="0" i="0" kern="1200" smtClean="0">
                <a:solidFill>
                  <a:schemeClr val="tx1"/>
                </a:solidFill>
                <a:effectLst/>
                <a:latin typeface="+mn-lt"/>
                <a:ea typeface="+mn-ea"/>
                <a:cs typeface="+mn-cs"/>
              </a:rPr>
              <a:t> is a problem during its usage when user feels that computer performence is getting slower and slower.</a:t>
            </a:r>
            <a:endParaRPr lang="en-US" dirty="0" smtClean="0"/>
          </a:p>
          <a:p>
            <a:r>
              <a:rPr lang="en-US" dirty="0" smtClean="0"/>
              <a:t>Impossible</a:t>
            </a:r>
          </a:p>
          <a:p>
            <a:r>
              <a:rPr lang="en-US" dirty="0" smtClean="0"/>
              <a:t>-</a:t>
            </a:r>
            <a:r>
              <a:rPr lang="en-US" baseline="0" dirty="0" smtClean="0"/>
              <a:t> Some transactional database do not store data in a format conducive to the informational need. They lack trending and historical information.</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14</a:t>
            </a:fld>
            <a:endParaRPr lang="en-US"/>
          </a:p>
        </p:txBody>
      </p:sp>
    </p:spTree>
    <p:extLst>
      <p:ext uri="{BB962C8B-B14F-4D97-AF65-F5344CB8AC3E}">
        <p14:creationId xmlns:p14="http://schemas.microsoft.com/office/powerpoint/2010/main" val="4248630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15</a:t>
            </a:fld>
            <a:endParaRPr lang="en-US"/>
          </a:p>
        </p:txBody>
      </p:sp>
    </p:spTree>
    <p:extLst>
      <p:ext uri="{BB962C8B-B14F-4D97-AF65-F5344CB8AC3E}">
        <p14:creationId xmlns:p14="http://schemas.microsoft.com/office/powerpoint/2010/main" val="2249409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Time-Variant</a:t>
            </a:r>
            <a:r>
              <a:rPr lang="en-US" sz="1200" b="0" i="0" kern="1200" smtClean="0">
                <a:solidFill>
                  <a:schemeClr val="tx1"/>
                </a:solidFill>
                <a:effectLst/>
                <a:latin typeface="+mn-lt"/>
                <a:ea typeface="+mn-ea"/>
                <a:cs typeface="+mn-cs"/>
              </a:rPr>
              <a:t>: Historical data is kept in a data warehouse. For example, one can retrieve data from 3 months, 6 months, 12 months, or even older data from a data warehouse. This contrasts with a transactions system, where often only the most recent data is kept. For example, a transaction system may hold the most recent address of a customer, where a data warehouse can hold all addresses associated with a customer.</a:t>
            </a:r>
          </a:p>
          <a:p>
            <a:r>
              <a:rPr lang="en-US" sz="1200" b="1" i="0" kern="1200" smtClean="0">
                <a:solidFill>
                  <a:schemeClr val="tx1"/>
                </a:solidFill>
                <a:effectLst/>
                <a:latin typeface="+mn-lt"/>
                <a:ea typeface="+mn-ea"/>
                <a:cs typeface="+mn-cs"/>
              </a:rPr>
              <a:t>Non-volatile</a:t>
            </a:r>
            <a:r>
              <a:rPr lang="en-US" sz="1200" b="0" i="0" kern="1200" smtClean="0">
                <a:solidFill>
                  <a:schemeClr val="tx1"/>
                </a:solidFill>
                <a:effectLst/>
                <a:latin typeface="+mn-lt"/>
                <a:ea typeface="+mn-ea"/>
                <a:cs typeface="+mn-cs"/>
              </a:rPr>
              <a:t>: Once data is in the data warehouse, it will not change. So, historical data in a data warehouse should never be altered.</a:t>
            </a:r>
          </a:p>
          <a:p>
            <a:r>
              <a:rPr lang="en-US" sz="1200" b="1" i="0" kern="1200" smtClean="0">
                <a:solidFill>
                  <a:schemeClr val="tx1"/>
                </a:solidFill>
                <a:effectLst/>
                <a:latin typeface="+mn-lt"/>
                <a:ea typeface="+mn-ea"/>
                <a:cs typeface="+mn-cs"/>
              </a:rPr>
              <a:t>Integrated</a:t>
            </a:r>
            <a:r>
              <a:rPr lang="en-US" sz="1200" b="0" i="0" kern="1200" smtClean="0">
                <a:solidFill>
                  <a:schemeClr val="tx1"/>
                </a:solidFill>
                <a:effectLst/>
                <a:latin typeface="+mn-lt"/>
                <a:ea typeface="+mn-ea"/>
                <a:cs typeface="+mn-cs"/>
              </a:rPr>
              <a:t>: A data warehouse integrates data from multiple data sources. For example, source A and source B may have different ways of identifying a product, but in a data warehouse, there will be only a single way of identifying a product.</a:t>
            </a:r>
          </a:p>
          <a:p>
            <a:r>
              <a:rPr lang="en-US" sz="1200" b="1" i="0" kern="1200" smtClean="0">
                <a:solidFill>
                  <a:schemeClr val="tx1"/>
                </a:solidFill>
                <a:effectLst/>
                <a:latin typeface="+mn-lt"/>
                <a:ea typeface="+mn-ea"/>
                <a:cs typeface="+mn-cs"/>
              </a:rPr>
              <a:t>Subject-Oriented</a:t>
            </a:r>
            <a:r>
              <a:rPr lang="en-US" sz="1200" b="0" i="0" kern="1200" smtClean="0">
                <a:solidFill>
                  <a:schemeClr val="tx1"/>
                </a:solidFill>
                <a:effectLst/>
                <a:latin typeface="+mn-lt"/>
                <a:ea typeface="+mn-ea"/>
                <a:cs typeface="+mn-cs"/>
              </a:rPr>
              <a:t>: A data warehouse can be used to analyze a particular subject area. For example, "sales" can be a particular subject.</a:t>
            </a:r>
            <a:endParaRPr lang="en-US"/>
          </a:p>
        </p:txBody>
      </p:sp>
      <p:sp>
        <p:nvSpPr>
          <p:cNvPr id="4" name="Slide Number Placeholder 3"/>
          <p:cNvSpPr>
            <a:spLocks noGrp="1"/>
          </p:cNvSpPr>
          <p:nvPr>
            <p:ph type="sldNum" sz="quarter" idx="10"/>
          </p:nvPr>
        </p:nvSpPr>
        <p:spPr/>
        <p:txBody>
          <a:bodyPr/>
          <a:lstStyle/>
          <a:p>
            <a:fld id="{97DF5CE0-D66B-4F01-9876-BEE3584B5BC2}" type="slidenum">
              <a:rPr lang="id-ID" smtClean="0"/>
              <a:t>17</a:t>
            </a:fld>
            <a:endParaRPr lang="id-ID"/>
          </a:p>
        </p:txBody>
      </p:sp>
    </p:spTree>
    <p:extLst>
      <p:ext uri="{BB962C8B-B14F-4D97-AF65-F5344CB8AC3E}">
        <p14:creationId xmlns:p14="http://schemas.microsoft.com/office/powerpoint/2010/main" val="983970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Explain Diagram</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18</a:t>
            </a:fld>
            <a:endParaRPr lang="en-US"/>
          </a:p>
        </p:txBody>
      </p:sp>
    </p:spTree>
    <p:extLst>
      <p:ext uri="{BB962C8B-B14F-4D97-AF65-F5344CB8AC3E}">
        <p14:creationId xmlns:p14="http://schemas.microsoft.com/office/powerpoint/2010/main" val="973744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Addressing the informational</a:t>
            </a:r>
            <a:r>
              <a:rPr lang="en-US" baseline="0" dirty="0" smtClean="0"/>
              <a:t> needs at a small scale is the Data Mart.</a:t>
            </a:r>
          </a:p>
          <a:p>
            <a:endParaRPr lang="en-US" baseline="0" dirty="0" smtClean="0"/>
          </a:p>
          <a:p>
            <a:r>
              <a:rPr lang="en-US" baseline="0" dirty="0" smtClean="0"/>
              <a:t>We’ll build a few data marts in the class.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19</a:t>
            </a:fld>
            <a:endParaRPr lang="en-US"/>
          </a:p>
        </p:txBody>
      </p:sp>
    </p:spTree>
    <p:extLst>
      <p:ext uri="{BB962C8B-B14F-4D97-AF65-F5344CB8AC3E}">
        <p14:creationId xmlns:p14="http://schemas.microsoft.com/office/powerpoint/2010/main" val="3525382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As the data</a:t>
            </a:r>
            <a:r>
              <a:rPr lang="en-US" baseline="0" dirty="0" smtClean="0"/>
              <a:t> warehouse caught fire it led to improved decision making which in turn led to business intelligence.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20</a:t>
            </a:fld>
            <a:endParaRPr lang="en-US"/>
          </a:p>
        </p:txBody>
      </p:sp>
    </p:spTree>
    <p:extLst>
      <p:ext uri="{BB962C8B-B14F-4D97-AF65-F5344CB8AC3E}">
        <p14:creationId xmlns:p14="http://schemas.microsoft.com/office/powerpoint/2010/main" val="981919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What is BI?</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21</a:t>
            </a:fld>
            <a:endParaRPr lang="en-US"/>
          </a:p>
        </p:txBody>
      </p:sp>
    </p:spTree>
    <p:extLst>
      <p:ext uri="{BB962C8B-B14F-4D97-AF65-F5344CB8AC3E}">
        <p14:creationId xmlns:p14="http://schemas.microsoft.com/office/powerpoint/2010/main" val="238046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goal of this lecture is to</a:t>
            </a:r>
          </a:p>
          <a:p>
            <a:r>
              <a:rPr lang="en-US" smtClean="0"/>
              <a:t>This is the 10,000 foot</a:t>
            </a:r>
            <a:r>
              <a:rPr lang="en-US" baseline="0" smtClean="0"/>
              <a:t> view of the course.</a:t>
            </a:r>
          </a:p>
          <a:p>
            <a:endParaRPr lang="en-US" smtClean="0"/>
          </a:p>
          <a:p>
            <a:r>
              <a:rPr lang="en-US" smtClean="0"/>
              <a:t>Help</a:t>
            </a:r>
            <a:r>
              <a:rPr lang="en-US" baseline="0" smtClean="0"/>
              <a:t> you understand how and why data warehousing exists</a:t>
            </a:r>
          </a:p>
          <a:p>
            <a:r>
              <a:rPr lang="en-US" baseline="0" smtClean="0"/>
              <a:t>Introduce you to the terminology associated with data warehousing </a:t>
            </a:r>
          </a:p>
          <a:p>
            <a:r>
              <a:rPr lang="en-US" baseline="0" smtClean="0"/>
              <a:t>Show you where we’ll go in the course</a:t>
            </a:r>
            <a:endParaRPr lang="en-US" smtClean="0"/>
          </a:p>
        </p:txBody>
      </p:sp>
      <p:sp>
        <p:nvSpPr>
          <p:cNvPr id="4" name="Slide Number Placeholder 3"/>
          <p:cNvSpPr>
            <a:spLocks noGrp="1"/>
          </p:cNvSpPr>
          <p:nvPr>
            <p:ph type="sldNum" sz="quarter" idx="10"/>
          </p:nvPr>
        </p:nvSpPr>
        <p:spPr/>
        <p:txBody>
          <a:bodyPr/>
          <a:lstStyle/>
          <a:p>
            <a:fld id="{97DF5CE0-D66B-4F01-9876-BEE3584B5BC2}" type="slidenum">
              <a:rPr lang="id-ID" smtClean="0"/>
              <a:t>2</a:t>
            </a:fld>
            <a:endParaRPr lang="id-ID"/>
          </a:p>
        </p:txBody>
      </p:sp>
    </p:spTree>
    <p:extLst>
      <p:ext uri="{BB962C8B-B14F-4D97-AF65-F5344CB8AC3E}">
        <p14:creationId xmlns:p14="http://schemas.microsoft.com/office/powerpoint/2010/main" val="3476674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Both</a:t>
            </a:r>
            <a:r>
              <a:rPr lang="en-US" baseline="0" dirty="0" smtClean="0"/>
              <a:t> of your textbook authors believe they are components to a larger system. For </a:t>
            </a:r>
            <a:r>
              <a:rPr lang="en-US" baseline="0" dirty="0" err="1" smtClean="0"/>
              <a:t>Inmon</a:t>
            </a:r>
            <a:r>
              <a:rPr lang="en-US" baseline="0" dirty="0" smtClean="0"/>
              <a:t> they’re part of the CIF.</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25</a:t>
            </a:fld>
            <a:endParaRPr lang="en-US"/>
          </a:p>
        </p:txBody>
      </p:sp>
    </p:spTree>
    <p:extLst>
      <p:ext uri="{BB962C8B-B14F-4D97-AF65-F5344CB8AC3E}">
        <p14:creationId xmlns:p14="http://schemas.microsoft.com/office/powerpoint/2010/main" val="587075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Enterprise application integration (EAI) </a:t>
            </a:r>
            <a:r>
              <a:rPr lang="nn-NO" smtClean="0"/>
              <a:t>adalah penggunaan prinsip arsitektur perangkat lunak dan sistem komputer untuk mengintegrasikan satu set aplikasi komputer perusahaan.</a:t>
            </a:r>
          </a:p>
          <a:p>
            <a:r>
              <a:rPr lang="en-US" sz="1200" b="0" i="0" kern="1200" smtClean="0">
                <a:solidFill>
                  <a:schemeClr val="tx1"/>
                </a:solidFill>
                <a:effectLst/>
                <a:latin typeface="+mn-lt"/>
                <a:ea typeface="+mn-ea"/>
                <a:cs typeface="+mn-cs"/>
              </a:rPr>
              <a:t>Change data capture (</a:t>
            </a:r>
            <a:r>
              <a:rPr lang="en-US" sz="1200" b="1" i="0" kern="1200" smtClean="0">
                <a:solidFill>
                  <a:schemeClr val="tx1"/>
                </a:solidFill>
                <a:effectLst/>
                <a:latin typeface="+mn-lt"/>
                <a:ea typeface="+mn-ea"/>
                <a:cs typeface="+mn-cs"/>
              </a:rPr>
              <a:t>CDC</a:t>
            </a:r>
            <a:r>
              <a:rPr lang="en-US" sz="1200" b="0" i="0" kern="1200" smtClean="0">
                <a:solidFill>
                  <a:schemeClr val="tx1"/>
                </a:solidFill>
                <a:effectLst/>
                <a:latin typeface="+mn-lt"/>
                <a:ea typeface="+mn-ea"/>
                <a:cs typeface="+mn-cs"/>
              </a:rPr>
              <a:t>) is the process of capturing changes made at the data source and applying them throughout the enterprise. </a:t>
            </a:r>
            <a:r>
              <a:rPr lang="en-US" sz="1200" b="1" i="0" kern="1200" smtClean="0">
                <a:solidFill>
                  <a:schemeClr val="tx1"/>
                </a:solidFill>
                <a:effectLst/>
                <a:latin typeface="+mn-lt"/>
                <a:ea typeface="+mn-ea"/>
                <a:cs typeface="+mn-cs"/>
              </a:rPr>
              <a:t>CDC</a:t>
            </a:r>
            <a:r>
              <a:rPr lang="en-US" sz="1200" b="0" i="0" kern="1200" smtClean="0">
                <a:solidFill>
                  <a:schemeClr val="tx1"/>
                </a:solidFill>
                <a:effectLst/>
                <a:latin typeface="+mn-lt"/>
                <a:ea typeface="+mn-ea"/>
                <a:cs typeface="+mn-cs"/>
              </a:rPr>
              <a:t> minimizes the resources required for </a:t>
            </a:r>
            <a:r>
              <a:rPr lang="en-US" sz="1200" b="1" i="0" kern="1200" smtClean="0">
                <a:solidFill>
                  <a:schemeClr val="tx1"/>
                </a:solidFill>
                <a:effectLst/>
                <a:latin typeface="+mn-lt"/>
                <a:ea typeface="+mn-ea"/>
                <a:cs typeface="+mn-cs"/>
              </a:rPr>
              <a:t>ETL</a:t>
            </a:r>
            <a:r>
              <a:rPr lang="en-US" sz="1200" b="0" i="0" kern="1200" smtClean="0">
                <a:solidFill>
                  <a:schemeClr val="tx1"/>
                </a:solidFill>
                <a:effectLst/>
                <a:latin typeface="+mn-lt"/>
                <a:ea typeface="+mn-ea"/>
                <a:cs typeface="+mn-cs"/>
              </a:rPr>
              <a:t> ( extract, transform, load ) processes because it only deals with data changes.</a:t>
            </a:r>
            <a:endParaRPr lang="nn-NO" smtClean="0"/>
          </a:p>
          <a:p>
            <a:r>
              <a:rPr lang="en-US" smtClean="0"/>
              <a:t>Staging area is a place where you hold temporary tables on data warehouse server. Staging tables are connected to work area or fact tables. We basically need staging area to hold the data, and perform data cleansing and merging, before loading the data into warehouse.</a:t>
            </a:r>
          </a:p>
          <a:p>
            <a:r>
              <a:rPr lang="en-US" smtClean="0"/>
              <a:t>An ODS is a database designed to integrate data from multiple sources for additional operations on the data, for reporting, controls and operational decision support. Unlike a production master data store, the data is not passed back to operational systems.</a:t>
            </a:r>
          </a:p>
          <a:p>
            <a:r>
              <a:rPr lang="en-US" sz="1200" b="0" i="0" kern="1200" smtClean="0">
                <a:solidFill>
                  <a:schemeClr val="tx1"/>
                </a:solidFill>
                <a:effectLst/>
                <a:latin typeface="+mn-lt"/>
                <a:ea typeface="+mn-ea"/>
                <a:cs typeface="+mn-cs"/>
              </a:rPr>
              <a:t>An oper mart is to the ODS what a data mart is to the data warehouse. The oper mart is used for analytical processing. But there is an essential difference between an oper mart and a data mart. In a data mart there is stability of analytical values. If you need to rerun a query or an analysis against the data mart in the exact form in which it was previously run, the query against the data mart should be repeatable. (If you can’t do that then you have built your data mart incorrectly.)</a:t>
            </a:r>
          </a:p>
          <a:p>
            <a:r>
              <a:rPr lang="en-US" sz="1200" b="0" i="0" kern="1200" smtClean="0">
                <a:solidFill>
                  <a:schemeClr val="tx1"/>
                </a:solidFill>
                <a:effectLst/>
                <a:latin typeface="+mn-lt"/>
                <a:ea typeface="+mn-ea"/>
                <a:cs typeface="+mn-cs"/>
              </a:rPr>
              <a:t>But with an oper mart, you can still do analytical processing as you did in the data mart environment.  However, in an oper mart you cannot expect repeatability of results. Data is subject to change at a moment’s notice in the oper mart. So the second time you run a query against an oper mart you may be running on different data. Other than that, data marts and oper marts are pretty much the same.</a:t>
            </a:r>
            <a:endParaRPr lang="en-US" smtClean="0"/>
          </a:p>
          <a:p>
            <a:r>
              <a:rPr lang="en-US" sz="1200" b="0" i="0" kern="1200" smtClean="0">
                <a:solidFill>
                  <a:schemeClr val="tx1"/>
                </a:solidFill>
                <a:effectLst/>
                <a:latin typeface="+mn-lt"/>
                <a:ea typeface="+mn-ea"/>
                <a:cs typeface="+mn-cs"/>
              </a:rPr>
              <a:t>Inmon proposes a top-down model approach to create a centralized Enterprise Data Warehouse using traditional database modeling techniques (ER Model), where the data is stored in 3NF</a:t>
            </a:r>
            <a:endParaRPr lang="en-US"/>
          </a:p>
        </p:txBody>
      </p:sp>
      <p:sp>
        <p:nvSpPr>
          <p:cNvPr id="4" name="Slide Number Placeholder 3"/>
          <p:cNvSpPr>
            <a:spLocks noGrp="1"/>
          </p:cNvSpPr>
          <p:nvPr>
            <p:ph type="sldNum" sz="quarter" idx="10"/>
          </p:nvPr>
        </p:nvSpPr>
        <p:spPr/>
        <p:txBody>
          <a:bodyPr/>
          <a:lstStyle/>
          <a:p>
            <a:fld id="{97DF5CE0-D66B-4F01-9876-BEE3584B5BC2}" type="slidenum">
              <a:rPr lang="id-ID" smtClean="0"/>
              <a:t>35</a:t>
            </a:fld>
            <a:endParaRPr lang="id-ID"/>
          </a:p>
        </p:txBody>
      </p:sp>
    </p:spTree>
    <p:extLst>
      <p:ext uri="{BB962C8B-B14F-4D97-AF65-F5344CB8AC3E}">
        <p14:creationId xmlns:p14="http://schemas.microsoft.com/office/powerpoint/2010/main" val="1384296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Describes an approach for data warehouse projects</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36</a:t>
            </a:fld>
            <a:endParaRPr lang="en-US"/>
          </a:p>
        </p:txBody>
      </p:sp>
    </p:spTree>
    <p:extLst>
      <p:ext uri="{BB962C8B-B14F-4D97-AF65-F5344CB8AC3E}">
        <p14:creationId xmlns:p14="http://schemas.microsoft.com/office/powerpoint/2010/main" val="1043932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marL="232943" indent="-232943">
              <a:buAutoNum type="arabicPeriod"/>
            </a:pPr>
            <a:r>
              <a:rPr lang="en-US" dirty="0" smtClean="0"/>
              <a:t>What is essential</a:t>
            </a:r>
            <a:r>
              <a:rPr lang="en-US" baseline="0" dirty="0" smtClean="0"/>
              <a:t> to future steps in the course</a:t>
            </a:r>
          </a:p>
          <a:p>
            <a:pPr marL="232943" indent="-232943">
              <a:buAutoNum type="arabicPeriod"/>
            </a:pPr>
            <a:r>
              <a:rPr lang="en-US" baseline="0" dirty="0" smtClean="0"/>
              <a:t>Then we shift to the approach. Starting with requirements gathering and analysis</a:t>
            </a:r>
          </a:p>
          <a:p>
            <a:pPr marL="232943" indent="-232943">
              <a:buAutoNum type="arabicPeriod"/>
            </a:pPr>
            <a:r>
              <a:rPr lang="en-US" baseline="0" dirty="0" smtClean="0"/>
              <a:t>Then while you’re on campus, we’ll get into the meat of the course covering dimensional modeling techniques</a:t>
            </a:r>
          </a:p>
          <a:p>
            <a:pPr marL="232943" indent="-232943">
              <a:buAutoNum type="arabicPeriod"/>
            </a:pPr>
            <a:r>
              <a:rPr lang="en-US" baseline="0" dirty="0" smtClean="0"/>
              <a:t>Learning how to build a physical design of your dimensional model in a relational </a:t>
            </a:r>
            <a:r>
              <a:rPr lang="en-US" baseline="0" dirty="0" err="1" smtClean="0"/>
              <a:t>datbaase</a:t>
            </a:r>
            <a:endParaRPr lang="en-US" baseline="0" dirty="0" smtClean="0"/>
          </a:p>
          <a:p>
            <a:pPr marL="232943" indent="-232943">
              <a:buAutoNum type="arabicPeriod"/>
            </a:pPr>
            <a:r>
              <a:rPr lang="en-US" baseline="0" dirty="0" smtClean="0"/>
              <a:t>Next we move to the most time-consuming step in the warehousing process. ETL we’ll cover the various ETL systems and approaches to moving data into the DW.</a:t>
            </a:r>
          </a:p>
          <a:p>
            <a:pPr marL="232943" indent="-232943">
              <a:buAutoNum type="arabicPeriod"/>
            </a:pPr>
            <a:r>
              <a:rPr lang="en-US" baseline="0" dirty="0" smtClean="0"/>
              <a:t>In the BI unit we will learn about multidimensional structures , dashboard, and KPI’s – ways of presenting the information in you data warehouse to various levels of users within the organization.</a:t>
            </a:r>
          </a:p>
          <a:p>
            <a:pPr marL="232943" indent="-232943">
              <a:buAutoNum type="arabicPeriod"/>
            </a:pPr>
            <a:r>
              <a:rPr lang="en-US" baseline="0" dirty="0" smtClean="0"/>
              <a:t>Along the way we’ll discuss issues like ….</a:t>
            </a:r>
          </a:p>
          <a:p>
            <a:pPr marL="232943" indent="-232943">
              <a:buAutoNum type="arabicPeriod"/>
            </a:pPr>
            <a:endParaRPr lang="en-US" baseline="0" dirty="0" smtClean="0"/>
          </a:p>
          <a:p>
            <a:r>
              <a:rPr lang="en-US" baseline="0" dirty="0" smtClean="0"/>
              <a:t>It should be an exciting </a:t>
            </a:r>
            <a:r>
              <a:rPr lang="en-US" baseline="0" smtClean="0"/>
              <a:t>course!</a:t>
            </a:r>
            <a:endParaRPr lang="en-US" baseline="0" dirty="0" smtClean="0"/>
          </a:p>
          <a:p>
            <a:pPr marL="232943" indent="-232943">
              <a:buAutoNum type="arabicPeriod"/>
            </a:pP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37</a:t>
            </a:fld>
            <a:endParaRPr lang="en-US"/>
          </a:p>
        </p:txBody>
      </p:sp>
    </p:spTree>
    <p:extLst>
      <p:ext uri="{BB962C8B-B14F-4D97-AF65-F5344CB8AC3E}">
        <p14:creationId xmlns:p14="http://schemas.microsoft.com/office/powerpoint/2010/main" val="890820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What do you think it could be? The products it sells? It’s customers? It’s revenue stream?</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3</a:t>
            </a:fld>
            <a:endParaRPr lang="en-US"/>
          </a:p>
        </p:txBody>
      </p:sp>
    </p:spTree>
    <p:extLst>
      <p:ext uri="{BB962C8B-B14F-4D97-AF65-F5344CB8AC3E}">
        <p14:creationId xmlns:p14="http://schemas.microsoft.com/office/powerpoint/2010/main" val="2422858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Think</a:t>
            </a:r>
            <a:r>
              <a:rPr lang="en-US" baseline="0" dirty="0" smtClean="0"/>
              <a:t> about it this way</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4</a:t>
            </a:fld>
            <a:endParaRPr lang="en-US"/>
          </a:p>
        </p:txBody>
      </p:sp>
    </p:spTree>
    <p:extLst>
      <p:ext uri="{BB962C8B-B14F-4D97-AF65-F5344CB8AC3E}">
        <p14:creationId xmlns:p14="http://schemas.microsoft.com/office/powerpoint/2010/main" val="3758978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The answer</a:t>
            </a:r>
            <a:r>
              <a:rPr lang="en-US" baseline="0" dirty="0" smtClean="0"/>
              <a:t> is a resounding …</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5</a:t>
            </a:fld>
            <a:endParaRPr lang="en-US"/>
          </a:p>
        </p:txBody>
      </p:sp>
    </p:spTree>
    <p:extLst>
      <p:ext uri="{BB962C8B-B14F-4D97-AF65-F5344CB8AC3E}">
        <p14:creationId xmlns:p14="http://schemas.microsoft.com/office/powerpoint/2010/main" val="127886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Which is why data is so valuable.</a:t>
            </a:r>
            <a:r>
              <a:rPr lang="en-US" baseline="0" dirty="0" smtClean="0"/>
              <a:t> With it you can’t value other things like customers products, or revenue streams.</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6</a:t>
            </a:fld>
            <a:endParaRPr lang="en-US"/>
          </a:p>
        </p:txBody>
      </p:sp>
    </p:spTree>
    <p:extLst>
      <p:ext uri="{BB962C8B-B14F-4D97-AF65-F5344CB8AC3E}">
        <p14:creationId xmlns:p14="http://schemas.microsoft.com/office/powerpoint/2010/main" val="3474646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All</a:t>
            </a:r>
            <a:r>
              <a:rPr lang="en-US" baseline="0" dirty="0" smtClean="0"/>
              <a:t> of this reminds me of a story.</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7</a:t>
            </a:fld>
            <a:endParaRPr lang="en-US"/>
          </a:p>
        </p:txBody>
      </p:sp>
    </p:spTree>
    <p:extLst>
      <p:ext uri="{BB962C8B-B14F-4D97-AF65-F5344CB8AC3E}">
        <p14:creationId xmlns:p14="http://schemas.microsoft.com/office/powerpoint/2010/main" val="1235026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Imagine we work</a:t>
            </a:r>
            <a:r>
              <a:rPr lang="en-US" baseline="0" dirty="0" smtClean="0"/>
              <a:t> for a fast-food company. Now imagine you start at the bottom working the register, then move on to fries, then to store manager, then regional manager, and finally all the way to up the executive team. </a:t>
            </a:r>
          </a:p>
          <a:p>
            <a:endParaRPr lang="en-US" baseline="0" dirty="0" smtClean="0"/>
          </a:p>
          <a:p>
            <a:r>
              <a:rPr lang="en-US" baseline="0" dirty="0" smtClean="0"/>
              <a:t>Think of your informational needs as you work you way up through the organization.  Are they the same? Different?</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8</a:t>
            </a:fld>
            <a:endParaRPr lang="en-US"/>
          </a:p>
        </p:txBody>
      </p:sp>
    </p:spTree>
    <p:extLst>
      <p:ext uri="{BB962C8B-B14F-4D97-AF65-F5344CB8AC3E}">
        <p14:creationId xmlns:p14="http://schemas.microsoft.com/office/powerpoint/2010/main" val="2812256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We moved up from</a:t>
            </a:r>
            <a:r>
              <a:rPr lang="en-US" baseline="0" dirty="0" smtClean="0"/>
              <a:t> non management through to strategic management our informational needs changed.</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9</a:t>
            </a:fld>
            <a:endParaRPr lang="en-US"/>
          </a:p>
        </p:txBody>
      </p:sp>
    </p:spTree>
    <p:extLst>
      <p:ext uri="{BB962C8B-B14F-4D97-AF65-F5344CB8AC3E}">
        <p14:creationId xmlns:p14="http://schemas.microsoft.com/office/powerpoint/2010/main" val="46729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sz="1600" dirty="0"/>
          </a:p>
        </p:txBody>
      </p:sp>
      <p:sp>
        <p:nvSpPr>
          <p:cNvPr id="5" name="Footer Placeholder 4"/>
          <p:cNvSpPr>
            <a:spLocks noGrp="1"/>
          </p:cNvSpPr>
          <p:nvPr>
            <p:ph type="ftr" sz="quarter" idx="11"/>
          </p:nvPr>
        </p:nvSpPr>
        <p:spPr/>
        <p:txBody>
          <a:body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51331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100291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98179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30046471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eaLnBrk="1" latinLnBrk="0" hangingPunct="1"/>
            <a:r>
              <a:rPr lang="en-US" smtClean="0"/>
              <a:t>Thursday, February 8, 2018</a:t>
            </a:r>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05114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eaLnBrk="1" latinLnBrk="0" hangingPunct="1"/>
            <a:r>
              <a:rPr lang="en-US" smtClean="0"/>
              <a:t>Thursday, February 8, 2018</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81184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r>
              <a:rPr lang="en-US" smtClean="0"/>
              <a:t>Thursday, February 8, 2018</a:t>
            </a:r>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402490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r>
              <a:rPr lang="en-US" smtClean="0"/>
              <a:t>Thursday, February 8, 2018</a:t>
            </a:r>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803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smtClean="0"/>
              <a:t>Thursday, February 8, 2018</a:t>
            </a:r>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334211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eaLnBrk="1" latinLnBrk="0" hangingPunct="1"/>
            <a:r>
              <a:rPr lang="en-US" smtClean="0"/>
              <a:t>Thursday, February 8, 2018</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98012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eaLnBrk="1" latinLnBrk="0" hangingPunct="1"/>
            <a:r>
              <a:rPr lang="en-US" smtClean="0"/>
              <a:t>Thursday, February 8, 2018</a:t>
            </a:r>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405214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8846"/>
            <a:ext cx="9144000" cy="4660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502920"/>
            <a:ext cx="7886700" cy="118776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latinLnBrk="0" hangingPunct="1"/>
            <a:r>
              <a:rPr lang="en-US" smtClean="0"/>
              <a:t>Thursday, February 8, 2018</a:t>
            </a:r>
            <a:endParaRPr lang="en-US" sz="1400" dirty="0">
              <a:solidFill>
                <a:schemeClr val="tx2"/>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pic>
        <p:nvPicPr>
          <p:cNvPr id="7" name="Picture 6"/>
          <p:cNvPicPr>
            <a:picLocks noChangeAspect="1"/>
          </p:cNvPicPr>
          <p:nvPr userDrawn="1"/>
        </p:nvPicPr>
        <p:blipFill>
          <a:blip r:embed="rId13"/>
          <a:stretch>
            <a:fillRect/>
          </a:stretch>
        </p:blipFill>
        <p:spPr>
          <a:xfrm>
            <a:off x="8176276" y="45720"/>
            <a:ext cx="339074" cy="365760"/>
          </a:xfrm>
          <a:prstGeom prst="rect">
            <a:avLst/>
          </a:prstGeom>
          <a:effectLst>
            <a:softEdge rad="12700"/>
          </a:effectLst>
        </p:spPr>
      </p:pic>
      <p:sp>
        <p:nvSpPr>
          <p:cNvPr id="9" name="TextBox 8"/>
          <p:cNvSpPr txBox="1"/>
          <p:nvPr userDrawn="1"/>
        </p:nvSpPr>
        <p:spPr>
          <a:xfrm>
            <a:off x="5181600" y="88761"/>
            <a:ext cx="2872740" cy="274320"/>
          </a:xfrm>
          <a:prstGeom prst="rect">
            <a:avLst/>
          </a:prstGeom>
          <a:noFill/>
        </p:spPr>
        <p:txBody>
          <a:bodyPr wrap="square" rtlCol="0">
            <a:normAutofit/>
          </a:bodyPr>
          <a:lstStyle/>
          <a:p>
            <a:pPr algn="ctr"/>
            <a:r>
              <a:rPr lang="en-US" sz="1200" b="1" smtClean="0">
                <a:solidFill>
                  <a:srgbClr val="0078C4"/>
                </a:solidFill>
              </a:rPr>
              <a:t>Data Warehouse and Business Intelligence</a:t>
            </a:r>
            <a:endParaRPr lang="en-US" sz="1200" b="1" dirty="0">
              <a:solidFill>
                <a:srgbClr val="0078C4"/>
              </a:solidFill>
            </a:endParaRPr>
          </a:p>
        </p:txBody>
      </p:sp>
      <p:sp>
        <p:nvSpPr>
          <p:cNvPr id="10" name="Title 1"/>
          <p:cNvSpPr txBox="1">
            <a:spLocks/>
          </p:cNvSpPr>
          <p:nvPr userDrawn="1"/>
        </p:nvSpPr>
        <p:spPr>
          <a:xfrm>
            <a:off x="628650" y="60731"/>
            <a:ext cx="3013710" cy="333057"/>
          </a:xfrm>
          <a:prstGeom prst="rect">
            <a:avLst/>
          </a:prstGeom>
        </p:spPr>
        <p:txBody>
          <a:bodyPr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1600" b="1" dirty="0" smtClean="0">
                <a:solidFill>
                  <a:srgbClr val="0078C4"/>
                </a:solidFill>
              </a:rPr>
              <a:t>Course Introduction</a:t>
            </a:r>
            <a:endParaRPr lang="en-US" sz="1600" b="1" dirty="0">
              <a:solidFill>
                <a:srgbClr val="0078C4"/>
              </a:solidFill>
            </a:endParaRPr>
          </a:p>
        </p:txBody>
      </p:sp>
    </p:spTree>
    <p:extLst>
      <p:ext uri="{BB962C8B-B14F-4D97-AF65-F5344CB8AC3E}">
        <p14:creationId xmlns:p14="http://schemas.microsoft.com/office/powerpoint/2010/main" val="27655690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hmzQT4Ih8A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Introduction to Data Warehouse and Business Intelligence</a:t>
            </a:r>
            <a:endParaRPr lang="en-US" dirty="0"/>
          </a:p>
        </p:txBody>
      </p:sp>
      <p:sp>
        <p:nvSpPr>
          <p:cNvPr id="3" name="Subtitle 2"/>
          <p:cNvSpPr>
            <a:spLocks noGrp="1"/>
          </p:cNvSpPr>
          <p:nvPr>
            <p:ph type="subTitle" idx="1"/>
          </p:nvPr>
        </p:nvSpPr>
        <p:spPr/>
        <p:txBody>
          <a:bodyPr>
            <a:normAutofit/>
          </a:bodyPr>
          <a:lstStyle/>
          <a:p>
            <a:r>
              <a:rPr lang="id-ID" smtClean="0"/>
              <a:t>Samuel </a:t>
            </a:r>
            <a:r>
              <a:rPr lang="id-ID" dirty="0" smtClean="0"/>
              <a:t>I. G. Situmeang</a:t>
            </a:r>
            <a:endParaRPr lang="en-US" dirty="0"/>
          </a:p>
        </p:txBody>
      </p:sp>
      <p:sp>
        <p:nvSpPr>
          <p:cNvPr id="4" name="Rectangle 3"/>
          <p:cNvSpPr/>
          <p:nvPr/>
        </p:nvSpPr>
        <p:spPr>
          <a:xfrm>
            <a:off x="3957851" y="5775501"/>
            <a:ext cx="4572000" cy="400110"/>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1000" dirty="0"/>
              <a:t>Modified slides provided by</a:t>
            </a:r>
            <a:r>
              <a:rPr lang="id-ID" sz="1000"/>
              <a:t>: Michael A. Fudge, Jr.</a:t>
            </a:r>
            <a:endParaRPr lang="id-ID" sz="1000" dirty="0"/>
          </a:p>
          <a:p>
            <a:pPr algn="r"/>
            <a:r>
              <a:rPr lang="en-US" sz="1000"/>
              <a:t>Data Warehousing</a:t>
            </a:r>
            <a:r>
              <a:rPr lang="id-ID" sz="1000" smtClean="0"/>
              <a:t>, </a:t>
            </a:r>
            <a:r>
              <a:rPr lang="id-ID" sz="1000"/>
              <a:t>Syracuse University, </a:t>
            </a:r>
            <a:r>
              <a:rPr lang="id-ID" sz="1000" smtClean="0"/>
              <a:t>201</a:t>
            </a:r>
            <a:r>
              <a:rPr lang="en-US" sz="1000" smtClean="0"/>
              <a:t>7</a:t>
            </a:r>
            <a:endParaRPr lang="id-ID" sz="1000" dirty="0"/>
          </a:p>
        </p:txBody>
      </p:sp>
    </p:spTree>
    <p:extLst>
      <p:ext uri="{BB962C8B-B14F-4D97-AF65-F5344CB8AC3E}">
        <p14:creationId xmlns:p14="http://schemas.microsoft.com/office/powerpoint/2010/main" val="271628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a201w2013.bk4a.com/sites/default/files/McDonalds-Careers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501" y="1600201"/>
            <a:ext cx="5535299" cy="370760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171950"/>
            <a:ext cx="2143125" cy="1614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ight Arrow 2"/>
          <p:cNvSpPr/>
          <p:nvPr/>
        </p:nvSpPr>
        <p:spPr>
          <a:xfrm>
            <a:off x="1675813" y="4572000"/>
            <a:ext cx="4114800" cy="12573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100" dirty="0"/>
              <a:t>Data like this goes into a….</a:t>
            </a:r>
          </a:p>
        </p:txBody>
      </p:sp>
      <p:sp>
        <p:nvSpPr>
          <p:cNvPr id="8" name="Title 3"/>
          <p:cNvSpPr txBox="1">
            <a:spLocks/>
          </p:cNvSpPr>
          <p:nvPr/>
        </p:nvSpPr>
        <p:spPr>
          <a:xfrm>
            <a:off x="804495" y="1125782"/>
            <a:ext cx="7486650" cy="966788"/>
          </a:xfrm>
          <a:prstGeom prst="rect">
            <a:avLst/>
          </a:prstGeom>
          <a:solidFill>
            <a:schemeClr val="bg1">
              <a:alpha val="63137"/>
            </a:schemeClr>
          </a:solidFill>
        </p:spPr>
        <p:txBody>
          <a:bodyPr/>
          <a:lstStyle>
            <a:defPPr>
              <a:defRPr lang="en-US"/>
            </a:defPPr>
            <a:lvl1pPr algn="ctr">
              <a:lnSpc>
                <a:spcPts val="5800"/>
              </a:lnSpc>
              <a:spcBef>
                <a:spcPct val="0"/>
              </a:spcBef>
              <a:buNone/>
              <a:defRPr sz="6000">
                <a:solidFill>
                  <a:schemeClr val="tx2"/>
                </a:solidFill>
                <a:effectLst>
                  <a:outerShdw blurRad="63500" dist="38100" dir="5400000" algn="t" rotWithShape="0">
                    <a:prstClr val="black">
                      <a:alpha val="25000"/>
                    </a:prstClr>
                  </a:outerShdw>
                </a:effectLst>
                <a:ea typeface="+mj-ea"/>
                <a:cs typeface="+mj-cs"/>
              </a:defRPr>
            </a:lvl1pPr>
          </a:lstStyle>
          <a:p>
            <a:r>
              <a:rPr lang="en-US" sz="4500" dirty="0"/>
              <a:t>The </a:t>
            </a:r>
            <a:r>
              <a:rPr lang="en-US" sz="4500" dirty="0">
                <a:solidFill>
                  <a:schemeClr val="accent6"/>
                </a:solidFill>
              </a:rPr>
              <a:t>Technology</a:t>
            </a:r>
            <a:r>
              <a:rPr lang="en-US" sz="4500" dirty="0"/>
              <a:t> Behind It All…</a:t>
            </a:r>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a:p>
        </p:txBody>
      </p:sp>
    </p:spTree>
    <p:extLst>
      <p:ext uri="{BB962C8B-B14F-4D97-AF65-F5344CB8AC3E}">
        <p14:creationId xmlns:p14="http://schemas.microsoft.com/office/powerpoint/2010/main" val="749547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50" dirty="0">
                <a:solidFill>
                  <a:schemeClr val="accent4"/>
                </a:solidFill>
              </a:rPr>
              <a:t>Starts with the </a:t>
            </a:r>
            <a:r>
              <a:rPr lang="en-US" sz="4050" dirty="0">
                <a:solidFill>
                  <a:schemeClr val="accent2"/>
                </a:solidFill>
              </a:rPr>
              <a:t>Transactional Database</a:t>
            </a:r>
          </a:p>
        </p:txBody>
      </p:sp>
      <p:sp>
        <p:nvSpPr>
          <p:cNvPr id="3" name="Content Placeholder 2"/>
          <p:cNvSpPr>
            <a:spLocks noGrp="1"/>
          </p:cNvSpPr>
          <p:nvPr>
            <p:ph idx="1"/>
          </p:nvPr>
        </p:nvSpPr>
        <p:spPr/>
        <p:txBody>
          <a:bodyPr>
            <a:normAutofit/>
          </a:bodyPr>
          <a:lstStyle/>
          <a:p>
            <a:r>
              <a:rPr lang="en-US" sz="2700" dirty="0"/>
              <a:t>A.k.a. Operational Database</a:t>
            </a:r>
          </a:p>
          <a:p>
            <a:r>
              <a:rPr lang="en-US" sz="2700" dirty="0"/>
              <a:t>Stored in a </a:t>
            </a:r>
            <a:r>
              <a:rPr lang="en-US" sz="2700" dirty="0">
                <a:solidFill>
                  <a:schemeClr val="accent2"/>
                </a:solidFill>
              </a:rPr>
              <a:t>Relational Database </a:t>
            </a:r>
            <a:r>
              <a:rPr lang="en-US" sz="2700" dirty="0"/>
              <a:t>or files.</a:t>
            </a:r>
          </a:p>
          <a:p>
            <a:r>
              <a:rPr lang="en-US" sz="2700" dirty="0"/>
              <a:t>Highly </a:t>
            </a:r>
            <a:r>
              <a:rPr lang="en-US" sz="2700" dirty="0">
                <a:solidFill>
                  <a:schemeClr val="accent1"/>
                </a:solidFill>
              </a:rPr>
              <a:t>Normalized</a:t>
            </a:r>
            <a:r>
              <a:rPr lang="en-US" sz="2700" dirty="0"/>
              <a:t> (Data stored as efficiently as possible, lots of tables.)</a:t>
            </a:r>
          </a:p>
          <a:p>
            <a:r>
              <a:rPr lang="en-US" sz="2700" dirty="0"/>
              <a:t>Optimized for processing speed and handling the “now”.</a:t>
            </a:r>
          </a:p>
          <a:p>
            <a:r>
              <a:rPr lang="en-US" sz="2700" dirty="0"/>
              <a:t>Designed for </a:t>
            </a:r>
            <a:r>
              <a:rPr lang="en-US" sz="2700" dirty="0">
                <a:solidFill>
                  <a:schemeClr val="accent6"/>
                </a:solidFill>
              </a:rPr>
              <a:t>capturing </a:t>
            </a:r>
            <a:r>
              <a:rPr lang="en-US" sz="2700" dirty="0"/>
              <a:t>data, not for </a:t>
            </a:r>
            <a:r>
              <a:rPr lang="en-US" sz="2700" dirty="0">
                <a:solidFill>
                  <a:schemeClr val="accent6"/>
                </a:solidFill>
              </a:rPr>
              <a:t>reporting </a:t>
            </a:r>
            <a:r>
              <a:rPr lang="en-US" sz="2700" dirty="0"/>
              <a:t>on it.</a:t>
            </a:r>
          </a:p>
          <a:p>
            <a:r>
              <a:rPr lang="en-US" sz="2700" dirty="0"/>
              <a:t>Designed to support the </a:t>
            </a:r>
            <a:r>
              <a:rPr lang="en-US" sz="2700" dirty="0">
                <a:solidFill>
                  <a:schemeClr val="accent4"/>
                </a:solidFill>
              </a:rPr>
              <a:t>operational needs </a:t>
            </a:r>
            <a:r>
              <a:rPr lang="en-US" sz="2700" dirty="0"/>
              <a:t>of the org.</a:t>
            </a:r>
          </a:p>
          <a:p>
            <a:endParaRPr lang="en-US" sz="2700" dirty="0"/>
          </a:p>
          <a:p>
            <a:pPr marL="0" indent="0">
              <a:buNone/>
            </a:pPr>
            <a:endParaRPr lang="en-US" sz="2700" dirty="0"/>
          </a:p>
          <a:p>
            <a:endParaRPr lang="en-US" sz="2700" dirty="0"/>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dirty="0"/>
          </a:p>
        </p:txBody>
      </p:sp>
    </p:spTree>
    <p:extLst>
      <p:ext uri="{BB962C8B-B14F-4D97-AF65-F5344CB8AC3E}">
        <p14:creationId xmlns:p14="http://schemas.microsoft.com/office/powerpoint/2010/main" val="3335753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Databases Are </a:t>
            </a:r>
            <a:r>
              <a:rPr lang="en-US" i="1" dirty="0" smtClean="0">
                <a:solidFill>
                  <a:schemeClr val="accent4"/>
                </a:solidFill>
              </a:rPr>
              <a:t>Complex</a:t>
            </a:r>
            <a:endParaRPr lang="en-US" i="1" dirty="0">
              <a:solidFill>
                <a:schemeClr val="accent4"/>
              </a:solidFill>
            </a:endParaRPr>
          </a:p>
        </p:txBody>
      </p:sp>
      <p:sp>
        <p:nvSpPr>
          <p:cNvPr id="3" name="Content Placeholder 2"/>
          <p:cNvSpPr>
            <a:spLocks noGrp="1"/>
          </p:cNvSpPr>
          <p:nvPr>
            <p:ph idx="1"/>
          </p:nvPr>
        </p:nvSpPr>
        <p:spPr>
          <a:xfrm>
            <a:off x="4286250" y="2057401"/>
            <a:ext cx="3371850" cy="3394472"/>
          </a:xfrm>
        </p:spPr>
        <p:txBody>
          <a:bodyPr>
            <a:normAutofit/>
          </a:bodyPr>
          <a:lstStyle/>
          <a:p>
            <a:r>
              <a:rPr lang="en-US" dirty="0">
                <a:sym typeface="Wingdings" pitchFamily="2" charset="2"/>
              </a:rPr>
              <a:t></a:t>
            </a:r>
            <a:r>
              <a:rPr lang="en-US" dirty="0"/>
              <a:t>Adventure works </a:t>
            </a:r>
            <a:r>
              <a:rPr lang="en-US" dirty="0">
                <a:solidFill>
                  <a:schemeClr val="accent6"/>
                </a:solidFill>
              </a:rPr>
              <a:t>fictitious</a:t>
            </a:r>
            <a:r>
              <a:rPr lang="en-US" dirty="0"/>
              <a:t> bicycle manufacturer. </a:t>
            </a:r>
            <a:br>
              <a:rPr lang="en-US" dirty="0"/>
            </a:br>
            <a:r>
              <a:rPr lang="en-US" b="1" dirty="0">
                <a:solidFill>
                  <a:schemeClr val="accent5"/>
                </a:solidFill>
              </a:rPr>
              <a:t>72 tables</a:t>
            </a:r>
            <a:r>
              <a:rPr lang="en-US" b="1" dirty="0"/>
              <a:t>.</a:t>
            </a:r>
          </a:p>
          <a:p>
            <a:r>
              <a:rPr lang="en-US" dirty="0"/>
              <a:t>Blackboard Learning Management System. </a:t>
            </a:r>
            <a:br>
              <a:rPr lang="en-US" dirty="0"/>
            </a:br>
            <a:r>
              <a:rPr lang="en-US" b="1" dirty="0">
                <a:solidFill>
                  <a:schemeClr val="accent5"/>
                </a:solidFill>
              </a:rPr>
              <a:t>592 tables</a:t>
            </a:r>
            <a:r>
              <a:rPr lang="en-US" b="1" dirty="0"/>
              <a:t>.</a:t>
            </a:r>
          </a:p>
          <a:p>
            <a:r>
              <a:rPr lang="en-US" dirty="0"/>
              <a:t>SU’s Oracle PeopleSoft ERP Implementation</a:t>
            </a:r>
            <a:br>
              <a:rPr lang="en-US" dirty="0"/>
            </a:br>
            <a:r>
              <a:rPr lang="en-US" b="1" dirty="0">
                <a:solidFill>
                  <a:schemeClr val="accent5"/>
                </a:solidFill>
              </a:rPr>
              <a:t>40,000+ tables</a:t>
            </a:r>
            <a:r>
              <a:rPr lang="en-US" b="1" dirty="0"/>
              <a:t>.</a:t>
            </a:r>
          </a:p>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88" y="2057400"/>
            <a:ext cx="2676462" cy="35894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spTree>
    <p:extLst>
      <p:ext uri="{BB962C8B-B14F-4D97-AF65-F5344CB8AC3E}">
        <p14:creationId xmlns:p14="http://schemas.microsoft.com/office/powerpoint/2010/main" val="2545360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8184485" cy="994172"/>
          </a:xfrm>
        </p:spPr>
        <p:txBody>
          <a:bodyPr/>
          <a:lstStyle/>
          <a:p>
            <a:r>
              <a:rPr lang="en-US" dirty="0" smtClean="0">
                <a:solidFill>
                  <a:schemeClr val="accent2"/>
                </a:solidFill>
              </a:rPr>
              <a:t>Example: </a:t>
            </a:r>
            <a:r>
              <a:rPr lang="en-US" dirty="0" smtClean="0"/>
              <a:t>A Query of “</a:t>
            </a:r>
            <a:r>
              <a:rPr lang="en-US" dirty="0" err="1" smtClean="0">
                <a:solidFill>
                  <a:schemeClr val="accent4"/>
                </a:solidFill>
              </a:rPr>
              <a:t>iSchool</a:t>
            </a:r>
            <a:r>
              <a:rPr lang="en-US" dirty="0" smtClean="0">
                <a:solidFill>
                  <a:schemeClr val="accent4"/>
                </a:solidFill>
              </a:rPr>
              <a:t> Students</a:t>
            </a:r>
            <a:r>
              <a:rPr lang="en-US" dirty="0" smtClean="0"/>
              <a:t>”</a:t>
            </a:r>
            <a:endParaRPr lang="en-US" dirty="0"/>
          </a:p>
        </p:txBody>
      </p:sp>
      <p:sp>
        <p:nvSpPr>
          <p:cNvPr id="3" name="Content Placeholder 2"/>
          <p:cNvSpPr>
            <a:spLocks noGrp="1"/>
          </p:cNvSpPr>
          <p:nvPr>
            <p:ph idx="1"/>
          </p:nvPr>
        </p:nvSpPr>
        <p:spPr>
          <a:xfrm>
            <a:off x="628650" y="2226469"/>
            <a:ext cx="1943100" cy="3263504"/>
          </a:xfrm>
        </p:spPr>
        <p:txBody>
          <a:bodyPr>
            <a:normAutofit lnSpcReduction="10000"/>
          </a:bodyPr>
          <a:lstStyle/>
          <a:p>
            <a:pPr marL="0" indent="0">
              <a:buNone/>
            </a:pPr>
            <a:r>
              <a:rPr lang="en-US" dirty="0" smtClean="0"/>
              <a:t>Students in the current term with </a:t>
            </a:r>
            <a:r>
              <a:rPr lang="en-US" dirty="0" err="1" smtClean="0"/>
              <a:t>gpa</a:t>
            </a:r>
            <a:r>
              <a:rPr lang="en-US" dirty="0" smtClean="0"/>
              <a:t>, demographics, major, minor, program of study, etc... Either enrolled in one of our programs or taking one of our courses.</a:t>
            </a:r>
            <a:endParaRPr lang="en-US" dirty="0"/>
          </a:p>
        </p:txBody>
      </p:sp>
      <p:pic>
        <p:nvPicPr>
          <p:cNvPr id="4" name="Picture 3"/>
          <p:cNvPicPr>
            <a:picLocks noChangeAspect="1"/>
          </p:cNvPicPr>
          <p:nvPr/>
        </p:nvPicPr>
        <p:blipFill>
          <a:blip r:embed="rId2"/>
          <a:stretch>
            <a:fillRect/>
          </a:stretch>
        </p:blipFill>
        <p:spPr>
          <a:xfrm>
            <a:off x="2914651" y="2125266"/>
            <a:ext cx="5898485" cy="3710337"/>
          </a:xfrm>
          <a:prstGeom prst="rect">
            <a:avLst/>
          </a:prstGeom>
        </p:spPr>
      </p:pic>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dirty="0"/>
          </a:p>
        </p:txBody>
      </p:sp>
    </p:spTree>
    <p:extLst>
      <p:ext uri="{BB962C8B-B14F-4D97-AF65-F5344CB8AC3E}">
        <p14:creationId xmlns:p14="http://schemas.microsoft.com/office/powerpoint/2010/main" val="2090666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Issues Reporting with </a:t>
            </a:r>
            <a:r>
              <a:rPr lang="en-US" dirty="0" smtClean="0">
                <a:solidFill>
                  <a:schemeClr val="accent6"/>
                </a:solidFill>
              </a:rPr>
              <a:t>Transactional Databases</a:t>
            </a:r>
            <a:endParaRPr lang="en-US" dirty="0">
              <a:solidFill>
                <a:schemeClr val="accent6"/>
              </a:solidFill>
            </a:endParaRPr>
          </a:p>
        </p:txBody>
      </p:sp>
      <p:sp>
        <p:nvSpPr>
          <p:cNvPr id="3" name="Content Placeholder 2"/>
          <p:cNvSpPr>
            <a:spLocks noGrp="1"/>
          </p:cNvSpPr>
          <p:nvPr>
            <p:ph idx="1"/>
          </p:nvPr>
        </p:nvSpPr>
        <p:spPr>
          <a:xfrm>
            <a:off x="800100" y="2096692"/>
            <a:ext cx="7429500" cy="3394472"/>
          </a:xfrm>
        </p:spPr>
        <p:txBody>
          <a:bodyPr>
            <a:noAutofit/>
          </a:bodyPr>
          <a:lstStyle/>
          <a:p>
            <a:r>
              <a:rPr lang="en-US" sz="2700" dirty="0">
                <a:solidFill>
                  <a:schemeClr val="accent4"/>
                </a:solidFill>
              </a:rPr>
              <a:t>Difficult, Time-consuming &amp; Error prone.</a:t>
            </a:r>
          </a:p>
          <a:p>
            <a:pPr lvl="1"/>
            <a:r>
              <a:rPr lang="en-US" dirty="0"/>
              <a:t>Many joins, sub-selects, Due to vast number of tables.</a:t>
            </a:r>
          </a:p>
          <a:p>
            <a:pPr lvl="1"/>
            <a:r>
              <a:rPr lang="en-US" dirty="0" smtClean="0">
                <a:solidFill>
                  <a:schemeClr val="accent2"/>
                </a:solidFill>
              </a:rPr>
              <a:t>How do you know your query is correct?</a:t>
            </a:r>
            <a:endParaRPr lang="en-US" dirty="0">
              <a:solidFill>
                <a:schemeClr val="accent2"/>
              </a:solidFill>
            </a:endParaRPr>
          </a:p>
          <a:p>
            <a:r>
              <a:rPr lang="en-US" sz="2700" dirty="0">
                <a:solidFill>
                  <a:schemeClr val="accent4"/>
                </a:solidFill>
              </a:rPr>
              <a:t>Resource-intensive</a:t>
            </a:r>
            <a:r>
              <a:rPr lang="en-US" sz="2700" dirty="0"/>
              <a:t> </a:t>
            </a:r>
          </a:p>
          <a:p>
            <a:pPr lvl="1"/>
            <a:r>
              <a:rPr lang="en-US" dirty="0"/>
              <a:t>The database is not optimized for this purpose.</a:t>
            </a:r>
          </a:p>
          <a:p>
            <a:pPr lvl="1"/>
            <a:r>
              <a:rPr lang="en-US" dirty="0" smtClean="0">
                <a:solidFill>
                  <a:schemeClr val="accent2"/>
                </a:solidFill>
              </a:rPr>
              <a:t>Multi table joins are RAM and </a:t>
            </a:r>
            <a:r>
              <a:rPr lang="en-US" smtClean="0">
                <a:solidFill>
                  <a:schemeClr val="accent2"/>
                </a:solidFill>
              </a:rPr>
              <a:t>CPU hogs</a:t>
            </a:r>
            <a:endParaRPr lang="en-US" dirty="0">
              <a:solidFill>
                <a:schemeClr val="accent2"/>
              </a:solidFill>
            </a:endParaRPr>
          </a:p>
          <a:p>
            <a:r>
              <a:rPr lang="en-US" sz="2700" dirty="0">
                <a:solidFill>
                  <a:schemeClr val="accent4"/>
                </a:solidFill>
              </a:rPr>
              <a:t>Impossible</a:t>
            </a:r>
          </a:p>
          <a:p>
            <a:pPr lvl="1"/>
            <a:r>
              <a:rPr lang="en-US" dirty="0"/>
              <a:t>transactional systems are flushed or archived frequently to maintain performance.</a:t>
            </a:r>
          </a:p>
          <a:p>
            <a:pPr lvl="1"/>
            <a:r>
              <a:rPr lang="en-US" dirty="0" smtClean="0">
                <a:solidFill>
                  <a:schemeClr val="accent2"/>
                </a:solidFill>
              </a:rPr>
              <a:t>You can’t query data you no longer have</a:t>
            </a:r>
            <a:endParaRPr lang="en-US" dirty="0">
              <a:solidFill>
                <a:schemeClr val="accent2"/>
              </a:solidFill>
            </a:endParaRP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spTree>
    <p:extLst>
      <p:ext uri="{BB962C8B-B14F-4D97-AF65-F5344CB8AC3E}">
        <p14:creationId xmlns:p14="http://schemas.microsoft.com/office/powerpoint/2010/main" val="793268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Solution? </a:t>
            </a:r>
            <a:r>
              <a:rPr lang="en-US" dirty="0" smtClean="0"/>
              <a:t>The </a:t>
            </a:r>
            <a:r>
              <a:rPr lang="en-US" dirty="0" smtClean="0">
                <a:solidFill>
                  <a:schemeClr val="accent6"/>
                </a:solidFill>
              </a:rPr>
              <a:t>Data Warehouse</a:t>
            </a:r>
            <a:endParaRPr lang="en-US" dirty="0">
              <a:solidFill>
                <a:schemeClr val="accent6"/>
              </a:solidFill>
            </a:endParaRPr>
          </a:p>
        </p:txBody>
      </p:sp>
      <p:sp>
        <p:nvSpPr>
          <p:cNvPr id="3" name="Content Placeholder 2"/>
          <p:cNvSpPr>
            <a:spLocks noGrp="1"/>
          </p:cNvSpPr>
          <p:nvPr>
            <p:ph idx="1"/>
          </p:nvPr>
        </p:nvSpPr>
        <p:spPr>
          <a:xfrm>
            <a:off x="571500" y="2057400"/>
            <a:ext cx="7600950" cy="3714750"/>
          </a:xfrm>
        </p:spPr>
        <p:txBody>
          <a:bodyPr>
            <a:normAutofit/>
          </a:bodyPr>
          <a:lstStyle/>
          <a:p>
            <a:r>
              <a:rPr lang="en-US" sz="2700" dirty="0"/>
              <a:t>Designed to support an organization’s </a:t>
            </a:r>
            <a:r>
              <a:rPr lang="en-US" sz="2700" dirty="0">
                <a:solidFill>
                  <a:schemeClr val="accent2"/>
                </a:solidFill>
              </a:rPr>
              <a:t>informational needs</a:t>
            </a:r>
            <a:r>
              <a:rPr lang="en-US" sz="2700" dirty="0"/>
              <a:t>.</a:t>
            </a:r>
          </a:p>
          <a:p>
            <a:r>
              <a:rPr lang="en-US" sz="2700" dirty="0"/>
              <a:t>Data is re-structured conducive to </a:t>
            </a:r>
            <a:r>
              <a:rPr lang="en-US" sz="2700" dirty="0">
                <a:solidFill>
                  <a:schemeClr val="accent5"/>
                </a:solidFill>
              </a:rPr>
              <a:t>reporting</a:t>
            </a:r>
            <a:r>
              <a:rPr lang="en-US" sz="2700" dirty="0"/>
              <a:t> and </a:t>
            </a:r>
            <a:r>
              <a:rPr lang="en-US" sz="2700" dirty="0">
                <a:solidFill>
                  <a:schemeClr val="accent5"/>
                </a:solidFill>
              </a:rPr>
              <a:t>analytic applications</a:t>
            </a:r>
            <a:r>
              <a:rPr lang="en-US" sz="2700" dirty="0"/>
              <a:t>. </a:t>
            </a:r>
          </a:p>
          <a:p>
            <a:r>
              <a:rPr lang="en-US" sz="2700" dirty="0"/>
              <a:t>Transactional databases are </a:t>
            </a:r>
            <a:r>
              <a:rPr lang="en-US" sz="2700" dirty="0">
                <a:solidFill>
                  <a:schemeClr val="accent2"/>
                </a:solidFill>
              </a:rPr>
              <a:t>data sources </a:t>
            </a:r>
            <a:r>
              <a:rPr lang="en-US" sz="2700" dirty="0"/>
              <a:t>for the Data Warehouse.</a:t>
            </a:r>
          </a:p>
          <a:p>
            <a:r>
              <a:rPr lang="en-US" sz="2700" dirty="0"/>
              <a:t>Data </a:t>
            </a:r>
            <a:r>
              <a:rPr lang="en-US" sz="2700" dirty="0">
                <a:solidFill>
                  <a:schemeClr val="accent5"/>
                </a:solidFill>
              </a:rPr>
              <a:t>grows </a:t>
            </a:r>
            <a:r>
              <a:rPr lang="en-US" sz="2700" dirty="0"/>
              <a:t>over time; existing data in the warehouse </a:t>
            </a:r>
            <a:r>
              <a:rPr lang="en-US" sz="2700" dirty="0">
                <a:solidFill>
                  <a:schemeClr val="accent5"/>
                </a:solidFill>
              </a:rPr>
              <a:t>very seldom changes</a:t>
            </a:r>
            <a:r>
              <a:rPr lang="en-US" sz="2700" dirty="0"/>
              <a:t>.</a:t>
            </a:r>
          </a:p>
          <a:p>
            <a:endParaRPr lang="en-US" sz="2700" dirty="0"/>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dirty="0"/>
          </a:p>
        </p:txBody>
      </p:sp>
    </p:spTree>
    <p:extLst>
      <p:ext uri="{BB962C8B-B14F-4D97-AF65-F5344CB8AC3E}">
        <p14:creationId xmlns:p14="http://schemas.microsoft.com/office/powerpoint/2010/main" val="1462736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t>
            </a:r>
            <a:r>
              <a:rPr lang="en-US">
                <a:solidFill>
                  <a:schemeClr val="accent2"/>
                </a:solidFill>
              </a:rPr>
              <a:t>Data </a:t>
            </a:r>
            <a:r>
              <a:rPr lang="en-US" smtClean="0">
                <a:solidFill>
                  <a:schemeClr val="accent2"/>
                </a:solidFill>
              </a:rPr>
              <a:t>Warehouse</a:t>
            </a:r>
            <a:r>
              <a:rPr lang="en-US"/>
              <a:t>?</a:t>
            </a:r>
          </a:p>
        </p:txBody>
      </p:sp>
      <p:sp>
        <p:nvSpPr>
          <p:cNvPr id="3" name="Content Placeholder 2"/>
          <p:cNvSpPr>
            <a:spLocks noGrp="1"/>
          </p:cNvSpPr>
          <p:nvPr>
            <p:ph idx="1"/>
          </p:nvPr>
        </p:nvSpPr>
        <p:spPr/>
        <p:txBody>
          <a:bodyPr/>
          <a:lstStyle/>
          <a:p>
            <a:r>
              <a:rPr lang="en-US" b="1"/>
              <a:t>A data warehouse</a:t>
            </a:r>
            <a:r>
              <a:rPr lang="en-US"/>
              <a:t> is a </a:t>
            </a:r>
            <a:r>
              <a:rPr lang="en-US">
                <a:solidFill>
                  <a:schemeClr val="accent6"/>
                </a:solidFill>
              </a:rPr>
              <a:t>subject-oriented</a:t>
            </a:r>
            <a:r>
              <a:rPr lang="en-US"/>
              <a:t>, </a:t>
            </a:r>
            <a:r>
              <a:rPr lang="en-US">
                <a:solidFill>
                  <a:schemeClr val="accent6"/>
                </a:solidFill>
              </a:rPr>
              <a:t>integrated</a:t>
            </a:r>
            <a:r>
              <a:rPr lang="en-US"/>
              <a:t>, </a:t>
            </a:r>
            <a:r>
              <a:rPr lang="en-US">
                <a:solidFill>
                  <a:schemeClr val="accent6"/>
                </a:solidFill>
              </a:rPr>
              <a:t>time-variant</a:t>
            </a:r>
            <a:r>
              <a:rPr lang="en-US"/>
              <a:t> and </a:t>
            </a:r>
            <a:r>
              <a:rPr lang="en-US">
                <a:solidFill>
                  <a:schemeClr val="accent6"/>
                </a:solidFill>
              </a:rPr>
              <a:t>non-volatile</a:t>
            </a:r>
            <a:r>
              <a:rPr lang="en-US"/>
              <a:t> </a:t>
            </a:r>
            <a:r>
              <a:rPr lang="en-US">
                <a:solidFill>
                  <a:schemeClr val="accent5"/>
                </a:solidFill>
              </a:rPr>
              <a:t>collection of data</a:t>
            </a:r>
            <a:r>
              <a:rPr lang="en-US"/>
              <a:t> in support of management's decision making process</a:t>
            </a:r>
            <a:r>
              <a:rPr lang="en-US" smtClean="0"/>
              <a:t>. ~Bill Inmon</a:t>
            </a:r>
          </a:p>
          <a:p>
            <a:endParaRPr lang="en-US" b="1" smtClean="0"/>
          </a:p>
          <a:p>
            <a:r>
              <a:rPr lang="en-US" b="1" smtClean="0"/>
              <a:t>A </a:t>
            </a:r>
            <a:r>
              <a:rPr lang="en-US" b="1"/>
              <a:t>data warehouse</a:t>
            </a:r>
            <a:r>
              <a:rPr lang="en-US"/>
              <a:t> is a </a:t>
            </a:r>
            <a:r>
              <a:rPr lang="en-US">
                <a:solidFill>
                  <a:schemeClr val="accent6"/>
                </a:solidFill>
              </a:rPr>
              <a:t>copy of transaction data</a:t>
            </a:r>
            <a:r>
              <a:rPr lang="en-US"/>
              <a:t> specifically structured for query and analysis. ~ Ralph </a:t>
            </a:r>
            <a:r>
              <a:rPr lang="en-US" smtClean="0"/>
              <a:t>Kimball</a:t>
            </a:r>
          </a:p>
          <a:p>
            <a:endParaRPr lang="en-US"/>
          </a:p>
          <a:p>
            <a:r>
              <a:rPr lang="en-US"/>
              <a:t>Kimball did not address how the data warehouse is built like Inmon did; rather he focused on the functionality of a data warehouse.</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dirty="0"/>
          </a:p>
        </p:txBody>
      </p:sp>
    </p:spTree>
    <p:extLst>
      <p:ext uri="{BB962C8B-B14F-4D97-AF65-F5344CB8AC3E}">
        <p14:creationId xmlns:p14="http://schemas.microsoft.com/office/powerpoint/2010/main" val="402117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the </a:t>
            </a:r>
            <a:r>
              <a:rPr lang="en-US" dirty="0" smtClean="0">
                <a:solidFill>
                  <a:schemeClr val="accent2"/>
                </a:solidFill>
              </a:rPr>
              <a:t>Data Warehouse</a:t>
            </a:r>
            <a:endParaRPr lang="en-US" dirty="0">
              <a:solidFill>
                <a:schemeClr val="accent2"/>
              </a:solidFill>
            </a:endParaRPr>
          </a:p>
        </p:txBody>
      </p:sp>
      <p:sp>
        <p:nvSpPr>
          <p:cNvPr id="4" name="Content Placeholder 3"/>
          <p:cNvSpPr>
            <a:spLocks noGrp="1"/>
          </p:cNvSpPr>
          <p:nvPr>
            <p:ph sz="half" idx="1"/>
          </p:nvPr>
        </p:nvSpPr>
        <p:spPr/>
        <p:txBody>
          <a:bodyPr>
            <a:normAutofit/>
          </a:bodyPr>
          <a:lstStyle/>
          <a:p>
            <a:r>
              <a:rPr lang="en-US" sz="2700" b="1" dirty="0">
                <a:solidFill>
                  <a:schemeClr val="accent1"/>
                </a:solidFill>
              </a:rPr>
              <a:t>Time Variant </a:t>
            </a:r>
          </a:p>
          <a:p>
            <a:pPr lvl="1"/>
            <a:r>
              <a:rPr lang="en-US" sz="2100" dirty="0"/>
              <a:t>Flow of data through time</a:t>
            </a:r>
          </a:p>
          <a:p>
            <a:pPr lvl="1"/>
            <a:r>
              <a:rPr lang="en-US" sz="2100" dirty="0"/>
              <a:t>Projected data</a:t>
            </a:r>
          </a:p>
          <a:p>
            <a:r>
              <a:rPr lang="en-US" sz="2700" b="1" dirty="0">
                <a:solidFill>
                  <a:schemeClr val="accent1"/>
                </a:solidFill>
              </a:rPr>
              <a:t>Non-Volatile</a:t>
            </a:r>
            <a:r>
              <a:rPr lang="en-US" sz="2700" dirty="0"/>
              <a:t> </a:t>
            </a:r>
          </a:p>
          <a:p>
            <a:pPr lvl="1"/>
            <a:r>
              <a:rPr lang="en-US" sz="2100" dirty="0"/>
              <a:t>Data never removed</a:t>
            </a:r>
          </a:p>
          <a:p>
            <a:pPr lvl="1"/>
            <a:r>
              <a:rPr lang="en-US" sz="2100" dirty="0"/>
              <a:t>Always growing</a:t>
            </a:r>
          </a:p>
          <a:p>
            <a:pPr lvl="1"/>
            <a:r>
              <a:rPr lang="en-US" sz="2100" dirty="0"/>
              <a:t>Copy of source data </a:t>
            </a:r>
          </a:p>
        </p:txBody>
      </p:sp>
      <p:sp>
        <p:nvSpPr>
          <p:cNvPr id="5" name="Content Placeholder 4"/>
          <p:cNvSpPr>
            <a:spLocks noGrp="1"/>
          </p:cNvSpPr>
          <p:nvPr>
            <p:ph sz="half" idx="2"/>
          </p:nvPr>
        </p:nvSpPr>
        <p:spPr/>
        <p:txBody>
          <a:bodyPr>
            <a:normAutofit/>
          </a:bodyPr>
          <a:lstStyle/>
          <a:p>
            <a:r>
              <a:rPr lang="en-US" sz="2700" b="1" dirty="0">
                <a:solidFill>
                  <a:schemeClr val="accent1"/>
                </a:solidFill>
              </a:rPr>
              <a:t>Integrated</a:t>
            </a:r>
          </a:p>
          <a:p>
            <a:pPr lvl="1"/>
            <a:r>
              <a:rPr lang="en-US" sz="2100" dirty="0"/>
              <a:t>Centralized</a:t>
            </a:r>
          </a:p>
          <a:p>
            <a:pPr lvl="1"/>
            <a:r>
              <a:rPr lang="en-US" sz="2100" dirty="0"/>
              <a:t>Holds data retrieved from entire organization</a:t>
            </a:r>
          </a:p>
          <a:p>
            <a:r>
              <a:rPr lang="en-US" sz="2700" b="1" dirty="0">
                <a:solidFill>
                  <a:schemeClr val="accent1"/>
                </a:solidFill>
              </a:rPr>
              <a:t>Subject-Oriented</a:t>
            </a:r>
            <a:r>
              <a:rPr lang="en-US" sz="2700" dirty="0">
                <a:solidFill>
                  <a:schemeClr val="accent1"/>
                </a:solidFill>
              </a:rPr>
              <a:t> </a:t>
            </a:r>
          </a:p>
          <a:p>
            <a:pPr lvl="1"/>
            <a:r>
              <a:rPr lang="en-US" sz="2100" dirty="0"/>
              <a:t>Optimized to give answers to diverse questions</a:t>
            </a:r>
          </a:p>
          <a:p>
            <a:pPr lvl="1"/>
            <a:r>
              <a:rPr lang="en-US" sz="2100" dirty="0"/>
              <a:t>Used by all functional areas</a:t>
            </a:r>
            <a:endParaRPr lang="en-US" sz="2400"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a:p>
        </p:txBody>
      </p:sp>
    </p:spTree>
    <p:extLst>
      <p:ext uri="{BB962C8B-B14F-4D97-AF65-F5344CB8AC3E}">
        <p14:creationId xmlns:p14="http://schemas.microsoft.com/office/powerpoint/2010/main" val="3514301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ETL:</a:t>
            </a:r>
            <a:r>
              <a:rPr lang="en-US" dirty="0" smtClean="0"/>
              <a:t> For Populating the Data Warehouse</a:t>
            </a:r>
            <a:endParaRPr lang="en-US" dirty="0"/>
          </a:p>
        </p:txBody>
      </p:sp>
      <p:pic>
        <p:nvPicPr>
          <p:cNvPr id="6" name="Content Placeholder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00100" y="1953023"/>
            <a:ext cx="5757171" cy="3674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28750" y="2680794"/>
            <a:ext cx="657552" cy="300082"/>
          </a:xfrm>
          <a:prstGeom prst="rect">
            <a:avLst/>
          </a:prstGeom>
          <a:noFill/>
        </p:spPr>
        <p:txBody>
          <a:bodyPr wrap="none" rtlCol="0">
            <a:spAutoFit/>
          </a:bodyPr>
          <a:lstStyle/>
          <a:p>
            <a:r>
              <a:rPr lang="en-US" sz="1350" b="1" dirty="0">
                <a:solidFill>
                  <a:schemeClr val="accent1"/>
                </a:solidFill>
                <a:latin typeface="Arial Narrow" pitchFamily="34" charset="0"/>
              </a:rPr>
              <a:t>Payroll</a:t>
            </a:r>
            <a:endParaRPr lang="en-US" sz="1350" dirty="0">
              <a:solidFill>
                <a:schemeClr val="accent1"/>
              </a:solidFill>
              <a:latin typeface="Arial Black" pitchFamily="34" charset="0"/>
            </a:endParaRPr>
          </a:p>
        </p:txBody>
      </p:sp>
      <p:sp>
        <p:nvSpPr>
          <p:cNvPr id="5" name="TextBox 4"/>
          <p:cNvSpPr txBox="1"/>
          <p:nvPr/>
        </p:nvSpPr>
        <p:spPr>
          <a:xfrm>
            <a:off x="1457325" y="3713508"/>
            <a:ext cx="554960" cy="300082"/>
          </a:xfrm>
          <a:prstGeom prst="rect">
            <a:avLst/>
          </a:prstGeom>
          <a:noFill/>
        </p:spPr>
        <p:txBody>
          <a:bodyPr wrap="none" rtlCol="0">
            <a:spAutoFit/>
          </a:bodyPr>
          <a:lstStyle/>
          <a:p>
            <a:r>
              <a:rPr lang="en-US" sz="1350" b="1" dirty="0">
                <a:solidFill>
                  <a:schemeClr val="accent2"/>
                </a:solidFill>
                <a:latin typeface="Arial Narrow" pitchFamily="34" charset="0"/>
              </a:rPr>
              <a:t>Sales</a:t>
            </a:r>
            <a:endParaRPr lang="en-US" sz="1350" dirty="0">
              <a:solidFill>
                <a:schemeClr val="accent2"/>
              </a:solidFill>
              <a:latin typeface="Arial Black" pitchFamily="34" charset="0"/>
            </a:endParaRPr>
          </a:p>
        </p:txBody>
      </p:sp>
      <p:sp>
        <p:nvSpPr>
          <p:cNvPr id="7" name="TextBox 6"/>
          <p:cNvSpPr txBox="1"/>
          <p:nvPr/>
        </p:nvSpPr>
        <p:spPr>
          <a:xfrm>
            <a:off x="1256549" y="4755747"/>
            <a:ext cx="955711" cy="300082"/>
          </a:xfrm>
          <a:prstGeom prst="rect">
            <a:avLst/>
          </a:prstGeom>
          <a:noFill/>
        </p:spPr>
        <p:txBody>
          <a:bodyPr wrap="none" rtlCol="0">
            <a:spAutoFit/>
          </a:bodyPr>
          <a:lstStyle/>
          <a:p>
            <a:r>
              <a:rPr lang="en-US" sz="1350" b="1" dirty="0">
                <a:solidFill>
                  <a:schemeClr val="accent6"/>
                </a:solidFill>
                <a:latin typeface="Arial Narrow" pitchFamily="34" charset="0"/>
              </a:rPr>
              <a:t>Purchasing</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spTree>
    <p:extLst>
      <p:ext uri="{BB962C8B-B14F-4D97-AF65-F5344CB8AC3E}">
        <p14:creationId xmlns:p14="http://schemas.microsoft.com/office/powerpoint/2010/main" val="605208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950" dirty="0"/>
              <a:t>The </a:t>
            </a:r>
            <a:r>
              <a:rPr lang="en-US" sz="4950" dirty="0">
                <a:solidFill>
                  <a:schemeClr val="accent6"/>
                </a:solidFill>
              </a:rPr>
              <a:t>Data Mart</a:t>
            </a:r>
          </a:p>
        </p:txBody>
      </p:sp>
      <p:sp>
        <p:nvSpPr>
          <p:cNvPr id="5" name="Content Placeholder 4"/>
          <p:cNvSpPr>
            <a:spLocks noGrp="1"/>
          </p:cNvSpPr>
          <p:nvPr>
            <p:ph idx="1"/>
          </p:nvPr>
        </p:nvSpPr>
        <p:spPr>
          <a:xfrm>
            <a:off x="971550" y="2057401"/>
            <a:ext cx="6686550" cy="3257549"/>
          </a:xfrm>
        </p:spPr>
        <p:txBody>
          <a:bodyPr>
            <a:normAutofit/>
          </a:bodyPr>
          <a:lstStyle/>
          <a:p>
            <a:r>
              <a:rPr lang="en-US" sz="3000" dirty="0"/>
              <a:t>Single-subject subset of the data warehouse</a:t>
            </a:r>
          </a:p>
          <a:p>
            <a:r>
              <a:rPr lang="en-US" sz="3000" dirty="0"/>
              <a:t>Provides Decision support to small group</a:t>
            </a:r>
          </a:p>
          <a:p>
            <a:r>
              <a:rPr lang="en-US" sz="3000" dirty="0"/>
              <a:t>Address local or departmental needs</a:t>
            </a:r>
            <a:endParaRPr lang="en-US" sz="3300" b="1" dirty="0"/>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Tree>
    <p:extLst>
      <p:ext uri="{BB962C8B-B14F-4D97-AF65-F5344CB8AC3E}">
        <p14:creationId xmlns:p14="http://schemas.microsoft.com/office/powerpoint/2010/main" val="565152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Lecture Objectives</a:t>
            </a:r>
          </a:p>
        </p:txBody>
      </p:sp>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
        <p:nvSpPr>
          <p:cNvPr id="6" name="Content Placeholder 5"/>
          <p:cNvSpPr>
            <a:spLocks noGrp="1"/>
          </p:cNvSpPr>
          <p:nvPr>
            <p:ph sz="quarter" idx="1"/>
          </p:nvPr>
        </p:nvSpPr>
        <p:spPr/>
        <p:txBody>
          <a:bodyPr/>
          <a:lstStyle/>
          <a:p>
            <a:r>
              <a:rPr lang="en-US"/>
              <a:t>Data As An Organizations Asset</a:t>
            </a:r>
          </a:p>
          <a:p>
            <a:r>
              <a:rPr lang="en-US"/>
              <a:t>Data Warehouse &amp; Business Intelligence</a:t>
            </a:r>
          </a:p>
          <a:p>
            <a:r>
              <a:rPr lang="en-US"/>
              <a:t>Inmon’s Corporate Information Factory (CIF) and Kimball Lifecycle</a:t>
            </a:r>
          </a:p>
        </p:txBody>
      </p:sp>
    </p:spTree>
    <p:extLst>
      <p:ext uri="{BB962C8B-B14F-4D97-AF65-F5344CB8AC3E}">
        <p14:creationId xmlns:p14="http://schemas.microsoft.com/office/powerpoint/2010/main" val="610764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Evolution of the DW</a:t>
            </a:r>
            <a:endParaRPr lang="en-US" dirty="0"/>
          </a:p>
        </p:txBody>
      </p:sp>
      <p:graphicFrame>
        <p:nvGraphicFramePr>
          <p:cNvPr id="4" name="Content Placeholder 3"/>
          <p:cNvGraphicFramePr>
            <a:graphicFrameLocks noGrp="1"/>
          </p:cNvGraphicFramePr>
          <p:nvPr>
            <p:ph idx="1"/>
            <p:extLst/>
          </p:nvPr>
        </p:nvGraphicFramePr>
        <p:xfrm>
          <a:off x="1485900" y="2057401"/>
          <a:ext cx="6172200"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Tree>
    <p:extLst>
      <p:ext uri="{BB962C8B-B14F-4D97-AF65-F5344CB8AC3E}">
        <p14:creationId xmlns:p14="http://schemas.microsoft.com/office/powerpoint/2010/main" val="119600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Business Intelligence</a:t>
            </a:r>
          </a:p>
        </p:txBody>
      </p:sp>
      <p:sp>
        <p:nvSpPr>
          <p:cNvPr id="3" name="Content Placeholder 2"/>
          <p:cNvSpPr>
            <a:spLocks noGrp="1"/>
          </p:cNvSpPr>
          <p:nvPr>
            <p:ph type="body" idx="1"/>
          </p:nvPr>
        </p:nvSpPr>
        <p:spPr/>
        <p:txBody>
          <a:bodyPr>
            <a:normAutofit/>
          </a:bodyPr>
          <a:lstStyle/>
          <a:p>
            <a:r>
              <a:rPr lang="en-US" sz="2400" dirty="0"/>
              <a:t>Analytical and Decision-Support capabilities of the Data warehouse. </a:t>
            </a:r>
          </a:p>
          <a:p>
            <a:r>
              <a:rPr lang="en-US" sz="2400" dirty="0"/>
              <a:t>The “Glitz and Glam” of Data Warehousing</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dirty="0"/>
          </a:p>
        </p:txBody>
      </p:sp>
    </p:spTree>
    <p:extLst>
      <p:ext uri="{BB962C8B-B14F-4D97-AF65-F5344CB8AC3E}">
        <p14:creationId xmlns:p14="http://schemas.microsoft.com/office/powerpoint/2010/main" val="1884118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What is Business Intelligence?</a:t>
            </a:r>
          </a:p>
        </p:txBody>
      </p:sp>
      <p:sp>
        <p:nvSpPr>
          <p:cNvPr id="6" name="Content Placeholder 5"/>
          <p:cNvSpPr>
            <a:spLocks noGrp="1"/>
          </p:cNvSpPr>
          <p:nvPr>
            <p:ph idx="1"/>
          </p:nvPr>
        </p:nvSpPr>
        <p:spPr>
          <a:xfrm>
            <a:off x="628650" y="4970707"/>
            <a:ext cx="7886700" cy="1206255"/>
          </a:xfrm>
        </p:spPr>
        <p:txBody>
          <a:bodyPr>
            <a:normAutofit/>
          </a:bodyPr>
          <a:lstStyle/>
          <a:p>
            <a:pPr marL="0" indent="0">
              <a:buNone/>
            </a:pPr>
            <a:r>
              <a:rPr lang="en-US" b="1"/>
              <a:t>Business intelligence (BI)</a:t>
            </a:r>
            <a:r>
              <a:rPr lang="en-US"/>
              <a:t> is a set of theories, </a:t>
            </a:r>
            <a:r>
              <a:rPr lang="en-US" smtClean="0"/>
              <a:t>methodologies, architectures</a:t>
            </a:r>
            <a:r>
              <a:rPr lang="en-US"/>
              <a:t>, and technologies that </a:t>
            </a:r>
            <a:r>
              <a:rPr lang="en-US" b="1">
                <a:solidFill>
                  <a:srgbClr val="0070C0"/>
                </a:solidFill>
              </a:rPr>
              <a:t>transform raw data </a:t>
            </a:r>
            <a:r>
              <a:rPr lang="en-US" b="1" smtClean="0">
                <a:solidFill>
                  <a:srgbClr val="0070C0"/>
                </a:solidFill>
              </a:rPr>
              <a:t>into meaningful </a:t>
            </a:r>
            <a:r>
              <a:rPr lang="en-US" b="1">
                <a:solidFill>
                  <a:srgbClr val="0070C0"/>
                </a:solidFill>
              </a:rPr>
              <a:t>and useful information</a:t>
            </a:r>
            <a:r>
              <a:rPr lang="en-US"/>
              <a:t> for business purposes.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22</a:t>
            </a:fld>
            <a:endParaRPr kumimoji="0" lang="en-US" dirty="0"/>
          </a:p>
        </p:txBody>
      </p:sp>
      <p:pic>
        <p:nvPicPr>
          <p:cNvPr id="8" name="Picture 7"/>
          <p:cNvPicPr>
            <a:picLocks noChangeAspect="1"/>
          </p:cNvPicPr>
          <p:nvPr/>
        </p:nvPicPr>
        <p:blipFill>
          <a:blip r:embed="rId2"/>
          <a:stretch>
            <a:fillRect/>
          </a:stretch>
        </p:blipFill>
        <p:spPr>
          <a:xfrm>
            <a:off x="1884649" y="1825626"/>
            <a:ext cx="5374702" cy="3010144"/>
          </a:xfrm>
          <a:prstGeom prst="rect">
            <a:avLst/>
          </a:prstGeom>
        </p:spPr>
      </p:pic>
    </p:spTree>
    <p:extLst>
      <p:ext uri="{BB962C8B-B14F-4D97-AF65-F5344CB8AC3E}">
        <p14:creationId xmlns:p14="http://schemas.microsoft.com/office/powerpoint/2010/main" val="1593299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Business Intelligence</a:t>
            </a:r>
          </a:p>
        </p:txBody>
      </p:sp>
      <p:pic>
        <p:nvPicPr>
          <p:cNvPr id="8" name="Content Placeholder 7"/>
          <p:cNvPicPr>
            <a:picLocks noGrp="1" noChangeAspect="1"/>
          </p:cNvPicPr>
          <p:nvPr>
            <p:ph idx="1"/>
          </p:nvPr>
        </p:nvPicPr>
        <p:blipFill>
          <a:blip r:embed="rId2"/>
          <a:stretch>
            <a:fillRect/>
          </a:stretch>
        </p:blipFill>
        <p:spPr>
          <a:xfrm>
            <a:off x="628650" y="1827396"/>
            <a:ext cx="7886700" cy="4347796"/>
          </a:xfrm>
          <a:prstGeom prst="rect">
            <a:avLst/>
          </a:prstGeom>
        </p:spPr>
      </p:pic>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dirty="0"/>
          </a:p>
        </p:txBody>
      </p:sp>
    </p:spTree>
    <p:extLst>
      <p:ext uri="{BB962C8B-B14F-4D97-AF65-F5344CB8AC3E}">
        <p14:creationId xmlns:p14="http://schemas.microsoft.com/office/powerpoint/2010/main" val="1168578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Specialized Roles</a:t>
            </a:r>
          </a:p>
        </p:txBody>
      </p:sp>
      <p:sp>
        <p:nvSpPr>
          <p:cNvPr id="3" name="Content Placeholder 2"/>
          <p:cNvSpPr>
            <a:spLocks noGrp="1"/>
          </p:cNvSpPr>
          <p:nvPr>
            <p:ph idx="1"/>
          </p:nvPr>
        </p:nvSpPr>
        <p:spPr/>
        <p:txBody>
          <a:bodyPr/>
          <a:lstStyle/>
          <a:p>
            <a:r>
              <a:rPr lang="en-US"/>
              <a:t>Data </a:t>
            </a:r>
            <a:r>
              <a:rPr lang="en-US" smtClean="0"/>
              <a:t>Warehouse </a:t>
            </a:r>
            <a:r>
              <a:rPr lang="en-US"/>
              <a:t>DBA</a:t>
            </a:r>
          </a:p>
          <a:p>
            <a:r>
              <a:rPr lang="en-US" smtClean="0"/>
              <a:t>OLAP Designer</a:t>
            </a:r>
            <a:endParaRPr lang="en-US"/>
          </a:p>
          <a:p>
            <a:r>
              <a:rPr lang="en-US" smtClean="0"/>
              <a:t>ETL System Developer</a:t>
            </a:r>
            <a:endParaRPr lang="en-US"/>
          </a:p>
          <a:p>
            <a:r>
              <a:rPr lang="en-US" smtClean="0"/>
              <a:t>DW/BI Management Tools Developer</a:t>
            </a:r>
            <a:endParaRPr lang="en-US"/>
          </a:p>
          <a:p>
            <a:r>
              <a:rPr lang="en-US" smtClean="0"/>
              <a:t>BI Applications Developer</a:t>
            </a:r>
            <a:endParaRPr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dirty="0"/>
          </a:p>
        </p:txBody>
      </p:sp>
    </p:spTree>
    <p:extLst>
      <p:ext uri="{BB962C8B-B14F-4D97-AF65-F5344CB8AC3E}">
        <p14:creationId xmlns:p14="http://schemas.microsoft.com/office/powerpoint/2010/main" val="5163012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Warehouse or Business Intelligence?</a:t>
            </a:r>
            <a:endParaRPr lang="en-US" dirty="0"/>
          </a:p>
        </p:txBody>
      </p:sp>
      <p:sp>
        <p:nvSpPr>
          <p:cNvPr id="5" name="Content Placeholder 4"/>
          <p:cNvSpPr>
            <a:spLocks noGrp="1"/>
          </p:cNvSpPr>
          <p:nvPr>
            <p:ph sz="half" idx="1"/>
          </p:nvPr>
        </p:nvSpPr>
        <p:spPr/>
        <p:txBody>
          <a:bodyPr>
            <a:normAutofit/>
          </a:bodyPr>
          <a:lstStyle/>
          <a:p>
            <a:pPr marL="0" indent="0" algn="ctr">
              <a:buNone/>
            </a:pPr>
            <a:r>
              <a:rPr lang="en-US" dirty="0"/>
              <a:t>Is the </a:t>
            </a:r>
            <a:r>
              <a:rPr lang="en-US" b="1" dirty="0">
                <a:solidFill>
                  <a:schemeClr val="accent2"/>
                </a:solidFill>
              </a:rPr>
              <a:t>data warehouse</a:t>
            </a:r>
            <a:r>
              <a:rPr lang="en-US" b="1" dirty="0"/>
              <a:t> </a:t>
            </a:r>
            <a:r>
              <a:rPr lang="en-US" dirty="0"/>
              <a:t>a component of </a:t>
            </a:r>
            <a:r>
              <a:rPr lang="en-US" b="1" dirty="0">
                <a:solidFill>
                  <a:schemeClr val="accent1"/>
                </a:solidFill>
              </a:rPr>
              <a:t>business intelligence</a:t>
            </a:r>
            <a:r>
              <a:rPr lang="en-US" dirty="0"/>
              <a:t>?</a:t>
            </a:r>
          </a:p>
          <a:p>
            <a:pPr marL="0" indent="0">
              <a:buNone/>
            </a:pPr>
            <a:endParaRPr lang="en-US" dirty="0"/>
          </a:p>
          <a:p>
            <a:pPr marL="0" indent="0" algn="ctr">
              <a:buNone/>
            </a:pPr>
            <a:r>
              <a:rPr lang="en-US" sz="4500" b="1" dirty="0">
                <a:solidFill>
                  <a:schemeClr val="tx2"/>
                </a:solidFill>
                <a:effectLst>
                  <a:outerShdw blurRad="38100" dist="38100" dir="2700000" algn="tl">
                    <a:srgbClr val="000000">
                      <a:alpha val="43137"/>
                    </a:srgbClr>
                  </a:outerShdw>
                </a:effectLst>
              </a:rPr>
              <a:t>or </a:t>
            </a:r>
            <a:endParaRPr lang="en-US" sz="3000" b="1" dirty="0">
              <a:solidFill>
                <a:schemeClr val="tx2"/>
              </a:solidFill>
              <a:effectLst>
                <a:outerShdw blurRad="38100" dist="38100" dir="2700000" algn="tl">
                  <a:srgbClr val="000000">
                    <a:alpha val="43137"/>
                  </a:srgbClr>
                </a:outerShdw>
              </a:effectLst>
            </a:endParaRPr>
          </a:p>
          <a:p>
            <a:pPr marL="0" indent="0">
              <a:buNone/>
            </a:pPr>
            <a:endParaRPr lang="en-US" dirty="0"/>
          </a:p>
          <a:p>
            <a:pPr marL="0" indent="0" algn="ctr">
              <a:buNone/>
            </a:pPr>
            <a:r>
              <a:rPr lang="en-US" dirty="0"/>
              <a:t>Is </a:t>
            </a:r>
            <a:r>
              <a:rPr lang="en-US" b="1" dirty="0">
                <a:solidFill>
                  <a:schemeClr val="accent1"/>
                </a:solidFill>
              </a:rPr>
              <a:t>business intelligence </a:t>
            </a:r>
            <a:r>
              <a:rPr lang="en-US" dirty="0"/>
              <a:t>a component of the </a:t>
            </a:r>
            <a:r>
              <a:rPr lang="en-US" b="1" dirty="0">
                <a:solidFill>
                  <a:schemeClr val="accent2"/>
                </a:solidFill>
              </a:rPr>
              <a:t>data warehouse</a:t>
            </a:r>
            <a:r>
              <a:rPr lang="en-US" dirty="0"/>
              <a:t>?</a:t>
            </a:r>
          </a:p>
        </p:txBody>
      </p:sp>
      <p:pic>
        <p:nvPicPr>
          <p:cNvPr id="2050" name="Picture 2" descr="http://www.personal.psu.edu/cmn5158/blogs/courtney_norjens_technical_writing/5737-Who-Came-First3.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972050" y="2042391"/>
            <a:ext cx="3028950" cy="343710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a:p>
        </p:txBody>
      </p:sp>
    </p:spTree>
    <p:extLst>
      <p:ext uri="{BB962C8B-B14F-4D97-AF65-F5344CB8AC3E}">
        <p14:creationId xmlns:p14="http://schemas.microsoft.com/office/powerpoint/2010/main" val="1537999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But </a:t>
            </a:r>
            <a:r>
              <a:rPr lang="en-US" dirty="0" smtClean="0">
                <a:solidFill>
                  <a:schemeClr val="accent2"/>
                </a:solidFill>
              </a:rPr>
              <a:t>how</a:t>
            </a:r>
            <a:r>
              <a:rPr lang="en-US" dirty="0" smtClean="0"/>
              <a:t> does this </a:t>
            </a:r>
            <a:r>
              <a:rPr lang="en-US" dirty="0" smtClean="0">
                <a:solidFill>
                  <a:schemeClr val="accent6"/>
                </a:solidFill>
              </a:rPr>
              <a:t>work</a:t>
            </a:r>
            <a:r>
              <a:rPr lang="en-US" dirty="0" smtClean="0"/>
              <a:t>?</a:t>
            </a:r>
            <a:endParaRPr lang="en-US" dirty="0"/>
          </a:p>
        </p:txBody>
      </p:sp>
      <p:sp>
        <p:nvSpPr>
          <p:cNvPr id="6" name="Text Placeholder 5"/>
          <p:cNvSpPr>
            <a:spLocks noGrp="1"/>
          </p:cNvSpPr>
          <p:nvPr>
            <p:ph type="body" idx="1"/>
          </p:nvPr>
        </p:nvSpPr>
        <p:spPr/>
        <p:txBody>
          <a:bodyPr>
            <a:normAutofit/>
          </a:bodyPr>
          <a:lstStyle/>
          <a:p>
            <a:r>
              <a:rPr lang="en-US" sz="2400" dirty="0"/>
              <a:t>Here’s a hyper-abridged example…</a:t>
            </a:r>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26</a:t>
            </a:fld>
            <a:endParaRPr kumimoji="0" lang="en-US" dirty="0"/>
          </a:p>
        </p:txBody>
      </p:sp>
    </p:spTree>
    <p:extLst>
      <p:ext uri="{BB962C8B-B14F-4D97-AF65-F5344CB8AC3E}">
        <p14:creationId xmlns:p14="http://schemas.microsoft.com/office/powerpoint/2010/main" val="1121737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altLang="en-US" dirty="0" smtClean="0">
                <a:solidFill>
                  <a:schemeClr val="accent1"/>
                </a:solidFill>
              </a:rPr>
              <a:t>#1: </a:t>
            </a:r>
            <a:r>
              <a:rPr lang="en-US" altLang="en-US" dirty="0" smtClean="0"/>
              <a:t>We Have </a:t>
            </a:r>
            <a:r>
              <a:rPr lang="en-US" altLang="en-US" dirty="0" err="1" smtClean="0">
                <a:solidFill>
                  <a:schemeClr val="accent6"/>
                </a:solidFill>
              </a:rPr>
              <a:t>Northwind</a:t>
            </a:r>
            <a:r>
              <a:rPr lang="en-US" altLang="en-US" dirty="0" smtClean="0">
                <a:solidFill>
                  <a:schemeClr val="accent6"/>
                </a:solidFill>
              </a:rPr>
              <a:t> OLTP Database</a:t>
            </a:r>
            <a:endParaRPr lang="en-US" altLang="en-US" dirty="0">
              <a:solidFill>
                <a:schemeClr val="accent6"/>
              </a:solidFill>
            </a:endParaRPr>
          </a:p>
        </p:txBody>
      </p:sp>
      <p:sp>
        <p:nvSpPr>
          <p:cNvPr id="3" name="Content Placeholder 2"/>
          <p:cNvSpPr>
            <a:spLocks noGrp="1"/>
          </p:cNvSpPr>
          <p:nvPr>
            <p:ph sz="half" idx="2"/>
          </p:nvPr>
        </p:nvSpPr>
        <p:spPr>
          <a:xfrm>
            <a:off x="7221753" y="1828800"/>
            <a:ext cx="1865098" cy="3893344"/>
          </a:xfrm>
        </p:spPr>
        <p:txBody>
          <a:bodyPr/>
          <a:lstStyle/>
          <a:p>
            <a:r>
              <a:rPr lang="en-US" dirty="0" smtClean="0"/>
              <a:t>Insufficient reporting capabilities</a:t>
            </a:r>
          </a:p>
          <a:p>
            <a:r>
              <a:rPr lang="en-US" dirty="0" smtClean="0"/>
              <a:t>Can only report “In the now”</a:t>
            </a:r>
          </a:p>
          <a:p>
            <a:r>
              <a:rPr lang="en-US" dirty="0" smtClean="0"/>
              <a:t>Complex queries to get questions answered.</a:t>
            </a:r>
          </a:p>
          <a:p>
            <a:endParaRPr lang="en-US" dirty="0"/>
          </a:p>
        </p:txBody>
      </p:sp>
      <p:graphicFrame>
        <p:nvGraphicFramePr>
          <p:cNvPr id="76804" name="Object 4"/>
          <p:cNvGraphicFramePr>
            <a:graphicFrameLocks noChangeAspect="1"/>
          </p:cNvGraphicFramePr>
          <p:nvPr>
            <p:extLst/>
          </p:nvPr>
        </p:nvGraphicFramePr>
        <p:xfrm>
          <a:off x="571501" y="1943100"/>
          <a:ext cx="6593102" cy="3779044"/>
        </p:xfrm>
        <a:graphic>
          <a:graphicData uri="http://schemas.openxmlformats.org/presentationml/2006/ole">
            <mc:AlternateContent xmlns:mc="http://schemas.openxmlformats.org/markup-compatibility/2006">
              <mc:Choice xmlns:v="urn:schemas-microsoft-com:vml" Requires="v">
                <p:oleObj spid="_x0000_s1038" name="Photo Editor Photo" r:id="rId3" imgW="9057143" imgH="5191850" progId="MSPhotoEd.3">
                  <p:embed/>
                </p:oleObj>
              </mc:Choice>
              <mc:Fallback>
                <p:oleObj name="Photo Editor Photo" r:id="rId3" imgW="9057143" imgH="5191850" progId="MSPhotoEd.3">
                  <p:embed/>
                  <p:pic>
                    <p:nvPicPr>
                      <p:cNvPr id="768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1" y="1943100"/>
                        <a:ext cx="6593102" cy="3779044"/>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27</a:t>
            </a:fld>
            <a:endParaRPr kumimoji="0" lang="en-US"/>
          </a:p>
        </p:txBody>
      </p:sp>
    </p:spTree>
    <p:extLst>
      <p:ext uri="{BB962C8B-B14F-4D97-AF65-F5344CB8AC3E}">
        <p14:creationId xmlns:p14="http://schemas.microsoft.com/office/powerpoint/2010/main" val="78024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solidFill>
              </a:rPr>
              <a:t>#2: </a:t>
            </a:r>
            <a:r>
              <a:rPr lang="en-US" dirty="0" smtClean="0"/>
              <a:t>Identify </a:t>
            </a:r>
            <a:r>
              <a:rPr lang="en-US" dirty="0" smtClean="0">
                <a:solidFill>
                  <a:schemeClr val="accent6"/>
                </a:solidFill>
              </a:rPr>
              <a:t>business process </a:t>
            </a:r>
            <a:r>
              <a:rPr lang="en-US" dirty="0" smtClean="0"/>
              <a:t>to model</a:t>
            </a:r>
            <a:endParaRPr lang="en-US" dirty="0"/>
          </a:p>
        </p:txBody>
      </p:sp>
      <p:sp>
        <p:nvSpPr>
          <p:cNvPr id="6" name="Content Placeholder 5"/>
          <p:cNvSpPr>
            <a:spLocks noGrp="1"/>
          </p:cNvSpPr>
          <p:nvPr>
            <p:ph idx="1"/>
          </p:nvPr>
        </p:nvSpPr>
        <p:spPr>
          <a:xfrm>
            <a:off x="628650" y="2226469"/>
            <a:ext cx="7886700" cy="3488531"/>
          </a:xfrm>
        </p:spPr>
        <p:txBody>
          <a:bodyPr>
            <a:normAutofit/>
          </a:bodyPr>
          <a:lstStyle/>
          <a:p>
            <a:r>
              <a:rPr lang="en-US" sz="2700" dirty="0"/>
              <a:t>Business Process &amp; Grain</a:t>
            </a:r>
          </a:p>
          <a:p>
            <a:pPr lvl="1"/>
            <a:r>
              <a:rPr lang="en-US" sz="2400" dirty="0"/>
              <a:t>Orders – products sold to customers over time by sale.</a:t>
            </a:r>
          </a:p>
          <a:p>
            <a:pPr lvl="1"/>
            <a:r>
              <a:rPr lang="en-US" sz="2400" dirty="0"/>
              <a:t>One row per product order (product on the order)</a:t>
            </a:r>
          </a:p>
          <a:p>
            <a:r>
              <a:rPr lang="en-US" sz="2700" dirty="0"/>
              <a:t>Dimensions</a:t>
            </a:r>
          </a:p>
          <a:p>
            <a:pPr lvl="1"/>
            <a:r>
              <a:rPr lang="en-US" sz="2400" dirty="0"/>
              <a:t>Products, Employees (Sales), Time (Order Date), Customer</a:t>
            </a:r>
          </a:p>
          <a:p>
            <a:r>
              <a:rPr lang="en-US" sz="2700" dirty="0"/>
              <a:t>Facts</a:t>
            </a:r>
          </a:p>
          <a:p>
            <a:pPr lvl="1"/>
            <a:r>
              <a:rPr lang="en-US" sz="2400" dirty="0"/>
              <a:t>Order Quantity, Order Amount</a:t>
            </a:r>
          </a:p>
          <a:p>
            <a:r>
              <a:rPr lang="en-US" sz="2700" dirty="0"/>
              <a:t>This represents our </a:t>
            </a:r>
            <a:r>
              <a:rPr lang="en-US" sz="2700" dirty="0">
                <a:solidFill>
                  <a:schemeClr val="accent2"/>
                </a:solidFill>
              </a:rPr>
              <a:t>Data Mart</a:t>
            </a:r>
            <a:r>
              <a:rPr lang="en-US" sz="2700" dirty="0"/>
              <a:t> in the DW</a:t>
            </a:r>
          </a:p>
          <a:p>
            <a:pPr lvl="1"/>
            <a:endParaRPr lang="en-US" sz="2400" dirty="0"/>
          </a:p>
          <a:p>
            <a:endParaRPr lang="en-US" sz="2700" dirty="0"/>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28</a:t>
            </a:fld>
            <a:endParaRPr kumimoji="0" lang="en-US" dirty="0"/>
          </a:p>
        </p:txBody>
      </p:sp>
    </p:spTree>
    <p:extLst>
      <p:ext uri="{BB962C8B-B14F-4D97-AF65-F5344CB8AC3E}">
        <p14:creationId xmlns:p14="http://schemas.microsoft.com/office/powerpoint/2010/main" val="466891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57250" y="1085850"/>
            <a:ext cx="7658100" cy="857250"/>
          </a:xfrm>
        </p:spPr>
        <p:txBody>
          <a:bodyPr>
            <a:normAutofit/>
          </a:bodyPr>
          <a:lstStyle/>
          <a:p>
            <a:r>
              <a:rPr lang="en-US" altLang="en-US" dirty="0" smtClean="0">
                <a:solidFill>
                  <a:schemeClr val="accent1"/>
                </a:solidFill>
              </a:rPr>
              <a:t>#3: </a:t>
            </a:r>
            <a:r>
              <a:rPr lang="en-US" altLang="en-US" dirty="0" smtClean="0"/>
              <a:t>Create </a:t>
            </a:r>
            <a:r>
              <a:rPr lang="en-US" altLang="en-US" dirty="0" err="1" smtClean="0">
                <a:solidFill>
                  <a:schemeClr val="accent6"/>
                </a:solidFill>
              </a:rPr>
              <a:t>Northwind</a:t>
            </a:r>
            <a:r>
              <a:rPr lang="en-US" altLang="en-US" dirty="0" smtClean="0">
                <a:solidFill>
                  <a:schemeClr val="accent6"/>
                </a:solidFill>
              </a:rPr>
              <a:t> </a:t>
            </a:r>
            <a:r>
              <a:rPr lang="en-US" altLang="en-US" dirty="0">
                <a:solidFill>
                  <a:schemeClr val="accent6"/>
                </a:solidFill>
              </a:rPr>
              <a:t>Orders Star Schema</a:t>
            </a:r>
          </a:p>
        </p:txBody>
      </p:sp>
      <p:graphicFrame>
        <p:nvGraphicFramePr>
          <p:cNvPr id="78852" name="Object 4"/>
          <p:cNvGraphicFramePr>
            <a:graphicFrameLocks noChangeAspect="1"/>
          </p:cNvGraphicFramePr>
          <p:nvPr>
            <p:extLst/>
          </p:nvPr>
        </p:nvGraphicFramePr>
        <p:xfrm>
          <a:off x="857250" y="2114551"/>
          <a:ext cx="5476819" cy="2568773"/>
        </p:xfrm>
        <a:graphic>
          <a:graphicData uri="http://schemas.openxmlformats.org/presentationml/2006/ole">
            <mc:AlternateContent xmlns:mc="http://schemas.openxmlformats.org/markup-compatibility/2006">
              <mc:Choice xmlns:v="urn:schemas-microsoft-com:vml" Requires="v">
                <p:oleObj spid="_x0000_s2062" name="Photo Editor Photo" r:id="rId3" imgW="6238095" imgH="2190476" progId="MSPhotoEd.3">
                  <p:embed/>
                </p:oleObj>
              </mc:Choice>
              <mc:Fallback>
                <p:oleObj name="Photo Editor Photo" r:id="rId3" imgW="6238095" imgH="2190476" progId="MSPhotoEd.3">
                  <p:embed/>
                  <p:pic>
                    <p:nvPicPr>
                      <p:cNvPr id="788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2114551"/>
                        <a:ext cx="5476819" cy="2568773"/>
                      </a:xfrm>
                      <a:prstGeom prst="rect">
                        <a:avLst/>
                      </a:prstGeom>
                      <a:noFill/>
                      <a:ln>
                        <a:noFill/>
                      </a:ln>
                      <a:effectLst/>
                    </p:spPr>
                  </p:pic>
                </p:oleObj>
              </mc:Fallback>
            </mc:AlternateContent>
          </a:graphicData>
        </a:graphic>
      </p:graphicFrame>
      <p:sp>
        <p:nvSpPr>
          <p:cNvPr id="2" name="Content Placeholder 1"/>
          <p:cNvSpPr>
            <a:spLocks noGrp="1"/>
          </p:cNvSpPr>
          <p:nvPr>
            <p:ph idx="1"/>
          </p:nvPr>
        </p:nvSpPr>
        <p:spPr>
          <a:xfrm>
            <a:off x="6457950" y="2114550"/>
            <a:ext cx="2343150" cy="3543300"/>
          </a:xfrm>
        </p:spPr>
        <p:txBody>
          <a:bodyPr/>
          <a:lstStyle/>
          <a:p>
            <a:r>
              <a:rPr lang="en-US" dirty="0" smtClean="0"/>
              <a:t>Build the data mart in the Data warehouse</a:t>
            </a:r>
          </a:p>
          <a:p>
            <a:r>
              <a:rPr lang="en-US" dirty="0" smtClean="0"/>
              <a:t>Fact Table </a:t>
            </a:r>
            <a:r>
              <a:rPr lang="en-US" smtClean="0"/>
              <a:t>+ outer Dimensions</a:t>
            </a:r>
            <a:endParaRPr lang="en-US" dirty="0" smtClean="0"/>
          </a:p>
          <a:p>
            <a:r>
              <a:rPr lang="en-US" dirty="0" smtClean="0"/>
              <a:t>No data (yet)</a:t>
            </a:r>
          </a:p>
          <a:p>
            <a:r>
              <a:rPr lang="en-US" dirty="0" smtClean="0"/>
              <a:t>Fields are based on what’s available in the source data</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29</a:t>
            </a:fld>
            <a:endParaRPr kumimoji="0" lang="en-US" dirty="0"/>
          </a:p>
        </p:txBody>
      </p:sp>
    </p:spTree>
    <p:extLst>
      <p:ext uri="{BB962C8B-B14F-4D97-AF65-F5344CB8AC3E}">
        <p14:creationId xmlns:p14="http://schemas.microsoft.com/office/powerpoint/2010/main" val="5070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3888" y="2139554"/>
            <a:ext cx="7886700" cy="1801416"/>
          </a:xfrm>
        </p:spPr>
        <p:txBody>
          <a:bodyPr>
            <a:normAutofit/>
          </a:bodyPr>
          <a:lstStyle/>
          <a:p>
            <a:r>
              <a:rPr lang="en-US" sz="4950" dirty="0"/>
              <a:t>What is the most important </a:t>
            </a:r>
            <a:r>
              <a:rPr lang="en-US" sz="4950" dirty="0">
                <a:solidFill>
                  <a:schemeClr val="accent1"/>
                </a:solidFill>
              </a:rPr>
              <a:t>asset</a:t>
            </a:r>
            <a:r>
              <a:rPr lang="en-US" sz="4950" dirty="0"/>
              <a:t> of any organization?</a:t>
            </a:r>
          </a:p>
        </p:txBody>
      </p:sp>
      <p:pic>
        <p:nvPicPr>
          <p:cNvPr id="5122" name="Picture 2" descr="C:\Users\mafudge\AppData\Local\Microsoft\Windows\Temporary Internet Files\Content.IE5\ZSG7FTLE\MC900442072[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3940970"/>
            <a:ext cx="2628900" cy="18765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dirty="0"/>
          </a:p>
        </p:txBody>
      </p:sp>
    </p:spTree>
    <p:extLst>
      <p:ext uri="{BB962C8B-B14F-4D97-AF65-F5344CB8AC3E}">
        <p14:creationId xmlns:p14="http://schemas.microsoft.com/office/powerpoint/2010/main" val="2500416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00051" y="1131094"/>
            <a:ext cx="8115299" cy="631031"/>
          </a:xfrm>
        </p:spPr>
        <p:txBody>
          <a:bodyPr>
            <a:normAutofit/>
          </a:bodyPr>
          <a:lstStyle/>
          <a:p>
            <a:r>
              <a:rPr lang="en-US" altLang="en-US" dirty="0" smtClean="0">
                <a:solidFill>
                  <a:schemeClr val="accent1"/>
                </a:solidFill>
              </a:rPr>
              <a:t>#4:</a:t>
            </a:r>
            <a:r>
              <a:rPr lang="en-US" altLang="en-US" dirty="0" smtClean="0"/>
              <a:t> Create </a:t>
            </a:r>
            <a:r>
              <a:rPr lang="en-US" altLang="en-US" dirty="0" err="1" smtClean="0"/>
              <a:t>Northwind</a:t>
            </a:r>
            <a:r>
              <a:rPr lang="en-US" altLang="en-US" dirty="0" smtClean="0"/>
              <a:t> </a:t>
            </a:r>
            <a:r>
              <a:rPr lang="en-US" altLang="en-US" dirty="0" smtClean="0">
                <a:solidFill>
                  <a:schemeClr val="accent6"/>
                </a:solidFill>
              </a:rPr>
              <a:t>Source to Target Map</a:t>
            </a:r>
            <a:endParaRPr lang="en-US" altLang="en-US" dirty="0">
              <a:solidFill>
                <a:schemeClr val="accent6"/>
              </a:solidFill>
            </a:endParaRP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a:xfrm>
            <a:off x="7421166" y="2000628"/>
            <a:ext cx="1551384" cy="3826292"/>
          </a:xfrm>
        </p:spPr>
        <p:txBody>
          <a:bodyPr/>
          <a:lstStyle/>
          <a:p>
            <a:r>
              <a:rPr lang="en-US" dirty="0" smtClean="0"/>
              <a:t>How does the OLTP align with OLAP? </a:t>
            </a:r>
          </a:p>
          <a:p>
            <a:r>
              <a:rPr lang="en-US" dirty="0" smtClean="0"/>
              <a:t>Helps us define the ETL process</a:t>
            </a:r>
            <a:endParaRPr lang="en-US" dirty="0"/>
          </a:p>
        </p:txBody>
      </p:sp>
      <p:grpSp>
        <p:nvGrpSpPr>
          <p:cNvPr id="2" name="Group 1"/>
          <p:cNvGrpSpPr/>
          <p:nvPr/>
        </p:nvGrpSpPr>
        <p:grpSpPr>
          <a:xfrm>
            <a:off x="465538" y="1633012"/>
            <a:ext cx="7149701" cy="4193908"/>
            <a:chOff x="620716" y="1034349"/>
            <a:chExt cx="9532935" cy="5591877"/>
          </a:xfrm>
        </p:grpSpPr>
        <p:graphicFrame>
          <p:nvGraphicFramePr>
            <p:cNvPr id="76804" name="Object 4"/>
            <p:cNvGraphicFramePr>
              <a:graphicFrameLocks noChangeAspect="1"/>
            </p:cNvGraphicFramePr>
            <p:nvPr>
              <p:extLst/>
            </p:nvPr>
          </p:nvGraphicFramePr>
          <p:xfrm>
            <a:off x="624678" y="1435101"/>
            <a:ext cx="9056687" cy="5191125"/>
          </p:xfrm>
          <a:graphic>
            <a:graphicData uri="http://schemas.openxmlformats.org/presentationml/2006/ole">
              <mc:AlternateContent xmlns:mc="http://schemas.openxmlformats.org/markup-compatibility/2006">
                <mc:Choice xmlns:v="urn:schemas-microsoft-com:vml" Requires="v">
                  <p:oleObj spid="_x0000_s3086" name="Photo Editor Photo" r:id="rId3" imgW="9057143" imgH="5191850" progId="MSPhotoEd.3">
                    <p:embed/>
                  </p:oleObj>
                </mc:Choice>
                <mc:Fallback>
                  <p:oleObj name="Photo Editor Photo" r:id="rId3" imgW="9057143" imgH="5191850" progId="MSPhotoEd.3">
                    <p:embed/>
                    <p:pic>
                      <p:nvPicPr>
                        <p:cNvPr id="768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78" y="1435101"/>
                          <a:ext cx="9056687"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5" name="Rectangle 5"/>
            <p:cNvSpPr>
              <a:spLocks noChangeArrowheads="1"/>
            </p:cNvSpPr>
            <p:nvPr/>
          </p:nvSpPr>
          <p:spPr bwMode="auto">
            <a:xfrm>
              <a:off x="3848101" y="1358900"/>
              <a:ext cx="3276600" cy="26670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p>
          </p:txBody>
        </p:sp>
        <p:sp>
          <p:nvSpPr>
            <p:cNvPr id="76806" name="Rectangle 6"/>
            <p:cNvSpPr>
              <a:spLocks noChangeArrowheads="1"/>
            </p:cNvSpPr>
            <p:nvPr/>
          </p:nvSpPr>
          <p:spPr bwMode="auto">
            <a:xfrm flipV="1">
              <a:off x="685799" y="4768852"/>
              <a:ext cx="6553200" cy="1838326"/>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p>
          </p:txBody>
        </p:sp>
        <p:sp>
          <p:nvSpPr>
            <p:cNvPr id="76807" name="Rectangle 7"/>
            <p:cNvSpPr>
              <a:spLocks noChangeArrowheads="1"/>
            </p:cNvSpPr>
            <p:nvPr/>
          </p:nvSpPr>
          <p:spPr bwMode="auto">
            <a:xfrm flipV="1">
              <a:off x="620716" y="1435101"/>
              <a:ext cx="2960687" cy="32004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p>
          </p:txBody>
        </p:sp>
        <p:sp>
          <p:nvSpPr>
            <p:cNvPr id="76808" name="Rectangle 8"/>
            <p:cNvSpPr>
              <a:spLocks noChangeArrowheads="1"/>
            </p:cNvSpPr>
            <p:nvPr/>
          </p:nvSpPr>
          <p:spPr bwMode="auto">
            <a:xfrm flipV="1">
              <a:off x="8004965" y="1524503"/>
              <a:ext cx="1676400" cy="20574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solidFill>
                  <a:schemeClr val="accent4"/>
                </a:solidFill>
              </a:endParaRPr>
            </a:p>
          </p:txBody>
        </p:sp>
        <p:sp>
          <p:nvSpPr>
            <p:cNvPr id="76809" name="Rectangle 9"/>
            <p:cNvSpPr>
              <a:spLocks noChangeArrowheads="1"/>
            </p:cNvSpPr>
            <p:nvPr/>
          </p:nvSpPr>
          <p:spPr bwMode="auto">
            <a:xfrm flipV="1">
              <a:off x="5486399" y="2133853"/>
              <a:ext cx="1905000" cy="1524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p>
          </p:txBody>
        </p:sp>
        <p:sp>
          <p:nvSpPr>
            <p:cNvPr id="76810" name="Text Box 10"/>
            <p:cNvSpPr txBox="1">
              <a:spLocks noChangeArrowheads="1"/>
            </p:cNvSpPr>
            <p:nvPr/>
          </p:nvSpPr>
          <p:spPr bwMode="auto">
            <a:xfrm>
              <a:off x="4098924" y="2584452"/>
              <a:ext cx="1406709" cy="1016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1" hangingPunct="1"/>
              <a:r>
                <a:rPr lang="en-US" altLang="en-US" sz="1500">
                  <a:solidFill>
                    <a:schemeClr val="hlink"/>
                  </a:solidFill>
                  <a:latin typeface="Tahoma" panose="020B0604030504040204" pitchFamily="34" charset="0"/>
                </a:rPr>
                <a:t>Fact Table:</a:t>
              </a:r>
            </a:p>
            <a:p>
              <a:pPr eaLnBrk="1" hangingPunct="1"/>
              <a:r>
                <a:rPr lang="en-US" altLang="en-US" sz="1500">
                  <a:solidFill>
                    <a:schemeClr val="hlink"/>
                  </a:solidFill>
                  <a:latin typeface="Tahoma" panose="020B0604030504040204" pitchFamily="34" charset="0"/>
                </a:rPr>
                <a:t>OrderFact</a:t>
              </a:r>
              <a:br>
                <a:rPr lang="en-US" altLang="en-US" sz="1500">
                  <a:solidFill>
                    <a:schemeClr val="hlink"/>
                  </a:solidFill>
                  <a:latin typeface="Tahoma" panose="020B0604030504040204" pitchFamily="34" charset="0"/>
                </a:rPr>
              </a:br>
              <a:endParaRPr lang="en-US" altLang="en-US" sz="1500">
                <a:solidFill>
                  <a:schemeClr val="hlink"/>
                </a:solidFill>
                <a:latin typeface="Tahoma" panose="020B0604030504040204" pitchFamily="34" charset="0"/>
              </a:endParaRPr>
            </a:p>
          </p:txBody>
        </p:sp>
        <p:sp>
          <p:nvSpPr>
            <p:cNvPr id="76811" name="Line 11"/>
            <p:cNvSpPr>
              <a:spLocks noChangeShapeType="1"/>
            </p:cNvSpPr>
            <p:nvPr/>
          </p:nvSpPr>
          <p:spPr bwMode="auto">
            <a:xfrm>
              <a:off x="7391399" y="2273300"/>
              <a:ext cx="914400" cy="28956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lstStyle/>
            <a:p>
              <a:endParaRPr lang="en-US" sz="1350"/>
            </a:p>
          </p:txBody>
        </p:sp>
        <p:sp>
          <p:nvSpPr>
            <p:cNvPr id="76812" name="Text Box 12"/>
            <p:cNvSpPr txBox="1">
              <a:spLocks noChangeArrowheads="1"/>
            </p:cNvSpPr>
            <p:nvPr/>
          </p:nvSpPr>
          <p:spPr bwMode="auto">
            <a:xfrm>
              <a:off x="7696199" y="5168901"/>
              <a:ext cx="2046288" cy="70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eaLnBrk="1" hangingPunct="1"/>
              <a:r>
                <a:rPr lang="en-US" altLang="en-US" sz="1500" dirty="0" err="1">
                  <a:solidFill>
                    <a:schemeClr val="accent2"/>
                  </a:solidFill>
                  <a:latin typeface="Tahoma" panose="020B0604030504040204" pitchFamily="34" charset="0"/>
                </a:rPr>
                <a:t>TimeDim</a:t>
              </a:r>
              <a:r>
                <a:rPr lang="en-US" altLang="en-US" sz="1500" dirty="0">
                  <a:solidFill>
                    <a:schemeClr val="accent2"/>
                  </a:solidFill>
                  <a:latin typeface="Tahoma" panose="020B0604030504040204" pitchFamily="34" charset="0"/>
                </a:rPr>
                <a:t/>
              </a:r>
              <a:br>
                <a:rPr lang="en-US" altLang="en-US" sz="1500" dirty="0">
                  <a:solidFill>
                    <a:schemeClr val="accent2"/>
                  </a:solidFill>
                  <a:latin typeface="Tahoma" panose="020B0604030504040204" pitchFamily="34" charset="0"/>
                </a:rPr>
              </a:br>
              <a:endParaRPr lang="en-US" altLang="en-US" sz="1500" dirty="0">
                <a:solidFill>
                  <a:schemeClr val="accent2"/>
                </a:solidFill>
                <a:latin typeface="Tahoma" panose="020B0604030504040204" pitchFamily="34" charset="0"/>
              </a:endParaRPr>
            </a:p>
          </p:txBody>
        </p:sp>
        <p:sp>
          <p:nvSpPr>
            <p:cNvPr id="76813" name="Text Box 13"/>
            <p:cNvSpPr txBox="1">
              <a:spLocks noChangeArrowheads="1"/>
            </p:cNvSpPr>
            <p:nvPr/>
          </p:nvSpPr>
          <p:spPr bwMode="auto">
            <a:xfrm>
              <a:off x="2438399" y="4864099"/>
              <a:ext cx="3276600" cy="400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eaLnBrk="1" hangingPunct="1"/>
              <a:r>
                <a:rPr lang="en-US" altLang="en-US" sz="1500" dirty="0" err="1">
                  <a:solidFill>
                    <a:schemeClr val="accent2"/>
                  </a:solidFill>
                  <a:latin typeface="Tahoma" panose="020B0604030504040204" pitchFamily="34" charset="0"/>
                </a:rPr>
                <a:t>EmployeeDim</a:t>
              </a:r>
              <a:endParaRPr lang="en-US" altLang="en-US" sz="1500" dirty="0">
                <a:solidFill>
                  <a:schemeClr val="accent2"/>
                </a:solidFill>
                <a:latin typeface="Tahoma" panose="020B0604030504040204" pitchFamily="34" charset="0"/>
              </a:endParaRPr>
            </a:p>
          </p:txBody>
        </p:sp>
        <p:sp>
          <p:nvSpPr>
            <p:cNvPr id="76814" name="Text Box 14"/>
            <p:cNvSpPr txBox="1">
              <a:spLocks noChangeArrowheads="1"/>
            </p:cNvSpPr>
            <p:nvPr/>
          </p:nvSpPr>
          <p:spPr bwMode="auto">
            <a:xfrm>
              <a:off x="8096251" y="1072448"/>
              <a:ext cx="2057400" cy="400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eaLnBrk="1" hangingPunct="1"/>
              <a:r>
                <a:rPr lang="en-US" altLang="en-US" sz="1500" dirty="0" err="1">
                  <a:solidFill>
                    <a:schemeClr val="accent2"/>
                  </a:solidFill>
                  <a:latin typeface="Tahoma" panose="020B0604030504040204" pitchFamily="34" charset="0"/>
                </a:rPr>
                <a:t>CustomerDim</a:t>
              </a:r>
              <a:endParaRPr lang="en-US" altLang="en-US" sz="1500" dirty="0">
                <a:solidFill>
                  <a:schemeClr val="accent2"/>
                </a:solidFill>
                <a:latin typeface="Tahoma" panose="020B0604030504040204" pitchFamily="34" charset="0"/>
              </a:endParaRPr>
            </a:p>
          </p:txBody>
        </p:sp>
        <p:sp>
          <p:nvSpPr>
            <p:cNvPr id="76815" name="Text Box 15"/>
            <p:cNvSpPr txBox="1">
              <a:spLocks noChangeArrowheads="1"/>
            </p:cNvSpPr>
            <p:nvPr/>
          </p:nvSpPr>
          <p:spPr bwMode="auto">
            <a:xfrm>
              <a:off x="1447797" y="1034349"/>
              <a:ext cx="1562100" cy="400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pPr eaLnBrk="1" hangingPunct="1"/>
              <a:r>
                <a:rPr lang="en-US" altLang="en-US" sz="1500" dirty="0" err="1">
                  <a:solidFill>
                    <a:schemeClr val="accent2"/>
                  </a:solidFill>
                  <a:latin typeface="Tahoma" panose="020B0604030504040204" pitchFamily="34" charset="0"/>
                </a:rPr>
                <a:t>ProductDim</a:t>
              </a:r>
              <a:endParaRPr lang="en-US" altLang="en-US" sz="1500" dirty="0">
                <a:solidFill>
                  <a:schemeClr val="accent2"/>
                </a:solidFill>
                <a:latin typeface="Tahoma" panose="020B0604030504040204" pitchFamily="34" charset="0"/>
              </a:endParaRPr>
            </a:p>
          </p:txBody>
        </p:sp>
      </p:grpSp>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30</a:t>
            </a:fld>
            <a:endParaRPr kumimoji="0" lang="en-US"/>
          </a:p>
        </p:txBody>
      </p:sp>
    </p:spTree>
    <p:extLst>
      <p:ext uri="{BB962C8B-B14F-4D97-AF65-F5344CB8AC3E}">
        <p14:creationId xmlns:p14="http://schemas.microsoft.com/office/powerpoint/2010/main" val="1126881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#5: </a:t>
            </a:r>
            <a:r>
              <a:rPr lang="en-US" dirty="0" smtClean="0"/>
              <a:t>Populate targets with </a:t>
            </a:r>
            <a:r>
              <a:rPr lang="en-US" dirty="0" smtClean="0">
                <a:solidFill>
                  <a:schemeClr val="accent6"/>
                </a:solidFill>
              </a:rPr>
              <a:t>ETL</a:t>
            </a:r>
            <a:endParaRPr lang="en-US" dirty="0">
              <a:solidFill>
                <a:schemeClr val="accent6"/>
              </a:solidFill>
            </a:endParaRPr>
          </a:p>
        </p:txBody>
      </p:sp>
      <p:sp>
        <p:nvSpPr>
          <p:cNvPr id="4" name="Content Placeholder 3"/>
          <p:cNvSpPr>
            <a:spLocks noGrp="1"/>
          </p:cNvSpPr>
          <p:nvPr>
            <p:ph sz="half" idx="2"/>
          </p:nvPr>
        </p:nvSpPr>
        <p:spPr>
          <a:xfrm>
            <a:off x="6229350" y="2226469"/>
            <a:ext cx="2286000" cy="3263504"/>
          </a:xfrm>
        </p:spPr>
        <p:txBody>
          <a:bodyPr/>
          <a:lstStyle/>
          <a:p>
            <a:r>
              <a:rPr lang="en-US" dirty="0" smtClean="0"/>
              <a:t>Dimensions before Facts.</a:t>
            </a:r>
          </a:p>
          <a:p>
            <a:r>
              <a:rPr lang="en-US" dirty="0" smtClean="0"/>
              <a:t>Need a strategy to handle changes to data.</a:t>
            </a:r>
          </a:p>
          <a:p>
            <a:r>
              <a:rPr lang="en-US" dirty="0" smtClean="0"/>
              <a:t>Tooling exists to assist with the process.</a:t>
            </a:r>
            <a:endParaRPr lang="en-US" dirty="0"/>
          </a:p>
        </p:txBody>
      </p:sp>
      <p:pic>
        <p:nvPicPr>
          <p:cNvPr id="5" name="Picture 4"/>
          <p:cNvPicPr>
            <a:picLocks noChangeAspect="1"/>
          </p:cNvPicPr>
          <p:nvPr/>
        </p:nvPicPr>
        <p:blipFill>
          <a:blip r:embed="rId2"/>
          <a:stretch>
            <a:fillRect/>
          </a:stretch>
        </p:blipFill>
        <p:spPr>
          <a:xfrm>
            <a:off x="400050" y="2457450"/>
            <a:ext cx="2519691" cy="2571750"/>
          </a:xfrm>
          <a:prstGeom prst="rect">
            <a:avLst/>
          </a:prstGeom>
        </p:spPr>
      </p:pic>
      <p:sp>
        <p:nvSpPr>
          <p:cNvPr id="6" name="Text Box 15"/>
          <p:cNvSpPr txBox="1">
            <a:spLocks noChangeArrowheads="1"/>
          </p:cNvSpPr>
          <p:nvPr/>
        </p:nvSpPr>
        <p:spPr bwMode="auto">
          <a:xfrm>
            <a:off x="400050" y="2122026"/>
            <a:ext cx="2343150" cy="30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pPr eaLnBrk="1" hangingPunct="1"/>
            <a:r>
              <a:rPr lang="en-US" altLang="en-US" sz="1500" dirty="0">
                <a:solidFill>
                  <a:schemeClr val="accent2"/>
                </a:solidFill>
                <a:latin typeface="Tahoma" panose="020B0604030504040204" pitchFamily="34" charset="0"/>
              </a:rPr>
              <a:t>Products Source </a:t>
            </a:r>
          </a:p>
        </p:txBody>
      </p:sp>
      <p:pic>
        <p:nvPicPr>
          <p:cNvPr id="7" name="Picture 6"/>
          <p:cNvPicPr>
            <a:picLocks noChangeAspect="1"/>
          </p:cNvPicPr>
          <p:nvPr/>
        </p:nvPicPr>
        <p:blipFill>
          <a:blip r:embed="rId3"/>
          <a:stretch>
            <a:fillRect/>
          </a:stretch>
        </p:blipFill>
        <p:spPr>
          <a:xfrm>
            <a:off x="4622145" y="3186615"/>
            <a:ext cx="1288021" cy="871036"/>
          </a:xfrm>
          <a:prstGeom prst="rect">
            <a:avLst/>
          </a:prstGeom>
        </p:spPr>
      </p:pic>
      <p:sp>
        <p:nvSpPr>
          <p:cNvPr id="8" name="Text Box 15"/>
          <p:cNvSpPr txBox="1">
            <a:spLocks noChangeArrowheads="1"/>
          </p:cNvSpPr>
          <p:nvPr/>
        </p:nvSpPr>
        <p:spPr bwMode="auto">
          <a:xfrm>
            <a:off x="4622145" y="2886050"/>
            <a:ext cx="1321455" cy="30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pPr eaLnBrk="1" hangingPunct="1"/>
            <a:r>
              <a:rPr lang="en-US" altLang="en-US" sz="1500" dirty="0" err="1">
                <a:solidFill>
                  <a:schemeClr val="accent2"/>
                </a:solidFill>
                <a:latin typeface="Tahoma" panose="020B0604030504040204" pitchFamily="34" charset="0"/>
              </a:rPr>
              <a:t>ProductsDim</a:t>
            </a:r>
            <a:endParaRPr lang="en-US" altLang="en-US" sz="1500" dirty="0">
              <a:solidFill>
                <a:schemeClr val="accent2"/>
              </a:solidFill>
              <a:latin typeface="Tahoma" panose="020B0604030504040204" pitchFamily="34" charset="0"/>
            </a:endParaRPr>
          </a:p>
        </p:txBody>
      </p:sp>
      <p:sp>
        <p:nvSpPr>
          <p:cNvPr id="9" name="Right Arrow 8"/>
          <p:cNvSpPr/>
          <p:nvPr/>
        </p:nvSpPr>
        <p:spPr>
          <a:xfrm>
            <a:off x="3200400" y="3186615"/>
            <a:ext cx="1200150" cy="87103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Data</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31</a:t>
            </a:fld>
            <a:endParaRPr kumimoji="0" lang="en-US"/>
          </a:p>
        </p:txBody>
      </p:sp>
    </p:spTree>
    <p:extLst>
      <p:ext uri="{BB962C8B-B14F-4D97-AF65-F5344CB8AC3E}">
        <p14:creationId xmlns:p14="http://schemas.microsoft.com/office/powerpoint/2010/main" val="11471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#6: </a:t>
            </a:r>
            <a:r>
              <a:rPr lang="en-US" dirty="0" smtClean="0"/>
              <a:t>Visualize with a </a:t>
            </a:r>
            <a:r>
              <a:rPr lang="en-US" dirty="0" smtClean="0">
                <a:solidFill>
                  <a:schemeClr val="accent6"/>
                </a:solidFill>
              </a:rPr>
              <a:t>BI Tool</a:t>
            </a:r>
            <a:endParaRPr lang="en-US" dirty="0">
              <a:solidFill>
                <a:schemeClr val="accent6"/>
              </a:solidFill>
            </a:endParaRPr>
          </a:p>
        </p:txBody>
      </p:sp>
      <p:sp>
        <p:nvSpPr>
          <p:cNvPr id="8" name="Content Placeholder 7"/>
          <p:cNvSpPr>
            <a:spLocks noGrp="1"/>
          </p:cNvSpPr>
          <p:nvPr>
            <p:ph sz="half" idx="2"/>
          </p:nvPr>
        </p:nvSpPr>
        <p:spPr>
          <a:xfrm>
            <a:off x="6229350" y="2226469"/>
            <a:ext cx="2286000" cy="3263504"/>
          </a:xfrm>
        </p:spPr>
        <p:txBody>
          <a:bodyPr/>
          <a:lstStyle/>
          <a:p>
            <a:r>
              <a:rPr lang="en-US" dirty="0" smtClean="0"/>
              <a:t>You can easily query star schemas in SQL or better yet use a BI tool like </a:t>
            </a:r>
            <a:r>
              <a:rPr lang="en-US" dirty="0" smtClean="0">
                <a:solidFill>
                  <a:schemeClr val="accent4"/>
                </a:solidFill>
              </a:rPr>
              <a:t>Excel</a:t>
            </a:r>
            <a:r>
              <a:rPr lang="en-US" dirty="0" smtClean="0"/>
              <a:t> or </a:t>
            </a:r>
            <a:r>
              <a:rPr lang="en-US" dirty="0" smtClean="0">
                <a:solidFill>
                  <a:schemeClr val="accent4"/>
                </a:solidFill>
              </a:rPr>
              <a:t>Tableau</a:t>
            </a:r>
            <a:endParaRPr lang="en-US" dirty="0">
              <a:solidFill>
                <a:schemeClr val="accent4"/>
              </a:solidFill>
            </a:endParaRPr>
          </a:p>
        </p:txBody>
      </p:sp>
      <p:pic>
        <p:nvPicPr>
          <p:cNvPr id="9" name="Picture 8"/>
          <p:cNvPicPr>
            <a:picLocks noChangeAspect="1"/>
          </p:cNvPicPr>
          <p:nvPr/>
        </p:nvPicPr>
        <p:blipFill>
          <a:blip r:embed="rId2"/>
          <a:stretch>
            <a:fillRect/>
          </a:stretch>
        </p:blipFill>
        <p:spPr>
          <a:xfrm>
            <a:off x="609601" y="2064212"/>
            <a:ext cx="4772579" cy="3588018"/>
          </a:xfrm>
          <a:prstGeom prst="rect">
            <a:avLst/>
          </a:prstGeom>
        </p:spPr>
      </p:pic>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32</a:t>
            </a:fld>
            <a:endParaRPr kumimoji="0" lang="en-US"/>
          </a:p>
        </p:txBody>
      </p:sp>
    </p:spTree>
    <p:extLst>
      <p:ext uri="{BB962C8B-B14F-4D97-AF65-F5344CB8AC3E}">
        <p14:creationId xmlns:p14="http://schemas.microsoft.com/office/powerpoint/2010/main" val="202055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chemeClr val="accent2"/>
                </a:solidFill>
              </a:rPr>
              <a:t>Fathers</a:t>
            </a:r>
            <a:r>
              <a:rPr lang="en-US" dirty="0" smtClean="0"/>
              <a:t> of </a:t>
            </a:r>
            <a:r>
              <a:rPr lang="en-US" dirty="0" smtClean="0">
                <a:solidFill>
                  <a:schemeClr val="accent6"/>
                </a:solidFill>
              </a:rPr>
              <a:t>Data Warehousing</a:t>
            </a:r>
            <a:endParaRPr lang="en-US" dirty="0">
              <a:solidFill>
                <a:schemeClr val="accent6"/>
              </a:solidFill>
            </a:endParaRPr>
          </a:p>
        </p:txBody>
      </p:sp>
      <p:graphicFrame>
        <p:nvGraphicFramePr>
          <p:cNvPr id="7" name="Content Placeholder 6"/>
          <p:cNvGraphicFramePr>
            <a:graphicFrameLocks noGrp="1"/>
          </p:cNvGraphicFramePr>
          <p:nvPr>
            <p:ph idx="1"/>
            <p:extLst/>
          </p:nvPr>
        </p:nvGraphicFramePr>
        <p:xfrm>
          <a:off x="857250" y="2171700"/>
          <a:ext cx="7086600" cy="3371852"/>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7648">
                <a:tc>
                  <a:txBody>
                    <a:bodyPr/>
                    <a:lstStyle/>
                    <a:p>
                      <a:endParaRPr lang="en-US" sz="1800" dirty="0"/>
                    </a:p>
                  </a:txBody>
                  <a:tcPr marL="68580" marR="68580" marT="34290" marB="34290"/>
                </a:tc>
                <a:tc>
                  <a:txBody>
                    <a:bodyPr/>
                    <a:lstStyle/>
                    <a:p>
                      <a:r>
                        <a:rPr lang="en-US" sz="1800" dirty="0" smtClean="0"/>
                        <a:t>W.H. </a:t>
                      </a:r>
                      <a:r>
                        <a:rPr lang="en-US" sz="1800" dirty="0" err="1" smtClean="0"/>
                        <a:t>Inmon</a:t>
                      </a:r>
                      <a:endParaRPr lang="en-US" sz="1800" dirty="0"/>
                    </a:p>
                  </a:txBody>
                  <a:tcPr marL="68580" marR="68580" marT="34290" marB="34290"/>
                </a:tc>
                <a:tc>
                  <a:txBody>
                    <a:bodyPr/>
                    <a:lstStyle/>
                    <a:p>
                      <a:r>
                        <a:rPr lang="en-US" sz="1800" dirty="0" smtClean="0"/>
                        <a:t>Ralph Kimball</a:t>
                      </a:r>
                      <a:endParaRPr lang="en-US" sz="1800" dirty="0"/>
                    </a:p>
                  </a:txBody>
                  <a:tcPr marL="68580" marR="68580" marT="34290" marB="34290"/>
                </a:tc>
                <a:extLst>
                  <a:ext uri="{0D108BD9-81ED-4DB2-BD59-A6C34878D82A}">
                    <a16:rowId xmlns:a16="http://schemas.microsoft.com/office/drawing/2014/main" val="10000"/>
                  </a:ext>
                </a:extLst>
              </a:tr>
              <a:tr h="377648">
                <a:tc>
                  <a:txBody>
                    <a:bodyPr/>
                    <a:lstStyle/>
                    <a:p>
                      <a:r>
                        <a:rPr lang="en-US" sz="1800" dirty="0" smtClean="0"/>
                        <a:t>The</a:t>
                      </a:r>
                      <a:r>
                        <a:rPr lang="en-US" sz="1800" baseline="0" dirty="0" smtClean="0"/>
                        <a:t> “Father” of…</a:t>
                      </a:r>
                      <a:endParaRPr lang="en-US" sz="1800" dirty="0"/>
                    </a:p>
                  </a:txBody>
                  <a:tcPr marL="68580" marR="68580" marT="34290" marB="34290"/>
                </a:tc>
                <a:tc>
                  <a:txBody>
                    <a:bodyPr/>
                    <a:lstStyle/>
                    <a:p>
                      <a:r>
                        <a:rPr lang="en-US" sz="1800" baseline="0" dirty="0" smtClean="0"/>
                        <a:t>Data Warehousing</a:t>
                      </a:r>
                      <a:endParaRPr lang="en-US" sz="1800" dirty="0"/>
                    </a:p>
                  </a:txBody>
                  <a:tcPr marL="68580" marR="68580" marT="34290" marB="34290"/>
                </a:tc>
                <a:tc>
                  <a:txBody>
                    <a:bodyPr/>
                    <a:lstStyle/>
                    <a:p>
                      <a:r>
                        <a:rPr lang="en-US" sz="1800" dirty="0" smtClean="0"/>
                        <a:t>Business</a:t>
                      </a:r>
                      <a:r>
                        <a:rPr lang="en-US" sz="1800" baseline="0" dirty="0" smtClean="0"/>
                        <a:t> Intelligence</a:t>
                      </a:r>
                      <a:endParaRPr lang="en-US" sz="1800" dirty="0"/>
                    </a:p>
                  </a:txBody>
                  <a:tcPr marL="68580" marR="68580" marT="34290" marB="34290"/>
                </a:tc>
                <a:extLst>
                  <a:ext uri="{0D108BD9-81ED-4DB2-BD59-A6C34878D82A}">
                    <a16:rowId xmlns:a16="http://schemas.microsoft.com/office/drawing/2014/main" val="10001"/>
                  </a:ext>
                </a:extLst>
              </a:tr>
              <a:tr h="674370">
                <a:tc>
                  <a:txBody>
                    <a:bodyPr/>
                    <a:lstStyle/>
                    <a:p>
                      <a:r>
                        <a:rPr lang="en-US" sz="1800" dirty="0" smtClean="0"/>
                        <a:t>Million</a:t>
                      </a:r>
                      <a:r>
                        <a:rPr lang="en-US" sz="1800" baseline="0" dirty="0" smtClean="0"/>
                        <a:t> Dollar Idea:</a:t>
                      </a:r>
                      <a:endParaRPr lang="en-US" sz="1800" dirty="0"/>
                    </a:p>
                  </a:txBody>
                  <a:tcPr marL="68580" marR="68580" marT="34290" marB="34290"/>
                </a:tc>
                <a:tc>
                  <a:txBody>
                    <a:bodyPr/>
                    <a:lstStyle/>
                    <a:p>
                      <a:r>
                        <a:rPr lang="en-US" sz="1800" dirty="0" smtClean="0"/>
                        <a:t>“Corporate Information Factory”</a:t>
                      </a:r>
                      <a:endParaRPr lang="en-US" sz="1800" dirty="0"/>
                    </a:p>
                  </a:txBody>
                  <a:tcPr marL="68580" marR="68580" marT="34290" marB="34290"/>
                </a:tc>
                <a:tc>
                  <a:txBody>
                    <a:bodyPr/>
                    <a:lstStyle/>
                    <a:p>
                      <a:r>
                        <a:rPr lang="en-US" sz="1800" dirty="0" smtClean="0"/>
                        <a:t>“Kimball Lifecycle”</a:t>
                      </a:r>
                      <a:endParaRPr lang="en-US" sz="1800" dirty="0"/>
                    </a:p>
                  </a:txBody>
                  <a:tcPr marL="68580" marR="68580" marT="34290" marB="34290"/>
                </a:tc>
                <a:extLst>
                  <a:ext uri="{0D108BD9-81ED-4DB2-BD59-A6C34878D82A}">
                    <a16:rowId xmlns:a16="http://schemas.microsoft.com/office/drawing/2014/main" val="10002"/>
                  </a:ext>
                </a:extLst>
              </a:tr>
              <a:tr h="971093">
                <a:tc>
                  <a:txBody>
                    <a:bodyPr/>
                    <a:lstStyle/>
                    <a:p>
                      <a:r>
                        <a:rPr lang="en-US" sz="1800" dirty="0" smtClean="0"/>
                        <a:t>“Data Warehouse” Definition </a:t>
                      </a:r>
                      <a:endParaRPr lang="en-US" sz="1800" dirty="0"/>
                    </a:p>
                  </a:txBody>
                  <a:tcPr marL="68580" marR="68580" marT="34290" marB="34290"/>
                </a:tc>
                <a:tc>
                  <a:txBody>
                    <a:bodyPr/>
                    <a:lstStyle/>
                    <a:p>
                      <a:r>
                        <a:rPr lang="en-US" sz="1800" dirty="0" smtClean="0"/>
                        <a:t>Strict.</a:t>
                      </a:r>
                      <a:r>
                        <a:rPr lang="en-US" sz="1800" baseline="0" dirty="0" smtClean="0"/>
                        <a:t> Subject-oriented summarized data.</a:t>
                      </a:r>
                      <a:endParaRPr lang="en-US" sz="1800" dirty="0"/>
                    </a:p>
                  </a:txBody>
                  <a:tcPr marL="68580" marR="68580" marT="34290" marB="34290"/>
                </a:tc>
                <a:tc>
                  <a:txBody>
                    <a:bodyPr/>
                    <a:lstStyle/>
                    <a:p>
                      <a:r>
                        <a:rPr lang="en-US" sz="1800" dirty="0" smtClean="0"/>
                        <a:t>Loose. Any query able </a:t>
                      </a:r>
                      <a:r>
                        <a:rPr lang="en-US" sz="1800" baseline="0" dirty="0" smtClean="0"/>
                        <a:t>data.</a:t>
                      </a:r>
                      <a:endParaRPr lang="en-US" sz="1800" dirty="0"/>
                    </a:p>
                  </a:txBody>
                  <a:tcPr marL="68580" marR="68580" marT="34290" marB="34290"/>
                </a:tc>
                <a:extLst>
                  <a:ext uri="{0D108BD9-81ED-4DB2-BD59-A6C34878D82A}">
                    <a16:rowId xmlns:a16="http://schemas.microsoft.com/office/drawing/2014/main" val="10003"/>
                  </a:ext>
                </a:extLst>
              </a:tr>
              <a:tr h="971093">
                <a:tc>
                  <a:txBody>
                    <a:bodyPr/>
                    <a:lstStyle/>
                    <a:p>
                      <a:r>
                        <a:rPr lang="en-US" sz="1800" dirty="0" smtClean="0"/>
                        <a:t>Approach: How is the Data Warehouse built?</a:t>
                      </a:r>
                      <a:endParaRPr lang="en-US" sz="1800" dirty="0"/>
                    </a:p>
                  </a:txBody>
                  <a:tcPr marL="68580" marR="68580" marT="34290" marB="34290"/>
                </a:tc>
                <a:tc>
                  <a:txBody>
                    <a:bodyPr/>
                    <a:lstStyle/>
                    <a:p>
                      <a:r>
                        <a:rPr lang="en-US" sz="1800" dirty="0" smtClean="0"/>
                        <a:t>As a whole, over time </a:t>
                      </a:r>
                      <a:br>
                        <a:rPr lang="en-US" sz="1800" dirty="0" smtClean="0"/>
                      </a:br>
                      <a:r>
                        <a:rPr lang="en-US" sz="1800" dirty="0" smtClean="0"/>
                        <a:t>(Waterfall,</a:t>
                      </a:r>
                      <a:r>
                        <a:rPr lang="en-US" sz="1800" baseline="0" dirty="0" smtClean="0"/>
                        <a:t> Top-down</a:t>
                      </a:r>
                      <a:r>
                        <a:rPr lang="en-US" sz="1800" dirty="0" smtClean="0"/>
                        <a:t>)</a:t>
                      </a:r>
                      <a:endParaRPr lang="en-US" sz="1800" dirty="0"/>
                    </a:p>
                  </a:txBody>
                  <a:tcPr marL="68580" marR="68580" marT="34290" marB="34290"/>
                </a:tc>
                <a:tc>
                  <a:txBody>
                    <a:bodyPr/>
                    <a:lstStyle/>
                    <a:p>
                      <a:r>
                        <a:rPr lang="en-US" sz="1800" dirty="0" smtClean="0"/>
                        <a:t>In parts, by</a:t>
                      </a:r>
                      <a:r>
                        <a:rPr lang="en-US" sz="1800" baseline="0" dirty="0" smtClean="0"/>
                        <a:t> business process</a:t>
                      </a:r>
                      <a:br>
                        <a:rPr lang="en-US" sz="1800" baseline="0" dirty="0" smtClean="0"/>
                      </a:br>
                      <a:r>
                        <a:rPr lang="en-US" sz="1800" baseline="0" dirty="0" smtClean="0"/>
                        <a:t>(Iterative, Bottom-up)</a:t>
                      </a:r>
                      <a:endParaRPr lang="en-US" sz="1800" dirty="0"/>
                    </a:p>
                  </a:txBody>
                  <a:tcPr marL="68580" marR="68580" marT="34290" marB="34290"/>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33</a:t>
            </a:fld>
            <a:endParaRPr kumimoji="0" lang="en-US" dirty="0"/>
          </a:p>
        </p:txBody>
      </p:sp>
    </p:spTree>
    <p:extLst>
      <p:ext uri="{BB962C8B-B14F-4D97-AF65-F5344CB8AC3E}">
        <p14:creationId xmlns:p14="http://schemas.microsoft.com/office/powerpoint/2010/main" val="3010788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2"/>
                </a:solidFill>
              </a:rPr>
              <a:t>Your Textbooks</a:t>
            </a:r>
            <a:endParaRPr lang="en-US" dirty="0">
              <a:solidFill>
                <a:schemeClr val="accent2"/>
              </a:solidFill>
            </a:endParaRPr>
          </a:p>
        </p:txBody>
      </p:sp>
      <p:sp>
        <p:nvSpPr>
          <p:cNvPr id="4" name="Text Placeholder 3"/>
          <p:cNvSpPr>
            <a:spLocks noGrp="1"/>
          </p:cNvSpPr>
          <p:nvPr>
            <p:ph type="body" idx="1"/>
          </p:nvPr>
        </p:nvSpPr>
        <p:spPr>
          <a:xfrm>
            <a:off x="1485900" y="2057400"/>
            <a:ext cx="3030141" cy="914400"/>
          </a:xfrm>
        </p:spPr>
        <p:txBody>
          <a:bodyPr>
            <a:normAutofit/>
          </a:bodyPr>
          <a:lstStyle/>
          <a:p>
            <a:r>
              <a:rPr lang="en-US" sz="2400" dirty="0">
                <a:effectLst>
                  <a:outerShdw blurRad="38100" dist="38100" dir="2700000" algn="tl">
                    <a:srgbClr val="000000">
                      <a:alpha val="43137"/>
                    </a:srgbClr>
                  </a:outerShdw>
                </a:effectLst>
              </a:rPr>
              <a:t>“What”</a:t>
            </a:r>
          </a:p>
          <a:p>
            <a:r>
              <a:rPr lang="en-US" sz="2400" i="1" dirty="0" err="1">
                <a:solidFill>
                  <a:schemeClr val="tx2"/>
                </a:solidFill>
                <a:effectLst>
                  <a:outerShdw blurRad="38100" dist="38100" dir="2700000" algn="tl">
                    <a:srgbClr val="000000">
                      <a:alpha val="43137"/>
                    </a:srgbClr>
                  </a:outerShdw>
                </a:effectLst>
              </a:rPr>
              <a:t>Inmon</a:t>
            </a:r>
            <a:endParaRPr lang="en-US" sz="2400" i="1" dirty="0">
              <a:solidFill>
                <a:schemeClr val="tx2"/>
              </a:solidFill>
              <a:effectLst>
                <a:outerShdw blurRad="38100" dist="38100" dir="2700000" algn="tl">
                  <a:srgbClr val="000000">
                    <a:alpha val="43137"/>
                  </a:srgbClr>
                </a:outerShdw>
              </a:effectLst>
            </a:endParaRPr>
          </a:p>
        </p:txBody>
      </p:sp>
      <p:pic>
        <p:nvPicPr>
          <p:cNvPr id="2052" name="Picture 4" descr="https://encrypted-tbn3.gstatic.com/images?q=tbn:ANd9GcRGewMVs-hwzvb8RxgQLrhqiCR_LulS8I58y-d89jjzw5Lk2FAyEQ"/>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171700" y="2971800"/>
            <a:ext cx="1543050" cy="200596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3"/>
          </p:nvPr>
        </p:nvSpPr>
        <p:spPr>
          <a:xfrm>
            <a:off x="4629151" y="2000250"/>
            <a:ext cx="3031331" cy="971550"/>
          </a:xfrm>
        </p:spPr>
        <p:txBody>
          <a:bodyPr>
            <a:normAutofit/>
          </a:bodyPr>
          <a:lstStyle/>
          <a:p>
            <a:r>
              <a:rPr lang="en-US" sz="2400" dirty="0">
                <a:effectLst>
                  <a:outerShdw blurRad="38100" dist="38100" dir="2700000" algn="tl">
                    <a:srgbClr val="000000">
                      <a:alpha val="43137"/>
                    </a:srgbClr>
                  </a:outerShdw>
                </a:effectLst>
              </a:rPr>
              <a:t>“How To”</a:t>
            </a:r>
          </a:p>
          <a:p>
            <a:r>
              <a:rPr lang="en-US" sz="2400" i="1" dirty="0">
                <a:solidFill>
                  <a:schemeClr val="tx2"/>
                </a:solidFill>
                <a:effectLst>
                  <a:outerShdw blurRad="38100" dist="38100" dir="2700000" algn="tl">
                    <a:srgbClr val="000000">
                      <a:alpha val="43137"/>
                    </a:srgbClr>
                  </a:outerShdw>
                </a:effectLst>
              </a:rPr>
              <a:t>Kimball</a:t>
            </a:r>
          </a:p>
        </p:txBody>
      </p:sp>
      <p:pic>
        <p:nvPicPr>
          <p:cNvPr id="2054" name="Picture 6" descr="https://encrypted-tbn3.gstatic.com/images?q=tbn:ANd9GcSLArgl2B2wwtRMLsN19wcxJ_7r06851Isxl0eDWGEHrGAhmI4g9w"/>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429250" y="2971800"/>
            <a:ext cx="1600200" cy="2000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3"/>
          <p:cNvSpPr txBox="1">
            <a:spLocks/>
          </p:cNvSpPr>
          <p:nvPr/>
        </p:nvSpPr>
        <p:spPr>
          <a:xfrm>
            <a:off x="1485900" y="4972050"/>
            <a:ext cx="6230541" cy="457200"/>
          </a:xfrm>
          <a:prstGeom prst="rect">
            <a:avLst/>
          </a:prstGeom>
        </p:spPr>
        <p:txBody>
          <a:bodyPr vert="horz" lIns="68580" tIns="34290" rIns="68580" bIns="34290" rtlCol="0" anchor="b">
            <a:noAutofit/>
          </a:bodyPr>
          <a:lstStyle>
            <a:lvl1pPr marL="0" indent="0" algn="ctr" defTabSz="914400" rtl="0" eaLnBrk="1" latinLnBrk="0" hangingPunct="1">
              <a:spcBef>
                <a:spcPct val="20000"/>
              </a:spcBef>
              <a:buFont typeface="Arial" pitchFamily="34" charset="0"/>
              <a:buNone/>
              <a:defRPr sz="2400" b="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2000" b="1"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9pPr>
          </a:lstStyle>
          <a:p>
            <a:r>
              <a:rPr lang="en-US" sz="1800" b="1" i="1" dirty="0">
                <a:effectLst>
                  <a:outerShdw blurRad="38100" dist="38100" dir="2700000" algn="tl">
                    <a:srgbClr val="000000">
                      <a:alpha val="43137"/>
                    </a:srgbClr>
                  </a:outerShdw>
                </a:effectLst>
              </a:rPr>
              <a:t>We’ll use the </a:t>
            </a:r>
            <a:r>
              <a:rPr lang="en-US" sz="1800" b="1" i="1" dirty="0" err="1">
                <a:solidFill>
                  <a:schemeClr val="tx2"/>
                </a:solidFill>
                <a:effectLst>
                  <a:outerShdw blurRad="38100" dist="38100" dir="2700000" algn="tl">
                    <a:srgbClr val="000000">
                      <a:alpha val="43137"/>
                    </a:srgbClr>
                  </a:outerShdw>
                </a:effectLst>
              </a:rPr>
              <a:t>Inmon</a:t>
            </a:r>
            <a:r>
              <a:rPr lang="en-US" sz="1800" b="1" i="1" dirty="0">
                <a:solidFill>
                  <a:schemeClr val="tx2"/>
                </a:solidFill>
                <a:effectLst>
                  <a:outerShdw blurRad="38100" dist="38100" dir="2700000" algn="tl">
                    <a:srgbClr val="000000">
                      <a:alpha val="43137"/>
                    </a:srgbClr>
                  </a:outerShdw>
                </a:effectLst>
              </a:rPr>
              <a:t> </a:t>
            </a:r>
            <a:r>
              <a:rPr lang="en-US" sz="1800" b="1" i="1" dirty="0">
                <a:effectLst>
                  <a:outerShdw blurRad="38100" dist="38100" dir="2700000" algn="tl">
                    <a:srgbClr val="000000">
                      <a:alpha val="43137"/>
                    </a:srgbClr>
                  </a:outerShdw>
                </a:effectLst>
              </a:rPr>
              <a:t>definitions, and apply the </a:t>
            </a:r>
            <a:r>
              <a:rPr lang="en-US" sz="1800" b="1" i="1" dirty="0">
                <a:solidFill>
                  <a:schemeClr val="tx2"/>
                </a:solidFill>
                <a:effectLst>
                  <a:outerShdw blurRad="38100" dist="38100" dir="2700000" algn="tl">
                    <a:srgbClr val="000000">
                      <a:alpha val="43137"/>
                    </a:srgbClr>
                  </a:outerShdw>
                </a:effectLst>
              </a:rPr>
              <a:t>Kimball </a:t>
            </a:r>
            <a:r>
              <a:rPr lang="en-US" sz="1800" b="1" i="1" dirty="0">
                <a:effectLst>
                  <a:outerShdw blurRad="38100" dist="38100" dir="2700000" algn="tl">
                    <a:srgbClr val="000000">
                      <a:alpha val="43137"/>
                    </a:srgbClr>
                  </a:outerShdw>
                </a:effectLst>
              </a:rPr>
              <a:t>Approach.</a:t>
            </a:r>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34</a:t>
            </a:fld>
            <a:endParaRPr kumimoji="0" lang="en-US"/>
          </a:p>
        </p:txBody>
      </p:sp>
    </p:spTree>
    <p:extLst>
      <p:ext uri="{BB962C8B-B14F-4D97-AF65-F5344CB8AC3E}">
        <p14:creationId xmlns:p14="http://schemas.microsoft.com/office/powerpoint/2010/main" val="1495497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8650" y="1131094"/>
            <a:ext cx="7886700" cy="583406"/>
          </a:xfrm>
        </p:spPr>
        <p:txBody>
          <a:bodyPr/>
          <a:lstStyle/>
          <a:p>
            <a:r>
              <a:rPr lang="en-US" dirty="0" err="1" smtClean="0"/>
              <a:t>Inmon’s</a:t>
            </a:r>
            <a:r>
              <a:rPr lang="en-US" dirty="0" smtClean="0"/>
              <a:t> </a:t>
            </a:r>
            <a:r>
              <a:rPr lang="en-US" dirty="0" smtClean="0">
                <a:solidFill>
                  <a:schemeClr val="accent6"/>
                </a:solidFill>
              </a:rPr>
              <a:t>Corporate Information Factory</a:t>
            </a:r>
            <a:endParaRPr lang="en-US" dirty="0">
              <a:solidFill>
                <a:schemeClr val="accent6"/>
              </a:solidFill>
            </a:endParaRPr>
          </a:p>
        </p:txBody>
      </p:sp>
      <p:pic>
        <p:nvPicPr>
          <p:cNvPr id="1026" name="Picture 2" descr="http://inmoncif.com/inmoncif-old/www/library/articles/images/artcifco_fig01.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57350" y="1684179"/>
            <a:ext cx="5600700" cy="43507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28850" y="4800601"/>
            <a:ext cx="2628900" cy="923330"/>
          </a:xfrm>
          <a:prstGeom prst="rect">
            <a:avLst/>
          </a:prstGeom>
          <a:noFill/>
        </p:spPr>
        <p:txBody>
          <a:bodyPr wrap="square" rtlCol="0">
            <a:spAutoFit/>
          </a:bodyPr>
          <a:lstStyle/>
          <a:p>
            <a:r>
              <a:rPr lang="en-US" dirty="0">
                <a:solidFill>
                  <a:schemeClr val="accent2"/>
                </a:solidFill>
              </a:rPr>
              <a:t>A reference architecture for an “Information Ecosystem”</a:t>
            </a:r>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35</a:t>
            </a:fld>
            <a:endParaRPr kumimoji="0" lang="en-US" dirty="0"/>
          </a:p>
        </p:txBody>
      </p:sp>
    </p:spTree>
    <p:extLst>
      <p:ext uri="{BB962C8B-B14F-4D97-AF65-F5344CB8AC3E}">
        <p14:creationId xmlns:p14="http://schemas.microsoft.com/office/powerpoint/2010/main" val="208714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7250" y="1943100"/>
            <a:ext cx="7486650" cy="38290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p>
        </p:txBody>
      </p:sp>
      <p:sp>
        <p:nvSpPr>
          <p:cNvPr id="2" name="Title 1"/>
          <p:cNvSpPr>
            <a:spLocks noGrp="1"/>
          </p:cNvSpPr>
          <p:nvPr>
            <p:ph type="title"/>
          </p:nvPr>
        </p:nvSpPr>
        <p:spPr>
          <a:xfrm>
            <a:off x="628650" y="1131094"/>
            <a:ext cx="7886700" cy="812006"/>
          </a:xfrm>
        </p:spPr>
        <p:txBody>
          <a:bodyPr/>
          <a:lstStyle/>
          <a:p>
            <a:r>
              <a:rPr lang="en-US" dirty="0" smtClean="0"/>
              <a:t>The Kimball </a:t>
            </a:r>
            <a:r>
              <a:rPr lang="en-US" dirty="0" smtClean="0">
                <a:solidFill>
                  <a:schemeClr val="accent6"/>
                </a:solidFill>
              </a:rPr>
              <a:t>Lifecycle</a:t>
            </a:r>
            <a:endParaRPr lang="en-US" dirty="0">
              <a:solidFill>
                <a:schemeClr val="accent6"/>
              </a:solidFill>
            </a:endParaRPr>
          </a:p>
        </p:txBody>
      </p:sp>
      <p:pic>
        <p:nvPicPr>
          <p:cNvPr id="1026" name="Picture 2" descr="http://www.kimballgroup.com/wp-content/uploads/2012/06/kimball-core-concepts-0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46849" y="1943100"/>
            <a:ext cx="7125601" cy="366176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36</a:t>
            </a:fld>
            <a:endParaRPr kumimoji="0" lang="en-US" dirty="0"/>
          </a:p>
        </p:txBody>
      </p:sp>
    </p:spTree>
    <p:extLst>
      <p:ext uri="{BB962C8B-B14F-4D97-AF65-F5344CB8AC3E}">
        <p14:creationId xmlns:p14="http://schemas.microsoft.com/office/powerpoint/2010/main" val="219812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This Course is About:</a:t>
            </a:r>
            <a:endParaRPr lang="en-US" dirty="0">
              <a:solidFill>
                <a:schemeClr val="accent1"/>
              </a:solidFill>
            </a:endParaRP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Understand the CIF/DW/BI components</a:t>
            </a:r>
          </a:p>
          <a:p>
            <a:pPr marL="385763" indent="-385763">
              <a:buFont typeface="+mj-lt"/>
              <a:buAutoNum type="arabicPeriod"/>
            </a:pPr>
            <a:r>
              <a:rPr lang="en-US" dirty="0"/>
              <a:t>Requirements Gathering / Analysis</a:t>
            </a:r>
          </a:p>
          <a:p>
            <a:pPr marL="385763" indent="-385763">
              <a:buFont typeface="+mj-lt"/>
              <a:buAutoNum type="arabicPeriod"/>
            </a:pPr>
            <a:r>
              <a:rPr lang="en-US" dirty="0"/>
              <a:t>Dimensional Modeling and Design</a:t>
            </a:r>
          </a:p>
          <a:p>
            <a:pPr marL="385763" indent="-385763">
              <a:buFont typeface="+mj-lt"/>
              <a:buAutoNum type="arabicPeriod"/>
            </a:pPr>
            <a:r>
              <a:rPr lang="en-US" dirty="0"/>
              <a:t>Physical design </a:t>
            </a:r>
          </a:p>
          <a:p>
            <a:pPr marL="385763" indent="-385763">
              <a:buFont typeface="+mj-lt"/>
              <a:buAutoNum type="arabicPeriod"/>
            </a:pPr>
            <a:r>
              <a:rPr lang="en-US" dirty="0"/>
              <a:t>ETL – Moving data Around</a:t>
            </a:r>
          </a:p>
          <a:p>
            <a:pPr marL="385763" indent="-385763">
              <a:buFont typeface="+mj-lt"/>
              <a:buAutoNum type="arabicPeriod"/>
            </a:pPr>
            <a:r>
              <a:rPr lang="en-US" dirty="0"/>
              <a:t>Business Intelligence</a:t>
            </a:r>
          </a:p>
          <a:p>
            <a:pPr marL="385763" indent="-385763">
              <a:buFont typeface="+mj-lt"/>
              <a:buAutoNum type="arabicPeriod"/>
            </a:pPr>
            <a:r>
              <a:rPr lang="en-US" dirty="0"/>
              <a:t>Technical architecture, Data Governance, Master data Management</a:t>
            </a:r>
          </a:p>
          <a:p>
            <a:pPr marL="385763" indent="-385763">
              <a:buFont typeface="+mj-lt"/>
              <a:buAutoNum type="arabicPeriod"/>
            </a:pPr>
            <a:endParaRPr lang="en-US" dirty="0"/>
          </a:p>
          <a:p>
            <a:pPr marL="385763" indent="-385763">
              <a:buFont typeface="+mj-lt"/>
              <a:buAutoNum type="arabicPeriod"/>
            </a:pPr>
            <a:endParaRPr lang="en-US" dirty="0"/>
          </a:p>
          <a:p>
            <a:pPr>
              <a:buFont typeface="Wingdings" panose="05000000000000000000" pitchFamily="2" charset="2"/>
              <a:buChar char="ü"/>
            </a:pPr>
            <a:endParaRPr lang="en-US" dirty="0"/>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37</a:t>
            </a:fld>
            <a:endParaRPr kumimoji="0" lang="en-US" dirty="0"/>
          </a:p>
        </p:txBody>
      </p:sp>
    </p:spTree>
    <p:extLst>
      <p:ext uri="{BB962C8B-B14F-4D97-AF65-F5344CB8AC3E}">
        <p14:creationId xmlns:p14="http://schemas.microsoft.com/office/powerpoint/2010/main" val="4106402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485900" y="867641"/>
            <a:ext cx="6172200" cy="1200150"/>
          </a:xfrm>
        </p:spPr>
        <p:txBody>
          <a:bodyPr>
            <a:normAutofit/>
          </a:bodyPr>
          <a:lstStyle/>
          <a:p>
            <a:pPr eaLnBrk="1" hangingPunct="1"/>
            <a:r>
              <a:rPr lang="en-US" dirty="0" smtClean="0"/>
              <a:t>The Informational Needs of an Organization, </a:t>
            </a:r>
            <a:r>
              <a:rPr lang="en-US" dirty="0" smtClean="0">
                <a:solidFill>
                  <a:schemeClr val="accent6"/>
                </a:solidFill>
              </a:rPr>
              <a:t>In Summary</a:t>
            </a:r>
            <a:r>
              <a:rPr lang="en-US" dirty="0" smtClean="0"/>
              <a:t>…</a:t>
            </a:r>
          </a:p>
        </p:txBody>
      </p:sp>
      <p:grpSp>
        <p:nvGrpSpPr>
          <p:cNvPr id="6148" name="Group 34"/>
          <p:cNvGrpSpPr>
            <a:grpSpLocks/>
          </p:cNvGrpSpPr>
          <p:nvPr/>
        </p:nvGrpSpPr>
        <p:grpSpPr bwMode="auto">
          <a:xfrm>
            <a:off x="1819118" y="2286000"/>
            <a:ext cx="3143250" cy="3143250"/>
            <a:chOff x="2736" y="1584"/>
            <a:chExt cx="2640" cy="2640"/>
          </a:xfrm>
        </p:grpSpPr>
        <p:sp>
          <p:nvSpPr>
            <p:cNvPr id="6165" name="Rectangle 33"/>
            <p:cNvSpPr>
              <a:spLocks noChangeArrowheads="1"/>
            </p:cNvSpPr>
            <p:nvPr/>
          </p:nvSpPr>
          <p:spPr bwMode="auto">
            <a:xfrm>
              <a:off x="2736" y="1584"/>
              <a:ext cx="2640" cy="26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p>
          </p:txBody>
        </p:sp>
        <p:sp>
          <p:nvSpPr>
            <p:cNvPr id="6166" name="Rectangle 11"/>
            <p:cNvSpPr>
              <a:spLocks noChangeArrowheads="1"/>
            </p:cNvSpPr>
            <p:nvPr/>
          </p:nvSpPr>
          <p:spPr bwMode="auto">
            <a:xfrm>
              <a:off x="2784" y="3840"/>
              <a:ext cx="2448" cy="384"/>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pPr algn="ctr"/>
              <a:r>
                <a:rPr lang="en-US" sz="1500" b="1">
                  <a:solidFill>
                    <a:schemeClr val="bg1"/>
                  </a:solidFill>
                  <a:latin typeface="Arial Narrow" pitchFamily="34" charset="0"/>
                </a:rPr>
                <a:t>Organizational Hierarchy</a:t>
              </a:r>
            </a:p>
          </p:txBody>
        </p:sp>
        <p:sp>
          <p:nvSpPr>
            <p:cNvPr id="6167" name="AutoShape 5"/>
            <p:cNvSpPr>
              <a:spLocks noChangeArrowheads="1"/>
            </p:cNvSpPr>
            <p:nvPr/>
          </p:nvSpPr>
          <p:spPr bwMode="auto">
            <a:xfrm flipV="1">
              <a:off x="2784" y="3312"/>
              <a:ext cx="2448" cy="480"/>
            </a:xfrm>
            <a:custGeom>
              <a:avLst/>
              <a:gdLst>
                <a:gd name="T0" fmla="*/ 260 w 21600"/>
                <a:gd name="T1" fmla="*/ 5 h 21600"/>
                <a:gd name="T2" fmla="*/ 139 w 21600"/>
                <a:gd name="T3" fmla="*/ 11 h 21600"/>
                <a:gd name="T4" fmla="*/ 18 w 21600"/>
                <a:gd name="T5" fmla="*/ 5 h 21600"/>
                <a:gd name="T6" fmla="*/ 139 w 21600"/>
                <a:gd name="T7" fmla="*/ 0 h 21600"/>
                <a:gd name="T8" fmla="*/ 0 60000 65536"/>
                <a:gd name="T9" fmla="*/ 0 60000 65536"/>
                <a:gd name="T10" fmla="*/ 0 60000 65536"/>
                <a:gd name="T11" fmla="*/ 0 60000 65536"/>
                <a:gd name="T12" fmla="*/ 3168 w 21600"/>
                <a:gd name="T13" fmla="*/ 3150 h 21600"/>
                <a:gd name="T14" fmla="*/ 18432 w 21600"/>
                <a:gd name="T15" fmla="*/ 18450 h 21600"/>
              </a:gdLst>
              <a:ahLst/>
              <a:cxnLst>
                <a:cxn ang="T8">
                  <a:pos x="T0" y="T1"/>
                </a:cxn>
                <a:cxn ang="T9">
                  <a:pos x="T2" y="T3"/>
                </a:cxn>
                <a:cxn ang="T10">
                  <a:pos x="T4" y="T5"/>
                </a:cxn>
                <a:cxn ang="T11">
                  <a:pos x="T6" y="T7"/>
                </a:cxn>
              </a:cxnLst>
              <a:rect l="T12" t="T13" r="T14" b="T15"/>
              <a:pathLst>
                <a:path w="21600" h="21600">
                  <a:moveTo>
                    <a:pt x="0" y="0"/>
                  </a:moveTo>
                  <a:lnTo>
                    <a:pt x="2744" y="21600"/>
                  </a:lnTo>
                  <a:lnTo>
                    <a:pt x="18856" y="21600"/>
                  </a:lnTo>
                  <a:lnTo>
                    <a:pt x="21600" y="0"/>
                  </a:lnTo>
                  <a:lnTo>
                    <a:pt x="0" y="0"/>
                  </a:lnTo>
                  <a:close/>
                </a:path>
              </a:pathLst>
            </a:custGeom>
            <a:solidFill>
              <a:schemeClr val="tx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endParaRPr lang="en-US" sz="1350"/>
            </a:p>
          </p:txBody>
        </p:sp>
        <p:sp>
          <p:nvSpPr>
            <p:cNvPr id="6168" name="Text Box 6"/>
            <p:cNvSpPr txBox="1">
              <a:spLocks noChangeArrowheads="1"/>
            </p:cNvSpPr>
            <p:nvPr/>
          </p:nvSpPr>
          <p:spPr bwMode="auto">
            <a:xfrm>
              <a:off x="3432" y="3408"/>
              <a:ext cx="1229"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500" b="1" dirty="0">
                  <a:solidFill>
                    <a:schemeClr val="accent1"/>
                  </a:solidFill>
                  <a:latin typeface="Arial Narrow" pitchFamily="34" charset="0"/>
                </a:rPr>
                <a:t>Non-Management</a:t>
              </a:r>
            </a:p>
          </p:txBody>
        </p:sp>
        <p:sp>
          <p:nvSpPr>
            <p:cNvPr id="6169" name="AutoShape 16"/>
            <p:cNvSpPr>
              <a:spLocks noChangeArrowheads="1"/>
            </p:cNvSpPr>
            <p:nvPr/>
          </p:nvSpPr>
          <p:spPr bwMode="auto">
            <a:xfrm flipV="1">
              <a:off x="3120" y="2784"/>
              <a:ext cx="1776" cy="480"/>
            </a:xfrm>
            <a:custGeom>
              <a:avLst/>
              <a:gdLst>
                <a:gd name="T0" fmla="*/ 133 w 21600"/>
                <a:gd name="T1" fmla="*/ 5 h 21600"/>
                <a:gd name="T2" fmla="*/ 73 w 21600"/>
                <a:gd name="T3" fmla="*/ 11 h 21600"/>
                <a:gd name="T4" fmla="*/ 13 w 21600"/>
                <a:gd name="T5" fmla="*/ 5 h 21600"/>
                <a:gd name="T6" fmla="*/ 73 w 21600"/>
                <a:gd name="T7" fmla="*/ 0 h 21600"/>
                <a:gd name="T8" fmla="*/ 0 60000 65536"/>
                <a:gd name="T9" fmla="*/ 0 60000 65536"/>
                <a:gd name="T10" fmla="*/ 0 60000 65536"/>
                <a:gd name="T11" fmla="*/ 0 60000 65536"/>
                <a:gd name="T12" fmla="*/ 3685 w 21600"/>
                <a:gd name="T13" fmla="*/ 3690 h 21600"/>
                <a:gd name="T14" fmla="*/ 17915 w 21600"/>
                <a:gd name="T15" fmla="*/ 17910 h 21600"/>
              </a:gdLst>
              <a:ahLst/>
              <a:cxnLst>
                <a:cxn ang="T8">
                  <a:pos x="T0" y="T1"/>
                </a:cxn>
                <a:cxn ang="T9">
                  <a:pos x="T2" y="T3"/>
                </a:cxn>
                <a:cxn ang="T10">
                  <a:pos x="T4" y="T5"/>
                </a:cxn>
                <a:cxn ang="T11">
                  <a:pos x="T6" y="T7"/>
                </a:cxn>
              </a:cxnLst>
              <a:rect l="T12" t="T13" r="T14" b="T15"/>
              <a:pathLst>
                <a:path w="21600" h="21600">
                  <a:moveTo>
                    <a:pt x="0" y="0"/>
                  </a:moveTo>
                  <a:lnTo>
                    <a:pt x="3777" y="21600"/>
                  </a:lnTo>
                  <a:lnTo>
                    <a:pt x="17823" y="21600"/>
                  </a:lnTo>
                  <a:lnTo>
                    <a:pt x="21600" y="0"/>
                  </a:lnTo>
                  <a:lnTo>
                    <a:pt x="0" y="0"/>
                  </a:lnTo>
                  <a:close/>
                </a:path>
              </a:pathLst>
            </a:custGeom>
            <a:solidFill>
              <a:schemeClr va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endParaRPr lang="en-US" sz="1350"/>
            </a:p>
          </p:txBody>
        </p:sp>
        <p:sp>
          <p:nvSpPr>
            <p:cNvPr id="6170" name="Text Box 17"/>
            <p:cNvSpPr txBox="1">
              <a:spLocks noChangeArrowheads="1"/>
            </p:cNvSpPr>
            <p:nvPr/>
          </p:nvSpPr>
          <p:spPr bwMode="auto">
            <a:xfrm>
              <a:off x="3024" y="2880"/>
              <a:ext cx="2112"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500" b="1" dirty="0">
                  <a:latin typeface="Arial Narrow" pitchFamily="34" charset="0"/>
                </a:rPr>
                <a:t>Operational Management</a:t>
              </a:r>
            </a:p>
          </p:txBody>
        </p:sp>
        <p:sp>
          <p:nvSpPr>
            <p:cNvPr id="6171" name="AutoShape 22"/>
            <p:cNvSpPr>
              <a:spLocks noChangeArrowheads="1"/>
            </p:cNvSpPr>
            <p:nvPr/>
          </p:nvSpPr>
          <p:spPr bwMode="auto">
            <a:xfrm flipV="1">
              <a:off x="3456" y="2304"/>
              <a:ext cx="1104" cy="432"/>
            </a:xfrm>
            <a:custGeom>
              <a:avLst/>
              <a:gdLst>
                <a:gd name="T0" fmla="*/ 49 w 21600"/>
                <a:gd name="T1" fmla="*/ 4 h 21600"/>
                <a:gd name="T2" fmla="*/ 28 w 21600"/>
                <a:gd name="T3" fmla="*/ 9 h 21600"/>
                <a:gd name="T4" fmla="*/ 7 w 21600"/>
                <a:gd name="T5" fmla="*/ 4 h 21600"/>
                <a:gd name="T6" fmla="*/ 28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2"/>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endParaRPr lang="en-US" sz="1350"/>
            </a:p>
          </p:txBody>
        </p:sp>
        <p:sp>
          <p:nvSpPr>
            <p:cNvPr id="6172" name="Text Box 23"/>
            <p:cNvSpPr txBox="1">
              <a:spLocks noChangeArrowheads="1"/>
            </p:cNvSpPr>
            <p:nvPr/>
          </p:nvSpPr>
          <p:spPr bwMode="auto">
            <a:xfrm>
              <a:off x="3216" y="2400"/>
              <a:ext cx="1680"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500" b="1" dirty="0">
                  <a:latin typeface="Arial Narrow" pitchFamily="34" charset="0"/>
                </a:rPr>
                <a:t>Tactical Management</a:t>
              </a:r>
            </a:p>
          </p:txBody>
        </p:sp>
        <p:sp>
          <p:nvSpPr>
            <p:cNvPr id="6173" name="AutoShape 28"/>
            <p:cNvSpPr>
              <a:spLocks noChangeArrowheads="1"/>
            </p:cNvSpPr>
            <p:nvPr/>
          </p:nvSpPr>
          <p:spPr bwMode="auto">
            <a:xfrm>
              <a:off x="3744" y="1824"/>
              <a:ext cx="528" cy="432"/>
            </a:xfrm>
            <a:prstGeom prst="triangle">
              <a:avLst>
                <a:gd name="adj" fmla="val 50000"/>
              </a:avLst>
            </a:prstGeom>
            <a:solidFill>
              <a:schemeClr val="folHlink"/>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endParaRPr lang="en-US" sz="1350"/>
            </a:p>
          </p:txBody>
        </p:sp>
        <p:sp>
          <p:nvSpPr>
            <p:cNvPr id="6174" name="Text Box 29"/>
            <p:cNvSpPr txBox="1">
              <a:spLocks noChangeArrowheads="1"/>
            </p:cNvSpPr>
            <p:nvPr/>
          </p:nvSpPr>
          <p:spPr bwMode="auto">
            <a:xfrm>
              <a:off x="3216" y="1920"/>
              <a:ext cx="17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500" b="1" dirty="0">
                  <a:latin typeface="Arial Narrow" pitchFamily="34" charset="0"/>
                </a:rPr>
                <a:t>Strategic Management</a:t>
              </a:r>
            </a:p>
          </p:txBody>
        </p:sp>
      </p:grpSp>
      <p:grpSp>
        <p:nvGrpSpPr>
          <p:cNvPr id="5" name="Group 4"/>
          <p:cNvGrpSpPr/>
          <p:nvPr/>
        </p:nvGrpSpPr>
        <p:grpSpPr>
          <a:xfrm>
            <a:off x="4505169" y="4212571"/>
            <a:ext cx="2924332" cy="855833"/>
            <a:chOff x="4482891" y="4473759"/>
            <a:chExt cx="3899109" cy="1141111"/>
          </a:xfrm>
        </p:grpSpPr>
        <p:sp>
          <p:nvSpPr>
            <p:cNvPr id="3" name="Right Brace 2"/>
            <p:cNvSpPr/>
            <p:nvPr/>
          </p:nvSpPr>
          <p:spPr>
            <a:xfrm>
              <a:off x="4482891" y="4473759"/>
              <a:ext cx="1295400" cy="1066799"/>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350"/>
            </a:p>
          </p:txBody>
        </p:sp>
        <p:sp>
          <p:nvSpPr>
            <p:cNvPr id="6" name="Rectangle 5"/>
            <p:cNvSpPr/>
            <p:nvPr/>
          </p:nvSpPr>
          <p:spPr>
            <a:xfrm>
              <a:off x="5796868" y="4473759"/>
              <a:ext cx="2585132" cy="11411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Operational Data in </a:t>
              </a:r>
              <a:r>
                <a:rPr lang="en-US" dirty="0">
                  <a:solidFill>
                    <a:schemeClr val="accent5"/>
                  </a:solidFill>
                </a:rPr>
                <a:t>Transactional Databases</a:t>
              </a:r>
            </a:p>
          </p:txBody>
        </p:sp>
      </p:grpSp>
      <p:grpSp>
        <p:nvGrpSpPr>
          <p:cNvPr id="7" name="Group 6"/>
          <p:cNvGrpSpPr/>
          <p:nvPr/>
        </p:nvGrpSpPr>
        <p:grpSpPr>
          <a:xfrm>
            <a:off x="4517685" y="2440920"/>
            <a:ext cx="2911816" cy="1755886"/>
            <a:chOff x="4499579" y="2111559"/>
            <a:chExt cx="3882421" cy="2341181"/>
          </a:xfrm>
        </p:grpSpPr>
        <p:sp>
          <p:nvSpPr>
            <p:cNvPr id="20" name="Right Brace 19"/>
            <p:cNvSpPr/>
            <p:nvPr/>
          </p:nvSpPr>
          <p:spPr>
            <a:xfrm>
              <a:off x="4499579" y="2111559"/>
              <a:ext cx="1295400" cy="2341181"/>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350"/>
            </a:p>
          </p:txBody>
        </p:sp>
        <p:sp>
          <p:nvSpPr>
            <p:cNvPr id="24" name="Rectangle 23"/>
            <p:cNvSpPr/>
            <p:nvPr/>
          </p:nvSpPr>
          <p:spPr>
            <a:xfrm>
              <a:off x="5806944" y="2514600"/>
              <a:ext cx="2575056"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Decision-Support Data in the </a:t>
              </a:r>
              <a:r>
                <a:rPr lang="en-US" dirty="0">
                  <a:solidFill>
                    <a:schemeClr val="accent5"/>
                  </a:solidFill>
                </a:rPr>
                <a:t>Data Warehouse</a:t>
              </a:r>
            </a:p>
          </p:txBody>
        </p:sp>
      </p:gr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38</a:t>
            </a:fld>
            <a:endParaRPr kumimoji="0" lang="en-US" dirty="0"/>
          </a:p>
        </p:txBody>
      </p:sp>
    </p:spTree>
    <p:extLst>
      <p:ext uri="{BB962C8B-B14F-4D97-AF65-F5344CB8AC3E}">
        <p14:creationId xmlns:p14="http://schemas.microsoft.com/office/powerpoint/2010/main" val="241028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28700"/>
            <a:ext cx="8229600" cy="914400"/>
          </a:xfrm>
        </p:spPr>
        <p:txBody>
          <a:bodyPr/>
          <a:lstStyle/>
          <a:p>
            <a:r>
              <a:rPr lang="en-US" dirty="0" smtClean="0"/>
              <a:t>Relational Philosophies, </a:t>
            </a:r>
            <a:r>
              <a:rPr lang="en-US" dirty="0" smtClean="0">
                <a:solidFill>
                  <a:schemeClr val="accent6"/>
                </a:solidFill>
              </a:rPr>
              <a:t>In Summary</a:t>
            </a:r>
            <a:r>
              <a:rPr lang="en-US" dirty="0" smtClean="0"/>
              <a:t>…</a:t>
            </a:r>
            <a:endParaRPr lang="en-US" dirty="0"/>
          </a:p>
        </p:txBody>
      </p:sp>
      <p:sp>
        <p:nvSpPr>
          <p:cNvPr id="5" name="Text Placeholder 4"/>
          <p:cNvSpPr>
            <a:spLocks noGrp="1"/>
          </p:cNvSpPr>
          <p:nvPr>
            <p:ph type="body" idx="1"/>
          </p:nvPr>
        </p:nvSpPr>
        <p:spPr/>
        <p:txBody>
          <a:bodyPr/>
          <a:lstStyle/>
          <a:p>
            <a:r>
              <a:rPr lang="en-US" sz="3000" dirty="0">
                <a:solidFill>
                  <a:schemeClr val="accent2"/>
                </a:solidFill>
              </a:rPr>
              <a:t>OLTP</a:t>
            </a:r>
            <a:endParaRPr lang="en-US" dirty="0">
              <a:solidFill>
                <a:schemeClr val="accent2"/>
              </a:solidFill>
            </a:endParaRPr>
          </a:p>
        </p:txBody>
      </p:sp>
      <p:sp>
        <p:nvSpPr>
          <p:cNvPr id="7" name="Content Placeholder 6"/>
          <p:cNvSpPr>
            <a:spLocks noGrp="1"/>
          </p:cNvSpPr>
          <p:nvPr>
            <p:ph sz="half" idx="2"/>
          </p:nvPr>
        </p:nvSpPr>
        <p:spPr>
          <a:xfrm>
            <a:off x="639366" y="2745581"/>
            <a:ext cx="2695575" cy="2935224"/>
          </a:xfrm>
        </p:spPr>
        <p:txBody>
          <a:bodyPr/>
          <a:lstStyle/>
          <a:p>
            <a:r>
              <a:rPr lang="en-US" dirty="0" smtClean="0"/>
              <a:t>Highly normalized</a:t>
            </a:r>
          </a:p>
          <a:p>
            <a:r>
              <a:rPr lang="en-US" dirty="0" smtClean="0"/>
              <a:t>One or more tables per business entity.</a:t>
            </a:r>
          </a:p>
          <a:p>
            <a:r>
              <a:rPr lang="en-US" dirty="0" smtClean="0"/>
              <a:t>Supports the Operational needs of the organization</a:t>
            </a:r>
          </a:p>
          <a:p>
            <a:r>
              <a:rPr lang="en-US" dirty="0" smtClean="0"/>
              <a:t>Lots of tables</a:t>
            </a:r>
          </a:p>
          <a:p>
            <a:endParaRPr lang="en-US" dirty="0" smtClean="0"/>
          </a:p>
          <a:p>
            <a:endParaRPr lang="en-US" dirty="0" smtClean="0"/>
          </a:p>
          <a:p>
            <a:endParaRPr lang="en-US" dirty="0"/>
          </a:p>
        </p:txBody>
      </p:sp>
      <p:sp>
        <p:nvSpPr>
          <p:cNvPr id="6" name="Text Placeholder 5"/>
          <p:cNvSpPr>
            <a:spLocks noGrp="1"/>
          </p:cNvSpPr>
          <p:nvPr>
            <p:ph type="body" sz="quarter" idx="3"/>
          </p:nvPr>
        </p:nvSpPr>
        <p:spPr/>
        <p:txBody>
          <a:bodyPr/>
          <a:lstStyle/>
          <a:p>
            <a:r>
              <a:rPr lang="en-US" sz="2700" dirty="0">
                <a:solidFill>
                  <a:schemeClr val="accent2"/>
                </a:solidFill>
              </a:rPr>
              <a:t>OLAP</a:t>
            </a:r>
            <a:endParaRPr lang="en-US" sz="2100" dirty="0">
              <a:solidFill>
                <a:schemeClr val="accent2"/>
              </a:solidFill>
            </a:endParaRPr>
          </a:p>
        </p:txBody>
      </p:sp>
      <p:sp>
        <p:nvSpPr>
          <p:cNvPr id="8" name="Content Placeholder 7"/>
          <p:cNvSpPr>
            <a:spLocks noGrp="1"/>
          </p:cNvSpPr>
          <p:nvPr>
            <p:ph sz="quarter" idx="4"/>
          </p:nvPr>
        </p:nvSpPr>
        <p:spPr/>
        <p:txBody>
          <a:bodyPr/>
          <a:lstStyle/>
          <a:p>
            <a:r>
              <a:rPr lang="en-US" dirty="0" err="1" smtClean="0"/>
              <a:t>Denormlaized</a:t>
            </a:r>
            <a:endParaRPr lang="en-US" dirty="0" smtClean="0"/>
          </a:p>
          <a:p>
            <a:r>
              <a:rPr lang="en-US" dirty="0" smtClean="0"/>
              <a:t>Just Star Schemas</a:t>
            </a:r>
          </a:p>
          <a:p>
            <a:r>
              <a:rPr lang="en-US" dirty="0" smtClean="0"/>
              <a:t>Dimension and Fact tables</a:t>
            </a:r>
          </a:p>
          <a:p>
            <a:r>
              <a:rPr lang="en-US" dirty="0" smtClean="0"/>
              <a:t>Supports the Analytical needs of the organization.</a:t>
            </a:r>
          </a:p>
          <a:p>
            <a:r>
              <a:rPr lang="en-US" dirty="0" smtClean="0"/>
              <a:t>Data mart in the data warehouse</a:t>
            </a:r>
            <a:endParaRPr lang="en-US" dirty="0"/>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39</a:t>
            </a:fld>
            <a:endParaRPr kumimoji="0" lang="en-US"/>
          </a:p>
        </p:txBody>
      </p:sp>
    </p:spTree>
    <p:extLst>
      <p:ext uri="{BB962C8B-B14F-4D97-AF65-F5344CB8AC3E}">
        <p14:creationId xmlns:p14="http://schemas.microsoft.com/office/powerpoint/2010/main" val="2723133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10350" dirty="0">
                <a:solidFill>
                  <a:schemeClr val="accent4"/>
                </a:solidFill>
              </a:rPr>
              <a:t>DATA</a:t>
            </a:r>
          </a:p>
        </p:txBody>
      </p:sp>
      <p:sp>
        <p:nvSpPr>
          <p:cNvPr id="3" name="Text Placeholder 2"/>
          <p:cNvSpPr>
            <a:spLocks noGrp="1"/>
          </p:cNvSpPr>
          <p:nvPr>
            <p:ph type="body" idx="1"/>
          </p:nvPr>
        </p:nvSpPr>
        <p:spPr>
          <a:xfrm>
            <a:off x="623888" y="4514850"/>
            <a:ext cx="7886700" cy="909638"/>
          </a:xfrm>
        </p:spPr>
        <p:txBody>
          <a:bodyPr>
            <a:normAutofit/>
          </a:bodyPr>
          <a:lstStyle/>
          <a:p>
            <a:pPr algn="ctr"/>
            <a:r>
              <a:rPr lang="en-US" sz="3600" b="1" dirty="0">
                <a:effectLst>
                  <a:outerShdw blurRad="38100" dist="38100" dir="2700000" algn="tl">
                    <a:srgbClr val="000000">
                      <a:alpha val="43137"/>
                    </a:srgbClr>
                  </a:outerShdw>
                </a:effectLst>
              </a:rPr>
              <a:t>Why?</a:t>
            </a:r>
          </a:p>
        </p:txBody>
      </p:sp>
      <p:sp>
        <p:nvSpPr>
          <p:cNvPr id="4" name="Text Placeholder 2"/>
          <p:cNvSpPr txBox="1">
            <a:spLocks/>
          </p:cNvSpPr>
          <p:nvPr/>
        </p:nvSpPr>
        <p:spPr>
          <a:xfrm>
            <a:off x="1684735" y="1461493"/>
            <a:ext cx="5829300" cy="848915"/>
          </a:xfrm>
          <a:prstGeom prst="rect">
            <a:avLst/>
          </a:prstGeom>
        </p:spPr>
        <p:txBody>
          <a:bodyPr vert="horz" lIns="68580" tIns="34290" rIns="68580" bIns="34290" rtlCol="0" anchor="t">
            <a:normAutofit/>
          </a:bodyPr>
          <a:lstStyle>
            <a:lvl1pPr marL="0" indent="0" algn="ctr" defTabSz="914400" rtl="0" eaLnBrk="1" latinLnBrk="0" hangingPunct="1">
              <a:spcBef>
                <a:spcPct val="20000"/>
              </a:spcBef>
              <a:buFont typeface="Arial" pitchFamily="34" charset="0"/>
              <a:buNone/>
              <a:defRPr sz="2400" kern="1200">
                <a:solidFill>
                  <a:schemeClr val="tx1">
                    <a:lumMod val="85000"/>
                    <a:lumOff val="15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1800" kern="1200">
                <a:solidFill>
                  <a:schemeClr val="tx1">
                    <a:tint val="75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9pPr>
          </a:lstStyle>
          <a:p>
            <a:r>
              <a:rPr lang="en-US" sz="3600" b="1" dirty="0">
                <a:effectLst>
                  <a:outerShdw blurRad="38100" dist="38100" dir="2700000" algn="tl">
                    <a:srgbClr val="000000">
                      <a:alpha val="43137"/>
                    </a:srgbClr>
                  </a:outerShdw>
                </a:effectLst>
              </a:rPr>
              <a:t>Answer:</a:t>
            </a:r>
          </a:p>
        </p:txBody>
      </p:sp>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Tree>
    <p:extLst>
      <p:ext uri="{BB962C8B-B14F-4D97-AF65-F5344CB8AC3E}">
        <p14:creationId xmlns:p14="http://schemas.microsoft.com/office/powerpoint/2010/main" val="2729079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normAutofit lnSpcReduction="10000"/>
          </a:bodyPr>
          <a:lstStyle/>
          <a:p>
            <a:r>
              <a:rPr lang="en-US" b="1" dirty="0" smtClean="0"/>
              <a:t>Data </a:t>
            </a:r>
            <a:r>
              <a:rPr lang="en-US" dirty="0" smtClean="0"/>
              <a:t>is an organizations most important asset.</a:t>
            </a:r>
          </a:p>
          <a:p>
            <a:r>
              <a:rPr lang="en-US" dirty="0" smtClean="0"/>
              <a:t>The </a:t>
            </a:r>
            <a:r>
              <a:rPr lang="en-US" b="1" dirty="0" smtClean="0"/>
              <a:t>transactional systems </a:t>
            </a:r>
            <a:r>
              <a:rPr lang="en-US" dirty="0" smtClean="0"/>
              <a:t>we use to collect and manage data are not suitable for </a:t>
            </a:r>
            <a:r>
              <a:rPr lang="en-US" b="1" dirty="0" smtClean="0"/>
              <a:t>analysis and reporting</a:t>
            </a:r>
            <a:r>
              <a:rPr lang="en-US" dirty="0" smtClean="0"/>
              <a:t>.</a:t>
            </a:r>
          </a:p>
          <a:p>
            <a:r>
              <a:rPr lang="en-US" dirty="0" smtClean="0"/>
              <a:t>The </a:t>
            </a:r>
            <a:r>
              <a:rPr lang="en-US" b="1" dirty="0" smtClean="0"/>
              <a:t>data warehouse </a:t>
            </a:r>
            <a:r>
              <a:rPr lang="en-US" dirty="0" smtClean="0"/>
              <a:t>is a subject-oriented, time-variant, non-</a:t>
            </a:r>
            <a:r>
              <a:rPr lang="en-US" dirty="0" err="1" smtClean="0"/>
              <a:t>volitile</a:t>
            </a:r>
            <a:r>
              <a:rPr lang="en-US" dirty="0" smtClean="0"/>
              <a:t> collection of operational data.</a:t>
            </a:r>
          </a:p>
          <a:p>
            <a:r>
              <a:rPr lang="en-US" dirty="0" smtClean="0"/>
              <a:t>The </a:t>
            </a:r>
            <a:r>
              <a:rPr lang="en-US" b="1" dirty="0" smtClean="0"/>
              <a:t>data mart </a:t>
            </a:r>
            <a:r>
              <a:rPr lang="en-US" dirty="0" smtClean="0"/>
              <a:t>supports the decision-support needs of a group or department within the organization.</a:t>
            </a:r>
          </a:p>
          <a:p>
            <a:r>
              <a:rPr lang="en-US" b="1" dirty="0" smtClean="0"/>
              <a:t>Business intelligence </a:t>
            </a:r>
            <a:r>
              <a:rPr lang="en-US" dirty="0" smtClean="0"/>
              <a:t>is the use of information to improve decision making.</a:t>
            </a:r>
          </a:p>
          <a:p>
            <a:r>
              <a:rPr lang="en-US" dirty="0" err="1" smtClean="0"/>
              <a:t>Inmon’s</a:t>
            </a:r>
            <a:r>
              <a:rPr lang="en-US" dirty="0" smtClean="0"/>
              <a:t> </a:t>
            </a:r>
            <a:r>
              <a:rPr lang="en-US" b="1" dirty="0" smtClean="0"/>
              <a:t>Corporate Information factory </a:t>
            </a:r>
            <a:r>
              <a:rPr lang="en-US" dirty="0" smtClean="0"/>
              <a:t>is a model for business intelligence.</a:t>
            </a:r>
          </a:p>
          <a:p>
            <a:r>
              <a:rPr lang="en-US" dirty="0" smtClean="0"/>
              <a:t>The </a:t>
            </a:r>
            <a:r>
              <a:rPr lang="en-US" b="1" dirty="0" smtClean="0"/>
              <a:t>Kimball Lifecycle </a:t>
            </a:r>
            <a:r>
              <a:rPr lang="en-US" dirty="0" smtClean="0"/>
              <a:t>is a methodology for creating data warehousing solutions.</a:t>
            </a:r>
            <a:endParaRPr lang="en-US" dirty="0"/>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40</a:t>
            </a:fld>
            <a:endParaRPr kumimoji="0" lang="en-US" dirty="0"/>
          </a:p>
        </p:txBody>
      </p:sp>
    </p:spTree>
    <p:extLst>
      <p:ext uri="{BB962C8B-B14F-4D97-AF65-F5344CB8AC3E}">
        <p14:creationId xmlns:p14="http://schemas.microsoft.com/office/powerpoint/2010/main" val="2038543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id-ID" dirty="0"/>
          </a:p>
        </p:txBody>
      </p:sp>
      <p:sp>
        <p:nvSpPr>
          <p:cNvPr id="5" name="Slide Number Placeholder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41</a:t>
            </a:fld>
            <a:endParaRPr kumimoji="0" lang="en-US" dirty="0"/>
          </a:p>
        </p:txBody>
      </p:sp>
      <p:sp>
        <p:nvSpPr>
          <p:cNvPr id="6" name="Content Placeholder 5"/>
          <p:cNvSpPr>
            <a:spLocks noGrp="1"/>
          </p:cNvSpPr>
          <p:nvPr>
            <p:ph sz="quarter" idx="1"/>
          </p:nvPr>
        </p:nvSpPr>
        <p:spPr/>
        <p:txBody>
          <a:bodyPr>
            <a:normAutofit/>
          </a:bodyPr>
          <a:lstStyle/>
          <a:p>
            <a:r>
              <a:rPr lang="id-ID" smtClean="0"/>
              <a:t>Reading</a:t>
            </a:r>
            <a:r>
              <a:rPr lang="id-ID" dirty="0"/>
              <a:t>:</a:t>
            </a:r>
          </a:p>
          <a:p>
            <a:pPr lvl="1"/>
            <a:r>
              <a:rPr lang="en-US"/>
              <a:t>Kimball Ch. 1 </a:t>
            </a:r>
            <a:endParaRPr lang="en-US" smtClean="0"/>
          </a:p>
          <a:p>
            <a:pPr lvl="1"/>
            <a:r>
              <a:rPr lang="en-US" smtClean="0"/>
              <a:t>Inmon Ch. 1-2</a:t>
            </a:r>
            <a:endParaRPr lang="id-ID" dirty="0"/>
          </a:p>
          <a:p>
            <a:endParaRPr lang="en-US" smtClean="0"/>
          </a:p>
          <a:p>
            <a:r>
              <a:rPr lang="id-ID" smtClean="0"/>
              <a:t>Videos</a:t>
            </a:r>
            <a:r>
              <a:rPr lang="id-ID" dirty="0"/>
              <a:t>:</a:t>
            </a:r>
          </a:p>
          <a:p>
            <a:pPr lvl="1"/>
            <a:r>
              <a:rPr lang="en-US">
                <a:hlinkClick r:id="rId2"/>
              </a:rPr>
              <a:t>What do Data Warehouse and Business </a:t>
            </a:r>
            <a:r>
              <a:rPr lang="en-US" smtClean="0">
                <a:hlinkClick r:id="rId2"/>
              </a:rPr>
              <a:t/>
            </a:r>
            <a:br>
              <a:rPr lang="en-US" smtClean="0">
                <a:hlinkClick r:id="rId2"/>
              </a:rPr>
            </a:br>
            <a:r>
              <a:rPr lang="en-US" smtClean="0">
                <a:hlinkClick r:id="rId2"/>
              </a:rPr>
              <a:t>Intelligence do</a:t>
            </a:r>
            <a:endParaRPr lang="id-ID" dirty="0" smtClean="0"/>
          </a:p>
        </p:txBody>
      </p:sp>
      <p:pic>
        <p:nvPicPr>
          <p:cNvPr id="8" name="Picture 7">
            <a:hlinkClick r:id="rId2"/>
          </p:cNvPr>
          <p:cNvPicPr>
            <a:picLocks noChangeAspect="1"/>
          </p:cNvPicPr>
          <p:nvPr/>
        </p:nvPicPr>
        <p:blipFill>
          <a:blip r:embed="rId3"/>
          <a:stretch>
            <a:fillRect/>
          </a:stretch>
        </p:blipFill>
        <p:spPr>
          <a:xfrm>
            <a:off x="5531974" y="3481754"/>
            <a:ext cx="2983376" cy="2695209"/>
          </a:xfrm>
          <a:prstGeom prst="rect">
            <a:avLst/>
          </a:prstGeom>
        </p:spPr>
      </p:pic>
    </p:spTree>
    <p:extLst>
      <p:ext uri="{BB962C8B-B14F-4D97-AF65-F5344CB8AC3E}">
        <p14:creationId xmlns:p14="http://schemas.microsoft.com/office/powerpoint/2010/main" val="37031113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A7C8D44-3667-46F6-9772-CC52308E2A7F}" type="slidenum">
              <a:rPr lang="en-US" smtClean="0"/>
              <a:pPr/>
              <a:t>42</a:t>
            </a:fld>
            <a:endParaRPr lang="en-US" dirty="0"/>
          </a:p>
        </p:txBody>
      </p:sp>
      <p:sp>
        <p:nvSpPr>
          <p:cNvPr id="6" name="Content Placeholder 5"/>
          <p:cNvSpPr>
            <a:spLocks noGrp="1"/>
          </p:cNvSpPr>
          <p:nvPr>
            <p:ph idx="4294967295"/>
          </p:nvPr>
        </p:nvSpPr>
        <p:spPr>
          <a:xfrm>
            <a:off x="628650" y="1253331"/>
            <a:ext cx="7886700" cy="4351338"/>
          </a:xfrm>
        </p:spPr>
        <p:txBody>
          <a:bodyPr anchor="ctr">
            <a:normAutofit/>
          </a:bodyPr>
          <a:lstStyle/>
          <a:p>
            <a:pPr marL="0" indent="0" algn="ctr">
              <a:buNone/>
            </a:pPr>
            <a:r>
              <a:rPr lang="en-US" sz="3600" smtClean="0">
                <a:latin typeface="Courier New" panose="02070309020205020404" pitchFamily="49" charset="0"/>
                <a:cs typeface="Courier New" panose="02070309020205020404" pitchFamily="49" charset="0"/>
              </a:rPr>
              <a:t>EOF</a:t>
            </a:r>
            <a:endParaRPr lang="id-ID"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3028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a:solidFill>
                  <a:schemeClr val="accent6"/>
                </a:solidFill>
              </a:rPr>
              <a:t>Without</a:t>
            </a:r>
            <a:r>
              <a:rPr lang="en-US" sz="6000" dirty="0"/>
              <a:t> </a:t>
            </a:r>
            <a:r>
              <a:rPr lang="en-US" sz="6000" dirty="0">
                <a:solidFill>
                  <a:schemeClr val="accent4"/>
                </a:solidFill>
              </a:rPr>
              <a:t>data</a:t>
            </a:r>
            <a:r>
              <a:rPr lang="en-US" sz="6000" dirty="0"/>
              <a:t>:</a:t>
            </a:r>
          </a:p>
        </p:txBody>
      </p:sp>
      <p:sp>
        <p:nvSpPr>
          <p:cNvPr id="5" name="Content Placeholder 4"/>
          <p:cNvSpPr>
            <a:spLocks noGrp="1"/>
          </p:cNvSpPr>
          <p:nvPr>
            <p:ph idx="1"/>
          </p:nvPr>
        </p:nvSpPr>
        <p:spPr/>
        <p:txBody>
          <a:bodyPr>
            <a:normAutofit/>
          </a:bodyPr>
          <a:lstStyle/>
          <a:p>
            <a:r>
              <a:rPr lang="en-US" sz="2700" dirty="0"/>
              <a:t>Do you know your customers?</a:t>
            </a:r>
          </a:p>
          <a:p>
            <a:r>
              <a:rPr lang="en-US" sz="2700" dirty="0"/>
              <a:t>Understand their needs?</a:t>
            </a:r>
          </a:p>
          <a:p>
            <a:r>
              <a:rPr lang="en-US" sz="2700" dirty="0"/>
              <a:t>Can you figure out what products to put on sale?</a:t>
            </a:r>
          </a:p>
          <a:p>
            <a:r>
              <a:rPr lang="en-US" sz="2700" dirty="0"/>
              <a:t>Which ones to discontinue?</a:t>
            </a:r>
          </a:p>
          <a:p>
            <a:r>
              <a:rPr lang="en-US" sz="2700" dirty="0"/>
              <a:t>Do you know your expenses?</a:t>
            </a:r>
          </a:p>
          <a:p>
            <a:r>
              <a:rPr lang="en-US" sz="2700" dirty="0"/>
              <a:t>Your Profitability?</a:t>
            </a:r>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Tree>
    <p:extLst>
      <p:ext uri="{BB962C8B-B14F-4D97-AF65-F5344CB8AC3E}">
        <p14:creationId xmlns:p14="http://schemas.microsoft.com/office/powerpoint/2010/main" val="3333095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84735" y="3314700"/>
            <a:ext cx="5829300" cy="200025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endParaRPr lang="en-US" sz="10350" dirty="0"/>
          </a:p>
        </p:txBody>
      </p:sp>
      <p:sp>
        <p:nvSpPr>
          <p:cNvPr id="5" name="TextBox 4"/>
          <p:cNvSpPr txBox="1"/>
          <p:nvPr/>
        </p:nvSpPr>
        <p:spPr>
          <a:xfrm>
            <a:off x="514351" y="1543051"/>
            <a:ext cx="8286749" cy="4062651"/>
          </a:xfrm>
          <a:prstGeom prst="rect">
            <a:avLst/>
          </a:prstGeom>
          <a:noFill/>
        </p:spPr>
        <p:txBody>
          <a:bodyPr wrap="square" rtlCol="0">
            <a:spAutoFit/>
          </a:bodyPr>
          <a:lstStyle/>
          <a:p>
            <a:r>
              <a:rPr lang="en-US" sz="25800" dirty="0">
                <a:solidFill>
                  <a:schemeClr val="accent2"/>
                </a:solidFill>
                <a:effectLst>
                  <a:outerShdw blurRad="63500" dist="38100" dir="5400000" algn="t" rotWithShape="0">
                    <a:prstClr val="black">
                      <a:alpha val="25000"/>
                    </a:prstClr>
                  </a:outerShdw>
                </a:effectLst>
                <a:ea typeface="+mj-ea"/>
                <a:cs typeface="+mj-cs"/>
              </a:rPr>
              <a:t>NOPE</a:t>
            </a:r>
            <a:endParaRPr lang="en-US" sz="10350" dirty="0">
              <a:solidFill>
                <a:schemeClr val="accent2"/>
              </a:solidFill>
              <a:effectLst>
                <a:outerShdw blurRad="63500" dist="38100" dir="5400000" algn="t" rotWithShape="0">
                  <a:prstClr val="black">
                    <a:alpha val="25000"/>
                  </a:prstClr>
                </a:outerShdw>
              </a:effectLst>
              <a:ea typeface="+mj-ea"/>
              <a:cs typeface="+mj-cs"/>
            </a:endParaRPr>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a:p>
        </p:txBody>
      </p:sp>
    </p:spTree>
    <p:extLst>
      <p:ext uri="{BB962C8B-B14F-4D97-AF65-F5344CB8AC3E}">
        <p14:creationId xmlns:p14="http://schemas.microsoft.com/office/powerpoint/2010/main" val="13070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This reminds me </a:t>
            </a:r>
            <a:br>
              <a:rPr lang="en-US" dirty="0"/>
            </a:br>
            <a:r>
              <a:rPr lang="en-US" dirty="0"/>
              <a:t>of a story…</a:t>
            </a:r>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dirty="0"/>
          </a:p>
        </p:txBody>
      </p:sp>
    </p:spTree>
    <p:extLst>
      <p:ext uri="{BB962C8B-B14F-4D97-AF65-F5344CB8AC3E}">
        <p14:creationId xmlns:p14="http://schemas.microsoft.com/office/powerpoint/2010/main" val="2763039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a201w2013.bk4a.com/sites/default/files/McDonalds-Careers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501" y="1609726"/>
            <a:ext cx="5535299" cy="370760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171950"/>
            <a:ext cx="2143125" cy="1614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3"/>
          <p:cNvSpPr txBox="1">
            <a:spLocks/>
          </p:cNvSpPr>
          <p:nvPr/>
        </p:nvSpPr>
        <p:spPr>
          <a:xfrm>
            <a:off x="400050" y="1140620"/>
            <a:ext cx="8401050" cy="1497072"/>
          </a:xfrm>
          <a:prstGeom prst="rect">
            <a:avLst/>
          </a:prstGeom>
          <a:solidFill>
            <a:schemeClr val="bg1">
              <a:alpha val="63137"/>
            </a:schemeClr>
          </a:solidFill>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500" dirty="0"/>
              <a:t>The </a:t>
            </a:r>
            <a:r>
              <a:rPr lang="en-US" sz="4500" dirty="0">
                <a:solidFill>
                  <a:schemeClr val="accent6"/>
                </a:solidFill>
              </a:rPr>
              <a:t>Informational Needs </a:t>
            </a:r>
            <a:r>
              <a:rPr lang="en-US" sz="4500" dirty="0"/>
              <a:t>of an </a:t>
            </a:r>
            <a:r>
              <a:rPr lang="en-US" sz="4500" dirty="0">
                <a:solidFill>
                  <a:schemeClr val="accent5"/>
                </a:solidFill>
              </a:rPr>
              <a:t>Organization</a:t>
            </a:r>
            <a:r>
              <a:rPr lang="en-US" sz="4500" dirty="0"/>
              <a:t>…</a:t>
            </a:r>
          </a:p>
        </p:txBody>
      </p:sp>
      <p:sp>
        <p:nvSpPr>
          <p:cNvPr id="2" name="Slide Number Placeholder 1"/>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a:p>
        </p:txBody>
      </p:sp>
    </p:spTree>
    <p:extLst>
      <p:ext uri="{BB962C8B-B14F-4D97-AF65-F5344CB8AC3E}">
        <p14:creationId xmlns:p14="http://schemas.microsoft.com/office/powerpoint/2010/main" val="1218384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dirty="0" smtClean="0"/>
              <a:t>The Informational Needs of an Organization…</a:t>
            </a:r>
          </a:p>
        </p:txBody>
      </p:sp>
      <p:sp>
        <p:nvSpPr>
          <p:cNvPr id="6147" name="Rectangle 3"/>
          <p:cNvSpPr>
            <a:spLocks noGrp="1" noChangeArrowheads="1"/>
          </p:cNvSpPr>
          <p:nvPr>
            <p:ph idx="1"/>
          </p:nvPr>
        </p:nvSpPr>
        <p:spPr>
          <a:xfrm>
            <a:off x="1485900" y="1914457"/>
            <a:ext cx="6172200" cy="718017"/>
          </a:xfrm>
        </p:spPr>
        <p:txBody>
          <a:bodyPr>
            <a:normAutofit/>
          </a:bodyPr>
          <a:lstStyle/>
          <a:p>
            <a:pPr marL="0" indent="0" algn="ctr">
              <a:buNone/>
            </a:pPr>
            <a:r>
              <a:rPr lang="en-US" b="1" dirty="0"/>
              <a:t>Each </a:t>
            </a:r>
            <a:r>
              <a:rPr lang="en-US" b="1" dirty="0">
                <a:solidFill>
                  <a:schemeClr val="accent5"/>
                </a:solidFill>
              </a:rPr>
              <a:t>level</a:t>
            </a:r>
            <a:r>
              <a:rPr lang="en-US" b="1" dirty="0"/>
              <a:t> of an organization has </a:t>
            </a:r>
            <a:br>
              <a:rPr lang="en-US" b="1" dirty="0"/>
            </a:br>
            <a:r>
              <a:rPr lang="en-US" b="1" dirty="0">
                <a:solidFill>
                  <a:schemeClr val="accent2"/>
                </a:solidFill>
              </a:rPr>
              <a:t>different</a:t>
            </a:r>
            <a:r>
              <a:rPr lang="en-US" b="1" dirty="0"/>
              <a:t> </a:t>
            </a:r>
            <a:r>
              <a:rPr lang="en-US" b="1" dirty="0">
                <a:solidFill>
                  <a:schemeClr val="accent6"/>
                </a:solidFill>
              </a:rPr>
              <a:t>informational needs </a:t>
            </a:r>
            <a:r>
              <a:rPr lang="en-US" b="1" dirty="0"/>
              <a:t>and </a:t>
            </a:r>
            <a:r>
              <a:rPr lang="en-US" b="1" dirty="0">
                <a:solidFill>
                  <a:schemeClr val="accent6"/>
                </a:solidFill>
              </a:rPr>
              <a:t>requirements</a:t>
            </a:r>
            <a:r>
              <a:rPr lang="en-US" b="1" dirty="0"/>
              <a:t>:</a:t>
            </a:r>
          </a:p>
        </p:txBody>
      </p:sp>
      <p:grpSp>
        <p:nvGrpSpPr>
          <p:cNvPr id="6148" name="Group 34"/>
          <p:cNvGrpSpPr>
            <a:grpSpLocks/>
          </p:cNvGrpSpPr>
          <p:nvPr/>
        </p:nvGrpSpPr>
        <p:grpSpPr bwMode="auto">
          <a:xfrm>
            <a:off x="2800350" y="2643119"/>
            <a:ext cx="3143250" cy="3143250"/>
            <a:chOff x="2736" y="1584"/>
            <a:chExt cx="2640" cy="2640"/>
          </a:xfrm>
        </p:grpSpPr>
        <p:sp>
          <p:nvSpPr>
            <p:cNvPr id="6165" name="Rectangle 33"/>
            <p:cNvSpPr>
              <a:spLocks noChangeArrowheads="1"/>
            </p:cNvSpPr>
            <p:nvPr/>
          </p:nvSpPr>
          <p:spPr bwMode="auto">
            <a:xfrm>
              <a:off x="2736" y="1584"/>
              <a:ext cx="2640" cy="26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p>
          </p:txBody>
        </p:sp>
        <p:sp>
          <p:nvSpPr>
            <p:cNvPr id="6166" name="Rectangle 11"/>
            <p:cNvSpPr>
              <a:spLocks noChangeArrowheads="1"/>
            </p:cNvSpPr>
            <p:nvPr/>
          </p:nvSpPr>
          <p:spPr bwMode="auto">
            <a:xfrm>
              <a:off x="2784" y="3840"/>
              <a:ext cx="2448" cy="384"/>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pPr algn="ctr"/>
              <a:r>
                <a:rPr lang="en-US" sz="1500" b="1">
                  <a:solidFill>
                    <a:schemeClr val="bg1"/>
                  </a:solidFill>
                  <a:latin typeface="Arial Narrow" pitchFamily="34" charset="0"/>
                </a:rPr>
                <a:t>Organizational Hierarchy</a:t>
              </a:r>
            </a:p>
          </p:txBody>
        </p:sp>
        <p:sp>
          <p:nvSpPr>
            <p:cNvPr id="6167" name="AutoShape 5"/>
            <p:cNvSpPr>
              <a:spLocks noChangeArrowheads="1"/>
            </p:cNvSpPr>
            <p:nvPr/>
          </p:nvSpPr>
          <p:spPr bwMode="auto">
            <a:xfrm flipV="1">
              <a:off x="2784" y="3312"/>
              <a:ext cx="2448" cy="480"/>
            </a:xfrm>
            <a:custGeom>
              <a:avLst/>
              <a:gdLst>
                <a:gd name="T0" fmla="*/ 260 w 21600"/>
                <a:gd name="T1" fmla="*/ 5 h 21600"/>
                <a:gd name="T2" fmla="*/ 139 w 21600"/>
                <a:gd name="T3" fmla="*/ 11 h 21600"/>
                <a:gd name="T4" fmla="*/ 18 w 21600"/>
                <a:gd name="T5" fmla="*/ 5 h 21600"/>
                <a:gd name="T6" fmla="*/ 139 w 21600"/>
                <a:gd name="T7" fmla="*/ 0 h 21600"/>
                <a:gd name="T8" fmla="*/ 0 60000 65536"/>
                <a:gd name="T9" fmla="*/ 0 60000 65536"/>
                <a:gd name="T10" fmla="*/ 0 60000 65536"/>
                <a:gd name="T11" fmla="*/ 0 60000 65536"/>
                <a:gd name="T12" fmla="*/ 3168 w 21600"/>
                <a:gd name="T13" fmla="*/ 3150 h 21600"/>
                <a:gd name="T14" fmla="*/ 18432 w 21600"/>
                <a:gd name="T15" fmla="*/ 18450 h 21600"/>
              </a:gdLst>
              <a:ahLst/>
              <a:cxnLst>
                <a:cxn ang="T8">
                  <a:pos x="T0" y="T1"/>
                </a:cxn>
                <a:cxn ang="T9">
                  <a:pos x="T2" y="T3"/>
                </a:cxn>
                <a:cxn ang="T10">
                  <a:pos x="T4" y="T5"/>
                </a:cxn>
                <a:cxn ang="T11">
                  <a:pos x="T6" y="T7"/>
                </a:cxn>
              </a:cxnLst>
              <a:rect l="T12" t="T13" r="T14" b="T15"/>
              <a:pathLst>
                <a:path w="21600" h="21600">
                  <a:moveTo>
                    <a:pt x="0" y="0"/>
                  </a:moveTo>
                  <a:lnTo>
                    <a:pt x="2744" y="21600"/>
                  </a:lnTo>
                  <a:lnTo>
                    <a:pt x="18856" y="21600"/>
                  </a:lnTo>
                  <a:lnTo>
                    <a:pt x="21600" y="0"/>
                  </a:lnTo>
                  <a:lnTo>
                    <a:pt x="0" y="0"/>
                  </a:lnTo>
                  <a:close/>
                </a:path>
              </a:pathLst>
            </a:custGeom>
            <a:solidFill>
              <a:schemeClr val="tx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endParaRPr lang="en-US" sz="1350"/>
            </a:p>
          </p:txBody>
        </p:sp>
        <p:sp>
          <p:nvSpPr>
            <p:cNvPr id="6168" name="Text Box 6"/>
            <p:cNvSpPr txBox="1">
              <a:spLocks noChangeArrowheads="1"/>
            </p:cNvSpPr>
            <p:nvPr/>
          </p:nvSpPr>
          <p:spPr bwMode="auto">
            <a:xfrm>
              <a:off x="3432" y="3408"/>
              <a:ext cx="1229"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500" b="1" dirty="0">
                  <a:solidFill>
                    <a:schemeClr val="accent1"/>
                  </a:solidFill>
                  <a:latin typeface="Arial Narrow" pitchFamily="34" charset="0"/>
                </a:rPr>
                <a:t>Non-Management</a:t>
              </a:r>
            </a:p>
          </p:txBody>
        </p:sp>
        <p:sp>
          <p:nvSpPr>
            <p:cNvPr id="6169" name="AutoShape 16"/>
            <p:cNvSpPr>
              <a:spLocks noChangeArrowheads="1"/>
            </p:cNvSpPr>
            <p:nvPr/>
          </p:nvSpPr>
          <p:spPr bwMode="auto">
            <a:xfrm flipV="1">
              <a:off x="3120" y="2784"/>
              <a:ext cx="1776" cy="480"/>
            </a:xfrm>
            <a:custGeom>
              <a:avLst/>
              <a:gdLst>
                <a:gd name="T0" fmla="*/ 133 w 21600"/>
                <a:gd name="T1" fmla="*/ 5 h 21600"/>
                <a:gd name="T2" fmla="*/ 73 w 21600"/>
                <a:gd name="T3" fmla="*/ 11 h 21600"/>
                <a:gd name="T4" fmla="*/ 13 w 21600"/>
                <a:gd name="T5" fmla="*/ 5 h 21600"/>
                <a:gd name="T6" fmla="*/ 73 w 21600"/>
                <a:gd name="T7" fmla="*/ 0 h 21600"/>
                <a:gd name="T8" fmla="*/ 0 60000 65536"/>
                <a:gd name="T9" fmla="*/ 0 60000 65536"/>
                <a:gd name="T10" fmla="*/ 0 60000 65536"/>
                <a:gd name="T11" fmla="*/ 0 60000 65536"/>
                <a:gd name="T12" fmla="*/ 3685 w 21600"/>
                <a:gd name="T13" fmla="*/ 3690 h 21600"/>
                <a:gd name="T14" fmla="*/ 17915 w 21600"/>
                <a:gd name="T15" fmla="*/ 17910 h 21600"/>
              </a:gdLst>
              <a:ahLst/>
              <a:cxnLst>
                <a:cxn ang="T8">
                  <a:pos x="T0" y="T1"/>
                </a:cxn>
                <a:cxn ang="T9">
                  <a:pos x="T2" y="T3"/>
                </a:cxn>
                <a:cxn ang="T10">
                  <a:pos x="T4" y="T5"/>
                </a:cxn>
                <a:cxn ang="T11">
                  <a:pos x="T6" y="T7"/>
                </a:cxn>
              </a:cxnLst>
              <a:rect l="T12" t="T13" r="T14" b="T15"/>
              <a:pathLst>
                <a:path w="21600" h="21600">
                  <a:moveTo>
                    <a:pt x="0" y="0"/>
                  </a:moveTo>
                  <a:lnTo>
                    <a:pt x="3777" y="21600"/>
                  </a:lnTo>
                  <a:lnTo>
                    <a:pt x="17823" y="21600"/>
                  </a:lnTo>
                  <a:lnTo>
                    <a:pt x="21600" y="0"/>
                  </a:lnTo>
                  <a:lnTo>
                    <a:pt x="0" y="0"/>
                  </a:lnTo>
                  <a:close/>
                </a:path>
              </a:pathLst>
            </a:custGeom>
            <a:solidFill>
              <a:schemeClr va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endParaRPr lang="en-US" sz="1350"/>
            </a:p>
          </p:txBody>
        </p:sp>
        <p:sp>
          <p:nvSpPr>
            <p:cNvPr id="6170" name="Text Box 17"/>
            <p:cNvSpPr txBox="1">
              <a:spLocks noChangeArrowheads="1"/>
            </p:cNvSpPr>
            <p:nvPr/>
          </p:nvSpPr>
          <p:spPr bwMode="auto">
            <a:xfrm>
              <a:off x="3024" y="2880"/>
              <a:ext cx="2112"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500" b="1" dirty="0">
                  <a:latin typeface="Arial Narrow" pitchFamily="34" charset="0"/>
                </a:rPr>
                <a:t>Operational Management</a:t>
              </a:r>
            </a:p>
          </p:txBody>
        </p:sp>
        <p:sp>
          <p:nvSpPr>
            <p:cNvPr id="6171" name="AutoShape 22"/>
            <p:cNvSpPr>
              <a:spLocks noChangeArrowheads="1"/>
            </p:cNvSpPr>
            <p:nvPr/>
          </p:nvSpPr>
          <p:spPr bwMode="auto">
            <a:xfrm flipV="1">
              <a:off x="3456" y="2304"/>
              <a:ext cx="1104" cy="432"/>
            </a:xfrm>
            <a:custGeom>
              <a:avLst/>
              <a:gdLst>
                <a:gd name="T0" fmla="*/ 49 w 21600"/>
                <a:gd name="T1" fmla="*/ 4 h 21600"/>
                <a:gd name="T2" fmla="*/ 28 w 21600"/>
                <a:gd name="T3" fmla="*/ 9 h 21600"/>
                <a:gd name="T4" fmla="*/ 7 w 21600"/>
                <a:gd name="T5" fmla="*/ 4 h 21600"/>
                <a:gd name="T6" fmla="*/ 28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2"/>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bg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endParaRPr lang="en-US" sz="1350"/>
            </a:p>
          </p:txBody>
        </p:sp>
        <p:sp>
          <p:nvSpPr>
            <p:cNvPr id="6172" name="Text Box 23"/>
            <p:cNvSpPr txBox="1">
              <a:spLocks noChangeArrowheads="1"/>
            </p:cNvSpPr>
            <p:nvPr/>
          </p:nvSpPr>
          <p:spPr bwMode="auto">
            <a:xfrm>
              <a:off x="3216" y="2400"/>
              <a:ext cx="1680" cy="25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500" b="1" dirty="0">
                  <a:latin typeface="Arial Narrow" pitchFamily="34" charset="0"/>
                </a:rPr>
                <a:t>Tactical Management</a:t>
              </a:r>
            </a:p>
          </p:txBody>
        </p:sp>
        <p:sp>
          <p:nvSpPr>
            <p:cNvPr id="6173" name="AutoShape 28"/>
            <p:cNvSpPr>
              <a:spLocks noChangeArrowheads="1"/>
            </p:cNvSpPr>
            <p:nvPr/>
          </p:nvSpPr>
          <p:spPr bwMode="auto">
            <a:xfrm>
              <a:off x="3744" y="1824"/>
              <a:ext cx="528" cy="432"/>
            </a:xfrm>
            <a:prstGeom prst="triangle">
              <a:avLst>
                <a:gd name="adj" fmla="val 50000"/>
              </a:avLst>
            </a:prstGeom>
            <a:solidFill>
              <a:schemeClr val="folHlink"/>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endParaRPr lang="en-US" sz="1350"/>
            </a:p>
          </p:txBody>
        </p:sp>
        <p:sp>
          <p:nvSpPr>
            <p:cNvPr id="6174" name="Text Box 29"/>
            <p:cNvSpPr txBox="1">
              <a:spLocks noChangeArrowheads="1"/>
            </p:cNvSpPr>
            <p:nvPr/>
          </p:nvSpPr>
          <p:spPr bwMode="auto">
            <a:xfrm>
              <a:off x="3216" y="1920"/>
              <a:ext cx="17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ctr"/>
              <a:r>
                <a:rPr lang="en-US" sz="1500" b="1" dirty="0">
                  <a:latin typeface="Arial Narrow" pitchFamily="34" charset="0"/>
                </a:rPr>
                <a:t>Strategic Management</a:t>
              </a:r>
            </a:p>
          </p:txBody>
        </p:sp>
      </p:grpSp>
      <p:sp>
        <p:nvSpPr>
          <p:cNvPr id="2" name="Rounded Rectangular Callout 1"/>
          <p:cNvSpPr/>
          <p:nvPr/>
        </p:nvSpPr>
        <p:spPr>
          <a:xfrm>
            <a:off x="6635540" y="4168645"/>
            <a:ext cx="1765509" cy="935831"/>
          </a:xfrm>
          <a:prstGeom prst="wedgeRoundRectCallout">
            <a:avLst>
              <a:gd name="adj1" fmla="val -135327"/>
              <a:gd name="adj2" fmla="val 333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Do you want fries with that?</a:t>
            </a:r>
          </a:p>
        </p:txBody>
      </p:sp>
      <p:sp>
        <p:nvSpPr>
          <p:cNvPr id="32" name="Rounded Rectangular Callout 31"/>
          <p:cNvSpPr/>
          <p:nvPr/>
        </p:nvSpPr>
        <p:spPr>
          <a:xfrm>
            <a:off x="6635540" y="2800282"/>
            <a:ext cx="1765510" cy="1090474"/>
          </a:xfrm>
          <a:prstGeom prst="wedgeRoundRectCallout">
            <a:avLst>
              <a:gd name="adj1" fmla="val -150254"/>
              <a:gd name="adj2" fmla="val 788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How many fries did I sell this week?</a:t>
            </a:r>
          </a:p>
        </p:txBody>
      </p:sp>
      <p:sp>
        <p:nvSpPr>
          <p:cNvPr id="33" name="Rounded Rectangular Callout 32"/>
          <p:cNvSpPr/>
          <p:nvPr/>
        </p:nvSpPr>
        <p:spPr>
          <a:xfrm>
            <a:off x="742950" y="4337655"/>
            <a:ext cx="1657350" cy="1090474"/>
          </a:xfrm>
          <a:prstGeom prst="wedgeRoundRectCallout">
            <a:avLst>
              <a:gd name="adj1" fmla="val 149008"/>
              <a:gd name="adj2" fmla="val -968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Demand for fries in our China locations is up 200%</a:t>
            </a:r>
          </a:p>
        </p:txBody>
      </p:sp>
      <p:sp>
        <p:nvSpPr>
          <p:cNvPr id="34" name="Rounded Rectangular Callout 33"/>
          <p:cNvSpPr/>
          <p:nvPr/>
        </p:nvSpPr>
        <p:spPr>
          <a:xfrm>
            <a:off x="742950" y="2643118"/>
            <a:ext cx="1828800" cy="1300232"/>
          </a:xfrm>
          <a:prstGeom prst="wedgeRoundRectCallout">
            <a:avLst>
              <a:gd name="adj1" fmla="val 98893"/>
              <a:gd name="adj2" fmla="val -80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Customers who purchase fries are also likely to buy milkshakes.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Tree>
    <p:extLst>
      <p:ext uri="{BB962C8B-B14F-4D97-AF65-F5344CB8AC3E}">
        <p14:creationId xmlns:p14="http://schemas.microsoft.com/office/powerpoint/2010/main" val="4094614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2988</TotalTime>
  <Words>2045</Words>
  <Application>Microsoft Office PowerPoint</Application>
  <PresentationFormat>On-screen Show (4:3)</PresentationFormat>
  <Paragraphs>337</Paragraphs>
  <Slides>42</Slides>
  <Notes>23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Arial</vt:lpstr>
      <vt:lpstr>Arial Black</vt:lpstr>
      <vt:lpstr>Arial Narrow</vt:lpstr>
      <vt:lpstr>Calibri</vt:lpstr>
      <vt:lpstr>Calibri Light</vt:lpstr>
      <vt:lpstr>Courier New</vt:lpstr>
      <vt:lpstr>Tahoma</vt:lpstr>
      <vt:lpstr>Wingdings</vt:lpstr>
      <vt:lpstr>Office Theme</vt:lpstr>
      <vt:lpstr>Photo Editor Photo</vt:lpstr>
      <vt:lpstr>Introduction to Data Warehouse and Business Intelligence</vt:lpstr>
      <vt:lpstr>Lecture Objectives</vt:lpstr>
      <vt:lpstr>What is the most important asset of any organization?</vt:lpstr>
      <vt:lpstr>DATA</vt:lpstr>
      <vt:lpstr>Without data:</vt:lpstr>
      <vt:lpstr>PowerPoint Presentation</vt:lpstr>
      <vt:lpstr>This reminds me  of a story…</vt:lpstr>
      <vt:lpstr>PowerPoint Presentation</vt:lpstr>
      <vt:lpstr>The Informational Needs of an Organization…</vt:lpstr>
      <vt:lpstr>PowerPoint Presentation</vt:lpstr>
      <vt:lpstr>Starts with the Transactional Database</vt:lpstr>
      <vt:lpstr>Transactional Databases Are Complex</vt:lpstr>
      <vt:lpstr>Example: A Query of “iSchool Students”</vt:lpstr>
      <vt:lpstr>Issues Reporting with Transactional Databases</vt:lpstr>
      <vt:lpstr>Solution? The Data Warehouse</vt:lpstr>
      <vt:lpstr>What is Data Warehouse?</vt:lpstr>
      <vt:lpstr>Characteristics of the Data Warehouse</vt:lpstr>
      <vt:lpstr>ETL: For Populating the Data Warehouse</vt:lpstr>
      <vt:lpstr>The Data Mart</vt:lpstr>
      <vt:lpstr>The Evolution of the DW</vt:lpstr>
      <vt:lpstr>Business Intelligence</vt:lpstr>
      <vt:lpstr>What is Business Intelligence?</vt:lpstr>
      <vt:lpstr>Business Intelligence</vt:lpstr>
      <vt:lpstr>Specialized Roles</vt:lpstr>
      <vt:lpstr>Data Warehouse or Business Intelligence?</vt:lpstr>
      <vt:lpstr>But how does this work?</vt:lpstr>
      <vt:lpstr>#1: We Have Northwind OLTP Database</vt:lpstr>
      <vt:lpstr>#2: Identify business process to model</vt:lpstr>
      <vt:lpstr>#3: Create Northwind Orders Star Schema</vt:lpstr>
      <vt:lpstr>#4: Create Northwind Source to Target Map</vt:lpstr>
      <vt:lpstr>#5: Populate targets with ETL</vt:lpstr>
      <vt:lpstr>#6: Visualize with a BI Tool</vt:lpstr>
      <vt:lpstr>The Fathers of Data Warehousing</vt:lpstr>
      <vt:lpstr>Your Textbooks</vt:lpstr>
      <vt:lpstr>Inmon’s Corporate Information Factory</vt:lpstr>
      <vt:lpstr>The Kimball Lifecycle</vt:lpstr>
      <vt:lpstr>This Course is About:</vt:lpstr>
      <vt:lpstr>The Informational Needs of an Organization, In Summary…</vt:lpstr>
      <vt:lpstr>Relational Philosophies, In Summary…</vt:lpstr>
      <vt:lpstr>In Summary…</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Situmeang</dc:creator>
  <cp:lastModifiedBy>Samuel Situmeang</cp:lastModifiedBy>
  <cp:revision>191</cp:revision>
  <dcterms:created xsi:type="dcterms:W3CDTF">2014-09-16T21:38:26Z</dcterms:created>
  <dcterms:modified xsi:type="dcterms:W3CDTF">2020-02-10T04:15:53Z</dcterms:modified>
</cp:coreProperties>
</file>