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5" r:id="rId3"/>
    <p:sldId id="369" r:id="rId4"/>
    <p:sldId id="432" r:id="rId5"/>
    <p:sldId id="375" r:id="rId6"/>
    <p:sldId id="419" r:id="rId7"/>
    <p:sldId id="376" r:id="rId8"/>
    <p:sldId id="377" r:id="rId9"/>
    <p:sldId id="412" r:id="rId10"/>
    <p:sldId id="413" r:id="rId11"/>
    <p:sldId id="414" r:id="rId12"/>
    <p:sldId id="415" r:id="rId13"/>
    <p:sldId id="422" r:id="rId14"/>
    <p:sldId id="423" r:id="rId15"/>
    <p:sldId id="424" r:id="rId16"/>
    <p:sldId id="425" r:id="rId17"/>
    <p:sldId id="426" r:id="rId18"/>
    <p:sldId id="427" r:id="rId19"/>
    <p:sldId id="416" r:id="rId20"/>
    <p:sldId id="417" r:id="rId21"/>
    <p:sldId id="428" r:id="rId22"/>
    <p:sldId id="429" r:id="rId23"/>
    <p:sldId id="430" r:id="rId24"/>
    <p:sldId id="420" r:id="rId25"/>
    <p:sldId id="431" r:id="rId26"/>
    <p:sldId id="434" r:id="rId27"/>
    <p:sldId id="43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2C1"/>
    <a:srgbClr val="0078C4"/>
    <a:srgbClr val="FFFFFF"/>
    <a:srgbClr val="481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1" autoAdjust="0"/>
    <p:restoredTop sz="81319" autoAdjust="0"/>
  </p:normalViewPr>
  <p:slideViewPr>
    <p:cSldViewPr snapToGrid="0">
      <p:cViewPr varScale="1">
        <p:scale>
          <a:sx n="70" d="100"/>
          <a:sy n="70" d="100"/>
        </p:scale>
        <p:origin x="1128" y="54"/>
      </p:cViewPr>
      <p:guideLst/>
    </p:cSldViewPr>
  </p:slideViewPr>
  <p:outlineViewPr>
    <p:cViewPr>
      <p:scale>
        <a:sx n="33" d="100"/>
        <a:sy n="33" d="100"/>
      </p:scale>
      <p:origin x="0" y="-29058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741E8-8761-4370-8587-EE441438FD7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BF346-0097-4097-B41C-627CA8B9D6BF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en-US" dirty="0"/>
        </a:p>
      </dgm:t>
    </dgm:pt>
    <dgm:pt modelId="{D1C25AB3-E121-4502-BC31-301B5D76202F}" type="parTrans" cxnId="{12CDDFE5-48DF-440C-AE1C-A6FD46151BCD}">
      <dgm:prSet/>
      <dgm:spPr/>
      <dgm:t>
        <a:bodyPr/>
        <a:lstStyle/>
        <a:p>
          <a:endParaRPr lang="en-US"/>
        </a:p>
      </dgm:t>
    </dgm:pt>
    <dgm:pt modelId="{C9409AF5-470D-4EF7-9060-DF544FB88DC1}" type="sibTrans" cxnId="{12CDDFE5-48DF-440C-AE1C-A6FD46151BCD}">
      <dgm:prSet/>
      <dgm:spPr/>
      <dgm:t>
        <a:bodyPr/>
        <a:lstStyle/>
        <a:p>
          <a:endParaRPr lang="en-US"/>
        </a:p>
      </dgm:t>
    </dgm:pt>
    <dgm:pt modelId="{7C0FAF44-3C11-48F6-9289-04032E88F8F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Accumulating Snapshot</a:t>
          </a:r>
          <a:endParaRPr lang="en-US" dirty="0"/>
        </a:p>
      </dgm:t>
    </dgm:pt>
    <dgm:pt modelId="{8C955740-FDD3-4D56-A35B-E42155CC909F}" type="parTrans" cxnId="{F478648C-4301-4772-A742-C68DFD0FE974}">
      <dgm:prSet/>
      <dgm:spPr/>
      <dgm:t>
        <a:bodyPr/>
        <a:lstStyle/>
        <a:p>
          <a:endParaRPr lang="en-US"/>
        </a:p>
      </dgm:t>
    </dgm:pt>
    <dgm:pt modelId="{1CBD124A-3847-47D9-A930-8D29165A0EC4}" type="sibTrans" cxnId="{F478648C-4301-4772-A742-C68DFD0FE974}">
      <dgm:prSet/>
      <dgm:spPr/>
      <dgm:t>
        <a:bodyPr/>
        <a:lstStyle/>
        <a:p>
          <a:endParaRPr lang="en-US"/>
        </a:p>
      </dgm:t>
    </dgm:pt>
    <dgm:pt modelId="{5B06F404-5D77-42FC-BE01-1102A276751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Periodic</a:t>
          </a:r>
          <a:br>
            <a:rPr lang="en-US" dirty="0" smtClean="0"/>
          </a:br>
          <a:r>
            <a:rPr lang="en-US" dirty="0" smtClean="0"/>
            <a:t>Snapshot</a:t>
          </a:r>
          <a:endParaRPr lang="en-US" dirty="0"/>
        </a:p>
      </dgm:t>
    </dgm:pt>
    <dgm:pt modelId="{9555D262-84BB-4DD2-94A2-BD12C677520D}" type="parTrans" cxnId="{DC7CDA6B-CFDC-4769-AADE-5C0F04736D44}">
      <dgm:prSet/>
      <dgm:spPr/>
      <dgm:t>
        <a:bodyPr/>
        <a:lstStyle/>
        <a:p>
          <a:endParaRPr lang="en-US"/>
        </a:p>
      </dgm:t>
    </dgm:pt>
    <dgm:pt modelId="{976123A7-291B-4A82-9380-757987DE3A50}" type="sibTrans" cxnId="{DC7CDA6B-CFDC-4769-AADE-5C0F04736D44}">
      <dgm:prSet/>
      <dgm:spPr/>
      <dgm:t>
        <a:bodyPr/>
        <a:lstStyle/>
        <a:p>
          <a:endParaRPr lang="en-US"/>
        </a:p>
      </dgm:t>
    </dgm:pt>
    <dgm:pt modelId="{92C7E958-1655-4A5A-A75A-13BAF5895D96}" type="pres">
      <dgm:prSet presAssocID="{842741E8-8761-4370-8587-EE441438FD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277E4C-7603-40BF-AB67-93291B59F880}" type="pres">
      <dgm:prSet presAssocID="{DC3BF346-0097-4097-B41C-627CA8B9D6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73AE1-25D3-4837-984A-579CA435599D}" type="pres">
      <dgm:prSet presAssocID="{C9409AF5-470D-4EF7-9060-DF544FB88DC1}" presName="sibTrans" presStyleCnt="0"/>
      <dgm:spPr/>
    </dgm:pt>
    <dgm:pt modelId="{5FB9A54E-326D-4271-9931-232730F61596}" type="pres">
      <dgm:prSet presAssocID="{7C0FAF44-3C11-48F6-9289-04032E88F8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6A389-D74D-4847-83F1-4F00A52C925A}" type="pres">
      <dgm:prSet presAssocID="{1CBD124A-3847-47D9-A930-8D29165A0EC4}" presName="sibTrans" presStyleCnt="0"/>
      <dgm:spPr/>
    </dgm:pt>
    <dgm:pt modelId="{8C522285-4E5D-4B38-A97F-548DA38CBBA9}" type="pres">
      <dgm:prSet presAssocID="{5B06F404-5D77-42FC-BE01-1102A27675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EC1A59-C876-4B43-8D1B-CDC47C6ABF3B}" type="presOf" srcId="{7C0FAF44-3C11-48F6-9289-04032E88F8FC}" destId="{5FB9A54E-326D-4271-9931-232730F61596}" srcOrd="0" destOrd="0" presId="urn:microsoft.com/office/officeart/2005/8/layout/default"/>
    <dgm:cxn modelId="{97E6E391-DC17-4998-8C67-468E67D48DE8}" type="presOf" srcId="{842741E8-8761-4370-8587-EE441438FD7F}" destId="{92C7E958-1655-4A5A-A75A-13BAF5895D96}" srcOrd="0" destOrd="0" presId="urn:microsoft.com/office/officeart/2005/8/layout/default"/>
    <dgm:cxn modelId="{F478648C-4301-4772-A742-C68DFD0FE974}" srcId="{842741E8-8761-4370-8587-EE441438FD7F}" destId="{7C0FAF44-3C11-48F6-9289-04032E88F8FC}" srcOrd="1" destOrd="0" parTransId="{8C955740-FDD3-4D56-A35B-E42155CC909F}" sibTransId="{1CBD124A-3847-47D9-A930-8D29165A0EC4}"/>
    <dgm:cxn modelId="{6C63009F-92C6-469A-9C39-AF5D6DDF236B}" type="presOf" srcId="{5B06F404-5D77-42FC-BE01-1102A2767510}" destId="{8C522285-4E5D-4B38-A97F-548DA38CBBA9}" srcOrd="0" destOrd="0" presId="urn:microsoft.com/office/officeart/2005/8/layout/default"/>
    <dgm:cxn modelId="{A2D52E04-2086-4881-8431-E66F6E35C20E}" type="presOf" srcId="{DC3BF346-0097-4097-B41C-627CA8B9D6BF}" destId="{FC277E4C-7603-40BF-AB67-93291B59F880}" srcOrd="0" destOrd="0" presId="urn:microsoft.com/office/officeart/2005/8/layout/default"/>
    <dgm:cxn modelId="{12CDDFE5-48DF-440C-AE1C-A6FD46151BCD}" srcId="{842741E8-8761-4370-8587-EE441438FD7F}" destId="{DC3BF346-0097-4097-B41C-627CA8B9D6BF}" srcOrd="0" destOrd="0" parTransId="{D1C25AB3-E121-4502-BC31-301B5D76202F}" sibTransId="{C9409AF5-470D-4EF7-9060-DF544FB88DC1}"/>
    <dgm:cxn modelId="{DC7CDA6B-CFDC-4769-AADE-5C0F04736D44}" srcId="{842741E8-8761-4370-8587-EE441438FD7F}" destId="{5B06F404-5D77-42FC-BE01-1102A2767510}" srcOrd="2" destOrd="0" parTransId="{9555D262-84BB-4DD2-94A2-BD12C677520D}" sibTransId="{976123A7-291B-4A82-9380-757987DE3A50}"/>
    <dgm:cxn modelId="{8BC4A3AB-77AB-4FCE-9976-2655D3D7372B}" type="presParOf" srcId="{92C7E958-1655-4A5A-A75A-13BAF5895D96}" destId="{FC277E4C-7603-40BF-AB67-93291B59F880}" srcOrd="0" destOrd="0" presId="urn:microsoft.com/office/officeart/2005/8/layout/default"/>
    <dgm:cxn modelId="{69B0F4DD-7642-452D-9904-60A05806023B}" type="presParOf" srcId="{92C7E958-1655-4A5A-A75A-13BAF5895D96}" destId="{9F973AE1-25D3-4837-984A-579CA435599D}" srcOrd="1" destOrd="0" presId="urn:microsoft.com/office/officeart/2005/8/layout/default"/>
    <dgm:cxn modelId="{91191879-637E-421B-92E1-5A19B263A206}" type="presParOf" srcId="{92C7E958-1655-4A5A-A75A-13BAF5895D96}" destId="{5FB9A54E-326D-4271-9931-232730F61596}" srcOrd="2" destOrd="0" presId="urn:microsoft.com/office/officeart/2005/8/layout/default"/>
    <dgm:cxn modelId="{F71A7B29-0B13-4764-8256-94F23EE124ED}" type="presParOf" srcId="{92C7E958-1655-4A5A-A75A-13BAF5895D96}" destId="{A846A389-D74D-4847-83F1-4F00A52C925A}" srcOrd="3" destOrd="0" presId="urn:microsoft.com/office/officeart/2005/8/layout/default"/>
    <dgm:cxn modelId="{F9F5ECA3-44F9-47ED-8164-AF66355BD688}" type="presParOf" srcId="{92C7E958-1655-4A5A-A75A-13BAF5895D96}" destId="{8C522285-4E5D-4B38-A97F-548DA38CBBA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2741E8-8761-4370-8587-EE441438FD7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BF346-0097-4097-B41C-627CA8B9D6BF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en-US" dirty="0"/>
        </a:p>
      </dgm:t>
    </dgm:pt>
    <dgm:pt modelId="{D1C25AB3-E121-4502-BC31-301B5D76202F}" type="parTrans" cxnId="{12CDDFE5-48DF-440C-AE1C-A6FD46151BCD}">
      <dgm:prSet/>
      <dgm:spPr/>
      <dgm:t>
        <a:bodyPr/>
        <a:lstStyle/>
        <a:p>
          <a:endParaRPr lang="en-US"/>
        </a:p>
      </dgm:t>
    </dgm:pt>
    <dgm:pt modelId="{C9409AF5-470D-4EF7-9060-DF544FB88DC1}" type="sibTrans" cxnId="{12CDDFE5-48DF-440C-AE1C-A6FD46151BCD}">
      <dgm:prSet/>
      <dgm:spPr/>
      <dgm:t>
        <a:bodyPr/>
        <a:lstStyle/>
        <a:p>
          <a:endParaRPr lang="en-US"/>
        </a:p>
      </dgm:t>
    </dgm:pt>
    <dgm:pt modelId="{7C0FAF44-3C11-48F6-9289-04032E88F8F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Accumulating Snapshot</a:t>
          </a:r>
          <a:endParaRPr lang="en-US" dirty="0"/>
        </a:p>
      </dgm:t>
    </dgm:pt>
    <dgm:pt modelId="{8C955740-FDD3-4D56-A35B-E42155CC909F}" type="parTrans" cxnId="{F478648C-4301-4772-A742-C68DFD0FE974}">
      <dgm:prSet/>
      <dgm:spPr/>
      <dgm:t>
        <a:bodyPr/>
        <a:lstStyle/>
        <a:p>
          <a:endParaRPr lang="en-US"/>
        </a:p>
      </dgm:t>
    </dgm:pt>
    <dgm:pt modelId="{1CBD124A-3847-47D9-A930-8D29165A0EC4}" type="sibTrans" cxnId="{F478648C-4301-4772-A742-C68DFD0FE974}">
      <dgm:prSet/>
      <dgm:spPr/>
      <dgm:t>
        <a:bodyPr/>
        <a:lstStyle/>
        <a:p>
          <a:endParaRPr lang="en-US"/>
        </a:p>
      </dgm:t>
    </dgm:pt>
    <dgm:pt modelId="{5B06F404-5D77-42FC-BE01-1102A276751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Periodic Snapshot</a:t>
          </a:r>
          <a:endParaRPr lang="en-US" dirty="0"/>
        </a:p>
      </dgm:t>
    </dgm:pt>
    <dgm:pt modelId="{9555D262-84BB-4DD2-94A2-BD12C677520D}" type="parTrans" cxnId="{DC7CDA6B-CFDC-4769-AADE-5C0F04736D44}">
      <dgm:prSet/>
      <dgm:spPr/>
      <dgm:t>
        <a:bodyPr/>
        <a:lstStyle/>
        <a:p>
          <a:endParaRPr lang="en-US"/>
        </a:p>
      </dgm:t>
    </dgm:pt>
    <dgm:pt modelId="{976123A7-291B-4A82-9380-757987DE3A50}" type="sibTrans" cxnId="{DC7CDA6B-CFDC-4769-AADE-5C0F04736D44}">
      <dgm:prSet/>
      <dgm:spPr/>
      <dgm:t>
        <a:bodyPr/>
        <a:lstStyle/>
        <a:p>
          <a:endParaRPr lang="en-US"/>
        </a:p>
      </dgm:t>
    </dgm:pt>
    <dgm:pt modelId="{92C7E958-1655-4A5A-A75A-13BAF5895D96}" type="pres">
      <dgm:prSet presAssocID="{842741E8-8761-4370-8587-EE441438FD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277E4C-7603-40BF-AB67-93291B59F880}" type="pres">
      <dgm:prSet presAssocID="{DC3BF346-0097-4097-B41C-627CA8B9D6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73AE1-25D3-4837-984A-579CA435599D}" type="pres">
      <dgm:prSet presAssocID="{C9409AF5-470D-4EF7-9060-DF544FB88DC1}" presName="sibTrans" presStyleCnt="0"/>
      <dgm:spPr/>
    </dgm:pt>
    <dgm:pt modelId="{5FB9A54E-326D-4271-9931-232730F61596}" type="pres">
      <dgm:prSet presAssocID="{7C0FAF44-3C11-48F6-9289-04032E88F8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6A389-D74D-4847-83F1-4F00A52C925A}" type="pres">
      <dgm:prSet presAssocID="{1CBD124A-3847-47D9-A930-8D29165A0EC4}" presName="sibTrans" presStyleCnt="0"/>
      <dgm:spPr/>
    </dgm:pt>
    <dgm:pt modelId="{8C522285-4E5D-4B38-A97F-548DA38CBBA9}" type="pres">
      <dgm:prSet presAssocID="{5B06F404-5D77-42FC-BE01-1102A27675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8648C-4301-4772-A742-C68DFD0FE974}" srcId="{842741E8-8761-4370-8587-EE441438FD7F}" destId="{7C0FAF44-3C11-48F6-9289-04032E88F8FC}" srcOrd="1" destOrd="0" parTransId="{8C955740-FDD3-4D56-A35B-E42155CC909F}" sibTransId="{1CBD124A-3847-47D9-A930-8D29165A0EC4}"/>
    <dgm:cxn modelId="{AE799826-E44B-497E-9BFD-66C75F4625CF}" type="presOf" srcId="{DC3BF346-0097-4097-B41C-627CA8B9D6BF}" destId="{FC277E4C-7603-40BF-AB67-93291B59F880}" srcOrd="0" destOrd="0" presId="urn:microsoft.com/office/officeart/2005/8/layout/default"/>
    <dgm:cxn modelId="{12CDDFE5-48DF-440C-AE1C-A6FD46151BCD}" srcId="{842741E8-8761-4370-8587-EE441438FD7F}" destId="{DC3BF346-0097-4097-B41C-627CA8B9D6BF}" srcOrd="0" destOrd="0" parTransId="{D1C25AB3-E121-4502-BC31-301B5D76202F}" sibTransId="{C9409AF5-470D-4EF7-9060-DF544FB88DC1}"/>
    <dgm:cxn modelId="{DC7CDA6B-CFDC-4769-AADE-5C0F04736D44}" srcId="{842741E8-8761-4370-8587-EE441438FD7F}" destId="{5B06F404-5D77-42FC-BE01-1102A2767510}" srcOrd="2" destOrd="0" parTransId="{9555D262-84BB-4DD2-94A2-BD12C677520D}" sibTransId="{976123A7-291B-4A82-9380-757987DE3A50}"/>
    <dgm:cxn modelId="{13898735-1CBC-4E9E-A999-C5B887FCB77C}" type="presOf" srcId="{5B06F404-5D77-42FC-BE01-1102A2767510}" destId="{8C522285-4E5D-4B38-A97F-548DA38CBBA9}" srcOrd="0" destOrd="0" presId="urn:microsoft.com/office/officeart/2005/8/layout/default"/>
    <dgm:cxn modelId="{15BEFE42-45F5-44B1-8333-E1D837FD44CB}" type="presOf" srcId="{842741E8-8761-4370-8587-EE441438FD7F}" destId="{92C7E958-1655-4A5A-A75A-13BAF5895D96}" srcOrd="0" destOrd="0" presId="urn:microsoft.com/office/officeart/2005/8/layout/default"/>
    <dgm:cxn modelId="{3588C500-B15C-4DBE-85DD-18697F0429D2}" type="presOf" srcId="{7C0FAF44-3C11-48F6-9289-04032E88F8FC}" destId="{5FB9A54E-326D-4271-9931-232730F61596}" srcOrd="0" destOrd="0" presId="urn:microsoft.com/office/officeart/2005/8/layout/default"/>
    <dgm:cxn modelId="{968A610C-2806-49D5-9454-D47C94E5B60B}" type="presParOf" srcId="{92C7E958-1655-4A5A-A75A-13BAF5895D96}" destId="{FC277E4C-7603-40BF-AB67-93291B59F880}" srcOrd="0" destOrd="0" presId="urn:microsoft.com/office/officeart/2005/8/layout/default"/>
    <dgm:cxn modelId="{514DB348-61DE-4260-914A-F47C983780B5}" type="presParOf" srcId="{92C7E958-1655-4A5A-A75A-13BAF5895D96}" destId="{9F973AE1-25D3-4837-984A-579CA435599D}" srcOrd="1" destOrd="0" presId="urn:microsoft.com/office/officeart/2005/8/layout/default"/>
    <dgm:cxn modelId="{A284A17A-56AC-4132-9850-63113B72D90B}" type="presParOf" srcId="{92C7E958-1655-4A5A-A75A-13BAF5895D96}" destId="{5FB9A54E-326D-4271-9931-232730F61596}" srcOrd="2" destOrd="0" presId="urn:microsoft.com/office/officeart/2005/8/layout/default"/>
    <dgm:cxn modelId="{FBBB090F-7221-4FFB-9F01-5F1036B50986}" type="presParOf" srcId="{92C7E958-1655-4A5A-A75A-13BAF5895D96}" destId="{A846A389-D74D-4847-83F1-4F00A52C925A}" srcOrd="3" destOrd="0" presId="urn:microsoft.com/office/officeart/2005/8/layout/default"/>
    <dgm:cxn modelId="{4C5F270C-1E45-4E8D-A065-0A3C03B557D4}" type="presParOf" srcId="{92C7E958-1655-4A5A-A75A-13BAF5895D96}" destId="{8C522285-4E5D-4B38-A97F-548DA38CBBA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2741E8-8761-4370-8587-EE441438FD7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BF346-0097-4097-B41C-627CA8B9D6BF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en-US" dirty="0"/>
        </a:p>
      </dgm:t>
    </dgm:pt>
    <dgm:pt modelId="{D1C25AB3-E121-4502-BC31-301B5D76202F}" type="parTrans" cxnId="{12CDDFE5-48DF-440C-AE1C-A6FD46151BCD}">
      <dgm:prSet/>
      <dgm:spPr/>
      <dgm:t>
        <a:bodyPr/>
        <a:lstStyle/>
        <a:p>
          <a:endParaRPr lang="en-US"/>
        </a:p>
      </dgm:t>
    </dgm:pt>
    <dgm:pt modelId="{C9409AF5-470D-4EF7-9060-DF544FB88DC1}" type="sibTrans" cxnId="{12CDDFE5-48DF-440C-AE1C-A6FD46151BCD}">
      <dgm:prSet/>
      <dgm:spPr/>
      <dgm:t>
        <a:bodyPr/>
        <a:lstStyle/>
        <a:p>
          <a:endParaRPr lang="en-US"/>
        </a:p>
      </dgm:t>
    </dgm:pt>
    <dgm:pt modelId="{7C0FAF44-3C11-48F6-9289-04032E88F8F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Accumulating Snapshot</a:t>
          </a:r>
          <a:endParaRPr lang="en-US" dirty="0"/>
        </a:p>
      </dgm:t>
    </dgm:pt>
    <dgm:pt modelId="{8C955740-FDD3-4D56-A35B-E42155CC909F}" type="parTrans" cxnId="{F478648C-4301-4772-A742-C68DFD0FE974}">
      <dgm:prSet/>
      <dgm:spPr/>
      <dgm:t>
        <a:bodyPr/>
        <a:lstStyle/>
        <a:p>
          <a:endParaRPr lang="en-US"/>
        </a:p>
      </dgm:t>
    </dgm:pt>
    <dgm:pt modelId="{1CBD124A-3847-47D9-A930-8D29165A0EC4}" type="sibTrans" cxnId="{F478648C-4301-4772-A742-C68DFD0FE974}">
      <dgm:prSet/>
      <dgm:spPr/>
      <dgm:t>
        <a:bodyPr/>
        <a:lstStyle/>
        <a:p>
          <a:endParaRPr lang="en-US"/>
        </a:p>
      </dgm:t>
    </dgm:pt>
    <dgm:pt modelId="{5B06F404-5D77-42FC-BE01-1102A276751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Periodic Snapshot</a:t>
          </a:r>
          <a:endParaRPr lang="en-US" dirty="0"/>
        </a:p>
      </dgm:t>
    </dgm:pt>
    <dgm:pt modelId="{9555D262-84BB-4DD2-94A2-BD12C677520D}" type="parTrans" cxnId="{DC7CDA6B-CFDC-4769-AADE-5C0F04736D44}">
      <dgm:prSet/>
      <dgm:spPr/>
      <dgm:t>
        <a:bodyPr/>
        <a:lstStyle/>
        <a:p>
          <a:endParaRPr lang="en-US"/>
        </a:p>
      </dgm:t>
    </dgm:pt>
    <dgm:pt modelId="{976123A7-291B-4A82-9380-757987DE3A50}" type="sibTrans" cxnId="{DC7CDA6B-CFDC-4769-AADE-5C0F04736D44}">
      <dgm:prSet/>
      <dgm:spPr/>
      <dgm:t>
        <a:bodyPr/>
        <a:lstStyle/>
        <a:p>
          <a:endParaRPr lang="en-US"/>
        </a:p>
      </dgm:t>
    </dgm:pt>
    <dgm:pt modelId="{92C7E958-1655-4A5A-A75A-13BAF5895D96}" type="pres">
      <dgm:prSet presAssocID="{842741E8-8761-4370-8587-EE441438FD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277E4C-7603-40BF-AB67-93291B59F880}" type="pres">
      <dgm:prSet presAssocID="{DC3BF346-0097-4097-B41C-627CA8B9D6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73AE1-25D3-4837-984A-579CA435599D}" type="pres">
      <dgm:prSet presAssocID="{C9409AF5-470D-4EF7-9060-DF544FB88DC1}" presName="sibTrans" presStyleCnt="0"/>
      <dgm:spPr/>
    </dgm:pt>
    <dgm:pt modelId="{5FB9A54E-326D-4271-9931-232730F61596}" type="pres">
      <dgm:prSet presAssocID="{7C0FAF44-3C11-48F6-9289-04032E88F8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6A389-D74D-4847-83F1-4F00A52C925A}" type="pres">
      <dgm:prSet presAssocID="{1CBD124A-3847-47D9-A930-8D29165A0EC4}" presName="sibTrans" presStyleCnt="0"/>
      <dgm:spPr/>
    </dgm:pt>
    <dgm:pt modelId="{8C522285-4E5D-4B38-A97F-548DA38CBBA9}" type="pres">
      <dgm:prSet presAssocID="{5B06F404-5D77-42FC-BE01-1102A27675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8648C-4301-4772-A742-C68DFD0FE974}" srcId="{842741E8-8761-4370-8587-EE441438FD7F}" destId="{7C0FAF44-3C11-48F6-9289-04032E88F8FC}" srcOrd="1" destOrd="0" parTransId="{8C955740-FDD3-4D56-A35B-E42155CC909F}" sibTransId="{1CBD124A-3847-47D9-A930-8D29165A0EC4}"/>
    <dgm:cxn modelId="{AE799826-E44B-497E-9BFD-66C75F4625CF}" type="presOf" srcId="{DC3BF346-0097-4097-B41C-627CA8B9D6BF}" destId="{FC277E4C-7603-40BF-AB67-93291B59F880}" srcOrd="0" destOrd="0" presId="urn:microsoft.com/office/officeart/2005/8/layout/default"/>
    <dgm:cxn modelId="{12CDDFE5-48DF-440C-AE1C-A6FD46151BCD}" srcId="{842741E8-8761-4370-8587-EE441438FD7F}" destId="{DC3BF346-0097-4097-B41C-627CA8B9D6BF}" srcOrd="0" destOrd="0" parTransId="{D1C25AB3-E121-4502-BC31-301B5D76202F}" sibTransId="{C9409AF5-470D-4EF7-9060-DF544FB88DC1}"/>
    <dgm:cxn modelId="{DC7CDA6B-CFDC-4769-AADE-5C0F04736D44}" srcId="{842741E8-8761-4370-8587-EE441438FD7F}" destId="{5B06F404-5D77-42FC-BE01-1102A2767510}" srcOrd="2" destOrd="0" parTransId="{9555D262-84BB-4DD2-94A2-BD12C677520D}" sibTransId="{976123A7-291B-4A82-9380-757987DE3A50}"/>
    <dgm:cxn modelId="{13898735-1CBC-4E9E-A999-C5B887FCB77C}" type="presOf" srcId="{5B06F404-5D77-42FC-BE01-1102A2767510}" destId="{8C522285-4E5D-4B38-A97F-548DA38CBBA9}" srcOrd="0" destOrd="0" presId="urn:microsoft.com/office/officeart/2005/8/layout/default"/>
    <dgm:cxn modelId="{15BEFE42-45F5-44B1-8333-E1D837FD44CB}" type="presOf" srcId="{842741E8-8761-4370-8587-EE441438FD7F}" destId="{92C7E958-1655-4A5A-A75A-13BAF5895D96}" srcOrd="0" destOrd="0" presId="urn:microsoft.com/office/officeart/2005/8/layout/default"/>
    <dgm:cxn modelId="{3588C500-B15C-4DBE-85DD-18697F0429D2}" type="presOf" srcId="{7C0FAF44-3C11-48F6-9289-04032E88F8FC}" destId="{5FB9A54E-326D-4271-9931-232730F61596}" srcOrd="0" destOrd="0" presId="urn:microsoft.com/office/officeart/2005/8/layout/default"/>
    <dgm:cxn modelId="{968A610C-2806-49D5-9454-D47C94E5B60B}" type="presParOf" srcId="{92C7E958-1655-4A5A-A75A-13BAF5895D96}" destId="{FC277E4C-7603-40BF-AB67-93291B59F880}" srcOrd="0" destOrd="0" presId="urn:microsoft.com/office/officeart/2005/8/layout/default"/>
    <dgm:cxn modelId="{514DB348-61DE-4260-914A-F47C983780B5}" type="presParOf" srcId="{92C7E958-1655-4A5A-A75A-13BAF5895D96}" destId="{9F973AE1-25D3-4837-984A-579CA435599D}" srcOrd="1" destOrd="0" presId="urn:microsoft.com/office/officeart/2005/8/layout/default"/>
    <dgm:cxn modelId="{A284A17A-56AC-4132-9850-63113B72D90B}" type="presParOf" srcId="{92C7E958-1655-4A5A-A75A-13BAF5895D96}" destId="{5FB9A54E-326D-4271-9931-232730F61596}" srcOrd="2" destOrd="0" presId="urn:microsoft.com/office/officeart/2005/8/layout/default"/>
    <dgm:cxn modelId="{FBBB090F-7221-4FFB-9F01-5F1036B50986}" type="presParOf" srcId="{92C7E958-1655-4A5A-A75A-13BAF5895D96}" destId="{A846A389-D74D-4847-83F1-4F00A52C925A}" srcOrd="3" destOrd="0" presId="urn:microsoft.com/office/officeart/2005/8/layout/default"/>
    <dgm:cxn modelId="{4C5F270C-1E45-4E8D-A065-0A3C03B557D4}" type="presParOf" srcId="{92C7E958-1655-4A5A-A75A-13BAF5895D96}" destId="{8C522285-4E5D-4B38-A97F-548DA38CBBA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77E4C-7603-40BF-AB67-93291B59F880}">
      <dsp:nvSpPr>
        <dsp:cNvPr id="0" name=""/>
        <dsp:cNvSpPr/>
      </dsp:nvSpPr>
      <dsp:spPr>
        <a:xfrm>
          <a:off x="646118" y="1004"/>
          <a:ext cx="1622412" cy="973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Transaction</a:t>
          </a:r>
          <a:endParaRPr lang="en-US" sz="2000" kern="1200" dirty="0"/>
        </a:p>
      </dsp:txBody>
      <dsp:txXfrm>
        <a:off x="646118" y="1004"/>
        <a:ext cx="1622412" cy="973447"/>
      </dsp:txXfrm>
    </dsp:sp>
    <dsp:sp modelId="{5FB9A54E-326D-4271-9931-232730F61596}">
      <dsp:nvSpPr>
        <dsp:cNvPr id="0" name=""/>
        <dsp:cNvSpPr/>
      </dsp:nvSpPr>
      <dsp:spPr>
        <a:xfrm>
          <a:off x="646118" y="1136693"/>
          <a:ext cx="1622412" cy="973447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Accumulating Snapshot</a:t>
          </a:r>
          <a:endParaRPr lang="en-US" sz="2000" kern="1200" dirty="0"/>
        </a:p>
      </dsp:txBody>
      <dsp:txXfrm>
        <a:off x="646118" y="1136693"/>
        <a:ext cx="1622412" cy="973447"/>
      </dsp:txXfrm>
    </dsp:sp>
    <dsp:sp modelId="{8C522285-4E5D-4B38-A97F-548DA38CBBA9}">
      <dsp:nvSpPr>
        <dsp:cNvPr id="0" name=""/>
        <dsp:cNvSpPr/>
      </dsp:nvSpPr>
      <dsp:spPr>
        <a:xfrm>
          <a:off x="646118" y="2272382"/>
          <a:ext cx="1622412" cy="973447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Periodic</a:t>
          </a:r>
          <a:br>
            <a:rPr lang="en-US" sz="2000" kern="1200" dirty="0" smtClean="0"/>
          </a:br>
          <a:r>
            <a:rPr lang="en-US" sz="2000" kern="1200" dirty="0" smtClean="0"/>
            <a:t>Snapshot</a:t>
          </a:r>
          <a:endParaRPr lang="en-US" sz="2000" kern="1200" dirty="0"/>
        </a:p>
      </dsp:txBody>
      <dsp:txXfrm>
        <a:off x="646118" y="2272382"/>
        <a:ext cx="1622412" cy="973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77E4C-7603-40BF-AB67-93291B59F880}">
      <dsp:nvSpPr>
        <dsp:cNvPr id="0" name=""/>
        <dsp:cNvSpPr/>
      </dsp:nvSpPr>
      <dsp:spPr>
        <a:xfrm>
          <a:off x="0" y="554235"/>
          <a:ext cx="1143000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Transaction</a:t>
          </a:r>
          <a:endParaRPr lang="en-US" sz="1400" kern="1200" dirty="0"/>
        </a:p>
      </dsp:txBody>
      <dsp:txXfrm>
        <a:off x="0" y="554235"/>
        <a:ext cx="1143000" cy="685800"/>
      </dsp:txXfrm>
    </dsp:sp>
    <dsp:sp modelId="{5FB9A54E-326D-4271-9931-232730F61596}">
      <dsp:nvSpPr>
        <dsp:cNvPr id="0" name=""/>
        <dsp:cNvSpPr/>
      </dsp:nvSpPr>
      <dsp:spPr>
        <a:xfrm>
          <a:off x="0" y="1354336"/>
          <a:ext cx="1143000" cy="6858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Accumulating Snapshot</a:t>
          </a:r>
          <a:endParaRPr lang="en-US" sz="1400" kern="1200" dirty="0"/>
        </a:p>
      </dsp:txBody>
      <dsp:txXfrm>
        <a:off x="0" y="1354336"/>
        <a:ext cx="1143000" cy="685800"/>
      </dsp:txXfrm>
    </dsp:sp>
    <dsp:sp modelId="{8C522285-4E5D-4B38-A97F-548DA38CBBA9}">
      <dsp:nvSpPr>
        <dsp:cNvPr id="0" name=""/>
        <dsp:cNvSpPr/>
      </dsp:nvSpPr>
      <dsp:spPr>
        <a:xfrm>
          <a:off x="0" y="2154435"/>
          <a:ext cx="1143000" cy="68580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Periodic Snapshot</a:t>
          </a:r>
          <a:endParaRPr lang="en-US" sz="1400" kern="1200" dirty="0"/>
        </a:p>
      </dsp:txBody>
      <dsp:txXfrm>
        <a:off x="0" y="2154435"/>
        <a:ext cx="1143000" cy="685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77E4C-7603-40BF-AB67-93291B59F880}">
      <dsp:nvSpPr>
        <dsp:cNvPr id="0" name=""/>
        <dsp:cNvSpPr/>
      </dsp:nvSpPr>
      <dsp:spPr>
        <a:xfrm>
          <a:off x="0" y="554235"/>
          <a:ext cx="1143000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Transaction</a:t>
          </a:r>
          <a:endParaRPr lang="en-US" sz="1400" kern="1200" dirty="0"/>
        </a:p>
      </dsp:txBody>
      <dsp:txXfrm>
        <a:off x="0" y="554235"/>
        <a:ext cx="1143000" cy="685800"/>
      </dsp:txXfrm>
    </dsp:sp>
    <dsp:sp modelId="{5FB9A54E-326D-4271-9931-232730F61596}">
      <dsp:nvSpPr>
        <dsp:cNvPr id="0" name=""/>
        <dsp:cNvSpPr/>
      </dsp:nvSpPr>
      <dsp:spPr>
        <a:xfrm>
          <a:off x="0" y="1354336"/>
          <a:ext cx="1143000" cy="6858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Accumulating Snapshot</a:t>
          </a:r>
          <a:endParaRPr lang="en-US" sz="1400" kern="1200" dirty="0"/>
        </a:p>
      </dsp:txBody>
      <dsp:txXfrm>
        <a:off x="0" y="1354336"/>
        <a:ext cx="1143000" cy="685800"/>
      </dsp:txXfrm>
    </dsp:sp>
    <dsp:sp modelId="{8C522285-4E5D-4B38-A97F-548DA38CBBA9}">
      <dsp:nvSpPr>
        <dsp:cNvPr id="0" name=""/>
        <dsp:cNvSpPr/>
      </dsp:nvSpPr>
      <dsp:spPr>
        <a:xfrm>
          <a:off x="0" y="2154435"/>
          <a:ext cx="1143000" cy="68580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Periodic Snapshot</a:t>
          </a:r>
          <a:endParaRPr lang="en-US" sz="1400" kern="1200" dirty="0"/>
        </a:p>
      </dsp:txBody>
      <dsp:txXfrm>
        <a:off x="0" y="2154435"/>
        <a:ext cx="1143000" cy="68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2AF33-1D5A-4788-B798-1C65E60062E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CF32-703B-41FA-B1C0-EA6501A3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95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77ABD-27BE-46D0-B371-C1FA08CD26B1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F5CE0-D66B-4F01-9876-BEE3584B5B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94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5CE0-D66B-4F01-9876-BEE3584B5BC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522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Fact, Additive</a:t>
            </a:r>
          </a:p>
          <a:p>
            <a:r>
              <a:rPr lang="en-US" smtClean="0"/>
              <a:t>2. Fact, Additive</a:t>
            </a:r>
          </a:p>
          <a:p>
            <a:r>
              <a:rPr lang="en-US" smtClean="0"/>
              <a:t>3. Fact, Semi?</a:t>
            </a:r>
          </a:p>
          <a:p>
            <a:r>
              <a:rPr lang="en-US" smtClean="0"/>
              <a:t>4. Attribute of product Dimension</a:t>
            </a:r>
          </a:p>
          <a:p>
            <a:r>
              <a:rPr lang="en-US" smtClean="0"/>
              <a:t>5. Fact, Additive (Factless fact)</a:t>
            </a:r>
          </a:p>
          <a:p>
            <a:r>
              <a:rPr lang="en-US" smtClean="0"/>
              <a:t>6. Attribute of the product</a:t>
            </a:r>
            <a:r>
              <a:rPr lang="en-US" baseline="0" smtClean="0"/>
              <a:t> dimension</a:t>
            </a:r>
          </a:p>
          <a:p>
            <a:r>
              <a:rPr lang="en-US" baseline="0" smtClean="0"/>
              <a:t>7. Attribute of the vehicle dimension</a:t>
            </a:r>
          </a:p>
          <a:p>
            <a:r>
              <a:rPr lang="en-US" baseline="0" smtClean="0"/>
              <a:t>8. Fact, </a:t>
            </a:r>
            <a:r>
              <a:rPr lang="en-US" baseline="0" smtClean="0"/>
              <a:t>Additive</a:t>
            </a: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8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example the </a:t>
            </a:r>
            <a:r>
              <a:rPr lang="en-US" baseline="0" smtClean="0"/>
              <a:t>sales forecasting </a:t>
            </a:r>
            <a:r>
              <a:rPr lang="en-US" baseline="0" dirty="0" smtClean="0"/>
              <a:t>business process requires the following </a:t>
            </a:r>
            <a:r>
              <a:rPr lang="en-US" baseline="0" smtClean="0"/>
              <a:t>dimensions.</a:t>
            </a:r>
          </a:p>
          <a:p>
            <a:endParaRPr lang="en-US" baseline="0" smtClean="0"/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Grain 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business meaning of a single row in a fact table. The declaration of the grain of a fact table is the second of four key steps in the design of a dimensional model.</a:t>
            </a: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Granularity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level of detail captured in a fact table.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54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5CE0-D66B-4F01-9876-BEE3584B5BC2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908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5CE0-D66B-4F01-9876-BEE3584B5BC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67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Describes an approach for data warehouse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one of the key</a:t>
            </a:r>
            <a:r>
              <a:rPr lang="en-US" baseline="0" dirty="0" smtClean="0"/>
              <a:t> reasons the </a:t>
            </a:r>
            <a:r>
              <a:rPr lang="en-US" dirty="0" smtClean="0"/>
              <a:t>discipline of data</a:t>
            </a:r>
            <a:r>
              <a:rPr lang="en-US" baseline="0" dirty="0" smtClean="0"/>
              <a:t> warehousing exists, is that the STRUCTURE of data we have in our transactional systems is not very conducive to ad-hoc querying and analytics. The goal of dimensional modeling is to re-shape our data into a form more </a:t>
            </a:r>
            <a:r>
              <a:rPr lang="en-US" baseline="0" dirty="0" err="1" smtClean="0"/>
              <a:t>queryable</a:t>
            </a:r>
            <a:r>
              <a:rPr lang="en-US" baseline="0" dirty="0" smtClean="0"/>
              <a:t> by </a:t>
            </a:r>
            <a:r>
              <a:rPr lang="en-US" baseline="0" smtClean="0"/>
              <a:t>end-users.</a:t>
            </a:r>
          </a:p>
          <a:p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Dimensional modeling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logical design technique for structuring data so that it’s intuitive to business users and delivers fast query performance.</a:t>
            </a: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9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To identify your organization’s business processes, it’s helpful to understand several common characteristics: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Business processes are frequently expressed as action verbs because they represent activities that the business performs. The companion dimensions describe descriptive context associated with each business process event.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Business processes are typically supported by an operational system, such as the billing or purchasing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Business processes generate or capture key performance metrics. Sometimes the metrics are a direct result of the business process; the measurements are derivations at other times. Analysts invariably want to scrutinize and evaluate these metrics by a seemingly limitless combination of filters and constraints.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Business processes are usually triggered by an input and result in output metrics. In many organizations, there’s a series of processes in which the outputs from one process become the inputs to the next. In the parlance of a dimensional modeler, this series of processes results in a series of fact tables.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5CE0-D66B-4F01-9876-BEE3584B5BC2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82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inappropriate grain declaration will haunt a data warehouse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Declaring the grain is a critical step that can’t be taken lightly.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in steps 3 or 4 we see that the grain statement is wrong we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return to step 2, redeclare the grain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correctly, and revisit steps 3 and 4 again.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5CE0-D66B-4F01-9876-BEE3584B5BC2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339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mtClean="0"/>
              <a:t>Transaction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Transaction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Accumulating Snapshot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Transaction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Periodic Snapshot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Accumulating Snapshot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Transaction</a:t>
            </a:r>
          </a:p>
          <a:p>
            <a:pPr marL="228600" indent="-228600">
              <a:buAutoNum type="arabicPeriod"/>
            </a:pPr>
            <a:r>
              <a:rPr lang="en-US" smtClean="0"/>
              <a:t> Periodic Snapshot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5CE0-D66B-4F01-9876-BEE3584B5BC2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0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5CE0-D66B-4F01-9876-BEE3584B5BC2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331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Additive: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Additive facts are the facts that are summed up through  all dimensions in the  fact table.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Assume that  we have a fact table which contains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Sales_amount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Sales_amount is additive fact because we can sum up this fact using any of the dimensions present i.e date,product,store.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Semi-Additive: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Semi-additive facts are the facts that are summed up with some of the dimensions in the fact table, but not others.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You can take a bank account as semiadditive since a current balance for the account can't be summed as time period; but if you want see current balance of a bank you can sum all accounts current balance.</a:t>
            </a:r>
          </a:p>
          <a:p>
            <a:pPr fontAlgn="base"/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Non-Additive: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Non-additive facts are the facts that are not summed up with any of the dimensions in the fact table.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 suppose percentage cannot be roll up in non-additive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F5CE0-D66B-4F01-9876-BEE3584B5BC2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350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Thursday, February 8, 2018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1331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Thursday, February 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0291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Thursday, February 8,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17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Thursday, February 8,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04647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Thursday, February 8,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5114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Thursday, February 8,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184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Thursday, February 8,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49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Thursday, February 8,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0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Thursday, February 8,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211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Thursday, February 8,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012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Thursday, February 8,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214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8846"/>
            <a:ext cx="9144000" cy="46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02920"/>
            <a:ext cx="7886700" cy="1187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r>
              <a:rPr lang="en-US" smtClean="0"/>
              <a:t>Thursday, February 8, 2018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76276" y="45720"/>
            <a:ext cx="339074" cy="36576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9" name="TextBox 8"/>
          <p:cNvSpPr txBox="1"/>
          <p:nvPr userDrawn="1"/>
        </p:nvSpPr>
        <p:spPr>
          <a:xfrm>
            <a:off x="5181600" y="88761"/>
            <a:ext cx="2872740" cy="274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200" b="1" smtClean="0">
                <a:solidFill>
                  <a:srgbClr val="0078C4"/>
                </a:solidFill>
              </a:rPr>
              <a:t>Data Warehouse and Business Intelligence</a:t>
            </a:r>
            <a:endParaRPr lang="en-US" sz="1200" b="1" dirty="0">
              <a:solidFill>
                <a:srgbClr val="0078C4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28650" y="60731"/>
            <a:ext cx="4114800" cy="3330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smtClean="0">
                <a:solidFill>
                  <a:srgbClr val="0078C4"/>
                </a:solidFill>
              </a:rPr>
              <a:t>Dimensional Modeling I</a:t>
            </a:r>
            <a:endParaRPr lang="en-US" sz="1600" b="1" dirty="0">
              <a:solidFill>
                <a:srgbClr val="0078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6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Dimensional Modeling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mtClean="0"/>
              <a:t>Samuel </a:t>
            </a:r>
            <a:r>
              <a:rPr lang="id-ID" dirty="0" smtClean="0"/>
              <a:t>I. G. Situmeang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7851" y="577550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1000" dirty="0"/>
              <a:t>Modified slides provided by</a:t>
            </a:r>
            <a:r>
              <a:rPr lang="id-ID" sz="1000"/>
              <a:t>: Michael A. Fudge, Jr.</a:t>
            </a:r>
            <a:endParaRPr lang="id-ID" sz="1000" dirty="0"/>
          </a:p>
          <a:p>
            <a:pPr algn="r"/>
            <a:r>
              <a:rPr lang="en-US" sz="1000"/>
              <a:t>Data Warehousing</a:t>
            </a:r>
            <a:r>
              <a:rPr lang="id-ID" sz="1000" smtClean="0"/>
              <a:t>, </a:t>
            </a:r>
            <a:r>
              <a:rPr lang="id-ID" sz="1000"/>
              <a:t>Syracuse University, </a:t>
            </a:r>
            <a:r>
              <a:rPr lang="id-ID" sz="1000" smtClean="0"/>
              <a:t>201</a:t>
            </a:r>
            <a:r>
              <a:rPr lang="en-US" sz="1000" smtClean="0"/>
              <a:t>7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27162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1520" y="2060068"/>
            <a:ext cx="1276136" cy="1961156"/>
            <a:chOff x="292263" y="1252502"/>
            <a:chExt cx="1701514" cy="261487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98" t="4544" r="42823" b="30708"/>
            <a:stretch/>
          </p:blipFill>
          <p:spPr>
            <a:xfrm>
              <a:off x="292263" y="1927651"/>
              <a:ext cx="1701514" cy="193972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4" name="TextBox 23"/>
            <p:cNvSpPr txBox="1"/>
            <p:nvPr/>
          </p:nvSpPr>
          <p:spPr>
            <a:xfrm>
              <a:off x="574595" y="1252502"/>
              <a:ext cx="119947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Business </a:t>
              </a:r>
              <a:br>
                <a:rPr lang="en-US" sz="1350" dirty="0"/>
              </a:br>
              <a:r>
                <a:rPr lang="en-US" sz="1350" dirty="0"/>
                <a:t>User Says:</a:t>
              </a:r>
            </a:p>
          </p:txBody>
        </p:sp>
      </p:grpSp>
      <p:sp>
        <p:nvSpPr>
          <p:cNvPr id="26" name="Rounded Rectangular Callout 25"/>
          <p:cNvSpPr/>
          <p:nvPr/>
        </p:nvSpPr>
        <p:spPr>
          <a:xfrm>
            <a:off x="1696509" y="2083109"/>
            <a:ext cx="5732991" cy="659679"/>
          </a:xfrm>
          <a:prstGeom prst="wedgeRoundRectCallout">
            <a:avLst>
              <a:gd name="adj1" fmla="val -61132"/>
              <a:gd name="adj2" fmla="val 15708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4958671"/>
            <a:ext cx="6172200" cy="870629"/>
          </a:xfrm>
        </p:spPr>
        <p:txBody>
          <a:bodyPr/>
          <a:lstStyle/>
          <a:p>
            <a:r>
              <a:rPr lang="en-US" dirty="0" smtClean="0"/>
              <a:t>Facts are the </a:t>
            </a:r>
            <a:r>
              <a:rPr lang="en-US" b="1" i="1" dirty="0" smtClean="0"/>
              <a:t>business process measurement events</a:t>
            </a:r>
          </a:p>
          <a:p>
            <a:r>
              <a:rPr lang="en-US" dirty="0" smtClean="0"/>
              <a:t>Dimensions provide the </a:t>
            </a:r>
            <a:r>
              <a:rPr lang="en-US" b="1" i="1" dirty="0" smtClean="0"/>
              <a:t>context</a:t>
            </a:r>
            <a:r>
              <a:rPr lang="en-US" dirty="0" smtClean="0"/>
              <a:t> for that event.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5950" y="2005764"/>
            <a:ext cx="5886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 need to know: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sneakers did we sell last week?”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85950" y="2714625"/>
            <a:ext cx="1428750" cy="813334"/>
            <a:chOff x="2514600" y="2476500"/>
            <a:chExt cx="1905000" cy="1056620"/>
          </a:xfrm>
        </p:grpSpPr>
        <p:sp>
          <p:nvSpPr>
            <p:cNvPr id="5" name="Right Brace 4"/>
            <p:cNvSpPr/>
            <p:nvPr/>
          </p:nvSpPr>
          <p:spPr>
            <a:xfrm rot="5400000">
              <a:off x="3162300" y="1828800"/>
              <a:ext cx="609600" cy="1905000"/>
            </a:xfrm>
            <a:prstGeom prst="rightBrac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>
              <a:off x="3467100" y="3086100"/>
              <a:ext cx="0" cy="44702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43275" y="2714625"/>
            <a:ext cx="1114425" cy="817865"/>
            <a:chOff x="4457700" y="2495276"/>
            <a:chExt cx="1485900" cy="1037844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895850" y="2057126"/>
              <a:ext cx="609600" cy="1485900"/>
            </a:xfrm>
            <a:prstGeom prst="rightBrac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200650" y="3086100"/>
              <a:ext cx="0" cy="447020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506479" y="2760434"/>
            <a:ext cx="457200" cy="760491"/>
            <a:chOff x="7203948" y="2452913"/>
            <a:chExt cx="609600" cy="1013988"/>
          </a:xfrm>
        </p:grpSpPr>
        <p:sp>
          <p:nvSpPr>
            <p:cNvPr id="8" name="Right Brace 7"/>
            <p:cNvSpPr/>
            <p:nvPr/>
          </p:nvSpPr>
          <p:spPr>
            <a:xfrm rot="5400000">
              <a:off x="7203948" y="2452913"/>
              <a:ext cx="609600" cy="609600"/>
            </a:xfrm>
            <a:prstGeom prst="rightBrac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508748" y="3019881"/>
              <a:ext cx="0" cy="44702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50547" y="2760965"/>
            <a:ext cx="1125855" cy="722354"/>
            <a:chOff x="7929372" y="2504420"/>
            <a:chExt cx="1501140" cy="963138"/>
          </a:xfrm>
        </p:grpSpPr>
        <p:sp>
          <p:nvSpPr>
            <p:cNvPr id="7" name="Right Brace 6"/>
            <p:cNvSpPr/>
            <p:nvPr/>
          </p:nvSpPr>
          <p:spPr>
            <a:xfrm rot="5400000">
              <a:off x="8375142" y="2058650"/>
              <a:ext cx="609600" cy="1501140"/>
            </a:xfrm>
            <a:prstGeom prst="rightBrac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8681466" y="3020538"/>
              <a:ext cx="0" cy="447020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180980" y="3515410"/>
            <a:ext cx="838692" cy="5078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50" dirty="0"/>
              <a:t>Quantity </a:t>
            </a:r>
            <a:br>
              <a:rPr lang="en-US" sz="1350" dirty="0"/>
            </a:br>
            <a:r>
              <a:rPr lang="en-US" sz="1350" dirty="0"/>
              <a:t>(Fact)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73296" y="3507091"/>
            <a:ext cx="1054392" cy="11310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50" dirty="0"/>
              <a:t>Product</a:t>
            </a:r>
            <a:br>
              <a:rPr lang="en-US" sz="1350" dirty="0"/>
            </a:br>
            <a:r>
              <a:rPr lang="en-US" sz="1350" dirty="0"/>
              <a:t>Type</a:t>
            </a:r>
            <a:br>
              <a:rPr lang="en-US" sz="1350" dirty="0"/>
            </a:br>
            <a:r>
              <a:rPr lang="en-US" sz="1350" dirty="0"/>
              <a:t>(Attribute of</a:t>
            </a:r>
            <a:br>
              <a:rPr lang="en-US" sz="1350" dirty="0"/>
            </a:br>
            <a:r>
              <a:rPr lang="en-US" sz="1350" dirty="0"/>
              <a:t>a </a:t>
            </a:r>
            <a:r>
              <a:rPr lang="en-US" sz="1350" b="1" i="1" dirty="0"/>
              <a:t>Product</a:t>
            </a:r>
            <a:br>
              <a:rPr lang="en-US" sz="1350" b="1" i="1" dirty="0"/>
            </a:br>
            <a:r>
              <a:rPr lang="en-US" sz="1350" dirty="0"/>
              <a:t> Dimension)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5859" y="3458602"/>
            <a:ext cx="1095236" cy="11310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50" dirty="0"/>
              <a:t>Duration </a:t>
            </a:r>
            <a:br>
              <a:rPr lang="en-US" sz="1350" dirty="0"/>
            </a:br>
            <a:r>
              <a:rPr lang="en-US" sz="1350" dirty="0"/>
              <a:t>of Time</a:t>
            </a:r>
            <a:br>
              <a:rPr lang="en-US" sz="1350" dirty="0"/>
            </a:br>
            <a:r>
              <a:rPr lang="en-US" sz="1350" dirty="0"/>
              <a:t>(Attribute of</a:t>
            </a:r>
            <a:br>
              <a:rPr lang="en-US" sz="1350" dirty="0"/>
            </a:br>
            <a:r>
              <a:rPr lang="en-US" sz="1350" dirty="0"/>
              <a:t>a </a:t>
            </a:r>
            <a:r>
              <a:rPr lang="en-US" sz="1350" b="1" i="1" dirty="0"/>
              <a:t>Sales Date</a:t>
            </a:r>
            <a:r>
              <a:rPr lang="en-US" sz="1350" dirty="0"/>
              <a:t> </a:t>
            </a:r>
            <a:br>
              <a:rPr lang="en-US" sz="1350" dirty="0"/>
            </a:br>
            <a:r>
              <a:rPr lang="en-US" sz="1350" dirty="0"/>
              <a:t>Dimension)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3104" y="3457919"/>
            <a:ext cx="842124" cy="7155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Business </a:t>
            </a:r>
          </a:p>
          <a:p>
            <a:pPr algn="ctr"/>
            <a:r>
              <a:rPr lang="en-US" sz="1350" dirty="0"/>
              <a:t>Process</a:t>
            </a:r>
            <a:br>
              <a:rPr lang="en-US" sz="1350" dirty="0"/>
            </a:br>
            <a:r>
              <a:rPr lang="en-US" sz="1350" dirty="0"/>
              <a:t>(Sales)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388351" y="3171825"/>
            <a:ext cx="1330506" cy="1749063"/>
            <a:chOff x="10213633" y="2940278"/>
            <a:chExt cx="1764349" cy="233208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633" y="3352800"/>
              <a:ext cx="1764349" cy="191956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7" name="TextBox 26"/>
            <p:cNvSpPr txBox="1"/>
            <p:nvPr/>
          </p:nvSpPr>
          <p:spPr>
            <a:xfrm>
              <a:off x="10451495" y="2940278"/>
              <a:ext cx="134174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What I hear</a:t>
              </a: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4816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#1: Select </a:t>
            </a:r>
            <a:r>
              <a:rPr lang="en-US"/>
              <a:t>the </a:t>
            </a:r>
            <a:r>
              <a:rPr lang="en-US">
                <a:solidFill>
                  <a:schemeClr val="accent1"/>
                </a:solidFill>
              </a:rPr>
              <a:t>Business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 i="1">
                <a:solidFill>
                  <a:schemeClr val="accent1"/>
                </a:solidFill>
              </a:rPr>
              <a:t>business process </a:t>
            </a:r>
            <a:r>
              <a:rPr lang="en-US"/>
              <a:t>is a low-level activity performed by </a:t>
            </a:r>
            <a:r>
              <a:rPr lang="en-US" smtClean="0"/>
              <a:t>an organization</a:t>
            </a:r>
            <a:r>
              <a:rPr lang="en-US"/>
              <a:t>, such as </a:t>
            </a:r>
            <a:r>
              <a:rPr lang="en-US" smtClean="0"/>
              <a:t>taking orders</a:t>
            </a:r>
            <a:r>
              <a:rPr lang="en-US"/>
              <a:t>, invoicing, receiving payments, handling service calls, </a:t>
            </a:r>
            <a:r>
              <a:rPr lang="en-US" smtClean="0"/>
              <a:t>registering students, performing </a:t>
            </a:r>
            <a:r>
              <a:rPr lang="en-US"/>
              <a:t>a medical procedure, or processing claims</a:t>
            </a:r>
            <a:r>
              <a:rPr lang="en-US" smtClean="0"/>
              <a:t>.</a:t>
            </a:r>
          </a:p>
          <a:p>
            <a:r>
              <a:rPr lang="en-US"/>
              <a:t>To identify your organization’s business processes, it’s helpful </a:t>
            </a:r>
            <a:r>
              <a:rPr lang="en-US" smtClean="0"/>
              <a:t>to understand </a:t>
            </a:r>
            <a:r>
              <a:rPr lang="en-US"/>
              <a:t>several common characteristics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Business </a:t>
            </a:r>
            <a:r>
              <a:rPr lang="en-US"/>
              <a:t>processes are frequently expressed as action verbs because they represent activities that the business </a:t>
            </a:r>
            <a:r>
              <a:rPr lang="en-US" smtClean="0"/>
              <a:t>performs.</a:t>
            </a:r>
          </a:p>
          <a:p>
            <a:pPr lvl="1"/>
            <a:r>
              <a:rPr lang="en-US" smtClean="0"/>
              <a:t>Business </a:t>
            </a:r>
            <a:r>
              <a:rPr lang="en-US"/>
              <a:t>processes are typically supported by an operational system, such as the billing or purchasing system.</a:t>
            </a:r>
          </a:p>
          <a:p>
            <a:pPr lvl="1"/>
            <a:r>
              <a:rPr lang="en-US" smtClean="0"/>
              <a:t>Business </a:t>
            </a:r>
            <a:r>
              <a:rPr lang="en-US"/>
              <a:t>processes generate or capture key performance metrics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Business </a:t>
            </a:r>
            <a:r>
              <a:rPr lang="en-US"/>
              <a:t>processes are usually triggered by an input and result in output metrics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35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#2: Declare </a:t>
            </a:r>
            <a:r>
              <a:rPr lang="en-US"/>
              <a:t>the </a:t>
            </a:r>
            <a:r>
              <a:rPr lang="en-US" smtClean="0">
                <a:solidFill>
                  <a:schemeClr val="accent2"/>
                </a:solidFill>
              </a:rPr>
              <a:t>Grain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Declaring the </a:t>
            </a:r>
            <a:r>
              <a:rPr lang="en-US">
                <a:solidFill>
                  <a:schemeClr val="accent2"/>
                </a:solidFill>
              </a:rPr>
              <a:t>grain</a:t>
            </a:r>
            <a:r>
              <a:rPr lang="en-US"/>
              <a:t> means specifying </a:t>
            </a:r>
            <a:r>
              <a:rPr lang="en-US" i="1"/>
              <a:t>exactly </a:t>
            </a:r>
            <a:r>
              <a:rPr lang="en-US"/>
              <a:t>what an </a:t>
            </a:r>
            <a:r>
              <a:rPr lang="en-US" smtClean="0"/>
              <a:t>individual fact </a:t>
            </a:r>
            <a:r>
              <a:rPr lang="en-US"/>
              <a:t>table row represents.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grain conveys the level of detail associated with the </a:t>
            </a:r>
            <a:r>
              <a:rPr lang="en-US" smtClean="0"/>
              <a:t>fact table measurements.</a:t>
            </a:r>
          </a:p>
          <a:p>
            <a:r>
              <a:rPr lang="en-US" smtClean="0"/>
              <a:t>It </a:t>
            </a:r>
            <a:r>
              <a:rPr lang="en-US"/>
              <a:t>provides the answer to the question, “How do you describe a</a:t>
            </a:r>
            <a:br>
              <a:rPr lang="en-US"/>
            </a:br>
            <a:r>
              <a:rPr lang="en-US"/>
              <a:t>single row in the fact table</a:t>
            </a:r>
            <a:r>
              <a:rPr lang="en-US" smtClean="0"/>
              <a:t>?”</a:t>
            </a:r>
          </a:p>
          <a:p>
            <a:r>
              <a:rPr lang="en-US"/>
              <a:t>Example </a:t>
            </a:r>
            <a:r>
              <a:rPr lang="en-US" smtClean="0"/>
              <a:t>granularity </a:t>
            </a:r>
            <a:r>
              <a:rPr lang="en-US"/>
              <a:t>declarations </a:t>
            </a:r>
            <a:r>
              <a:rPr lang="en-US" smtClean="0"/>
              <a:t>include: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One row per scan of an individual product on a customer’s sales transaction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One row per line item on a bill from a doctor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One row per individual boarding pass scanned at an airport gate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One row per daily snapshot of the inventory levels for each item in a warehouse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One row per bank account each </a:t>
            </a:r>
            <a:r>
              <a:rPr lang="en-US" smtClean="0"/>
              <a:t>month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096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#2: Declare the </a:t>
            </a:r>
            <a:r>
              <a:rPr lang="en-US">
                <a:solidFill>
                  <a:schemeClr val="accent2"/>
                </a:solidFill>
              </a:rPr>
              <a:t>Grain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Fact Grain Type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100"/>
              <a:t>Events or </a:t>
            </a:r>
            <a:br>
              <a:rPr lang="en-US" sz="2100"/>
            </a:br>
            <a:r>
              <a:rPr lang="en-US" sz="2100">
                <a:solidFill>
                  <a:schemeClr val="accent1"/>
                </a:solidFill>
              </a:rPr>
              <a:t>Transactions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100"/>
              <a:t>Workflows a.k.a. </a:t>
            </a:r>
            <a:br>
              <a:rPr lang="en-US" sz="2100"/>
            </a:br>
            <a:r>
              <a:rPr lang="en-US" sz="2100">
                <a:solidFill>
                  <a:schemeClr val="accent2"/>
                </a:solidFill>
              </a:rPr>
              <a:t>Accumulating Snapshots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100"/>
              <a:t>Points in time a.k.a</a:t>
            </a:r>
            <a:br>
              <a:rPr lang="en-US" sz="2100"/>
            </a:br>
            <a:r>
              <a:rPr lang="en-US" sz="2100">
                <a:solidFill>
                  <a:schemeClr val="accent3"/>
                </a:solidFill>
              </a:rPr>
              <a:t>Periodic Snapshots</a:t>
            </a:r>
          </a:p>
          <a:p>
            <a:pPr marL="728663" lvl="1" indent="-385763">
              <a:buFont typeface="+mj-lt"/>
              <a:buAutoNum type="arabicPeriod"/>
            </a:pPr>
            <a:endParaRPr lang="en-US" sz="2100">
              <a:solidFill>
                <a:schemeClr val="accent3"/>
              </a:solidFill>
            </a:endParaRPr>
          </a:p>
          <a:p>
            <a:pPr marL="342900" lvl="1" indent="0">
              <a:buNone/>
            </a:pPr>
            <a:r>
              <a:rPr lang="en-US" sz="2100" i="1">
                <a:solidFill>
                  <a:schemeClr val="accent6"/>
                </a:solidFill>
              </a:rPr>
              <a:t>Business processes contain facts which </a:t>
            </a:r>
            <a:r>
              <a:rPr lang="en-US" sz="2100" i="1" smtClean="0">
                <a:solidFill>
                  <a:schemeClr val="accent6"/>
                </a:solidFill>
              </a:rPr>
              <a:t/>
            </a:r>
            <a:br>
              <a:rPr lang="en-US" sz="2100" i="1" smtClean="0">
                <a:solidFill>
                  <a:schemeClr val="accent6"/>
                </a:solidFill>
              </a:rPr>
            </a:br>
            <a:r>
              <a:rPr lang="en-US" sz="2100" i="1" smtClean="0">
                <a:solidFill>
                  <a:schemeClr val="accent6"/>
                </a:solidFill>
              </a:rPr>
              <a:t>we </a:t>
            </a:r>
            <a:r>
              <a:rPr lang="en-US" sz="2100" i="1">
                <a:solidFill>
                  <a:schemeClr val="accent6"/>
                </a:solidFill>
              </a:rPr>
              <a:t>use end up being the fact tables </a:t>
            </a:r>
            <a:r>
              <a:rPr lang="en-US" sz="2100" i="1" smtClean="0">
                <a:solidFill>
                  <a:schemeClr val="accent6"/>
                </a:solidFill>
              </a:rPr>
              <a:t>in</a:t>
            </a:r>
            <a:br>
              <a:rPr lang="en-US" sz="2100" i="1" smtClean="0">
                <a:solidFill>
                  <a:schemeClr val="accent6"/>
                </a:solidFill>
              </a:rPr>
            </a:br>
            <a:r>
              <a:rPr lang="en-US" sz="2100" i="1" smtClean="0">
                <a:solidFill>
                  <a:schemeClr val="accent6"/>
                </a:solidFill>
              </a:rPr>
              <a:t> </a:t>
            </a:r>
            <a:r>
              <a:rPr lang="en-US" sz="2100" i="1">
                <a:solidFill>
                  <a:schemeClr val="accent6"/>
                </a:solidFill>
              </a:rPr>
              <a:t>our ROLAP star schemas.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5715000" y="2125266"/>
          <a:ext cx="2914650" cy="324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8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Transaction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most </a:t>
            </a:r>
            <a:r>
              <a:rPr lang="en-US" sz="2400" b="1" dirty="0"/>
              <a:t>basic </a:t>
            </a:r>
            <a:r>
              <a:rPr lang="en-US" sz="2400" dirty="0"/>
              <a:t>fact grain</a:t>
            </a:r>
          </a:p>
          <a:p>
            <a:r>
              <a:rPr lang="en-US" sz="2400" b="1" dirty="0"/>
              <a:t>One row per line </a:t>
            </a:r>
            <a:r>
              <a:rPr lang="en-US" sz="2400" dirty="0"/>
              <a:t>in a transaction</a:t>
            </a:r>
          </a:p>
          <a:p>
            <a:r>
              <a:rPr lang="en-US" sz="2400" dirty="0"/>
              <a:t>Corresponds to a point in space and time</a:t>
            </a:r>
          </a:p>
          <a:p>
            <a:r>
              <a:rPr lang="en-US" sz="2400" dirty="0"/>
              <a:t>Once inserted, it is not revisited for update</a:t>
            </a:r>
          </a:p>
          <a:p>
            <a:r>
              <a:rPr lang="en-US" sz="2400" dirty="0"/>
              <a:t>Rows inserted into fact table when transaction or event occurs</a:t>
            </a:r>
          </a:p>
          <a:p>
            <a:r>
              <a:rPr lang="en-US" sz="2400" b="1" dirty="0"/>
              <a:t>Examples:</a:t>
            </a:r>
            <a:r>
              <a:rPr lang="en-US" sz="2400" dirty="0"/>
              <a:t>	</a:t>
            </a:r>
          </a:p>
          <a:p>
            <a:pPr lvl="1"/>
            <a:r>
              <a:rPr lang="en-US" sz="2100" dirty="0"/>
              <a:t>Sales, Returns, Telemarketing, Registration Events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914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Accumulating Snapshot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374231"/>
          </a:xfrm>
        </p:spPr>
        <p:txBody>
          <a:bodyPr>
            <a:noAutofit/>
          </a:bodyPr>
          <a:lstStyle/>
          <a:p>
            <a:r>
              <a:rPr lang="en-US" dirty="0"/>
              <a:t>Less frequently </a:t>
            </a:r>
            <a:r>
              <a:rPr lang="en-US" dirty="0" smtClean="0"/>
              <a:t>used, application specific.</a:t>
            </a:r>
            <a:endParaRPr lang="en-US" dirty="0"/>
          </a:p>
          <a:p>
            <a:r>
              <a:rPr lang="en-US" dirty="0" smtClean="0"/>
              <a:t>Used to capture a business process workflow.</a:t>
            </a:r>
          </a:p>
          <a:p>
            <a:r>
              <a:rPr lang="en-US" dirty="0" smtClean="0"/>
              <a:t>Fact row is initially inserted, then </a:t>
            </a:r>
            <a:r>
              <a:rPr lang="en-US" b="1" dirty="0" smtClean="0"/>
              <a:t>updated </a:t>
            </a:r>
            <a:r>
              <a:rPr lang="en-US" dirty="0" smtClean="0"/>
              <a:t>as milestones occur </a:t>
            </a:r>
          </a:p>
          <a:p>
            <a:r>
              <a:rPr lang="en-US" dirty="0" smtClean="0"/>
              <a:t>Fact table has </a:t>
            </a:r>
            <a:r>
              <a:rPr lang="en-US" b="1" dirty="0" smtClean="0"/>
              <a:t>multiple </a:t>
            </a:r>
            <a:r>
              <a:rPr lang="en-US" b="1" dirty="0"/>
              <a:t>date FK </a:t>
            </a:r>
            <a:r>
              <a:rPr lang="en-US" dirty="0"/>
              <a:t>that correspond to each milestone </a:t>
            </a:r>
            <a:endParaRPr lang="en-US" dirty="0" smtClean="0"/>
          </a:p>
          <a:p>
            <a:r>
              <a:rPr lang="en-US" b="1" dirty="0" smtClean="0"/>
              <a:t>Special facts</a:t>
            </a:r>
            <a:r>
              <a:rPr lang="en-US" dirty="0" smtClean="0"/>
              <a:t>: milestone counters and lag facts for length of time between milestones</a:t>
            </a:r>
          </a:p>
          <a:p>
            <a:r>
              <a:rPr lang="en-US" b="1" dirty="0" smtClean="0"/>
              <a:t>Examples:</a:t>
            </a:r>
            <a:endParaRPr lang="en-US" dirty="0"/>
          </a:p>
          <a:p>
            <a:pPr lvl="1"/>
            <a:r>
              <a:rPr lang="en-US" sz="2100" smtClean="0"/>
              <a:t>Order </a:t>
            </a:r>
            <a:r>
              <a:rPr lang="en-US" sz="2100"/>
              <a:t>processing</a:t>
            </a:r>
            <a:r>
              <a:rPr lang="en-US" sz="2100"/>
              <a:t>, </a:t>
            </a:r>
            <a:r>
              <a:rPr lang="en-US" sz="2100" smtClean="0"/>
              <a:t>Claims </a:t>
            </a:r>
            <a:r>
              <a:rPr lang="en-US" sz="2100"/>
              <a:t>processing</a:t>
            </a:r>
            <a:r>
              <a:rPr lang="en-US" sz="2100"/>
              <a:t>, </a:t>
            </a:r>
            <a:r>
              <a:rPr lang="en-US" sz="2100" smtClean="0"/>
              <a:t>Service </a:t>
            </a:r>
            <a:r>
              <a:rPr lang="en-US" sz="2100"/>
              <a:t>call resolution </a:t>
            </a:r>
            <a:r>
              <a:rPr lang="en-US" sz="2100"/>
              <a:t>and </a:t>
            </a:r>
            <a:r>
              <a:rPr lang="en-US" sz="2100" smtClean="0"/>
              <a:t>College </a:t>
            </a:r>
            <a:r>
              <a:rPr lang="en-US" sz="2100"/>
              <a:t>admissions</a:t>
            </a:r>
            <a:endParaRPr lang="en-US" sz="2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644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Periodic Snapshot Fact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At </a:t>
            </a:r>
            <a:r>
              <a:rPr lang="en-US" b="1" dirty="0" smtClean="0"/>
              <a:t>predetermined intervals </a:t>
            </a:r>
            <a:r>
              <a:rPr lang="en-US" dirty="0" smtClean="0"/>
              <a:t>snapshots of the same level of details are taken and stacked consecutively in the fact table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Snapshots can be taken daily, weekly, monthly, hourly, etc…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Complements detailed transaction facts but does not replace them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Share the same conformed dimensions but has less dimensions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Examples: 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Financial reports, Bank account values, Semester class schedules, Daily classroom Lab Logins, Student GPAs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813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Activity: Which Fact Table Grain?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Concert ticket purchases?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Voter exit polls in an election?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Mortgage loan application and approval?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Auditing software use in a computer lab?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Daily summaries of visitors to websites?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Law School applications?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Attendance at sporting events?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Admissions to sporting events at 15 minute intervals?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057749"/>
              </p:ext>
            </p:extLst>
          </p:nvPr>
        </p:nvGraphicFramePr>
        <p:xfrm>
          <a:off x="7372350" y="1690689"/>
          <a:ext cx="11430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39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Answers:</a:t>
            </a:r>
            <a:r>
              <a:rPr lang="en-US" dirty="0" smtClean="0"/>
              <a:t> Which Fact Table Grain?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Concert ticket purchases?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Voter exit polls in an election?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Mortgage loan application and approval? </a:t>
            </a:r>
            <a:r>
              <a:rPr lang="en-US" b="1" dirty="0" smtClean="0">
                <a:solidFill>
                  <a:srgbClr val="FF0000"/>
                </a:solidFill>
              </a:rPr>
              <a:t>AS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Auditing software use in a computer lab?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Daily summaries of visitors to websites? </a:t>
            </a:r>
            <a:r>
              <a:rPr lang="en-US" b="1" dirty="0" smtClean="0">
                <a:solidFill>
                  <a:srgbClr val="FF0000"/>
                </a:solidFill>
              </a:rPr>
              <a:t>PS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Law School applications? </a:t>
            </a:r>
            <a:r>
              <a:rPr lang="en-US" b="1" dirty="0" smtClean="0">
                <a:solidFill>
                  <a:srgbClr val="FF0000"/>
                </a:solidFill>
              </a:rPr>
              <a:t>AS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Attendance at sporting events?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Admissions to sporting events at 15 minute intervals? </a:t>
            </a:r>
            <a:r>
              <a:rPr lang="en-US" b="1" dirty="0" smtClean="0">
                <a:solidFill>
                  <a:srgbClr val="FF0000"/>
                </a:solidFill>
              </a:rPr>
              <a:t>PS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790461"/>
              </p:ext>
            </p:extLst>
          </p:nvPr>
        </p:nvGraphicFramePr>
        <p:xfrm>
          <a:off x="7372350" y="1690689"/>
          <a:ext cx="11430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4631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#3: Identify </a:t>
            </a:r>
            <a:r>
              <a:rPr lang="en-US"/>
              <a:t>the </a:t>
            </a:r>
            <a:r>
              <a:rPr lang="en-US">
                <a:solidFill>
                  <a:schemeClr val="accent4"/>
                </a:solidFill>
              </a:rPr>
              <a:t>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Dimensions provide </a:t>
            </a:r>
            <a:r>
              <a:rPr lang="en-US" sz="2400" b="1"/>
              <a:t>context</a:t>
            </a:r>
            <a:r>
              <a:rPr lang="en-US" sz="2400"/>
              <a:t> for our facts.</a:t>
            </a:r>
            <a:endParaRPr lang="en-US" sz="2400" b="1"/>
          </a:p>
          <a:p>
            <a:r>
              <a:rPr lang="en-US" sz="2400"/>
              <a:t>We can easily identify dimensions because of the “</a:t>
            </a:r>
            <a:r>
              <a:rPr lang="en-US" sz="2400" b="1" i="1"/>
              <a:t>by</a:t>
            </a:r>
            <a:r>
              <a:rPr lang="en-US" sz="2400"/>
              <a:t>” and/or “</a:t>
            </a:r>
            <a:r>
              <a:rPr lang="en-US" sz="2400" b="1" i="1"/>
              <a:t>for</a:t>
            </a:r>
            <a:r>
              <a:rPr lang="en-US" sz="2400"/>
              <a:t>” words.</a:t>
            </a:r>
          </a:p>
          <a:p>
            <a:pPr lvl="1"/>
            <a:r>
              <a:rPr lang="en-US" sz="2400" b="1"/>
              <a:t>Ex. </a:t>
            </a:r>
            <a:r>
              <a:rPr lang="en-US" sz="2400"/>
              <a:t>Total accounts receivables </a:t>
            </a:r>
            <a:r>
              <a:rPr lang="en-US" sz="2400" b="1" i="1"/>
              <a:t>for</a:t>
            </a:r>
            <a:r>
              <a:rPr lang="en-US" sz="2400" b="1"/>
              <a:t> </a:t>
            </a:r>
            <a:r>
              <a:rPr lang="en-US" sz="2400"/>
              <a:t>the IT Department </a:t>
            </a:r>
            <a:r>
              <a:rPr lang="en-US" sz="2400" b="1" i="1"/>
              <a:t>by </a:t>
            </a:r>
            <a:r>
              <a:rPr lang="en-US" sz="2400"/>
              <a:t>Month.</a:t>
            </a:r>
          </a:p>
          <a:p>
            <a:r>
              <a:rPr lang="en-US" sz="2400"/>
              <a:t>Dimensions have </a:t>
            </a:r>
            <a:r>
              <a:rPr lang="en-US" sz="2400" b="1"/>
              <a:t>attributes</a:t>
            </a:r>
            <a:r>
              <a:rPr lang="en-US" sz="2400"/>
              <a:t> which describe and categorize their values.</a:t>
            </a:r>
          </a:p>
          <a:p>
            <a:pPr lvl="1"/>
            <a:r>
              <a:rPr lang="en-US" sz="2400" b="1"/>
              <a:t>Ex. </a:t>
            </a:r>
            <a:r>
              <a:rPr lang="en-US" sz="2400"/>
              <a:t>Student: Major, Year, Dormitory, Gender.</a:t>
            </a:r>
          </a:p>
          <a:p>
            <a:r>
              <a:rPr lang="en-US" sz="2400"/>
              <a:t>The attributes help constrain and summarize facts.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72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Lecture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What is Dimensional Modeling</a:t>
            </a:r>
          </a:p>
          <a:p>
            <a:r>
              <a:rPr lang="en-US"/>
              <a:t>Components of the Dimensional Model</a:t>
            </a:r>
          </a:p>
          <a:p>
            <a:r>
              <a:rPr lang="en-US"/>
              <a:t>Four-Step Dimensional Model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6107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#4: Identify </a:t>
            </a:r>
            <a:r>
              <a:rPr lang="en-US"/>
              <a:t>the </a:t>
            </a:r>
            <a:r>
              <a:rPr lang="en-US" smtClean="0">
                <a:solidFill>
                  <a:schemeClr val="accent6"/>
                </a:solidFill>
              </a:rPr>
              <a:t>Facts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Facts</a:t>
                </a:r>
                <a:r>
                  <a:rPr lang="en-US" dirty="0"/>
                  <a:t> are quantifiable numerical values associated with the business process.</a:t>
                </a:r>
              </a:p>
              <a:p>
                <a:pPr lvl="1"/>
                <a:r>
                  <a:rPr lang="en-US" dirty="0"/>
                  <a:t>How much?</a:t>
                </a:r>
              </a:p>
              <a:p>
                <a:pPr lvl="1"/>
                <a:r>
                  <a:rPr lang="en-US" dirty="0"/>
                  <a:t>How many?</a:t>
                </a:r>
              </a:p>
              <a:p>
                <a:pPr lvl="1"/>
                <a:r>
                  <a:rPr lang="en-US" dirty="0"/>
                  <a:t>How long?</a:t>
                </a:r>
              </a:p>
              <a:p>
                <a:pPr lvl="1"/>
                <a:r>
                  <a:rPr lang="en-US" dirty="0"/>
                  <a:t>How often?</a:t>
                </a:r>
              </a:p>
              <a:p>
                <a:r>
                  <a:rPr lang="en-US" dirty="0"/>
                  <a:t>If its not tied to the business process, its not a fact.</a:t>
                </a:r>
              </a:p>
              <a:p>
                <a:r>
                  <a:rPr lang="en-US" dirty="0"/>
                  <a:t>For example:</a:t>
                </a:r>
              </a:p>
              <a:p>
                <a:pPr lvl="1"/>
                <a:r>
                  <a:rPr lang="en-US" dirty="0"/>
                  <a:t>Points Scored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==</m:t>
                    </m:r>
                  </m:oMath>
                </a14:m>
                <a:r>
                  <a:rPr lang="en-US" dirty="0"/>
                  <a:t> Fact, </a:t>
                </a:r>
                <a:r>
                  <a:rPr lang="en-US"/>
                  <a:t>Player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==</m:t>
                    </m:r>
                  </m:oMath>
                </a14:m>
                <a:r>
                  <a:rPr lang="en-US"/>
                  <a:t> Fact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732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</a:t>
            </a:r>
            <a:r>
              <a:rPr lang="en-US" dirty="0" smtClean="0">
                <a:solidFill>
                  <a:schemeClr val="accent4"/>
                </a:solidFill>
              </a:rPr>
              <a:t>Facts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3101"/>
            <a:ext cx="7886700" cy="3829049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Additive - </a:t>
            </a:r>
            <a:r>
              <a:rPr lang="en-US" sz="2400" dirty="0"/>
              <a:t>Fact can be summed across all dimensions. </a:t>
            </a:r>
          </a:p>
          <a:p>
            <a:pPr lvl="1"/>
            <a:r>
              <a:rPr lang="en-US" sz="2100" dirty="0"/>
              <a:t>The most useful kind of fact.</a:t>
            </a:r>
          </a:p>
          <a:p>
            <a:pPr lvl="1"/>
            <a:r>
              <a:rPr lang="en-US" sz="2100" dirty="0"/>
              <a:t>Quantity sold, hours billed.</a:t>
            </a:r>
          </a:p>
          <a:p>
            <a:r>
              <a:rPr lang="en-US" sz="3000" dirty="0">
                <a:solidFill>
                  <a:schemeClr val="accent2"/>
                </a:solidFill>
              </a:rPr>
              <a:t>Semi-Additive - </a:t>
            </a:r>
            <a:r>
              <a:rPr lang="en-US" sz="2400" dirty="0"/>
              <a:t>Cannot be summed across all dimensions, such as time periods.</a:t>
            </a:r>
            <a:endParaRPr lang="en-US" dirty="0"/>
          </a:p>
          <a:p>
            <a:pPr lvl="1"/>
            <a:r>
              <a:rPr lang="en-US" sz="2100" dirty="0"/>
              <a:t>Sometime these are </a:t>
            </a:r>
            <a:r>
              <a:rPr lang="en-US" sz="2100" i="1" dirty="0"/>
              <a:t>averaged </a:t>
            </a:r>
            <a:r>
              <a:rPr lang="en-US" sz="2100" dirty="0"/>
              <a:t>across the time dimension.</a:t>
            </a:r>
          </a:p>
          <a:p>
            <a:pPr lvl="1"/>
            <a:r>
              <a:rPr lang="en-US" sz="2100" dirty="0"/>
              <a:t>Quantity on Hand, Time logged on to computer.</a:t>
            </a:r>
          </a:p>
          <a:p>
            <a:r>
              <a:rPr lang="en-US" sz="3000" dirty="0">
                <a:solidFill>
                  <a:schemeClr val="accent3"/>
                </a:solidFill>
              </a:rPr>
              <a:t>Non-Additive - </a:t>
            </a:r>
            <a:r>
              <a:rPr lang="en-US" sz="2400" dirty="0"/>
              <a:t>Cannot be summed across any dimension.</a:t>
            </a:r>
          </a:p>
          <a:p>
            <a:pPr lvl="1"/>
            <a:r>
              <a:rPr lang="en-US" sz="2100" dirty="0"/>
              <a:t>These do not belong in the fact table, but with the dimension.</a:t>
            </a:r>
          </a:p>
          <a:p>
            <a:pPr lvl="1"/>
            <a:r>
              <a:rPr lang="en-US" sz="2100" dirty="0"/>
              <a:t>Basketball player height, Retail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90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Activity: Facts or Not??</a:t>
            </a:r>
            <a:br>
              <a:rPr lang="en-US" dirty="0" smtClean="0"/>
            </a:br>
            <a:r>
              <a:rPr lang="en-US" dirty="0" smtClean="0"/>
              <a:t>Additive? Semi? Non?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page views on a website?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amount of taxes withheld on an employee’s weekly paycheck?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Credit card balance.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Pants waist size? 32, 34, etc…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when a student attends class?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Product Retail Price?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Vehicle’s MPG rating?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number of minutes late employees arrive to work each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47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Answers: </a:t>
            </a:r>
            <a:r>
              <a:rPr lang="en-US" dirty="0" smtClean="0"/>
              <a:t>Facts or Not?</a:t>
            </a:r>
            <a:br>
              <a:rPr lang="en-US" dirty="0" smtClean="0"/>
            </a:br>
            <a:r>
              <a:rPr lang="en-US" dirty="0" smtClean="0"/>
              <a:t>Additive? Semi? Non?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page views on a website? </a:t>
            </a:r>
            <a:r>
              <a:rPr lang="en-US" b="1" dirty="0" smtClean="0">
                <a:solidFill>
                  <a:srgbClr val="FF0000"/>
                </a:solidFill>
              </a:rPr>
              <a:t>F/A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amount of taxes withheld on an employee’s weekly paycheck? </a:t>
            </a:r>
            <a:r>
              <a:rPr lang="en-US" b="1" dirty="0" smtClean="0">
                <a:solidFill>
                  <a:srgbClr val="FF0000"/>
                </a:solidFill>
              </a:rPr>
              <a:t>F/A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Credit card balance. </a:t>
            </a:r>
            <a:r>
              <a:rPr lang="en-US" b="1" dirty="0" smtClean="0">
                <a:solidFill>
                  <a:srgbClr val="FF0000"/>
                </a:solidFill>
              </a:rPr>
              <a:t>F/S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Pants waist size? 32, 34, etc… </a:t>
            </a:r>
            <a:r>
              <a:rPr lang="en-US" b="1" dirty="0" smtClean="0">
                <a:solidFill>
                  <a:srgbClr val="FF0000"/>
                </a:solidFill>
              </a:rPr>
              <a:t>N/A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when a student attends class? </a:t>
            </a:r>
            <a:r>
              <a:rPr lang="en-US" b="1" dirty="0" smtClean="0">
                <a:solidFill>
                  <a:srgbClr val="FF0000"/>
                </a:solidFill>
              </a:rPr>
              <a:t>F/A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Product Retail Price? </a:t>
            </a:r>
            <a:r>
              <a:rPr lang="en-US" b="1" dirty="0" smtClean="0">
                <a:solidFill>
                  <a:srgbClr val="FF0000"/>
                </a:solidFill>
              </a:rPr>
              <a:t>N/A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Vehicle’s MPG rating? </a:t>
            </a:r>
            <a:r>
              <a:rPr lang="en-US" b="1" dirty="0" smtClean="0">
                <a:solidFill>
                  <a:srgbClr val="FF0000"/>
                </a:solidFill>
              </a:rPr>
              <a:t>N/A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number of minutes late employees arrive to work each day. </a:t>
            </a:r>
            <a:r>
              <a:rPr lang="en-US" b="1" dirty="0" smtClean="0">
                <a:solidFill>
                  <a:srgbClr val="FF0000"/>
                </a:solidFill>
              </a:rPr>
              <a:t>F/A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Bus Matrix – A documentation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2057400"/>
            <a:ext cx="74295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A key deliverable from requirements gathering, the </a:t>
            </a:r>
            <a:r>
              <a:rPr lang="en-US" sz="2400" b="1" dirty="0"/>
              <a:t>bus matrix </a:t>
            </a:r>
            <a:r>
              <a:rPr lang="en-US" sz="2400" dirty="0"/>
              <a:t>documents your </a:t>
            </a:r>
            <a:r>
              <a:rPr lang="en-US" sz="2400" b="1" dirty="0">
                <a:solidFill>
                  <a:schemeClr val="accent6"/>
                </a:solidFill>
              </a:rPr>
              <a:t>business </a:t>
            </a:r>
            <a:r>
              <a:rPr lang="en-US" sz="2400" b="1">
                <a:solidFill>
                  <a:schemeClr val="accent6"/>
                </a:solidFill>
              </a:rPr>
              <a:t>processes</a:t>
            </a:r>
            <a:r>
              <a:rPr lang="en-US" sz="2400" b="1" smtClean="0"/>
              <a:t>, </a:t>
            </a:r>
            <a:r>
              <a:rPr lang="en-US" sz="2400" b="1" smtClean="0">
                <a:solidFill>
                  <a:schemeClr val="accent2"/>
                </a:solidFill>
              </a:rPr>
              <a:t>grain</a:t>
            </a:r>
            <a:r>
              <a:rPr lang="en-US" sz="2400" b="1" smtClean="0"/>
              <a:t>, </a:t>
            </a:r>
            <a:r>
              <a:rPr lang="en-US" sz="2400" b="1" dirty="0">
                <a:solidFill>
                  <a:schemeClr val="accent4"/>
                </a:solidFill>
              </a:rPr>
              <a:t>facts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5"/>
                </a:solidFill>
              </a:rPr>
              <a:t>dimensions</a:t>
            </a:r>
            <a:r>
              <a:rPr lang="en-US" sz="2400" b="1" dirty="0"/>
              <a:t> </a:t>
            </a:r>
            <a:r>
              <a:rPr lang="en-US" sz="2400" dirty="0"/>
              <a:t>across all projects in your program. 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" y="3371850"/>
            <a:ext cx="8296423" cy="2400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6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Star Schema</a:t>
            </a:r>
            <a:r>
              <a:rPr lang="en-US" dirty="0" smtClean="0"/>
              <a:t>: Relational answer to the </a:t>
            </a:r>
            <a:r>
              <a:rPr lang="en-US" dirty="0" smtClean="0">
                <a:solidFill>
                  <a:schemeClr val="accent4"/>
                </a:solidFill>
              </a:rPr>
              <a:t>DM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857250"/>
            <a:ext cx="6172200" cy="12001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/>
          </a:p>
        </p:txBody>
      </p:sp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4450" y="2057401"/>
            <a:ext cx="4229100" cy="376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42900" y="3028950"/>
            <a:ext cx="1106424" cy="40005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Attribute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71327" y="2024735"/>
            <a:ext cx="1700674" cy="40005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Dimension Table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175056" y="2828925"/>
            <a:ext cx="1085850" cy="40005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Fact Table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86000" y="4229100"/>
            <a:ext cx="742950" cy="40005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Fact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5134283" y="2235014"/>
            <a:ext cx="1257300" cy="40005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Primary Key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3429000" y="3449279"/>
            <a:ext cx="1257300" cy="40005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Foreign Key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2250" y="2141064"/>
            <a:ext cx="24574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/>
              <a:t>The </a:t>
            </a:r>
            <a:r>
              <a:rPr lang="en-US" sz="2700" dirty="0">
                <a:solidFill>
                  <a:schemeClr val="accent6"/>
                </a:solidFill>
              </a:rPr>
              <a:t>Star Schema </a:t>
            </a:r>
          </a:p>
          <a:p>
            <a:r>
              <a:rPr lang="en-US" sz="2700" smtClean="0"/>
              <a:t>is </a:t>
            </a:r>
            <a:r>
              <a:rPr lang="en-US" sz="2700" dirty="0"/>
              <a:t>a </a:t>
            </a:r>
            <a:r>
              <a:rPr lang="en-US" sz="2700" dirty="0">
                <a:solidFill>
                  <a:schemeClr val="accent2"/>
                </a:solidFill>
              </a:rPr>
              <a:t>Relational</a:t>
            </a:r>
            <a:br>
              <a:rPr lang="en-US" sz="2700" dirty="0">
                <a:solidFill>
                  <a:schemeClr val="accent2"/>
                </a:solidFill>
              </a:rPr>
            </a:br>
            <a:r>
              <a:rPr lang="en-US" sz="2700" dirty="0">
                <a:solidFill>
                  <a:schemeClr val="accent2"/>
                </a:solidFill>
              </a:rPr>
              <a:t>Database </a:t>
            </a:r>
          </a:p>
          <a:p>
            <a:r>
              <a:rPr lang="en-US" sz="2700" dirty="0">
                <a:solidFill>
                  <a:schemeClr val="accent2"/>
                </a:solidFill>
              </a:rPr>
              <a:t>Implementation </a:t>
            </a:r>
          </a:p>
          <a:p>
            <a:r>
              <a:rPr lang="en-US" sz="2700" smtClean="0"/>
              <a:t>of a </a:t>
            </a:r>
            <a:endParaRPr lang="en-US" sz="2700" dirty="0"/>
          </a:p>
          <a:p>
            <a:r>
              <a:rPr lang="en-US" sz="2700" dirty="0">
                <a:solidFill>
                  <a:schemeClr val="accent4"/>
                </a:solidFill>
              </a:rPr>
              <a:t>Dimensional </a:t>
            </a:r>
          </a:p>
          <a:p>
            <a:r>
              <a:rPr lang="en-US" sz="2700" dirty="0">
                <a:solidFill>
                  <a:schemeClr val="accent4"/>
                </a:solidFill>
              </a:rPr>
              <a:t>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94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Reading: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R. Kimball and M. Ross. (2007). </a:t>
            </a:r>
            <a:r>
              <a:rPr lang="en-US" i="1" smtClean="0"/>
              <a:t>The </a:t>
            </a:r>
            <a:r>
              <a:rPr lang="en-US" i="1"/>
              <a:t>Data Warehouse </a:t>
            </a:r>
            <a:r>
              <a:rPr lang="en-US" i="1" smtClean="0"/>
              <a:t>Toolkit (2</a:t>
            </a:r>
            <a:r>
              <a:rPr lang="en-US" i="1" baseline="30000" smtClean="0"/>
              <a:t>nd</a:t>
            </a:r>
            <a:r>
              <a:rPr lang="en-US" i="1" smtClean="0"/>
              <a:t> Edition)</a:t>
            </a:r>
            <a:r>
              <a:rPr lang="en-US" smtClean="0"/>
              <a:t>, </a:t>
            </a:r>
            <a:r>
              <a:rPr lang="en-US"/>
              <a:t>Wiley &amp; </a:t>
            </a:r>
            <a:r>
              <a:rPr lang="en-US" smtClean="0"/>
              <a:t>Sons. 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R. Kimball and M. Ross. </a:t>
            </a:r>
            <a:r>
              <a:rPr lang="en-US"/>
              <a:t>(</a:t>
            </a:r>
            <a:r>
              <a:rPr lang="en-US" smtClean="0"/>
              <a:t>2013). </a:t>
            </a:r>
            <a:r>
              <a:rPr lang="en-US" i="1" smtClean="0"/>
              <a:t>The </a:t>
            </a:r>
            <a:r>
              <a:rPr lang="en-US" i="1"/>
              <a:t>Data Warehouse </a:t>
            </a:r>
            <a:r>
              <a:rPr lang="en-US" i="1" smtClean="0"/>
              <a:t>Toolkit (3</a:t>
            </a:r>
            <a:r>
              <a:rPr lang="en-US" i="1" baseline="30000" smtClean="0"/>
              <a:t>rd</a:t>
            </a:r>
            <a:r>
              <a:rPr lang="en-US" i="1" smtClean="0"/>
              <a:t> Edition)</a:t>
            </a:r>
            <a:r>
              <a:rPr lang="en-US" smtClean="0"/>
              <a:t>, </a:t>
            </a:r>
            <a:r>
              <a:rPr lang="en-US"/>
              <a:t>Wiley &amp; </a:t>
            </a:r>
            <a:r>
              <a:rPr lang="en-US" smtClean="0"/>
              <a:t>Sons.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970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28650" y="1253331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id-ID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2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</a:t>
            </a:r>
            <a:r>
              <a:rPr lang="en-US" dirty="0" smtClean="0">
                <a:solidFill>
                  <a:srgbClr val="FFC000"/>
                </a:solidFill>
              </a:rPr>
              <a:t>Kimball Lifecycle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 descr="http://www.kimballgroup.com/wp-content/uploads/2012/06/kimball-core-concepts-0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71" y="2057400"/>
            <a:ext cx="6561438" cy="3371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xtLst/>
        </p:spPr>
      </p:pic>
      <p:sp>
        <p:nvSpPr>
          <p:cNvPr id="3" name="Rectangle 2"/>
          <p:cNvSpPr/>
          <p:nvPr/>
        </p:nvSpPr>
        <p:spPr>
          <a:xfrm>
            <a:off x="3143250" y="3371850"/>
            <a:ext cx="914400" cy="65151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16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</a:rPr>
              <a:t>Dimensional Model </a:t>
            </a:r>
            <a:r>
              <a:rPr lang="en-US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2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4"/>
                </a:solidFill>
              </a:rPr>
              <a:t>Dimensional Modeling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545681"/>
          </a:xfrm>
        </p:spPr>
        <p:txBody>
          <a:bodyPr>
            <a:normAutofit fontScale="92500" lnSpcReduction="10000"/>
          </a:bodyPr>
          <a:lstStyle/>
          <a:p>
            <a:r>
              <a:rPr lang="en-US" sz="2700" dirty="0"/>
              <a:t>A </a:t>
            </a:r>
            <a:r>
              <a:rPr lang="en-US" sz="2700" dirty="0">
                <a:solidFill>
                  <a:schemeClr val="tx2"/>
                </a:solidFill>
              </a:rPr>
              <a:t>Logical design technique</a:t>
            </a:r>
            <a:r>
              <a:rPr lang="en-US" sz="2700" dirty="0">
                <a:solidFill>
                  <a:schemeClr val="accent3"/>
                </a:solidFill>
              </a:rPr>
              <a:t> </a:t>
            </a:r>
            <a:r>
              <a:rPr lang="en-US" sz="2700" dirty="0"/>
              <a:t>for structuring data with the following objectives: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sz="2400" b="1" dirty="0"/>
              <a:t>Intuitive</a:t>
            </a:r>
            <a:r>
              <a:rPr lang="en-US" sz="2400" dirty="0"/>
              <a:t>: Easy for business users to understand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sz="2400" b="1" dirty="0"/>
              <a:t>Fast</a:t>
            </a:r>
            <a:r>
              <a:rPr lang="en-US" sz="2400" dirty="0"/>
              <a:t>: Excellent query performance</a:t>
            </a:r>
          </a:p>
          <a:p>
            <a:pPr marL="600075" lvl="1" indent="-257175">
              <a:buFont typeface="+mj-lt"/>
              <a:buAutoNum type="arabicPeriod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700" dirty="0"/>
              <a:t> </a:t>
            </a:r>
            <a:r>
              <a:rPr lang="en-US" sz="2625" dirty="0"/>
              <a:t>Think of a </a:t>
            </a:r>
            <a:r>
              <a:rPr lang="en-US" sz="2625" dirty="0">
                <a:solidFill>
                  <a:schemeClr val="accent4"/>
                </a:solidFill>
              </a:rPr>
              <a:t>Dimensional Model </a:t>
            </a:r>
            <a:r>
              <a:rPr lang="en-US" sz="2625" dirty="0"/>
              <a:t>as a </a:t>
            </a:r>
            <a:r>
              <a:rPr lang="en-US" sz="2625" dirty="0">
                <a:solidFill>
                  <a:schemeClr val="accent5"/>
                </a:solidFill>
              </a:rPr>
              <a:t>fact table </a:t>
            </a:r>
            <a:r>
              <a:rPr lang="en-US" sz="2625" dirty="0"/>
              <a:t>+ the </a:t>
            </a:r>
            <a:r>
              <a:rPr lang="en-US" sz="2625" dirty="0">
                <a:solidFill>
                  <a:schemeClr val="accent6"/>
                </a:solidFill>
              </a:rPr>
              <a:t>dimensions</a:t>
            </a:r>
            <a:r>
              <a:rPr lang="en-US" sz="2625" dirty="0"/>
              <a:t> it requires.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25" dirty="0"/>
              <a:t> </a:t>
            </a:r>
            <a:r>
              <a:rPr lang="en-US" sz="2625" dirty="0">
                <a:solidFill>
                  <a:schemeClr val="accent4"/>
                </a:solidFill>
              </a:rPr>
              <a:t>Dimensional Models </a:t>
            </a:r>
            <a:r>
              <a:rPr lang="en-US" sz="2625" dirty="0"/>
              <a:t>are implemented in the Relational DBMS as </a:t>
            </a:r>
            <a:r>
              <a:rPr lang="en-US" sz="2625" dirty="0">
                <a:solidFill>
                  <a:schemeClr val="accent2"/>
                </a:solidFill>
              </a:rPr>
              <a:t>star schemas</a:t>
            </a:r>
            <a:r>
              <a:rPr lang="en-US" sz="2625" dirty="0"/>
              <a:t>. The exist in MOLAP databases as </a:t>
            </a:r>
            <a:r>
              <a:rPr lang="en-US" sz="2625" dirty="0">
                <a:solidFill>
                  <a:schemeClr val="accent2"/>
                </a:solidFill>
              </a:rPr>
              <a:t>cubes</a:t>
            </a:r>
            <a:r>
              <a:rPr lang="en-US" sz="2625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55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Dimensional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Understandability</a:t>
            </a:r>
            <a:r>
              <a:rPr lang="en-US"/>
              <a:t>: data warehouse is easier for the user </a:t>
            </a:r>
            <a:r>
              <a:rPr lang="en-US" smtClean="0"/>
              <a:t>to understand </a:t>
            </a:r>
            <a:r>
              <a:rPr lang="en-US"/>
              <a:t>and to </a:t>
            </a:r>
            <a:r>
              <a:rPr lang="en-US" smtClean="0"/>
              <a:t>use.</a:t>
            </a:r>
            <a:endParaRPr lang="en-US"/>
          </a:p>
          <a:p>
            <a:r>
              <a:rPr lang="en-US" smtClean="0">
                <a:solidFill>
                  <a:schemeClr val="accent2"/>
                </a:solidFill>
              </a:rPr>
              <a:t>Query </a:t>
            </a:r>
            <a:r>
              <a:rPr lang="en-US">
                <a:solidFill>
                  <a:schemeClr val="accent2"/>
                </a:solidFill>
              </a:rPr>
              <a:t>performance</a:t>
            </a:r>
            <a:r>
              <a:rPr lang="en-US"/>
              <a:t>: the retrieval of data from the </a:t>
            </a:r>
            <a:r>
              <a:rPr lang="en-US" smtClean="0"/>
              <a:t>data warehouse </a:t>
            </a:r>
            <a:r>
              <a:rPr lang="en-US"/>
              <a:t>tends to operate very quickly.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952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are the </a:t>
            </a:r>
            <a:r>
              <a:rPr lang="en-US" dirty="0">
                <a:solidFill>
                  <a:schemeClr val="accent4"/>
                </a:solidFill>
              </a:rPr>
              <a:t>Dimensional Models </a:t>
            </a:r>
            <a:r>
              <a:rPr lang="en-US" dirty="0"/>
              <a:t>in the </a:t>
            </a:r>
            <a:r>
              <a:rPr lang="en-US" dirty="0">
                <a:solidFill>
                  <a:schemeClr val="accent3"/>
                </a:solidFill>
              </a:rPr>
              <a:t>CIF</a:t>
            </a:r>
            <a:r>
              <a:rPr lang="en-US" dirty="0"/>
              <a:t>?</a:t>
            </a:r>
          </a:p>
        </p:txBody>
      </p:sp>
      <p:pic>
        <p:nvPicPr>
          <p:cNvPr id="7" name="Picture 2" descr="http://inmoncif.com/inmoncif-old/www/library/articles/images/artcifco_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59391"/>
            <a:ext cx="5143500" cy="39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0" y="2114550"/>
            <a:ext cx="1363380" cy="2343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2014407" y="4636454"/>
            <a:ext cx="1063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Red</a:t>
            </a:r>
            <a:r>
              <a:rPr lang="en-US" sz="1500" b="1">
                <a:solidFill>
                  <a:srgbClr val="FF0000"/>
                </a:solidFill>
              </a:rPr>
              <a:t>: </a:t>
            </a:r>
            <a:r>
              <a:rPr lang="en-US" sz="1500" b="1" smtClean="0">
                <a:solidFill>
                  <a:srgbClr val="FF0000"/>
                </a:solidFill>
              </a:rPr>
              <a:t>NO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>
                <a:solidFill>
                  <a:srgbClr val="00B050"/>
                </a:solidFill>
              </a:rPr>
              <a:t>Green</a:t>
            </a:r>
            <a:r>
              <a:rPr lang="en-US" sz="1500" b="1">
                <a:solidFill>
                  <a:srgbClr val="00B050"/>
                </a:solidFill>
              </a:rPr>
              <a:t>: </a:t>
            </a:r>
            <a:r>
              <a:rPr lang="en-US" sz="1500" b="1" smtClean="0">
                <a:solidFill>
                  <a:srgbClr val="00B050"/>
                </a:solidFill>
              </a:rPr>
              <a:t>YES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4457700" y="3566581"/>
            <a:ext cx="800100" cy="5482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3800475" y="1959355"/>
            <a:ext cx="1685925" cy="58117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323170" y="3498409"/>
            <a:ext cx="1363380" cy="4449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6115050" y="2057401"/>
            <a:ext cx="942975" cy="138526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4515898" y="2984735"/>
            <a:ext cx="856202" cy="4449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3686175" y="2627271"/>
            <a:ext cx="372524" cy="1316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5207601" y="4012084"/>
            <a:ext cx="1250349" cy="116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38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</a:t>
            </a:r>
            <a:r>
              <a:rPr lang="en-US" dirty="0" smtClean="0">
                <a:solidFill>
                  <a:schemeClr val="accent4"/>
                </a:solidFill>
              </a:rPr>
              <a:t>Dimensional Model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Fact Table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– A database table of quantifiable performance measurements (</a:t>
            </a:r>
            <a:r>
              <a:rPr lang="en-US" b="1" dirty="0" smtClean="0">
                <a:solidFill>
                  <a:schemeClr val="accent5"/>
                </a:solidFill>
              </a:rPr>
              <a:t>facts</a:t>
            </a:r>
            <a:r>
              <a:rPr lang="en-US" dirty="0" smtClean="0"/>
              <a:t>). Originate from business processes. Has FK’s to each of the </a:t>
            </a:r>
            <a:r>
              <a:rPr lang="en-US" smtClean="0"/>
              <a:t>dimensions.</a:t>
            </a:r>
          </a:p>
          <a:p>
            <a:pPr lvl="1"/>
            <a:r>
              <a:rPr lang="en-US" b="1"/>
              <a:t>Ex. </a:t>
            </a:r>
            <a:r>
              <a:rPr lang="en-US"/>
              <a:t>Sales Amount, Days To Ship, Quantity on Hand.</a:t>
            </a:r>
            <a:endParaRPr lang="en-US" dirty="0"/>
          </a:p>
          <a:p>
            <a:r>
              <a:rPr lang="en-US" b="1" dirty="0" smtClean="0">
                <a:solidFill>
                  <a:schemeClr val="accent5"/>
                </a:solidFill>
              </a:rPr>
              <a:t>Dimension Table </a:t>
            </a:r>
            <a:r>
              <a:rPr lang="en-US" dirty="0" smtClean="0"/>
              <a:t>– A table of contexts for the </a:t>
            </a:r>
            <a:r>
              <a:rPr lang="en-US" smtClean="0"/>
              <a:t>facts.</a:t>
            </a:r>
          </a:p>
          <a:p>
            <a:pPr lvl="1"/>
            <a:r>
              <a:rPr lang="en-US" b="1"/>
              <a:t>Ex. </a:t>
            </a:r>
            <a:r>
              <a:rPr lang="en-US"/>
              <a:t>Date/Time, Location,  Customer, Product</a:t>
            </a:r>
            <a:endParaRPr lang="en-US" dirty="0"/>
          </a:p>
          <a:p>
            <a:r>
              <a:rPr lang="en-US" b="1" dirty="0" smtClean="0">
                <a:solidFill>
                  <a:schemeClr val="accent5"/>
                </a:solidFill>
              </a:rPr>
              <a:t>Attribute </a:t>
            </a:r>
            <a:r>
              <a:rPr lang="en-US" dirty="0" smtClean="0"/>
              <a:t>– A characteristic of a </a:t>
            </a:r>
            <a:r>
              <a:rPr lang="en-US" smtClean="0"/>
              <a:t>dimension.</a:t>
            </a:r>
          </a:p>
          <a:p>
            <a:pPr lvl="1"/>
            <a:r>
              <a:rPr lang="en-US" b="1"/>
              <a:t>Ex. </a:t>
            </a:r>
            <a:r>
              <a:rPr lang="en-US"/>
              <a:t>Product: Name, Category, Department</a:t>
            </a:r>
          </a:p>
          <a:p>
            <a:r>
              <a:rPr lang="en-US" b="1">
                <a:solidFill>
                  <a:schemeClr val="accent5"/>
                </a:solidFill>
              </a:rPr>
              <a:t>Star Schema </a:t>
            </a:r>
            <a:r>
              <a:rPr lang="en-US"/>
              <a:t>– Connections among facts and dimensions which define a business process</a:t>
            </a:r>
            <a:r>
              <a:rPr lang="en-US" smtClean="0"/>
              <a:t>.</a:t>
            </a:r>
          </a:p>
          <a:p>
            <a:pPr lvl="1"/>
            <a:r>
              <a:rPr lang="en-US" b="1"/>
              <a:t>Ex: </a:t>
            </a:r>
            <a:r>
              <a:rPr lang="en-US"/>
              <a:t>Sales, Inventory </a:t>
            </a:r>
            <a:r>
              <a:rPr lang="en-US" smtClean="0"/>
              <a:t>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496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Four-Step Dimensional </a:t>
            </a:r>
            <a:r>
              <a:rPr lang="en-US" smtClean="0"/>
              <a:t>Model Design </a:t>
            </a:r>
            <a:r>
              <a:rPr lang="en-US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Approach the design of a dimensional model by consistently considering four steps, as the </a:t>
            </a:r>
            <a:r>
              <a:rPr lang="en-US" smtClean="0"/>
              <a:t>following:</a:t>
            </a:r>
            <a:endParaRPr lang="en-US"/>
          </a:p>
          <a:p>
            <a:pPr marL="620713" lvl="1" indent="-277813">
              <a:buFont typeface="+mj-lt"/>
              <a:buAutoNum type="arabicPeriod"/>
            </a:pPr>
            <a:r>
              <a:rPr lang="en-US" smtClean="0"/>
              <a:t>Select the </a:t>
            </a:r>
            <a:r>
              <a:rPr lang="en-US">
                <a:solidFill>
                  <a:schemeClr val="accent1"/>
                </a:solidFill>
              </a:rPr>
              <a:t>business process</a:t>
            </a:r>
            <a:r>
              <a:rPr lang="en-US"/>
              <a:t> (from your requirements)</a:t>
            </a:r>
          </a:p>
          <a:p>
            <a:pPr marL="620713" lvl="1" indent="-277813">
              <a:buFont typeface="+mj-lt"/>
              <a:buAutoNum type="arabicPeriod"/>
            </a:pPr>
            <a:r>
              <a:rPr lang="en-US" smtClean="0"/>
              <a:t>Declare the fact </a:t>
            </a:r>
            <a:r>
              <a:rPr lang="en-US" smtClean="0">
                <a:solidFill>
                  <a:schemeClr val="accent2"/>
                </a:solidFill>
              </a:rPr>
              <a:t>grain</a:t>
            </a:r>
            <a:r>
              <a:rPr lang="en-US" smtClean="0"/>
              <a:t> (</a:t>
            </a:r>
            <a:r>
              <a:rPr lang="en-US"/>
              <a:t>type &amp; granularity)</a:t>
            </a:r>
          </a:p>
          <a:p>
            <a:pPr marL="620713" lvl="1" indent="-277813">
              <a:buFont typeface="+mj-lt"/>
              <a:buAutoNum type="arabicPeriod"/>
            </a:pPr>
            <a:r>
              <a:rPr lang="en-US" smtClean="0"/>
              <a:t>Identify the </a:t>
            </a:r>
            <a:r>
              <a:rPr lang="en-US" smtClean="0">
                <a:solidFill>
                  <a:schemeClr val="accent4"/>
                </a:solidFill>
              </a:rPr>
              <a:t>dimensions</a:t>
            </a:r>
            <a:r>
              <a:rPr lang="en-US" smtClean="0"/>
              <a:t> of the business process</a:t>
            </a:r>
            <a:endParaRPr lang="en-US"/>
          </a:p>
          <a:p>
            <a:pPr marL="620713" lvl="1" indent="-277813">
              <a:buFont typeface="+mj-lt"/>
              <a:buAutoNum type="arabicPeriod"/>
            </a:pPr>
            <a:r>
              <a:rPr lang="en-US" smtClean="0"/>
              <a:t>Identify </a:t>
            </a:r>
            <a:r>
              <a:rPr lang="en-US"/>
              <a:t>the </a:t>
            </a:r>
            <a:r>
              <a:rPr lang="en-US">
                <a:solidFill>
                  <a:schemeClr val="accent6"/>
                </a:solidFill>
              </a:rPr>
              <a:t>facts</a:t>
            </a:r>
            <a:r>
              <a:rPr lang="en-US"/>
              <a:t> </a:t>
            </a:r>
            <a:r>
              <a:rPr lang="en-US" smtClean="0"/>
              <a:t>of the </a:t>
            </a:r>
            <a:r>
              <a:rPr lang="en-US"/>
              <a:t>business </a:t>
            </a:r>
            <a:r>
              <a:rPr lang="en-US" smtClean="0"/>
              <a:t>process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973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4003</TotalTime>
  <Words>1792</Words>
  <Application>Microsoft Office PowerPoint</Application>
  <PresentationFormat>On-screen Show (4:3)</PresentationFormat>
  <Paragraphs>270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Dimensional Modeling I</vt:lpstr>
      <vt:lpstr>Lecture Objectives</vt:lpstr>
      <vt:lpstr>Recall: Kimball Lifecycle</vt:lpstr>
      <vt:lpstr>Dimensional Model Design</vt:lpstr>
      <vt:lpstr>What is Dimensional Modeling</vt:lpstr>
      <vt:lpstr>Benefits of Dimensional Modeling</vt:lpstr>
      <vt:lpstr>Where are the Dimensional Models in the CIF?</vt:lpstr>
      <vt:lpstr>Components of the Dimensional Model</vt:lpstr>
      <vt:lpstr>Four-Step Dimensional Model Design Process</vt:lpstr>
      <vt:lpstr>Demo</vt:lpstr>
      <vt:lpstr>#1: Select the Business Process</vt:lpstr>
      <vt:lpstr>#2: Declare the Grain</vt:lpstr>
      <vt:lpstr>#2: Declare the Grain</vt:lpstr>
      <vt:lpstr>Transaction Fact</vt:lpstr>
      <vt:lpstr>Accumulating Snapshot Fact</vt:lpstr>
      <vt:lpstr>Periodic Snapshot Fact</vt:lpstr>
      <vt:lpstr>Group Activity: Which Fact Table Grain?</vt:lpstr>
      <vt:lpstr>Answers: Which Fact Table Grain?</vt:lpstr>
      <vt:lpstr>#3: Identify the Dimensions</vt:lpstr>
      <vt:lpstr>#4: Identify the Facts</vt:lpstr>
      <vt:lpstr>3 Types of Facts</vt:lpstr>
      <vt:lpstr>Group Activity: Facts or Not?? Additive? Semi? Non?</vt:lpstr>
      <vt:lpstr>Answers: Facts or Not? Additive? Semi? Non?</vt:lpstr>
      <vt:lpstr>Enterprise Bus Matrix – A documentation tool</vt:lpstr>
      <vt:lpstr>Star Schema: Relational answer to the DM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Situmeang</dc:creator>
  <cp:lastModifiedBy>Samuel Situmeang</cp:lastModifiedBy>
  <cp:revision>228</cp:revision>
  <dcterms:created xsi:type="dcterms:W3CDTF">2014-09-16T21:38:26Z</dcterms:created>
  <dcterms:modified xsi:type="dcterms:W3CDTF">2020-02-18T07:39:42Z</dcterms:modified>
</cp:coreProperties>
</file>