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7"/>
  </p:notesMasterIdLst>
  <p:handoutMasterIdLst>
    <p:handoutMasterId r:id="rId38"/>
  </p:handoutMasterIdLst>
  <p:sldIdLst>
    <p:sldId id="256" r:id="rId2"/>
    <p:sldId id="285" r:id="rId3"/>
    <p:sldId id="436" r:id="rId4"/>
    <p:sldId id="434" r:id="rId5"/>
    <p:sldId id="437" r:id="rId6"/>
    <p:sldId id="435" r:id="rId7"/>
    <p:sldId id="438" r:id="rId8"/>
    <p:sldId id="439" r:id="rId9"/>
    <p:sldId id="440" r:id="rId10"/>
    <p:sldId id="441" r:id="rId11"/>
    <p:sldId id="442" r:id="rId12"/>
    <p:sldId id="443" r:id="rId13"/>
    <p:sldId id="444" r:id="rId14"/>
    <p:sldId id="446" r:id="rId15"/>
    <p:sldId id="445" r:id="rId16"/>
    <p:sldId id="447" r:id="rId17"/>
    <p:sldId id="448" r:id="rId18"/>
    <p:sldId id="449" r:id="rId19"/>
    <p:sldId id="450" r:id="rId20"/>
    <p:sldId id="451" r:id="rId21"/>
    <p:sldId id="452" r:id="rId22"/>
    <p:sldId id="453" r:id="rId23"/>
    <p:sldId id="454" r:id="rId24"/>
    <p:sldId id="455" r:id="rId25"/>
    <p:sldId id="456" r:id="rId26"/>
    <p:sldId id="457" r:id="rId27"/>
    <p:sldId id="458" r:id="rId28"/>
    <p:sldId id="459" r:id="rId29"/>
    <p:sldId id="460" r:id="rId30"/>
    <p:sldId id="461" r:id="rId31"/>
    <p:sldId id="462" r:id="rId32"/>
    <p:sldId id="463" r:id="rId33"/>
    <p:sldId id="464" r:id="rId34"/>
    <p:sldId id="465" r:id="rId35"/>
    <p:sldId id="43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A2C1"/>
    <a:srgbClr val="0078C4"/>
    <a:srgbClr val="FFFFFF"/>
    <a:srgbClr val="4818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1" autoAdjust="0"/>
    <p:restoredTop sz="81319" autoAdjust="0"/>
  </p:normalViewPr>
  <p:slideViewPr>
    <p:cSldViewPr snapToGrid="0">
      <p:cViewPr>
        <p:scale>
          <a:sx n="50" d="100"/>
          <a:sy n="50" d="100"/>
        </p:scale>
        <p:origin x="36" y="234"/>
      </p:cViewPr>
      <p:guideLst/>
    </p:cSldViewPr>
  </p:slideViewPr>
  <p:outlineViewPr>
    <p:cViewPr>
      <p:scale>
        <a:sx n="33" d="100"/>
        <a:sy n="33" d="100"/>
      </p:scale>
      <p:origin x="0" y="-29058"/>
    </p:cViewPr>
  </p:outlineViewPr>
  <p:notesTextViewPr>
    <p:cViewPr>
      <p:scale>
        <a:sx n="75" d="100"/>
        <a:sy n="75" d="100"/>
      </p:scale>
      <p:origin x="0" y="0"/>
    </p:cViewPr>
  </p:notesTextViewPr>
  <p:notesViewPr>
    <p:cSldViewPr snapToGrid="0">
      <p:cViewPr varScale="1">
        <p:scale>
          <a:sx n="53" d="100"/>
          <a:sy n="53" d="100"/>
        </p:scale>
        <p:origin x="284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62AF33-1D5A-4788-B798-1C65E60062E7}" type="datetimeFigureOut">
              <a:rPr lang="en-US" smtClean="0"/>
              <a:t>2/18/2020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ECCF32-703B-41FA-B1C0-EA6501A3CC6C}" type="slidenum">
              <a:rPr lang="en-US" smtClean="0"/>
              <a:t>‹#›</a:t>
            </a:fld>
            <a:endParaRPr lang="en-US"/>
          </a:p>
        </p:txBody>
      </p:sp>
    </p:spTree>
    <p:extLst>
      <p:ext uri="{BB962C8B-B14F-4D97-AF65-F5344CB8AC3E}">
        <p14:creationId xmlns:p14="http://schemas.microsoft.com/office/powerpoint/2010/main" val="2738595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D77ABD-27BE-46D0-B371-C1FA08CD26B1}" type="datetimeFigureOut">
              <a:rPr lang="id-ID" smtClean="0"/>
              <a:t>18/02/2020</a:t>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DF5CE0-D66B-4F01-9876-BEE3584B5BC2}" type="slidenum">
              <a:rPr lang="id-ID" smtClean="0"/>
              <a:t>‹#›</a:t>
            </a:fld>
            <a:endParaRPr lang="id-ID"/>
          </a:p>
        </p:txBody>
      </p:sp>
    </p:spTree>
    <p:extLst>
      <p:ext uri="{BB962C8B-B14F-4D97-AF65-F5344CB8AC3E}">
        <p14:creationId xmlns:p14="http://schemas.microsoft.com/office/powerpoint/2010/main" val="2178948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DF5CE0-D66B-4F01-9876-BEE3584B5BC2}" type="slidenum">
              <a:rPr lang="id-ID" smtClean="0"/>
              <a:t>1</a:t>
            </a:fld>
            <a:endParaRPr lang="id-ID"/>
          </a:p>
        </p:txBody>
      </p:sp>
    </p:spTree>
    <p:extLst>
      <p:ext uri="{BB962C8B-B14F-4D97-AF65-F5344CB8AC3E}">
        <p14:creationId xmlns:p14="http://schemas.microsoft.com/office/powerpoint/2010/main" val="1834522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smtClean="0"/>
          </a:p>
        </p:txBody>
      </p:sp>
      <p:sp>
        <p:nvSpPr>
          <p:cNvPr id="4" name="Slide Number Placeholder 3"/>
          <p:cNvSpPr>
            <a:spLocks noGrp="1"/>
          </p:cNvSpPr>
          <p:nvPr>
            <p:ph type="sldNum" sz="quarter" idx="10"/>
          </p:nvPr>
        </p:nvSpPr>
        <p:spPr/>
        <p:txBody>
          <a:bodyPr/>
          <a:lstStyle/>
          <a:p>
            <a:fld id="{97DF5CE0-D66B-4F01-9876-BEE3584B5BC2}" type="slidenum">
              <a:rPr lang="id-ID" smtClean="0"/>
              <a:t>2</a:t>
            </a:fld>
            <a:endParaRPr lang="id-ID"/>
          </a:p>
        </p:txBody>
      </p:sp>
    </p:spTree>
    <p:extLst>
      <p:ext uri="{BB962C8B-B14F-4D97-AF65-F5344CB8AC3E}">
        <p14:creationId xmlns:p14="http://schemas.microsoft.com/office/powerpoint/2010/main" val="3476674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pPr eaLnBrk="1" latinLnBrk="0" hangingPunct="1"/>
            <a:r>
              <a:rPr lang="en-US" smtClean="0"/>
              <a:t>Thursday, February 8, 2018</a:t>
            </a:r>
            <a:endParaRPr lang="en-US" sz="1600" dirty="0"/>
          </a:p>
        </p:txBody>
      </p:sp>
      <p:sp>
        <p:nvSpPr>
          <p:cNvPr id="5" name="Footer Placeholder 4"/>
          <p:cNvSpPr>
            <a:spLocks noGrp="1"/>
          </p:cNvSpPr>
          <p:nvPr>
            <p:ph type="ftr" sz="quarter" idx="11"/>
          </p:nvPr>
        </p:nvSpPr>
        <p:spPr/>
        <p:txBody>
          <a:bodyPr/>
          <a:lstStyle/>
          <a:p>
            <a:pPr algn="r" eaLnBrk="1" latinLnBrk="0" hangingPunct="1"/>
            <a:endParaRPr kumimoji="0" lang="en-US" sz="1400" dirty="0">
              <a:solidFill>
                <a:schemeClr val="tx2"/>
              </a:solidFill>
            </a:endParaRPr>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151331127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r>
              <a:rPr lang="en-US" smtClean="0"/>
              <a:t>Thursday, February 8, 2018</a:t>
            </a:r>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1002916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r>
              <a:rPr lang="en-US" smtClean="0"/>
              <a:t>Thursday, February 8, 2018</a:t>
            </a:r>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3981791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r>
              <a:rPr lang="en-US" smtClean="0"/>
              <a:t>Thursday, February 8, 2018</a:t>
            </a:r>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30046471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eaLnBrk="1" latinLnBrk="0" hangingPunct="1"/>
            <a:r>
              <a:rPr lang="en-US" smtClean="0"/>
              <a:t>Thursday, February 8, 2018</a:t>
            </a:r>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1051144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eaLnBrk="1" latinLnBrk="0" hangingPunct="1"/>
            <a:r>
              <a:rPr lang="en-US" smtClean="0"/>
              <a:t>Thursday, February 8, 2018</a:t>
            </a:r>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811842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eaLnBrk="1" latinLnBrk="0" hangingPunct="1"/>
            <a:r>
              <a:rPr lang="en-US" smtClean="0"/>
              <a:t>Thursday, February 8, 2018</a:t>
            </a:r>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4024908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eaLnBrk="1" latinLnBrk="0" hangingPunct="1"/>
            <a:r>
              <a:rPr lang="en-US" smtClean="0"/>
              <a:t>Thursday, February 8, 2018</a:t>
            </a:r>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38030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r>
              <a:rPr lang="en-US" smtClean="0"/>
              <a:t>Thursday, February 8, 2018</a:t>
            </a:r>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3342117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eaLnBrk="1" latinLnBrk="0" hangingPunct="1"/>
            <a:r>
              <a:rPr lang="en-US" smtClean="0"/>
              <a:t>Thursday, February 8, 2018</a:t>
            </a:r>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980127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eaLnBrk="1" latinLnBrk="0" hangingPunct="1"/>
            <a:r>
              <a:rPr lang="en-US" smtClean="0"/>
              <a:t>Thursday, February 8, 2018</a:t>
            </a:r>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4052149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0" y="-8846"/>
            <a:ext cx="9144000" cy="4660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28650" y="502920"/>
            <a:ext cx="7886700" cy="1187769"/>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eaLnBrk="1" latinLnBrk="0" hangingPunct="1"/>
            <a:r>
              <a:rPr lang="en-US" smtClean="0"/>
              <a:t>Thursday, February 8, 2018</a:t>
            </a:r>
            <a:endParaRPr lang="en-US" sz="1400" dirty="0">
              <a:solidFill>
                <a:schemeClr val="tx2"/>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lgn="r" eaLnBrk="1" latinLnBrk="0" hangingPunct="1"/>
            <a:endParaRPr kumimoji="0" lang="en-US" sz="1400" dirty="0">
              <a:solidFill>
                <a:schemeClr val="tx2"/>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pic>
        <p:nvPicPr>
          <p:cNvPr id="7" name="Picture 6"/>
          <p:cNvPicPr>
            <a:picLocks noChangeAspect="1"/>
          </p:cNvPicPr>
          <p:nvPr userDrawn="1"/>
        </p:nvPicPr>
        <p:blipFill>
          <a:blip r:embed="rId13"/>
          <a:stretch>
            <a:fillRect/>
          </a:stretch>
        </p:blipFill>
        <p:spPr>
          <a:xfrm>
            <a:off x="8176276" y="45720"/>
            <a:ext cx="339074" cy="365760"/>
          </a:xfrm>
          <a:prstGeom prst="rect">
            <a:avLst/>
          </a:prstGeom>
          <a:effectLst>
            <a:softEdge rad="12700"/>
          </a:effectLst>
        </p:spPr>
      </p:pic>
      <p:sp>
        <p:nvSpPr>
          <p:cNvPr id="9" name="TextBox 8"/>
          <p:cNvSpPr txBox="1"/>
          <p:nvPr userDrawn="1"/>
        </p:nvSpPr>
        <p:spPr>
          <a:xfrm>
            <a:off x="5181600" y="88761"/>
            <a:ext cx="2872740" cy="274320"/>
          </a:xfrm>
          <a:prstGeom prst="rect">
            <a:avLst/>
          </a:prstGeom>
          <a:noFill/>
        </p:spPr>
        <p:txBody>
          <a:bodyPr wrap="square" rtlCol="0">
            <a:normAutofit/>
          </a:bodyPr>
          <a:lstStyle/>
          <a:p>
            <a:pPr algn="ctr"/>
            <a:r>
              <a:rPr lang="en-US" sz="1200" b="1" smtClean="0">
                <a:solidFill>
                  <a:srgbClr val="0078C4"/>
                </a:solidFill>
              </a:rPr>
              <a:t>Data Warehouse and Business Intelligence</a:t>
            </a:r>
            <a:endParaRPr lang="en-US" sz="1200" b="1" dirty="0">
              <a:solidFill>
                <a:srgbClr val="0078C4"/>
              </a:solidFill>
            </a:endParaRPr>
          </a:p>
        </p:txBody>
      </p:sp>
      <p:sp>
        <p:nvSpPr>
          <p:cNvPr id="10" name="Title 1"/>
          <p:cNvSpPr txBox="1">
            <a:spLocks/>
          </p:cNvSpPr>
          <p:nvPr userDrawn="1"/>
        </p:nvSpPr>
        <p:spPr>
          <a:xfrm>
            <a:off x="628650" y="60731"/>
            <a:ext cx="4114800" cy="333057"/>
          </a:xfrm>
          <a:prstGeom prst="rect">
            <a:avLst/>
          </a:prstGeom>
        </p:spPr>
        <p:txBody>
          <a:bodyPr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sz="1600" b="1" smtClean="0">
                <a:solidFill>
                  <a:srgbClr val="0078C4"/>
                </a:solidFill>
              </a:rPr>
              <a:t>Dimensional Modeling III</a:t>
            </a:r>
            <a:endParaRPr lang="en-US" sz="1600" b="1" dirty="0">
              <a:solidFill>
                <a:srgbClr val="0078C4"/>
              </a:solidFill>
            </a:endParaRPr>
          </a:p>
        </p:txBody>
      </p:sp>
    </p:spTree>
    <p:extLst>
      <p:ext uri="{BB962C8B-B14F-4D97-AF65-F5344CB8AC3E}">
        <p14:creationId xmlns:p14="http://schemas.microsoft.com/office/powerpoint/2010/main" val="27655690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mtClean="0"/>
              <a:t>Dimensional </a:t>
            </a:r>
            <a:r>
              <a:rPr lang="en-US" smtClean="0"/>
              <a:t>Modeling III</a:t>
            </a:r>
            <a:endParaRPr lang="en-US" dirty="0"/>
          </a:p>
        </p:txBody>
      </p:sp>
      <p:sp>
        <p:nvSpPr>
          <p:cNvPr id="3" name="Subtitle 2"/>
          <p:cNvSpPr>
            <a:spLocks noGrp="1"/>
          </p:cNvSpPr>
          <p:nvPr>
            <p:ph type="subTitle" idx="1"/>
          </p:nvPr>
        </p:nvSpPr>
        <p:spPr/>
        <p:txBody>
          <a:bodyPr>
            <a:normAutofit/>
          </a:bodyPr>
          <a:lstStyle/>
          <a:p>
            <a:r>
              <a:rPr lang="id-ID" smtClean="0"/>
              <a:t>Samuel </a:t>
            </a:r>
            <a:r>
              <a:rPr lang="id-ID" dirty="0" smtClean="0"/>
              <a:t>I. G. Situmeang</a:t>
            </a:r>
            <a:endParaRPr lang="en-US" dirty="0"/>
          </a:p>
        </p:txBody>
      </p:sp>
    </p:spTree>
    <p:extLst>
      <p:ext uri="{BB962C8B-B14F-4D97-AF65-F5344CB8AC3E}">
        <p14:creationId xmlns:p14="http://schemas.microsoft.com/office/powerpoint/2010/main" val="271628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Retail </a:t>
            </a:r>
            <a:r>
              <a:rPr lang="en-US"/>
              <a:t>Case </a:t>
            </a:r>
            <a:r>
              <a:rPr lang="en-US"/>
              <a:t>Study</a:t>
            </a:r>
            <a:br>
              <a:rPr lang="en-US"/>
            </a:br>
            <a:r>
              <a:rPr lang="en-US"/>
              <a:t>Step </a:t>
            </a:r>
            <a:r>
              <a:rPr lang="en-US"/>
              <a:t>2: Declare the Grain</a:t>
            </a:r>
          </a:p>
        </p:txBody>
      </p:sp>
      <p:sp>
        <p:nvSpPr>
          <p:cNvPr id="3" name="Content Placeholder 2"/>
          <p:cNvSpPr>
            <a:spLocks noGrp="1"/>
          </p:cNvSpPr>
          <p:nvPr>
            <p:ph idx="1"/>
          </p:nvPr>
        </p:nvSpPr>
        <p:spPr/>
        <p:txBody>
          <a:bodyPr>
            <a:normAutofit/>
          </a:bodyPr>
          <a:lstStyle/>
          <a:p>
            <a:pPr>
              <a:lnSpc>
                <a:spcPct val="150000"/>
              </a:lnSpc>
            </a:pPr>
            <a:r>
              <a:rPr lang="en-US"/>
              <a:t>What level of data detail should be made </a:t>
            </a:r>
            <a:r>
              <a:rPr lang="en-US"/>
              <a:t>available </a:t>
            </a:r>
            <a:r>
              <a:rPr lang="en-US" smtClean="0"/>
              <a:t>in the </a:t>
            </a:r>
            <a:r>
              <a:rPr lang="en-US"/>
              <a:t>dimensional model?</a:t>
            </a:r>
          </a:p>
          <a:p>
            <a:pPr>
              <a:lnSpc>
                <a:spcPct val="150000"/>
              </a:lnSpc>
            </a:pPr>
            <a:r>
              <a:rPr lang="en-US"/>
              <a:t>Atomic data is </a:t>
            </a:r>
            <a:r>
              <a:rPr lang="en-US"/>
              <a:t>highly </a:t>
            </a:r>
            <a:r>
              <a:rPr lang="en-US" smtClean="0"/>
              <a:t>dimensional.</a:t>
            </a:r>
            <a:endParaRPr lang="en-US"/>
          </a:p>
          <a:p>
            <a:pPr>
              <a:lnSpc>
                <a:spcPct val="150000"/>
              </a:lnSpc>
            </a:pPr>
            <a:r>
              <a:rPr lang="en-US"/>
              <a:t>The more detailed and atomic the fact measurement, </a:t>
            </a:r>
            <a:r>
              <a:rPr lang="en-US"/>
              <a:t>the </a:t>
            </a:r>
            <a:r>
              <a:rPr lang="en-US" smtClean="0"/>
              <a:t>more things </a:t>
            </a:r>
            <a:r>
              <a:rPr lang="en-US"/>
              <a:t>you know </a:t>
            </a:r>
            <a:r>
              <a:rPr lang="en-US"/>
              <a:t>for </a:t>
            </a:r>
            <a:r>
              <a:rPr lang="en-US" smtClean="0"/>
              <a:t>sure.</a:t>
            </a:r>
            <a:endParaRPr lang="en-US"/>
          </a:p>
          <a:p>
            <a:pPr>
              <a:lnSpc>
                <a:spcPct val="150000"/>
              </a:lnSpc>
            </a:pPr>
            <a:r>
              <a:rPr lang="en-US"/>
              <a:t>Atomic data provides maximum analytic flexibility </a:t>
            </a:r>
            <a:r>
              <a:rPr lang="en-US"/>
              <a:t>because </a:t>
            </a:r>
            <a:r>
              <a:rPr lang="en-US" smtClean="0"/>
              <a:t>it can </a:t>
            </a:r>
            <a:r>
              <a:rPr lang="en-US"/>
              <a:t>be constrained and rolled up in every </a:t>
            </a:r>
            <a:r>
              <a:rPr lang="en-US"/>
              <a:t>way </a:t>
            </a:r>
            <a:r>
              <a:rPr lang="en-US" smtClean="0"/>
              <a:t>possible.</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10</a:t>
            </a:fld>
            <a:endParaRPr kumimoji="0" lang="en-US" dirty="0"/>
          </a:p>
        </p:txBody>
      </p:sp>
    </p:spTree>
    <p:extLst>
      <p:ext uri="{BB962C8B-B14F-4D97-AF65-F5344CB8AC3E}">
        <p14:creationId xmlns:p14="http://schemas.microsoft.com/office/powerpoint/2010/main" val="32541447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Retail </a:t>
            </a:r>
            <a:r>
              <a:rPr lang="en-US"/>
              <a:t>Case </a:t>
            </a:r>
            <a:r>
              <a:rPr lang="en-US"/>
              <a:t>Study</a:t>
            </a:r>
            <a:br>
              <a:rPr lang="en-US"/>
            </a:br>
            <a:r>
              <a:rPr lang="en-US"/>
              <a:t>Step </a:t>
            </a:r>
            <a:r>
              <a:rPr lang="en-US"/>
              <a:t>2: Declare the Grain</a:t>
            </a:r>
          </a:p>
        </p:txBody>
      </p:sp>
      <p:sp>
        <p:nvSpPr>
          <p:cNvPr id="3" name="Content Placeholder 2"/>
          <p:cNvSpPr>
            <a:spLocks noGrp="1"/>
          </p:cNvSpPr>
          <p:nvPr>
            <p:ph idx="1"/>
          </p:nvPr>
        </p:nvSpPr>
        <p:spPr/>
        <p:txBody>
          <a:bodyPr>
            <a:normAutofit/>
          </a:bodyPr>
          <a:lstStyle/>
          <a:p>
            <a:pPr>
              <a:lnSpc>
                <a:spcPct val="150000"/>
              </a:lnSpc>
            </a:pPr>
            <a:r>
              <a:rPr lang="en-US" smtClean="0"/>
              <a:t>A </a:t>
            </a:r>
            <a:r>
              <a:rPr lang="en-US"/>
              <a:t>DW/BI system almost always demands data expressed </a:t>
            </a:r>
            <a:r>
              <a:rPr lang="en-US"/>
              <a:t>at </a:t>
            </a:r>
            <a:r>
              <a:rPr lang="en-US" smtClean="0"/>
              <a:t>the lowest </a:t>
            </a:r>
            <a:r>
              <a:rPr lang="en-US"/>
              <a:t>possible grain, not because queries want </a:t>
            </a:r>
            <a:r>
              <a:rPr lang="en-US"/>
              <a:t>to </a:t>
            </a:r>
            <a:r>
              <a:rPr lang="en-US" smtClean="0"/>
              <a:t>see Individual </a:t>
            </a:r>
            <a:r>
              <a:rPr lang="en-US"/>
              <a:t>rows but because queries need to cut </a:t>
            </a:r>
            <a:r>
              <a:rPr lang="en-US"/>
              <a:t>through </a:t>
            </a:r>
            <a:r>
              <a:rPr lang="en-US" smtClean="0"/>
              <a:t>the details </a:t>
            </a:r>
            <a:r>
              <a:rPr lang="en-US"/>
              <a:t>in very precise ways.</a:t>
            </a:r>
          </a:p>
          <a:p>
            <a:pPr>
              <a:lnSpc>
                <a:spcPct val="150000"/>
              </a:lnSpc>
            </a:pPr>
            <a:r>
              <a:rPr lang="en-US"/>
              <a:t>In retail case study the most granular data is </a:t>
            </a:r>
            <a:r>
              <a:rPr lang="en-US" b="1">
                <a:solidFill>
                  <a:srgbClr val="FF0000"/>
                </a:solidFill>
              </a:rPr>
              <a:t>an </a:t>
            </a:r>
            <a:r>
              <a:rPr lang="en-US" b="1" smtClean="0">
                <a:solidFill>
                  <a:srgbClr val="FF0000"/>
                </a:solidFill>
              </a:rPr>
              <a:t>individual product </a:t>
            </a:r>
            <a:r>
              <a:rPr lang="en-US" b="1">
                <a:solidFill>
                  <a:srgbClr val="FF0000"/>
                </a:solidFill>
              </a:rPr>
              <a:t>on a </a:t>
            </a:r>
            <a:r>
              <a:rPr lang="en-US" b="1">
                <a:solidFill>
                  <a:srgbClr val="FF0000"/>
                </a:solidFill>
              </a:rPr>
              <a:t>POS </a:t>
            </a:r>
            <a:r>
              <a:rPr lang="en-US" b="1" smtClean="0">
                <a:solidFill>
                  <a:srgbClr val="FF0000"/>
                </a:solidFill>
              </a:rPr>
              <a:t>transaction</a:t>
            </a:r>
            <a:r>
              <a:rPr lang="en-US" smtClean="0"/>
              <a:t>.</a:t>
            </a:r>
            <a:endParaRPr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11</a:t>
            </a:fld>
            <a:endParaRPr kumimoji="0" lang="en-US" dirty="0"/>
          </a:p>
        </p:txBody>
      </p:sp>
    </p:spTree>
    <p:extLst>
      <p:ext uri="{BB962C8B-B14F-4D97-AF65-F5344CB8AC3E}">
        <p14:creationId xmlns:p14="http://schemas.microsoft.com/office/powerpoint/2010/main" val="1387385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Retail </a:t>
            </a:r>
            <a:r>
              <a:rPr lang="en-US"/>
              <a:t>Case </a:t>
            </a:r>
            <a:r>
              <a:rPr lang="en-US"/>
              <a:t>Study</a:t>
            </a:r>
            <a:br>
              <a:rPr lang="en-US"/>
            </a:br>
            <a:r>
              <a:rPr lang="en-US"/>
              <a:t>Step </a:t>
            </a:r>
            <a:r>
              <a:rPr lang="en-US" smtClean="0"/>
              <a:t>3: </a:t>
            </a:r>
            <a:r>
              <a:rPr lang="en-US"/>
              <a:t>Identify the Dimensions</a:t>
            </a:r>
          </a:p>
        </p:txBody>
      </p:sp>
      <p:sp>
        <p:nvSpPr>
          <p:cNvPr id="3" name="Content Placeholder 2"/>
          <p:cNvSpPr>
            <a:spLocks noGrp="1"/>
          </p:cNvSpPr>
          <p:nvPr>
            <p:ph idx="1"/>
          </p:nvPr>
        </p:nvSpPr>
        <p:spPr/>
        <p:txBody>
          <a:bodyPr>
            <a:normAutofit/>
          </a:bodyPr>
          <a:lstStyle/>
          <a:p>
            <a:pPr>
              <a:lnSpc>
                <a:spcPct val="150000"/>
              </a:lnSpc>
            </a:pPr>
            <a:r>
              <a:rPr lang="en-US"/>
              <a:t>Date</a:t>
            </a:r>
          </a:p>
          <a:p>
            <a:pPr>
              <a:lnSpc>
                <a:spcPct val="150000"/>
              </a:lnSpc>
            </a:pPr>
            <a:r>
              <a:rPr lang="en-US" smtClean="0"/>
              <a:t>Product</a:t>
            </a:r>
            <a:endParaRPr lang="en-US"/>
          </a:p>
          <a:p>
            <a:pPr>
              <a:lnSpc>
                <a:spcPct val="150000"/>
              </a:lnSpc>
            </a:pPr>
            <a:r>
              <a:rPr lang="en-US" smtClean="0"/>
              <a:t>Store</a:t>
            </a:r>
            <a:endParaRPr lang="en-US"/>
          </a:p>
          <a:p>
            <a:pPr>
              <a:lnSpc>
                <a:spcPct val="150000"/>
              </a:lnSpc>
            </a:pPr>
            <a:r>
              <a:rPr lang="en-US" smtClean="0"/>
              <a:t>Promotion</a:t>
            </a:r>
            <a:endParaRPr lang="en-US"/>
          </a:p>
          <a:p>
            <a:pPr>
              <a:lnSpc>
                <a:spcPct val="150000"/>
              </a:lnSpc>
            </a:pPr>
            <a:r>
              <a:rPr lang="en-US" smtClean="0"/>
              <a:t>Cashier</a:t>
            </a:r>
            <a:endParaRPr lang="en-US"/>
          </a:p>
          <a:p>
            <a:pPr>
              <a:lnSpc>
                <a:spcPct val="150000"/>
              </a:lnSpc>
            </a:pPr>
            <a:r>
              <a:rPr lang="en-US" smtClean="0"/>
              <a:t>Payment Method</a:t>
            </a:r>
            <a:endParaRPr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12</a:t>
            </a:fld>
            <a:endParaRPr kumimoji="0" lang="en-US" dirty="0"/>
          </a:p>
        </p:txBody>
      </p:sp>
      <p:pic>
        <p:nvPicPr>
          <p:cNvPr id="5" name="Picture 4"/>
          <p:cNvPicPr>
            <a:picLocks noChangeAspect="1"/>
          </p:cNvPicPr>
          <p:nvPr/>
        </p:nvPicPr>
        <p:blipFill>
          <a:blip r:embed="rId2"/>
          <a:stretch>
            <a:fillRect/>
          </a:stretch>
        </p:blipFill>
        <p:spPr>
          <a:xfrm>
            <a:off x="5994119" y="1690689"/>
            <a:ext cx="2886990" cy="4665662"/>
          </a:xfrm>
          <a:prstGeom prst="rect">
            <a:avLst/>
          </a:prstGeom>
        </p:spPr>
      </p:pic>
      <p:sp>
        <p:nvSpPr>
          <p:cNvPr id="6" name="Rectangle 5"/>
          <p:cNvSpPr/>
          <p:nvPr/>
        </p:nvSpPr>
        <p:spPr>
          <a:xfrm>
            <a:off x="5949400" y="6404934"/>
            <a:ext cx="1832553" cy="261610"/>
          </a:xfrm>
          <a:prstGeom prst="rect">
            <a:avLst/>
          </a:prstGeom>
        </p:spPr>
        <p:txBody>
          <a:bodyPr wrap="none">
            <a:spAutoFit/>
          </a:bodyPr>
          <a:lstStyle/>
          <a:p>
            <a:r>
              <a:rPr lang="en-US" sz="1100"/>
              <a:t>Sample cash register receipt.</a:t>
            </a:r>
          </a:p>
        </p:txBody>
      </p:sp>
    </p:spTree>
    <p:extLst>
      <p:ext uri="{BB962C8B-B14F-4D97-AF65-F5344CB8AC3E}">
        <p14:creationId xmlns:p14="http://schemas.microsoft.com/office/powerpoint/2010/main" val="2419546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Retail </a:t>
            </a:r>
            <a:r>
              <a:rPr lang="en-US"/>
              <a:t>Case </a:t>
            </a:r>
            <a:r>
              <a:rPr lang="en-US"/>
              <a:t>Study</a:t>
            </a:r>
            <a:br>
              <a:rPr lang="en-US"/>
            </a:br>
            <a:r>
              <a:rPr lang="en-US"/>
              <a:t>Step </a:t>
            </a:r>
            <a:r>
              <a:rPr lang="en-US" smtClean="0"/>
              <a:t>3: </a:t>
            </a:r>
            <a:r>
              <a:rPr lang="en-US"/>
              <a:t>Identify the Dimensions</a:t>
            </a:r>
          </a:p>
        </p:txBody>
      </p:sp>
      <p:sp>
        <p:nvSpPr>
          <p:cNvPr id="3" name="Content Placeholder 2"/>
          <p:cNvSpPr>
            <a:spLocks noGrp="1"/>
          </p:cNvSpPr>
          <p:nvPr>
            <p:ph idx="1"/>
          </p:nvPr>
        </p:nvSpPr>
        <p:spPr/>
        <p:txBody>
          <a:bodyPr>
            <a:normAutofit/>
          </a:bodyPr>
          <a:lstStyle/>
          <a:p>
            <a:pPr>
              <a:lnSpc>
                <a:spcPct val="150000"/>
              </a:lnSpc>
            </a:pPr>
            <a:r>
              <a:rPr lang="en-US"/>
              <a:t>Date</a:t>
            </a:r>
          </a:p>
          <a:p>
            <a:pPr>
              <a:lnSpc>
                <a:spcPct val="150000"/>
              </a:lnSpc>
            </a:pPr>
            <a:r>
              <a:rPr lang="en-US" smtClean="0"/>
              <a:t>Product</a:t>
            </a:r>
            <a:endParaRPr lang="en-US"/>
          </a:p>
          <a:p>
            <a:pPr>
              <a:lnSpc>
                <a:spcPct val="150000"/>
              </a:lnSpc>
            </a:pPr>
            <a:r>
              <a:rPr lang="en-US" smtClean="0"/>
              <a:t>Store</a:t>
            </a:r>
            <a:endParaRPr lang="en-US"/>
          </a:p>
          <a:p>
            <a:pPr>
              <a:lnSpc>
                <a:spcPct val="150000"/>
              </a:lnSpc>
            </a:pPr>
            <a:r>
              <a:rPr lang="en-US" smtClean="0"/>
              <a:t>Promotion</a:t>
            </a:r>
            <a:endParaRPr lang="en-US"/>
          </a:p>
          <a:p>
            <a:pPr>
              <a:lnSpc>
                <a:spcPct val="150000"/>
              </a:lnSpc>
            </a:pPr>
            <a:r>
              <a:rPr lang="en-US" smtClean="0"/>
              <a:t>Cashier</a:t>
            </a:r>
            <a:endParaRPr lang="en-US"/>
          </a:p>
          <a:p>
            <a:pPr>
              <a:lnSpc>
                <a:spcPct val="150000"/>
              </a:lnSpc>
            </a:pPr>
            <a:r>
              <a:rPr lang="en-US" smtClean="0"/>
              <a:t>Payment Method</a:t>
            </a:r>
            <a:endParaRPr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13</a:t>
            </a:fld>
            <a:endParaRPr kumimoji="0" lang="en-US" dirty="0"/>
          </a:p>
        </p:txBody>
      </p:sp>
      <p:pic>
        <p:nvPicPr>
          <p:cNvPr id="5" name="Picture 4"/>
          <p:cNvPicPr>
            <a:picLocks noChangeAspect="1"/>
          </p:cNvPicPr>
          <p:nvPr/>
        </p:nvPicPr>
        <p:blipFill>
          <a:blip r:embed="rId2"/>
          <a:stretch>
            <a:fillRect/>
          </a:stretch>
        </p:blipFill>
        <p:spPr>
          <a:xfrm>
            <a:off x="5994119" y="1690689"/>
            <a:ext cx="2886990" cy="4665662"/>
          </a:xfrm>
          <a:prstGeom prst="rect">
            <a:avLst/>
          </a:prstGeom>
        </p:spPr>
      </p:pic>
      <p:sp>
        <p:nvSpPr>
          <p:cNvPr id="6" name="Rectangle 5"/>
          <p:cNvSpPr/>
          <p:nvPr/>
        </p:nvSpPr>
        <p:spPr>
          <a:xfrm>
            <a:off x="5949400" y="6404934"/>
            <a:ext cx="1832553" cy="261610"/>
          </a:xfrm>
          <a:prstGeom prst="rect">
            <a:avLst/>
          </a:prstGeom>
        </p:spPr>
        <p:txBody>
          <a:bodyPr wrap="none">
            <a:spAutoFit/>
          </a:bodyPr>
          <a:lstStyle/>
          <a:p>
            <a:r>
              <a:rPr lang="en-US" sz="1100"/>
              <a:t>Sample cash register receipt.</a:t>
            </a:r>
          </a:p>
        </p:txBody>
      </p:sp>
    </p:spTree>
    <p:extLst>
      <p:ext uri="{BB962C8B-B14F-4D97-AF65-F5344CB8AC3E}">
        <p14:creationId xmlns:p14="http://schemas.microsoft.com/office/powerpoint/2010/main" val="4259125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Retail </a:t>
            </a:r>
            <a:r>
              <a:rPr lang="en-US"/>
              <a:t>Case </a:t>
            </a:r>
            <a:r>
              <a:rPr lang="en-US"/>
              <a:t>Study</a:t>
            </a:r>
            <a:br>
              <a:rPr lang="en-US"/>
            </a:br>
            <a:r>
              <a:rPr lang="en-US"/>
              <a:t>Step </a:t>
            </a:r>
            <a:r>
              <a:rPr lang="en-US" smtClean="0"/>
              <a:t>3: </a:t>
            </a:r>
            <a:r>
              <a:rPr lang="en-US"/>
              <a:t>Identify the Dimensions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a:lnSpc>
                    <a:spcPct val="150000"/>
                  </a:lnSpc>
                </a:pPr>
                <a:r>
                  <a:rPr lang="en-US" smtClean="0"/>
                  <a:t>Product</a:t>
                </a:r>
                <a:endParaRPr lang="en-US"/>
              </a:p>
              <a:p>
                <a:pPr lvl="1">
                  <a:lnSpc>
                    <a:spcPct val="150000"/>
                  </a:lnSpc>
                </a:pPr>
                <a:r>
                  <a:rPr lang="en-US" smtClean="0"/>
                  <a:t>Merchandise hierarchy</a:t>
                </a:r>
              </a:p>
              <a:p>
                <a:pPr lvl="2">
                  <a:lnSpc>
                    <a:spcPct val="150000"/>
                  </a:lnSpc>
                </a:pPr>
                <a:r>
                  <a:rPr lang="en-US" smtClean="0"/>
                  <a:t>SKU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smtClean="0"/>
                  <a:t> Brand</a:t>
                </a:r>
                <a:r>
                  <a:rPr lang="en-US"/>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a:t> </a:t>
                </a:r>
                <a:r>
                  <a:rPr lang="en-US" smtClean="0"/>
                  <a:t>Category</a:t>
                </a:r>
                <a:r>
                  <a:rPr lang="en-US"/>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a:t> </a:t>
                </a:r>
                <a:r>
                  <a:rPr lang="en-US" smtClean="0"/>
                  <a:t>Department</a:t>
                </a:r>
                <a:endParaRPr lang="en-US" smtClean="0"/>
              </a:p>
              <a:p>
                <a:pPr lvl="1">
                  <a:lnSpc>
                    <a:spcPct val="150000"/>
                  </a:lnSpc>
                </a:pPr>
                <a:r>
                  <a:rPr lang="en-US" smtClean="0"/>
                  <a:t>Other attributes</a:t>
                </a:r>
              </a:p>
              <a:p>
                <a:pPr lvl="2">
                  <a:lnSpc>
                    <a:spcPct val="150000"/>
                  </a:lnSpc>
                </a:pPr>
                <a:r>
                  <a:rPr lang="en-US" smtClean="0"/>
                  <a:t>Product Name, Size, Weight, Package Type, etc.</a:t>
                </a:r>
                <a:endParaRPr lang="en-US"/>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7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14</a:t>
            </a:fld>
            <a:endParaRPr kumimoji="0" lang="en-US" dirty="0"/>
          </a:p>
        </p:txBody>
      </p:sp>
    </p:spTree>
    <p:extLst>
      <p:ext uri="{BB962C8B-B14F-4D97-AF65-F5344CB8AC3E}">
        <p14:creationId xmlns:p14="http://schemas.microsoft.com/office/powerpoint/2010/main" val="19241987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Retail </a:t>
            </a:r>
            <a:r>
              <a:rPr lang="en-US"/>
              <a:t>Case </a:t>
            </a:r>
            <a:r>
              <a:rPr lang="en-US"/>
              <a:t>Study</a:t>
            </a:r>
            <a:br>
              <a:rPr lang="en-US"/>
            </a:br>
            <a:r>
              <a:rPr lang="en-US"/>
              <a:t>Step </a:t>
            </a:r>
            <a:r>
              <a:rPr lang="en-US" smtClean="0"/>
              <a:t>3: </a:t>
            </a:r>
            <a:r>
              <a:rPr lang="en-US"/>
              <a:t>Identify the Dimensions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a:lnSpc>
                    <a:spcPct val="150000"/>
                  </a:lnSpc>
                </a:pPr>
                <a:r>
                  <a:rPr lang="en-US" smtClean="0"/>
                  <a:t>Store</a:t>
                </a:r>
              </a:p>
              <a:p>
                <a:pPr lvl="1">
                  <a:lnSpc>
                    <a:spcPct val="150000"/>
                  </a:lnSpc>
                </a:pPr>
                <a:r>
                  <a:rPr lang="en-US" smtClean="0"/>
                  <a:t>Geography hierarchy</a:t>
                </a:r>
              </a:p>
              <a:p>
                <a:pPr lvl="2">
                  <a:lnSpc>
                    <a:spcPct val="150000"/>
                  </a:lnSpc>
                </a:pPr>
                <a:r>
                  <a:rPr lang="en-US" smtClean="0"/>
                  <a:t>Store</a:t>
                </a:r>
                <a:r>
                  <a:rPr lang="en-US"/>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a:t> </a:t>
                </a:r>
                <a:r>
                  <a:rPr lang="en-US" smtClean="0"/>
                  <a:t>ZIP Code</a:t>
                </a:r>
                <a:r>
                  <a:rPr lang="en-US"/>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a:t> </a:t>
                </a:r>
                <a:r>
                  <a:rPr lang="en-US" smtClean="0"/>
                  <a:t>County</a:t>
                </a:r>
                <a:r>
                  <a:rPr lang="en-US"/>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a:t> </a:t>
                </a:r>
                <a:r>
                  <a:rPr lang="en-US" smtClean="0"/>
                  <a:t>State</a:t>
                </a:r>
                <a:endParaRPr lang="en-US" smtClean="0"/>
              </a:p>
              <a:p>
                <a:pPr lvl="1">
                  <a:lnSpc>
                    <a:spcPct val="150000"/>
                  </a:lnSpc>
                </a:pPr>
                <a:r>
                  <a:rPr lang="en-US" smtClean="0"/>
                  <a:t>Admistrative hierarchy</a:t>
                </a:r>
              </a:p>
              <a:p>
                <a:pPr lvl="2">
                  <a:lnSpc>
                    <a:spcPct val="150000"/>
                  </a:lnSpc>
                </a:pPr>
                <a:r>
                  <a:rPr lang="en-US" smtClean="0"/>
                  <a:t>Store</a:t>
                </a:r>
                <a:r>
                  <a:rPr lang="en-US"/>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a:t> </a:t>
                </a:r>
                <a:r>
                  <a:rPr lang="en-US" smtClean="0"/>
                  <a:t>District</a:t>
                </a:r>
                <a:r>
                  <a:rPr lang="en-US"/>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a:t> </a:t>
                </a:r>
                <a:r>
                  <a:rPr lang="en-US" smtClean="0"/>
                  <a:t>Region</a:t>
                </a:r>
              </a:p>
              <a:p>
                <a:pPr lvl="1">
                  <a:lnSpc>
                    <a:spcPct val="150000"/>
                  </a:lnSpc>
                </a:pPr>
                <a:r>
                  <a:rPr lang="en-US" smtClean="0"/>
                  <a:t>Other attributes</a:t>
                </a:r>
              </a:p>
              <a:p>
                <a:pPr lvl="2">
                  <a:lnSpc>
                    <a:spcPct val="150000"/>
                  </a:lnSpc>
                </a:pPr>
                <a:r>
                  <a:rPr lang="en-US" smtClean="0"/>
                  <a:t>Address, Store Name, Store Manager, Square Footage, etc.</a:t>
                </a:r>
                <a:endParaRPr lang="en-US"/>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7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15</a:t>
            </a:fld>
            <a:endParaRPr kumimoji="0" lang="en-US" dirty="0"/>
          </a:p>
        </p:txBody>
      </p:sp>
    </p:spTree>
    <p:extLst>
      <p:ext uri="{BB962C8B-B14F-4D97-AF65-F5344CB8AC3E}">
        <p14:creationId xmlns:p14="http://schemas.microsoft.com/office/powerpoint/2010/main" val="16121651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Retail </a:t>
            </a:r>
            <a:r>
              <a:rPr lang="en-US"/>
              <a:t>Case </a:t>
            </a:r>
            <a:r>
              <a:rPr lang="en-US"/>
              <a:t>Study</a:t>
            </a:r>
            <a:br>
              <a:rPr lang="en-US"/>
            </a:br>
            <a:r>
              <a:rPr lang="en-US"/>
              <a:t>Step </a:t>
            </a:r>
            <a:r>
              <a:rPr lang="en-US" smtClean="0"/>
              <a:t>3: </a:t>
            </a:r>
            <a:r>
              <a:rPr lang="en-US"/>
              <a:t>Identify the Dimensions</a:t>
            </a:r>
          </a:p>
        </p:txBody>
      </p:sp>
      <p:sp>
        <p:nvSpPr>
          <p:cNvPr id="3" name="Content Placeholder 2"/>
          <p:cNvSpPr>
            <a:spLocks noGrp="1"/>
          </p:cNvSpPr>
          <p:nvPr>
            <p:ph idx="1"/>
          </p:nvPr>
        </p:nvSpPr>
        <p:spPr/>
        <p:txBody>
          <a:bodyPr>
            <a:normAutofit/>
          </a:bodyPr>
          <a:lstStyle/>
          <a:p>
            <a:pPr>
              <a:lnSpc>
                <a:spcPct val="150000"/>
              </a:lnSpc>
            </a:pPr>
            <a:r>
              <a:rPr lang="en-US" smtClean="0"/>
              <a:t>Hierarchies</a:t>
            </a:r>
          </a:p>
          <a:p>
            <a:pPr lvl="1">
              <a:lnSpc>
                <a:spcPct val="150000"/>
              </a:lnSpc>
            </a:pPr>
            <a:r>
              <a:rPr lang="en-US" smtClean="0"/>
              <a:t>Common in dimension tables.</a:t>
            </a:r>
          </a:p>
          <a:p>
            <a:pPr lvl="1">
              <a:lnSpc>
                <a:spcPct val="150000"/>
              </a:lnSpc>
            </a:pPr>
            <a:r>
              <a:rPr lang="en-US" smtClean="0"/>
              <a:t>Multiple hierarchies can appear in the same dimension.</a:t>
            </a:r>
          </a:p>
          <a:p>
            <a:pPr lvl="1">
              <a:lnSpc>
                <a:spcPct val="150000"/>
              </a:lnSpc>
            </a:pPr>
            <a:r>
              <a:rPr lang="en-US" smtClean="0"/>
              <a:t>Don’t need to be strict hierarchies.</a:t>
            </a:r>
          </a:p>
          <a:p>
            <a:pPr lvl="2">
              <a:lnSpc>
                <a:spcPct val="150000"/>
              </a:lnSpc>
            </a:pPr>
            <a:r>
              <a:rPr lang="en-US" smtClean="0"/>
              <a:t>E.g. ZIP Code that spans 2 counties</a:t>
            </a:r>
            <a:endParaRPr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16</a:t>
            </a:fld>
            <a:endParaRPr kumimoji="0" lang="en-US" dirty="0"/>
          </a:p>
        </p:txBody>
      </p:sp>
    </p:spTree>
    <p:extLst>
      <p:ext uri="{BB962C8B-B14F-4D97-AF65-F5344CB8AC3E}">
        <p14:creationId xmlns:p14="http://schemas.microsoft.com/office/powerpoint/2010/main" val="13702116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Retail </a:t>
            </a:r>
            <a:r>
              <a:rPr lang="en-US"/>
              <a:t>Case </a:t>
            </a:r>
            <a:r>
              <a:rPr lang="en-US"/>
              <a:t>Study</a:t>
            </a:r>
            <a:br>
              <a:rPr lang="en-US"/>
            </a:br>
            <a:r>
              <a:rPr lang="en-US"/>
              <a:t>Step </a:t>
            </a:r>
            <a:r>
              <a:rPr lang="en-US" smtClean="0"/>
              <a:t>3: </a:t>
            </a:r>
            <a:r>
              <a:rPr lang="en-US"/>
              <a:t>Identify the Dimensions</a:t>
            </a:r>
          </a:p>
        </p:txBody>
      </p:sp>
      <p:sp>
        <p:nvSpPr>
          <p:cNvPr id="3" name="Content Placeholder 2"/>
          <p:cNvSpPr>
            <a:spLocks noGrp="1"/>
          </p:cNvSpPr>
          <p:nvPr>
            <p:ph idx="1"/>
          </p:nvPr>
        </p:nvSpPr>
        <p:spPr/>
        <p:txBody>
          <a:bodyPr>
            <a:normAutofit/>
          </a:bodyPr>
          <a:lstStyle/>
          <a:p>
            <a:pPr marL="0" indent="0">
              <a:lnSpc>
                <a:spcPct val="150000"/>
              </a:lnSpc>
              <a:buNone/>
            </a:pPr>
            <a:r>
              <a:rPr lang="en-US" b="1"/>
              <a:t>How many dimensions?</a:t>
            </a:r>
          </a:p>
          <a:p>
            <a:pPr>
              <a:lnSpc>
                <a:spcPct val="150000"/>
              </a:lnSpc>
            </a:pPr>
            <a:r>
              <a:rPr lang="en-US"/>
              <a:t>Should two concepts be modeled as separate dimensions or two aspects of the same dimension?</a:t>
            </a:r>
          </a:p>
          <a:p>
            <a:pPr lvl="1">
              <a:lnSpc>
                <a:spcPct val="150000"/>
              </a:lnSpc>
            </a:pPr>
            <a:r>
              <a:rPr lang="en-US"/>
              <a:t>Example: Different types of promotions</a:t>
            </a:r>
          </a:p>
          <a:p>
            <a:pPr lvl="2">
              <a:lnSpc>
                <a:spcPct val="150000"/>
              </a:lnSpc>
            </a:pPr>
            <a:r>
              <a:rPr lang="en-US"/>
              <a:t>Ads, discounts, coupons, end-of-aisle displays</a:t>
            </a:r>
          </a:p>
          <a:p>
            <a:pPr lvl="2">
              <a:lnSpc>
                <a:spcPct val="150000"/>
              </a:lnSpc>
            </a:pPr>
            <a:r>
              <a:rPr lang="en-US"/>
              <a:t>Option A: 4 dimensions</a:t>
            </a:r>
          </a:p>
          <a:p>
            <a:pPr lvl="3">
              <a:lnSpc>
                <a:spcPct val="150000"/>
              </a:lnSpc>
            </a:pPr>
            <a:r>
              <a:rPr lang="en-US"/>
              <a:t>Separate dimension for each type of promotion</a:t>
            </a:r>
          </a:p>
          <a:p>
            <a:pPr lvl="2">
              <a:lnSpc>
                <a:spcPct val="150000"/>
              </a:lnSpc>
            </a:pPr>
            <a:r>
              <a:rPr lang="en-US"/>
              <a:t>Option B: 1 dimension</a:t>
            </a:r>
          </a:p>
          <a:p>
            <a:pPr lvl="3">
              <a:lnSpc>
                <a:spcPct val="150000"/>
              </a:lnSpc>
            </a:pPr>
            <a:r>
              <a:rPr lang="en-US"/>
              <a:t>Each dimension row captures a combination of ad, discount, coupon, and end-of-aisle display</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17</a:t>
            </a:fld>
            <a:endParaRPr kumimoji="0" lang="en-US" dirty="0"/>
          </a:p>
        </p:txBody>
      </p:sp>
    </p:spTree>
    <p:extLst>
      <p:ext uri="{BB962C8B-B14F-4D97-AF65-F5344CB8AC3E}">
        <p14:creationId xmlns:p14="http://schemas.microsoft.com/office/powerpoint/2010/main" val="5246005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Retail </a:t>
            </a:r>
            <a:r>
              <a:rPr lang="en-US"/>
              <a:t>Case </a:t>
            </a:r>
            <a:r>
              <a:rPr lang="en-US"/>
              <a:t>Study</a:t>
            </a:r>
            <a:br>
              <a:rPr lang="en-US"/>
            </a:br>
            <a:r>
              <a:rPr lang="en-US"/>
              <a:t>Step </a:t>
            </a:r>
            <a:r>
              <a:rPr lang="en-US" smtClean="0"/>
              <a:t>3: </a:t>
            </a:r>
            <a:r>
              <a:rPr lang="en-US"/>
              <a:t>Identify the Dimensions</a:t>
            </a:r>
          </a:p>
        </p:txBody>
      </p:sp>
      <p:sp>
        <p:nvSpPr>
          <p:cNvPr id="3" name="Content Placeholder 2"/>
          <p:cNvSpPr>
            <a:spLocks noGrp="1"/>
          </p:cNvSpPr>
          <p:nvPr>
            <p:ph idx="1"/>
          </p:nvPr>
        </p:nvSpPr>
        <p:spPr/>
        <p:txBody>
          <a:bodyPr>
            <a:normAutofit/>
          </a:bodyPr>
          <a:lstStyle/>
          <a:p>
            <a:pPr marL="0" indent="0">
              <a:lnSpc>
                <a:spcPct val="150000"/>
              </a:lnSpc>
              <a:buNone/>
            </a:pPr>
            <a:r>
              <a:rPr lang="en-US" b="1"/>
              <a:t>How many dimensions?</a:t>
            </a:r>
          </a:p>
          <a:p>
            <a:pPr>
              <a:lnSpc>
                <a:spcPct val="150000"/>
              </a:lnSpc>
            </a:pPr>
            <a:r>
              <a:rPr lang="en-US" smtClean="0"/>
              <a:t>Factors </a:t>
            </a:r>
            <a:r>
              <a:rPr lang="en-US"/>
              <a:t>to consider</a:t>
            </a:r>
          </a:p>
          <a:p>
            <a:pPr lvl="1">
              <a:lnSpc>
                <a:spcPct val="150000"/>
              </a:lnSpc>
            </a:pPr>
            <a:r>
              <a:rPr lang="en-US" smtClean="0"/>
              <a:t>How </a:t>
            </a:r>
            <a:r>
              <a:rPr lang="en-US"/>
              <a:t>do the users think about the data?</a:t>
            </a:r>
          </a:p>
          <a:p>
            <a:pPr lvl="2">
              <a:lnSpc>
                <a:spcPct val="150000"/>
              </a:lnSpc>
            </a:pPr>
            <a:r>
              <a:rPr lang="en-US" smtClean="0"/>
              <a:t>Are </a:t>
            </a:r>
            <a:r>
              <a:rPr lang="en-US"/>
              <a:t>an ad and a coupon separate promotions or two aspects of the same promotion?</a:t>
            </a:r>
          </a:p>
          <a:p>
            <a:pPr lvl="1">
              <a:lnSpc>
                <a:spcPct val="150000"/>
              </a:lnSpc>
            </a:pPr>
            <a:r>
              <a:rPr lang="en-US" smtClean="0"/>
              <a:t>Fewer </a:t>
            </a:r>
            <a:r>
              <a:rPr lang="en-US"/>
              <a:t>tables = good</a:t>
            </a:r>
          </a:p>
          <a:p>
            <a:pPr lvl="2">
              <a:lnSpc>
                <a:spcPct val="150000"/>
              </a:lnSpc>
            </a:pPr>
            <a:r>
              <a:rPr lang="en-US" smtClean="0"/>
              <a:t>Generally </a:t>
            </a:r>
            <a:r>
              <a:rPr lang="en-US"/>
              <a:t>fewer tables = simpler design</a:t>
            </a:r>
          </a:p>
          <a:p>
            <a:pPr lvl="1">
              <a:lnSpc>
                <a:spcPct val="150000"/>
              </a:lnSpc>
            </a:pPr>
            <a:r>
              <a:rPr lang="en-US" smtClean="0"/>
              <a:t>Performance </a:t>
            </a:r>
            <a:r>
              <a:rPr lang="en-US"/>
              <a:t>implications</a:t>
            </a:r>
          </a:p>
          <a:p>
            <a:pPr lvl="2">
              <a:lnSpc>
                <a:spcPct val="150000"/>
              </a:lnSpc>
            </a:pPr>
            <a:r>
              <a:rPr lang="en-US" smtClean="0"/>
              <a:t>See </a:t>
            </a:r>
            <a:r>
              <a:rPr lang="en-US"/>
              <a:t>following slides…</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18</a:t>
            </a:fld>
            <a:endParaRPr kumimoji="0" lang="en-US" dirty="0"/>
          </a:p>
        </p:txBody>
      </p:sp>
    </p:spTree>
    <p:extLst>
      <p:ext uri="{BB962C8B-B14F-4D97-AF65-F5344CB8AC3E}">
        <p14:creationId xmlns:p14="http://schemas.microsoft.com/office/powerpoint/2010/main" val="39852814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Retail </a:t>
            </a:r>
            <a:r>
              <a:rPr lang="en-US"/>
              <a:t>Case </a:t>
            </a:r>
            <a:r>
              <a:rPr lang="en-US"/>
              <a:t>Study</a:t>
            </a:r>
            <a:br>
              <a:rPr lang="en-US"/>
            </a:br>
            <a:r>
              <a:rPr lang="en-US"/>
              <a:t>Step </a:t>
            </a:r>
            <a:r>
              <a:rPr lang="en-US" smtClean="0"/>
              <a:t>3: </a:t>
            </a:r>
            <a:r>
              <a:rPr lang="en-US"/>
              <a:t>Identify the Dimensions</a:t>
            </a:r>
          </a:p>
        </p:txBody>
      </p:sp>
      <p:sp>
        <p:nvSpPr>
          <p:cNvPr id="3" name="Content Placeholder 2"/>
          <p:cNvSpPr>
            <a:spLocks noGrp="1"/>
          </p:cNvSpPr>
          <p:nvPr>
            <p:ph idx="1"/>
          </p:nvPr>
        </p:nvSpPr>
        <p:spPr/>
        <p:txBody>
          <a:bodyPr>
            <a:normAutofit/>
          </a:bodyPr>
          <a:lstStyle/>
          <a:p>
            <a:pPr marL="0" indent="0">
              <a:lnSpc>
                <a:spcPct val="150000"/>
              </a:lnSpc>
              <a:buNone/>
            </a:pPr>
            <a:r>
              <a:rPr lang="en-US" b="1"/>
              <a:t>Performance Implication</a:t>
            </a:r>
          </a:p>
          <a:p>
            <a:pPr>
              <a:lnSpc>
                <a:spcPct val="150000"/>
              </a:lnSpc>
            </a:pPr>
            <a:r>
              <a:rPr lang="en-US"/>
              <a:t>Most OLAP queries are “I/O bound”</a:t>
            </a:r>
          </a:p>
          <a:p>
            <a:pPr lvl="1">
              <a:lnSpc>
                <a:spcPct val="150000"/>
              </a:lnSpc>
            </a:pPr>
            <a:r>
              <a:rPr lang="en-US" smtClean="0"/>
              <a:t>Data-intensive </a:t>
            </a:r>
            <a:r>
              <a:rPr lang="en-US"/>
              <a:t>not compute-intensive</a:t>
            </a:r>
          </a:p>
          <a:p>
            <a:pPr lvl="1">
              <a:lnSpc>
                <a:spcPct val="150000"/>
              </a:lnSpc>
            </a:pPr>
            <a:r>
              <a:rPr lang="en-US" smtClean="0"/>
              <a:t>Reading </a:t>
            </a:r>
            <a:r>
              <a:rPr lang="en-US"/>
              <a:t>the data from disk is the bottleneck</a:t>
            </a:r>
          </a:p>
          <a:p>
            <a:pPr lvl="1">
              <a:lnSpc>
                <a:spcPct val="150000"/>
              </a:lnSpc>
            </a:pPr>
            <a:r>
              <a:rPr lang="en-US" smtClean="0"/>
              <a:t>For </a:t>
            </a:r>
            <a:r>
              <a:rPr lang="en-US"/>
              <a:t>“typical” queries, on “typical” hardware</a:t>
            </a:r>
          </a:p>
          <a:p>
            <a:pPr>
              <a:lnSpc>
                <a:spcPct val="150000"/>
              </a:lnSpc>
            </a:pPr>
            <a:r>
              <a:rPr lang="en-US" smtClean="0"/>
              <a:t>Size </a:t>
            </a:r>
            <a:r>
              <a:rPr lang="en-US"/>
              <a:t>of data on disk ≈ query performance</a:t>
            </a:r>
          </a:p>
          <a:p>
            <a:pPr lvl="1">
              <a:lnSpc>
                <a:spcPct val="150000"/>
              </a:lnSpc>
            </a:pPr>
            <a:r>
              <a:rPr lang="en-US" smtClean="0"/>
              <a:t>Keeping </a:t>
            </a:r>
            <a:r>
              <a:rPr lang="en-US"/>
              <a:t>storage requirements small is important</a:t>
            </a:r>
          </a:p>
          <a:p>
            <a:pPr>
              <a:lnSpc>
                <a:spcPct val="150000"/>
              </a:lnSpc>
            </a:pPr>
            <a:r>
              <a:rPr lang="en-US" smtClean="0"/>
              <a:t>Dimensional </a:t>
            </a:r>
            <a:r>
              <a:rPr lang="en-US"/>
              <a:t>modeling impacts storage requirements</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19</a:t>
            </a:fld>
            <a:endParaRPr kumimoji="0" lang="en-US" dirty="0"/>
          </a:p>
        </p:txBody>
      </p:sp>
    </p:spTree>
    <p:extLst>
      <p:ext uri="{BB962C8B-B14F-4D97-AF65-F5344CB8AC3E}">
        <p14:creationId xmlns:p14="http://schemas.microsoft.com/office/powerpoint/2010/main" val="2955568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Lecture Objectives</a:t>
            </a:r>
          </a:p>
        </p:txBody>
      </p:sp>
      <p:sp>
        <p:nvSpPr>
          <p:cNvPr id="5" name="Slide Number Placeholder 4"/>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a:t>
            </a:fld>
            <a:endParaRPr kumimoji="0" lang="en-US" dirty="0"/>
          </a:p>
        </p:txBody>
      </p:sp>
      <p:sp>
        <p:nvSpPr>
          <p:cNvPr id="6" name="Content Placeholder 5"/>
          <p:cNvSpPr>
            <a:spLocks noGrp="1"/>
          </p:cNvSpPr>
          <p:nvPr>
            <p:ph sz="quarter" idx="1"/>
          </p:nvPr>
        </p:nvSpPr>
        <p:spPr/>
        <p:txBody>
          <a:bodyPr/>
          <a:lstStyle/>
          <a:p>
            <a:r>
              <a:rPr lang="en-US" smtClean="0"/>
              <a:t>Case Study</a:t>
            </a:r>
            <a:endParaRPr lang="en-US"/>
          </a:p>
        </p:txBody>
      </p:sp>
    </p:spTree>
    <p:extLst>
      <p:ext uri="{BB962C8B-B14F-4D97-AF65-F5344CB8AC3E}">
        <p14:creationId xmlns:p14="http://schemas.microsoft.com/office/powerpoint/2010/main" val="610764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Retail </a:t>
            </a:r>
            <a:r>
              <a:rPr lang="en-US"/>
              <a:t>Case </a:t>
            </a:r>
            <a:r>
              <a:rPr lang="en-US"/>
              <a:t>Study</a:t>
            </a:r>
            <a:br>
              <a:rPr lang="en-US"/>
            </a:br>
            <a:r>
              <a:rPr lang="en-US"/>
              <a:t>Step </a:t>
            </a:r>
            <a:r>
              <a:rPr lang="en-US" smtClean="0"/>
              <a:t>3: </a:t>
            </a:r>
            <a:r>
              <a:rPr lang="en-US"/>
              <a:t>Identify the Dimensions</a:t>
            </a:r>
          </a:p>
        </p:txBody>
      </p:sp>
      <p:sp>
        <p:nvSpPr>
          <p:cNvPr id="3" name="Content Placeholder 2"/>
          <p:cNvSpPr>
            <a:spLocks noGrp="1"/>
          </p:cNvSpPr>
          <p:nvPr>
            <p:ph idx="1"/>
          </p:nvPr>
        </p:nvSpPr>
        <p:spPr/>
        <p:txBody>
          <a:bodyPr>
            <a:normAutofit fontScale="92500" lnSpcReduction="20000"/>
          </a:bodyPr>
          <a:lstStyle/>
          <a:p>
            <a:pPr marL="0" indent="0">
              <a:lnSpc>
                <a:spcPct val="150000"/>
              </a:lnSpc>
              <a:buNone/>
            </a:pPr>
            <a:r>
              <a:rPr lang="en-US" b="1"/>
              <a:t>Performance Implication</a:t>
            </a:r>
          </a:p>
          <a:p>
            <a:pPr>
              <a:lnSpc>
                <a:spcPct val="150000"/>
              </a:lnSpc>
            </a:pPr>
            <a:r>
              <a:rPr lang="en-US"/>
              <a:t>Let’s consider the extremes</a:t>
            </a:r>
          </a:p>
          <a:p>
            <a:pPr>
              <a:lnSpc>
                <a:spcPct val="150000"/>
              </a:lnSpc>
            </a:pPr>
            <a:r>
              <a:rPr lang="en-US" smtClean="0"/>
              <a:t>Assumptions</a:t>
            </a:r>
            <a:r>
              <a:rPr lang="en-US"/>
              <a:t>:</a:t>
            </a:r>
          </a:p>
          <a:p>
            <a:pPr lvl="1">
              <a:lnSpc>
                <a:spcPct val="150000"/>
              </a:lnSpc>
            </a:pPr>
            <a:r>
              <a:rPr lang="en-US" smtClean="0"/>
              <a:t>100 </a:t>
            </a:r>
            <a:r>
              <a:rPr lang="en-US"/>
              <a:t>million fact rows</a:t>
            </a:r>
          </a:p>
          <a:p>
            <a:pPr lvl="1">
              <a:lnSpc>
                <a:spcPct val="150000"/>
              </a:lnSpc>
            </a:pPr>
            <a:r>
              <a:rPr lang="en-US" smtClean="0"/>
              <a:t>3 </a:t>
            </a:r>
            <a:r>
              <a:rPr lang="en-US"/>
              <a:t>four-byte measurement columns in the fact table</a:t>
            </a:r>
          </a:p>
          <a:p>
            <a:pPr lvl="1">
              <a:lnSpc>
                <a:spcPct val="150000"/>
              </a:lnSpc>
            </a:pPr>
            <a:r>
              <a:rPr lang="en-US" smtClean="0"/>
              <a:t>100 </a:t>
            </a:r>
            <a:r>
              <a:rPr lang="en-US"/>
              <a:t>dimensional attributes, average size = 20 bytes</a:t>
            </a:r>
          </a:p>
          <a:p>
            <a:pPr>
              <a:lnSpc>
                <a:spcPct val="150000"/>
              </a:lnSpc>
            </a:pPr>
            <a:r>
              <a:rPr lang="en-US" smtClean="0"/>
              <a:t>Three </a:t>
            </a:r>
            <a:r>
              <a:rPr lang="en-US"/>
              <a:t>modeling options</a:t>
            </a:r>
          </a:p>
          <a:p>
            <a:pPr lvl="1">
              <a:lnSpc>
                <a:spcPct val="150000"/>
              </a:lnSpc>
            </a:pPr>
            <a:r>
              <a:rPr lang="en-US" smtClean="0"/>
              <a:t>One </a:t>
            </a:r>
            <a:r>
              <a:rPr lang="en-US"/>
              <a:t>“Everything” dimension</a:t>
            </a:r>
          </a:p>
          <a:p>
            <a:pPr lvl="1">
              <a:lnSpc>
                <a:spcPct val="150000"/>
              </a:lnSpc>
            </a:pPr>
            <a:r>
              <a:rPr lang="en-US"/>
              <a:t>E</a:t>
            </a:r>
            <a:r>
              <a:rPr lang="en-US" smtClean="0"/>
              <a:t>ach </a:t>
            </a:r>
            <a:r>
              <a:rPr lang="en-US"/>
              <a:t>attribute gets its own dimension table</a:t>
            </a:r>
          </a:p>
          <a:p>
            <a:pPr lvl="1">
              <a:lnSpc>
                <a:spcPct val="150000"/>
              </a:lnSpc>
            </a:pPr>
            <a:r>
              <a:rPr lang="en-US" smtClean="0"/>
              <a:t>5 </a:t>
            </a:r>
            <a:r>
              <a:rPr lang="en-US"/>
              <a:t>dimensions (Date, Product, Store</a:t>
            </a:r>
            <a:r>
              <a:rPr lang="en-US"/>
              <a:t>, </a:t>
            </a:r>
            <a:r>
              <a:rPr lang="en-US" smtClean="0"/>
              <a:t>Promotion, Transaction </a:t>
            </a:r>
            <a:r>
              <a:rPr lang="en-US"/>
              <a:t>ID)</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20</a:t>
            </a:fld>
            <a:endParaRPr kumimoji="0" lang="en-US" dirty="0"/>
          </a:p>
        </p:txBody>
      </p:sp>
    </p:spTree>
    <p:extLst>
      <p:ext uri="{BB962C8B-B14F-4D97-AF65-F5344CB8AC3E}">
        <p14:creationId xmlns:p14="http://schemas.microsoft.com/office/powerpoint/2010/main" val="9718027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Retail </a:t>
            </a:r>
            <a:r>
              <a:rPr lang="en-US"/>
              <a:t>Case </a:t>
            </a:r>
            <a:r>
              <a:rPr lang="en-US"/>
              <a:t>Study</a:t>
            </a:r>
            <a:br>
              <a:rPr lang="en-US"/>
            </a:br>
            <a:r>
              <a:rPr lang="en-US"/>
              <a:t>Step </a:t>
            </a:r>
            <a:r>
              <a:rPr lang="en-US" smtClean="0"/>
              <a:t>3: </a:t>
            </a:r>
            <a:r>
              <a:rPr lang="en-US"/>
              <a:t>Identify the Dimensions</a:t>
            </a:r>
          </a:p>
        </p:txBody>
      </p:sp>
      <p:sp>
        <p:nvSpPr>
          <p:cNvPr id="3" name="Content Placeholder 2"/>
          <p:cNvSpPr>
            <a:spLocks noGrp="1"/>
          </p:cNvSpPr>
          <p:nvPr>
            <p:ph idx="1"/>
          </p:nvPr>
        </p:nvSpPr>
        <p:spPr/>
        <p:txBody>
          <a:bodyPr>
            <a:normAutofit fontScale="92500" lnSpcReduction="10000"/>
          </a:bodyPr>
          <a:lstStyle/>
          <a:p>
            <a:pPr>
              <a:lnSpc>
                <a:spcPct val="150000"/>
              </a:lnSpc>
            </a:pPr>
            <a:r>
              <a:rPr lang="en-US" b="1"/>
              <a:t>Option A</a:t>
            </a:r>
            <a:r>
              <a:rPr lang="en-US"/>
              <a:t>: One “Everything</a:t>
            </a:r>
            <a:r>
              <a:rPr lang="en-US"/>
              <a:t>” </a:t>
            </a:r>
            <a:r>
              <a:rPr lang="en-US" smtClean="0"/>
              <a:t>dimension</a:t>
            </a:r>
          </a:p>
          <a:p>
            <a:pPr lvl="1">
              <a:lnSpc>
                <a:spcPct val="150000"/>
              </a:lnSpc>
            </a:pPr>
            <a:r>
              <a:rPr lang="en-US" smtClean="0"/>
              <a:t>Fact </a:t>
            </a:r>
            <a:r>
              <a:rPr lang="en-US"/>
              <a:t>table is very thin (16 bytes </a:t>
            </a:r>
            <a:r>
              <a:rPr lang="en-US"/>
              <a:t>per </a:t>
            </a:r>
            <a:r>
              <a:rPr lang="en-US" smtClean="0"/>
              <a:t>row)</a:t>
            </a:r>
          </a:p>
          <a:p>
            <a:pPr lvl="2">
              <a:lnSpc>
                <a:spcPct val="150000"/>
              </a:lnSpc>
            </a:pPr>
            <a:r>
              <a:rPr lang="en-US" smtClean="0"/>
              <a:t>3 </a:t>
            </a:r>
            <a:r>
              <a:rPr lang="en-US"/>
              <a:t>four-byte </a:t>
            </a:r>
            <a:r>
              <a:rPr lang="en-US"/>
              <a:t>fact </a:t>
            </a:r>
            <a:r>
              <a:rPr lang="en-US" smtClean="0"/>
              <a:t>columns</a:t>
            </a:r>
          </a:p>
          <a:p>
            <a:pPr lvl="2">
              <a:lnSpc>
                <a:spcPct val="150000"/>
              </a:lnSpc>
            </a:pPr>
            <a:r>
              <a:rPr lang="en-US" smtClean="0"/>
              <a:t>1 </a:t>
            </a:r>
            <a:r>
              <a:rPr lang="en-US"/>
              <a:t>four-byte foreign key to the </a:t>
            </a:r>
            <a:r>
              <a:rPr lang="en-US"/>
              <a:t>Everything </a:t>
            </a:r>
            <a:r>
              <a:rPr lang="en-US" smtClean="0"/>
              <a:t>dimension</a:t>
            </a:r>
          </a:p>
          <a:p>
            <a:pPr lvl="1">
              <a:lnSpc>
                <a:spcPct val="150000"/>
              </a:lnSpc>
            </a:pPr>
            <a:r>
              <a:rPr lang="en-US" smtClean="0"/>
              <a:t>Dimension </a:t>
            </a:r>
            <a:r>
              <a:rPr lang="en-US"/>
              <a:t>table is very wide (2000 bytes per </a:t>
            </a:r>
            <a:r>
              <a:rPr lang="en-US"/>
              <a:t>row</a:t>
            </a:r>
            <a:r>
              <a:rPr lang="en-US" smtClean="0"/>
              <a:t>)</a:t>
            </a:r>
          </a:p>
          <a:p>
            <a:pPr lvl="2">
              <a:lnSpc>
                <a:spcPct val="150000"/>
              </a:lnSpc>
            </a:pPr>
            <a:r>
              <a:rPr lang="en-US" smtClean="0"/>
              <a:t>100 </a:t>
            </a:r>
            <a:r>
              <a:rPr lang="en-US"/>
              <a:t>attributes * 20 </a:t>
            </a:r>
            <a:r>
              <a:rPr lang="en-US"/>
              <a:t>bytes </a:t>
            </a:r>
            <a:r>
              <a:rPr lang="en-US" smtClean="0"/>
              <a:t>each</a:t>
            </a:r>
          </a:p>
          <a:p>
            <a:pPr lvl="1">
              <a:lnSpc>
                <a:spcPct val="150000"/>
              </a:lnSpc>
            </a:pPr>
            <a:r>
              <a:rPr lang="en-US" smtClean="0"/>
              <a:t>Dimension </a:t>
            </a:r>
            <a:r>
              <a:rPr lang="en-US"/>
              <a:t>table has as many rows as fact table</a:t>
            </a:r>
            <a:r>
              <a:rPr lang="en-US"/>
              <a:t>! </a:t>
            </a:r>
            <a:endParaRPr lang="en-US"/>
          </a:p>
          <a:p>
            <a:pPr lvl="2">
              <a:lnSpc>
                <a:spcPct val="150000"/>
              </a:lnSpc>
            </a:pPr>
            <a:r>
              <a:rPr lang="en-US" smtClean="0"/>
              <a:t>Each </a:t>
            </a:r>
            <a:r>
              <a:rPr lang="en-US"/>
              <a:t>fact row has a different combination </a:t>
            </a:r>
            <a:r>
              <a:rPr lang="en-US"/>
              <a:t>of </a:t>
            </a:r>
            <a:r>
              <a:rPr lang="en-US" smtClean="0"/>
              <a:t>attributes</a:t>
            </a:r>
          </a:p>
          <a:p>
            <a:pPr lvl="1">
              <a:lnSpc>
                <a:spcPct val="150000"/>
              </a:lnSpc>
            </a:pPr>
            <a:r>
              <a:rPr lang="en-US" smtClean="0"/>
              <a:t>Total </a:t>
            </a:r>
            <a:r>
              <a:rPr lang="en-US"/>
              <a:t>space = 1.6 GB fact + 200 </a:t>
            </a:r>
            <a:r>
              <a:rPr lang="en-US"/>
              <a:t>TB </a:t>
            </a:r>
            <a:r>
              <a:rPr lang="en-US" smtClean="0"/>
              <a:t>dimension</a:t>
            </a:r>
          </a:p>
          <a:p>
            <a:pPr lvl="2">
              <a:lnSpc>
                <a:spcPct val="150000"/>
              </a:lnSpc>
            </a:pPr>
            <a:r>
              <a:rPr lang="en-US" smtClean="0"/>
              <a:t>16 </a:t>
            </a:r>
            <a:r>
              <a:rPr lang="en-US"/>
              <a:t>bytes * 100 million rows = </a:t>
            </a:r>
            <a:r>
              <a:rPr lang="en-US"/>
              <a:t>1.6 </a:t>
            </a:r>
            <a:r>
              <a:rPr lang="en-US" smtClean="0"/>
              <a:t>GB</a:t>
            </a:r>
          </a:p>
          <a:p>
            <a:pPr lvl="2">
              <a:lnSpc>
                <a:spcPct val="150000"/>
              </a:lnSpc>
            </a:pPr>
            <a:r>
              <a:rPr lang="en-US" smtClean="0"/>
              <a:t>2000 </a:t>
            </a:r>
            <a:r>
              <a:rPr lang="en-US"/>
              <a:t>bytes * 100 million rows = 200 TB</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21</a:t>
            </a:fld>
            <a:endParaRPr kumimoji="0" lang="en-US" dirty="0"/>
          </a:p>
        </p:txBody>
      </p:sp>
    </p:spTree>
    <p:extLst>
      <p:ext uri="{BB962C8B-B14F-4D97-AF65-F5344CB8AC3E}">
        <p14:creationId xmlns:p14="http://schemas.microsoft.com/office/powerpoint/2010/main" val="11005343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Retail </a:t>
            </a:r>
            <a:r>
              <a:rPr lang="en-US"/>
              <a:t>Case </a:t>
            </a:r>
            <a:r>
              <a:rPr lang="en-US"/>
              <a:t>Study</a:t>
            </a:r>
            <a:br>
              <a:rPr lang="en-US"/>
            </a:br>
            <a:r>
              <a:rPr lang="en-US"/>
              <a:t>Step </a:t>
            </a:r>
            <a:r>
              <a:rPr lang="en-US" smtClean="0"/>
              <a:t>3: </a:t>
            </a:r>
            <a:r>
              <a:rPr lang="en-US"/>
              <a:t>Identify the Dimensions</a:t>
            </a:r>
          </a:p>
        </p:txBody>
      </p:sp>
      <p:sp>
        <p:nvSpPr>
          <p:cNvPr id="3" name="Content Placeholder 2"/>
          <p:cNvSpPr>
            <a:spLocks noGrp="1"/>
          </p:cNvSpPr>
          <p:nvPr>
            <p:ph idx="1"/>
          </p:nvPr>
        </p:nvSpPr>
        <p:spPr/>
        <p:txBody>
          <a:bodyPr>
            <a:normAutofit fontScale="85000" lnSpcReduction="10000"/>
          </a:bodyPr>
          <a:lstStyle/>
          <a:p>
            <a:pPr>
              <a:lnSpc>
                <a:spcPct val="150000"/>
              </a:lnSpc>
            </a:pPr>
            <a:r>
              <a:rPr lang="en-US" b="1"/>
              <a:t>Option B</a:t>
            </a:r>
            <a:r>
              <a:rPr lang="en-US"/>
              <a:t>: Each attribute gets its own dimension table</a:t>
            </a:r>
          </a:p>
          <a:p>
            <a:pPr lvl="1">
              <a:lnSpc>
                <a:spcPct val="150000"/>
              </a:lnSpc>
            </a:pPr>
            <a:r>
              <a:rPr lang="en-US"/>
              <a:t>Store Manager First Name dimension, Store Manager Last Name dimension, etc.</a:t>
            </a:r>
          </a:p>
          <a:p>
            <a:pPr lvl="1">
              <a:lnSpc>
                <a:spcPct val="150000"/>
              </a:lnSpc>
            </a:pPr>
            <a:r>
              <a:rPr lang="en-US"/>
              <a:t>Fact table is wide (212 bytes per row)</a:t>
            </a:r>
          </a:p>
          <a:p>
            <a:pPr lvl="2">
              <a:lnSpc>
                <a:spcPct val="150000"/>
              </a:lnSpc>
            </a:pPr>
            <a:r>
              <a:rPr lang="en-US"/>
              <a:t>Assume 2-byte keys for all dimension tables</a:t>
            </a:r>
          </a:p>
          <a:p>
            <a:pPr lvl="2">
              <a:lnSpc>
                <a:spcPct val="150000"/>
              </a:lnSpc>
            </a:pPr>
            <a:r>
              <a:rPr lang="en-US"/>
              <a:t>This is a generous assumption</a:t>
            </a:r>
          </a:p>
          <a:p>
            <a:pPr lvl="1">
              <a:lnSpc>
                <a:spcPct val="150000"/>
              </a:lnSpc>
            </a:pPr>
            <a:r>
              <a:rPr lang="en-US"/>
              <a:t>Dimension tables are very thin, have few rows</a:t>
            </a:r>
          </a:p>
          <a:p>
            <a:pPr lvl="1">
              <a:lnSpc>
                <a:spcPct val="150000"/>
              </a:lnSpc>
            </a:pPr>
            <a:r>
              <a:rPr lang="en-US"/>
              <a:t>Space for fact table = 21.2 GB</a:t>
            </a:r>
          </a:p>
          <a:p>
            <a:pPr lvl="1">
              <a:lnSpc>
                <a:spcPct val="150000"/>
              </a:lnSpc>
            </a:pPr>
            <a:r>
              <a:rPr lang="en-US"/>
              <a:t>Space for dimension tables = negligible</a:t>
            </a:r>
          </a:p>
          <a:p>
            <a:pPr lvl="2">
              <a:lnSpc>
                <a:spcPct val="150000"/>
              </a:lnSpc>
            </a:pPr>
            <a:r>
              <a:rPr lang="en-US"/>
              <a:t>&lt; 132 MB total for all dimensions</a:t>
            </a:r>
          </a:p>
          <a:p>
            <a:pPr lvl="2">
              <a:lnSpc>
                <a:spcPct val="150000"/>
              </a:lnSpc>
            </a:pPr>
            <a:r>
              <a:rPr lang="en-US"/>
              <a:t>No dimension table has more than 60,000 rows</a:t>
            </a:r>
          </a:p>
          <a:p>
            <a:pPr lvl="2">
              <a:lnSpc>
                <a:spcPct val="150000"/>
              </a:lnSpc>
            </a:pPr>
            <a:r>
              <a:rPr lang="en-US"/>
              <a:t>Each dimension row is 22 bytes</a:t>
            </a:r>
          </a:p>
          <a:p>
            <a:pPr lvl="2">
              <a:lnSpc>
                <a:spcPct val="150000"/>
              </a:lnSpc>
            </a:pPr>
            <a:r>
              <a:rPr lang="en-US"/>
              <a:t>100 dimension tables</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22</a:t>
            </a:fld>
            <a:endParaRPr kumimoji="0" lang="en-US" dirty="0"/>
          </a:p>
        </p:txBody>
      </p:sp>
    </p:spTree>
    <p:extLst>
      <p:ext uri="{BB962C8B-B14F-4D97-AF65-F5344CB8AC3E}">
        <p14:creationId xmlns:p14="http://schemas.microsoft.com/office/powerpoint/2010/main" val="36943245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Retail </a:t>
            </a:r>
            <a:r>
              <a:rPr lang="en-US"/>
              <a:t>Case </a:t>
            </a:r>
            <a:r>
              <a:rPr lang="en-US"/>
              <a:t>Study</a:t>
            </a:r>
            <a:br>
              <a:rPr lang="en-US"/>
            </a:br>
            <a:r>
              <a:rPr lang="en-US"/>
              <a:t>Step </a:t>
            </a:r>
            <a:r>
              <a:rPr lang="en-US" smtClean="0"/>
              <a:t>3: </a:t>
            </a:r>
            <a:r>
              <a:rPr lang="en-US"/>
              <a:t>Identify the Dimensions</a:t>
            </a:r>
          </a:p>
        </p:txBody>
      </p:sp>
      <p:sp>
        <p:nvSpPr>
          <p:cNvPr id="3" name="Content Placeholder 2"/>
          <p:cNvSpPr>
            <a:spLocks noGrp="1"/>
          </p:cNvSpPr>
          <p:nvPr>
            <p:ph idx="1"/>
          </p:nvPr>
        </p:nvSpPr>
        <p:spPr/>
        <p:txBody>
          <a:bodyPr>
            <a:normAutofit fontScale="92500" lnSpcReduction="10000"/>
          </a:bodyPr>
          <a:lstStyle/>
          <a:p>
            <a:pPr>
              <a:lnSpc>
                <a:spcPct val="150000"/>
              </a:lnSpc>
            </a:pPr>
            <a:r>
              <a:rPr lang="en-US" b="1"/>
              <a:t>Option C</a:t>
            </a:r>
            <a:r>
              <a:rPr lang="en-US"/>
              <a:t>: Four dimensions (Date, Product, Store, Promotion)</a:t>
            </a:r>
          </a:p>
          <a:p>
            <a:pPr lvl="1">
              <a:lnSpc>
                <a:spcPct val="150000"/>
              </a:lnSpc>
            </a:pPr>
            <a:r>
              <a:rPr lang="en-US"/>
              <a:t>Fact table is quite thin (28 bytes)</a:t>
            </a:r>
          </a:p>
          <a:p>
            <a:pPr lvl="2">
              <a:lnSpc>
                <a:spcPct val="150000"/>
              </a:lnSpc>
            </a:pPr>
            <a:r>
              <a:rPr lang="en-US"/>
              <a:t>2-byte keys for Date and Store</a:t>
            </a:r>
          </a:p>
          <a:p>
            <a:pPr lvl="2">
              <a:lnSpc>
                <a:spcPct val="150000"/>
              </a:lnSpc>
            </a:pPr>
            <a:r>
              <a:rPr lang="en-US"/>
              <a:t>4-byte keys for Product, Promotion, Transaction ID</a:t>
            </a:r>
          </a:p>
          <a:p>
            <a:pPr lvl="2">
              <a:lnSpc>
                <a:spcPct val="150000"/>
              </a:lnSpc>
            </a:pPr>
            <a:r>
              <a:rPr lang="en-US"/>
              <a:t>3 4-byte fact columns</a:t>
            </a:r>
          </a:p>
          <a:p>
            <a:pPr lvl="1">
              <a:lnSpc>
                <a:spcPct val="150000"/>
              </a:lnSpc>
            </a:pPr>
            <a:r>
              <a:rPr lang="en-US"/>
              <a:t>Dimension tables are wide, have few rows</a:t>
            </a:r>
          </a:p>
          <a:p>
            <a:pPr lvl="2">
              <a:lnSpc>
                <a:spcPct val="150000"/>
              </a:lnSpc>
            </a:pPr>
            <a:r>
              <a:rPr lang="en-US"/>
              <a:t>No dimension table has more than 60,000 rows</a:t>
            </a:r>
          </a:p>
          <a:p>
            <a:pPr lvl="1">
              <a:lnSpc>
                <a:spcPct val="150000"/>
              </a:lnSpc>
            </a:pPr>
            <a:r>
              <a:rPr lang="en-US"/>
              <a:t>Space for fact table = 2.8 GB</a:t>
            </a:r>
          </a:p>
          <a:p>
            <a:pPr lvl="2">
              <a:lnSpc>
                <a:spcPct val="150000"/>
              </a:lnSpc>
            </a:pPr>
            <a:r>
              <a:rPr lang="en-US"/>
              <a:t>28 bytes * 100 million rows</a:t>
            </a:r>
          </a:p>
          <a:p>
            <a:pPr lvl="1">
              <a:lnSpc>
                <a:spcPct val="150000"/>
              </a:lnSpc>
            </a:pPr>
            <a:r>
              <a:rPr lang="en-US"/>
              <a:t>Space for dimension tables = negligible</a:t>
            </a:r>
          </a:p>
          <a:p>
            <a:pPr lvl="2">
              <a:lnSpc>
                <a:spcPct val="150000"/>
              </a:lnSpc>
            </a:pPr>
            <a:r>
              <a:rPr lang="en-US" smtClean="0"/>
              <a:t>&lt; </a:t>
            </a:r>
            <a:r>
              <a:rPr lang="en-US"/>
              <a:t>130 MB for all dimensions</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23</a:t>
            </a:fld>
            <a:endParaRPr kumimoji="0" lang="en-US" dirty="0"/>
          </a:p>
        </p:txBody>
      </p:sp>
    </p:spTree>
    <p:extLst>
      <p:ext uri="{BB962C8B-B14F-4D97-AF65-F5344CB8AC3E}">
        <p14:creationId xmlns:p14="http://schemas.microsoft.com/office/powerpoint/2010/main" val="22114168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option C is the best?</a:t>
            </a:r>
          </a:p>
        </p:txBody>
      </p:sp>
      <p:sp>
        <p:nvSpPr>
          <p:cNvPr id="3" name="Content Placeholder 2"/>
          <p:cNvSpPr>
            <a:spLocks noGrp="1"/>
          </p:cNvSpPr>
          <p:nvPr>
            <p:ph idx="1"/>
          </p:nvPr>
        </p:nvSpPr>
        <p:spPr/>
        <p:txBody>
          <a:bodyPr>
            <a:normAutofit fontScale="85000" lnSpcReduction="20000"/>
          </a:bodyPr>
          <a:lstStyle/>
          <a:p>
            <a:pPr>
              <a:lnSpc>
                <a:spcPct val="150000"/>
              </a:lnSpc>
            </a:pPr>
            <a:r>
              <a:rPr lang="en-US"/>
              <a:t>Attributes that pertain to the same logical object have a high </a:t>
            </a:r>
            <a:r>
              <a:rPr lang="en-US"/>
              <a:t>degree </a:t>
            </a:r>
            <a:r>
              <a:rPr lang="en-US" smtClean="0"/>
              <a:t>of correlation</a:t>
            </a:r>
            <a:endParaRPr lang="en-US"/>
          </a:p>
          <a:p>
            <a:pPr lvl="1">
              <a:lnSpc>
                <a:spcPct val="150000"/>
              </a:lnSpc>
            </a:pPr>
            <a:r>
              <a:rPr lang="en-US" smtClean="0"/>
              <a:t>Correlated </a:t>
            </a:r>
            <a:r>
              <a:rPr lang="en-US"/>
              <a:t>attributes</a:t>
            </a:r>
          </a:p>
          <a:p>
            <a:pPr lvl="2">
              <a:lnSpc>
                <a:spcPct val="150000"/>
              </a:lnSpc>
            </a:pPr>
            <a:r>
              <a:rPr lang="en-US" smtClean="0"/>
              <a:t>(</a:t>
            </a:r>
            <a:r>
              <a:rPr lang="en-US"/>
              <a:t>product name, brand)</a:t>
            </a:r>
          </a:p>
          <a:p>
            <a:pPr lvl="2">
              <a:lnSpc>
                <a:spcPct val="150000"/>
              </a:lnSpc>
            </a:pPr>
            <a:r>
              <a:rPr lang="en-US" smtClean="0"/>
              <a:t>Number </a:t>
            </a:r>
            <a:r>
              <a:rPr lang="en-US"/>
              <a:t>of distinct combinations = number of distinct products</a:t>
            </a:r>
          </a:p>
          <a:p>
            <a:pPr lvl="1">
              <a:lnSpc>
                <a:spcPct val="150000"/>
              </a:lnSpc>
            </a:pPr>
            <a:r>
              <a:rPr lang="en-US" smtClean="0"/>
              <a:t>Product </a:t>
            </a:r>
            <a:r>
              <a:rPr lang="en-US"/>
              <a:t>name and brand are completely correlated</a:t>
            </a:r>
          </a:p>
          <a:p>
            <a:pPr lvl="2">
              <a:lnSpc>
                <a:spcPct val="150000"/>
              </a:lnSpc>
            </a:pPr>
            <a:r>
              <a:rPr lang="en-US" smtClean="0"/>
              <a:t>Uncorrelated </a:t>
            </a:r>
            <a:r>
              <a:rPr lang="en-US"/>
              <a:t>attributes</a:t>
            </a:r>
          </a:p>
          <a:p>
            <a:pPr lvl="2">
              <a:lnSpc>
                <a:spcPct val="150000"/>
              </a:lnSpc>
            </a:pPr>
            <a:r>
              <a:rPr lang="en-US" smtClean="0"/>
              <a:t>(</a:t>
            </a:r>
            <a:r>
              <a:rPr lang="en-US"/>
              <a:t>product name, date)</a:t>
            </a:r>
          </a:p>
          <a:p>
            <a:pPr lvl="2">
              <a:lnSpc>
                <a:spcPct val="150000"/>
              </a:lnSpc>
            </a:pPr>
            <a:r>
              <a:rPr lang="en-US" smtClean="0"/>
              <a:t>Number </a:t>
            </a:r>
            <a:r>
              <a:rPr lang="en-US"/>
              <a:t>of distinct combinations = number of products * number of dates</a:t>
            </a:r>
          </a:p>
          <a:p>
            <a:pPr lvl="2">
              <a:lnSpc>
                <a:spcPct val="150000"/>
              </a:lnSpc>
            </a:pPr>
            <a:r>
              <a:rPr lang="en-US" smtClean="0"/>
              <a:t>No </a:t>
            </a:r>
            <a:r>
              <a:rPr lang="en-US"/>
              <a:t>correlation between date and product</a:t>
            </a:r>
          </a:p>
          <a:p>
            <a:pPr lvl="2">
              <a:lnSpc>
                <a:spcPct val="150000"/>
              </a:lnSpc>
            </a:pPr>
            <a:r>
              <a:rPr lang="en-US" smtClean="0"/>
              <a:t>Most </a:t>
            </a:r>
            <a:r>
              <a:rPr lang="en-US"/>
              <a:t>possible combinations of values will appear in the fact table</a:t>
            </a:r>
          </a:p>
          <a:p>
            <a:pPr lvl="1">
              <a:lnSpc>
                <a:spcPct val="150000"/>
              </a:lnSpc>
            </a:pPr>
            <a:r>
              <a:rPr lang="en-US" smtClean="0"/>
              <a:t>Combining </a:t>
            </a:r>
            <a:r>
              <a:rPr lang="en-US"/>
              <a:t>non-correlated attributes in the same dimension leads </a:t>
            </a:r>
            <a:r>
              <a:rPr lang="en-US"/>
              <a:t>to </a:t>
            </a:r>
            <a:r>
              <a:rPr lang="en-US" smtClean="0"/>
              <a:t>blow-up in </a:t>
            </a:r>
            <a:r>
              <a:rPr lang="en-US"/>
              <a:t>size of </a:t>
            </a:r>
            <a:r>
              <a:rPr lang="en-US"/>
              <a:t>dimension </a:t>
            </a:r>
            <a:r>
              <a:rPr lang="en-US" smtClean="0"/>
              <a:t>table</a:t>
            </a:r>
            <a:endParaRPr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24</a:t>
            </a:fld>
            <a:endParaRPr kumimoji="0" lang="en-US" dirty="0"/>
          </a:p>
        </p:txBody>
      </p:sp>
    </p:spTree>
    <p:extLst>
      <p:ext uri="{BB962C8B-B14F-4D97-AF65-F5344CB8AC3E}">
        <p14:creationId xmlns:p14="http://schemas.microsoft.com/office/powerpoint/2010/main" val="36767113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option C is the best?</a:t>
            </a:r>
          </a:p>
        </p:txBody>
      </p:sp>
      <p:sp>
        <p:nvSpPr>
          <p:cNvPr id="3" name="Content Placeholder 2"/>
          <p:cNvSpPr>
            <a:spLocks noGrp="1"/>
          </p:cNvSpPr>
          <p:nvPr>
            <p:ph idx="1"/>
          </p:nvPr>
        </p:nvSpPr>
        <p:spPr/>
        <p:txBody>
          <a:bodyPr>
            <a:normAutofit/>
          </a:bodyPr>
          <a:lstStyle/>
          <a:p>
            <a:pPr>
              <a:lnSpc>
                <a:spcPct val="150000"/>
              </a:lnSpc>
            </a:pPr>
            <a:r>
              <a:rPr lang="en-US" smtClean="0"/>
              <a:t>When </a:t>
            </a:r>
            <a:r>
              <a:rPr lang="en-US"/>
              <a:t>attributes are semi-correlated, designer has a choice</a:t>
            </a:r>
          </a:p>
          <a:p>
            <a:pPr lvl="1">
              <a:lnSpc>
                <a:spcPct val="150000"/>
              </a:lnSpc>
            </a:pPr>
            <a:r>
              <a:rPr lang="en-US" smtClean="0"/>
              <a:t>Frequently</a:t>
            </a:r>
            <a:r>
              <a:rPr lang="en-US"/>
              <a:t>, multiple types of promotion occur together</a:t>
            </a:r>
          </a:p>
          <a:p>
            <a:pPr lvl="1">
              <a:lnSpc>
                <a:spcPct val="150000"/>
              </a:lnSpc>
            </a:pPr>
            <a:r>
              <a:rPr lang="en-US" smtClean="0"/>
              <a:t>E.g</a:t>
            </a:r>
            <a:r>
              <a:rPr lang="en-US"/>
              <a:t>. product being promoted has ad, coupon, and in-store display</a:t>
            </a:r>
          </a:p>
          <a:p>
            <a:pPr lvl="1">
              <a:lnSpc>
                <a:spcPct val="150000"/>
              </a:lnSpc>
            </a:pPr>
            <a:r>
              <a:rPr lang="en-US" smtClean="0"/>
              <a:t>Number </a:t>
            </a:r>
            <a:r>
              <a:rPr lang="en-US"/>
              <a:t>of (ad, coupon, discount, display) combinations is small</a:t>
            </a:r>
          </a:p>
          <a:p>
            <a:pPr lvl="1">
              <a:lnSpc>
                <a:spcPct val="150000"/>
              </a:lnSpc>
            </a:pPr>
            <a:r>
              <a:rPr lang="en-US" smtClean="0"/>
              <a:t>Combining </a:t>
            </a:r>
            <a:r>
              <a:rPr lang="en-US"/>
              <a:t>them in a single Promotion dimension is reasonable</a:t>
            </a:r>
            <a:endParaRPr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25</a:t>
            </a:fld>
            <a:endParaRPr kumimoji="0" lang="en-US" dirty="0"/>
          </a:p>
        </p:txBody>
      </p:sp>
    </p:spTree>
    <p:extLst>
      <p:ext uri="{BB962C8B-B14F-4D97-AF65-F5344CB8AC3E}">
        <p14:creationId xmlns:p14="http://schemas.microsoft.com/office/powerpoint/2010/main" val="25515578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Retail </a:t>
            </a:r>
            <a:r>
              <a:rPr lang="en-US"/>
              <a:t>Case </a:t>
            </a:r>
            <a:r>
              <a:rPr lang="en-US"/>
              <a:t>Study</a:t>
            </a:r>
            <a:br>
              <a:rPr lang="en-US"/>
            </a:br>
            <a:r>
              <a:rPr lang="en-US"/>
              <a:t>Step </a:t>
            </a:r>
            <a:r>
              <a:rPr lang="en-US" smtClean="0"/>
              <a:t>4: </a:t>
            </a:r>
            <a:r>
              <a:rPr lang="en-US"/>
              <a:t>Identify the Facts</a:t>
            </a:r>
          </a:p>
        </p:txBody>
      </p:sp>
      <p:sp>
        <p:nvSpPr>
          <p:cNvPr id="3" name="Content Placeholder 2"/>
          <p:cNvSpPr>
            <a:spLocks noGrp="1"/>
          </p:cNvSpPr>
          <p:nvPr>
            <p:ph idx="1"/>
          </p:nvPr>
        </p:nvSpPr>
        <p:spPr/>
        <p:txBody>
          <a:bodyPr>
            <a:normAutofit fontScale="70000" lnSpcReduction="20000"/>
          </a:bodyPr>
          <a:lstStyle/>
          <a:p>
            <a:pPr>
              <a:lnSpc>
                <a:spcPct val="150000"/>
              </a:lnSpc>
              <a:buClr>
                <a:schemeClr val="tx1"/>
              </a:buClr>
            </a:pPr>
            <a:r>
              <a:rPr lang="en-US"/>
              <a:t>Grain : the individual product line item on the POS transaction in this case.</a:t>
            </a:r>
          </a:p>
          <a:p>
            <a:pPr>
              <a:lnSpc>
                <a:spcPct val="150000"/>
              </a:lnSpc>
              <a:buClr>
                <a:schemeClr val="tx1"/>
              </a:buClr>
            </a:pPr>
            <a:r>
              <a:rPr lang="en-US"/>
              <a:t>The facts collected by the POS system include</a:t>
            </a:r>
          </a:p>
          <a:p>
            <a:pPr lvl="1">
              <a:lnSpc>
                <a:spcPct val="150000"/>
              </a:lnSpc>
              <a:buClr>
                <a:schemeClr val="tx1"/>
              </a:buClr>
            </a:pPr>
            <a:r>
              <a:rPr lang="en-US" b="1">
                <a:solidFill>
                  <a:srgbClr val="FF0000"/>
                </a:solidFill>
              </a:rPr>
              <a:t>sales quantity</a:t>
            </a:r>
            <a:r>
              <a:rPr lang="en-US"/>
              <a:t> (for example, the number of cans of chicken noodle soup),</a:t>
            </a:r>
          </a:p>
          <a:p>
            <a:pPr lvl="1">
              <a:lnSpc>
                <a:spcPct val="150000"/>
              </a:lnSpc>
              <a:buClr>
                <a:schemeClr val="tx1"/>
              </a:buClr>
            </a:pPr>
            <a:r>
              <a:rPr lang="en-US" b="1">
                <a:solidFill>
                  <a:srgbClr val="FF0000"/>
                </a:solidFill>
              </a:rPr>
              <a:t>per unit regular</a:t>
            </a:r>
            <a:r>
              <a:rPr lang="en-US"/>
              <a:t>,</a:t>
            </a:r>
          </a:p>
          <a:p>
            <a:pPr lvl="1">
              <a:lnSpc>
                <a:spcPct val="150000"/>
              </a:lnSpc>
              <a:buClr>
                <a:schemeClr val="tx1"/>
              </a:buClr>
            </a:pPr>
            <a:r>
              <a:rPr lang="en-US" b="1">
                <a:solidFill>
                  <a:srgbClr val="FF0000"/>
                </a:solidFill>
              </a:rPr>
              <a:t>discount</a:t>
            </a:r>
            <a:r>
              <a:rPr lang="en-US"/>
              <a:t>,</a:t>
            </a:r>
          </a:p>
          <a:p>
            <a:pPr lvl="1">
              <a:lnSpc>
                <a:spcPct val="150000"/>
              </a:lnSpc>
              <a:buClr>
                <a:schemeClr val="tx1"/>
              </a:buClr>
            </a:pPr>
            <a:r>
              <a:rPr lang="en-US" b="1">
                <a:solidFill>
                  <a:srgbClr val="FF0000"/>
                </a:solidFill>
              </a:rPr>
              <a:t>net paid prices</a:t>
            </a:r>
            <a:r>
              <a:rPr lang="en-US"/>
              <a:t>,</a:t>
            </a:r>
          </a:p>
          <a:p>
            <a:pPr lvl="1">
              <a:lnSpc>
                <a:spcPct val="150000"/>
              </a:lnSpc>
              <a:buClr>
                <a:schemeClr val="tx1"/>
              </a:buClr>
            </a:pPr>
            <a:r>
              <a:rPr lang="en-US" b="1">
                <a:solidFill>
                  <a:srgbClr val="FF0000"/>
                </a:solidFill>
              </a:rPr>
              <a:t>extended discount sales dollar amounts</a:t>
            </a:r>
            <a:r>
              <a:rPr lang="en-US"/>
              <a:t>.</a:t>
            </a:r>
          </a:p>
          <a:p>
            <a:pPr lvl="1">
              <a:lnSpc>
                <a:spcPct val="150000"/>
              </a:lnSpc>
              <a:buClr>
                <a:schemeClr val="tx1"/>
              </a:buClr>
            </a:pPr>
            <a:r>
              <a:rPr lang="en-US" b="1">
                <a:solidFill>
                  <a:srgbClr val="FF0000"/>
                </a:solidFill>
              </a:rPr>
              <a:t>extended sales dollar amount = sales </a:t>
            </a:r>
            <a:r>
              <a:rPr lang="en-US" b="1">
                <a:solidFill>
                  <a:srgbClr val="FF0000"/>
                </a:solidFill>
              </a:rPr>
              <a:t>quantity </a:t>
            </a:r>
            <a:r>
              <a:rPr lang="en-US" b="1" smtClean="0">
                <a:solidFill>
                  <a:srgbClr val="FF0000"/>
                </a:solidFill>
              </a:rPr>
              <a:t>* the </a:t>
            </a:r>
            <a:r>
              <a:rPr lang="en-US" b="1">
                <a:solidFill>
                  <a:srgbClr val="FF0000"/>
                </a:solidFill>
              </a:rPr>
              <a:t>net unit price</a:t>
            </a:r>
            <a:r>
              <a:rPr lang="en-US"/>
              <a:t>.</a:t>
            </a:r>
          </a:p>
          <a:p>
            <a:pPr lvl="1">
              <a:lnSpc>
                <a:spcPct val="150000"/>
              </a:lnSpc>
              <a:buClr>
                <a:schemeClr val="tx1"/>
              </a:buClr>
            </a:pPr>
            <a:r>
              <a:rPr lang="en-US" b="1">
                <a:solidFill>
                  <a:srgbClr val="FF0000"/>
                </a:solidFill>
              </a:rPr>
              <a:t>extended discount dollar amount =sales quantity * the </a:t>
            </a:r>
            <a:r>
              <a:rPr lang="en-US" b="1">
                <a:solidFill>
                  <a:srgbClr val="FF0000"/>
                </a:solidFill>
              </a:rPr>
              <a:t>unit </a:t>
            </a:r>
            <a:r>
              <a:rPr lang="en-US" b="1" smtClean="0">
                <a:solidFill>
                  <a:srgbClr val="FF0000"/>
                </a:solidFill>
              </a:rPr>
              <a:t>discount amount</a:t>
            </a:r>
            <a:r>
              <a:rPr lang="en-US"/>
              <a:t>.</a:t>
            </a:r>
          </a:p>
          <a:p>
            <a:pPr>
              <a:lnSpc>
                <a:spcPct val="150000"/>
              </a:lnSpc>
              <a:buClr>
                <a:schemeClr val="tx1"/>
              </a:buClr>
            </a:pPr>
            <a:r>
              <a:rPr lang="en-US"/>
              <a:t>Some sophisticated POS systems also provide a standard dollar cost </a:t>
            </a:r>
            <a:r>
              <a:rPr lang="en-US"/>
              <a:t>for </a:t>
            </a:r>
            <a:r>
              <a:rPr lang="en-US" smtClean="0"/>
              <a:t>the product </a:t>
            </a:r>
            <a:r>
              <a:rPr lang="en-US"/>
              <a:t>as delivered to the store by </a:t>
            </a:r>
            <a:r>
              <a:rPr lang="en-US"/>
              <a:t>the </a:t>
            </a:r>
            <a:r>
              <a:rPr lang="en-US" smtClean="0"/>
              <a:t>vendor. Presuming </a:t>
            </a:r>
            <a:r>
              <a:rPr lang="en-US"/>
              <a:t>this cost </a:t>
            </a:r>
            <a:r>
              <a:rPr lang="en-US"/>
              <a:t>fact </a:t>
            </a:r>
            <a:r>
              <a:rPr lang="en-US" smtClean="0"/>
              <a:t>is readily </a:t>
            </a:r>
            <a:r>
              <a:rPr lang="en-US"/>
              <a:t>available and doesn’t require a heroic activity-based costing initiative, you can </a:t>
            </a:r>
            <a:r>
              <a:rPr lang="en-US"/>
              <a:t>include </a:t>
            </a:r>
            <a:endParaRPr lang="en-US" smtClean="0"/>
          </a:p>
          <a:p>
            <a:pPr lvl="1">
              <a:lnSpc>
                <a:spcPct val="150000"/>
              </a:lnSpc>
              <a:buClr>
                <a:schemeClr val="tx1"/>
              </a:buClr>
            </a:pPr>
            <a:r>
              <a:rPr lang="en-US" b="1" smtClean="0">
                <a:solidFill>
                  <a:srgbClr val="FF0000"/>
                </a:solidFill>
              </a:rPr>
              <a:t>extended </a:t>
            </a:r>
            <a:r>
              <a:rPr lang="en-US" b="1">
                <a:solidFill>
                  <a:srgbClr val="FF0000"/>
                </a:solidFill>
              </a:rPr>
              <a:t>cost dollar amount</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26</a:t>
            </a:fld>
            <a:endParaRPr kumimoji="0" lang="en-US" dirty="0"/>
          </a:p>
        </p:txBody>
      </p:sp>
    </p:spTree>
    <p:extLst>
      <p:ext uri="{BB962C8B-B14F-4D97-AF65-F5344CB8AC3E}">
        <p14:creationId xmlns:p14="http://schemas.microsoft.com/office/powerpoint/2010/main" val="27636815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Retail Case Study</a:t>
            </a:r>
            <a:br>
              <a:rPr lang="en-US"/>
            </a:br>
            <a:r>
              <a:rPr lang="en-US"/>
              <a:t>Step 4: Identify the Facts</a:t>
            </a:r>
          </a:p>
        </p:txBody>
      </p:sp>
      <p:pic>
        <p:nvPicPr>
          <p:cNvPr id="5" name="Content Placeholder 4"/>
          <p:cNvPicPr>
            <a:picLocks noGrp="1" noChangeAspect="1"/>
          </p:cNvPicPr>
          <p:nvPr>
            <p:ph idx="1"/>
          </p:nvPr>
        </p:nvPicPr>
        <p:blipFill>
          <a:blip r:embed="rId2"/>
          <a:stretch>
            <a:fillRect/>
          </a:stretch>
        </p:blipFill>
        <p:spPr>
          <a:xfrm>
            <a:off x="628650" y="2021404"/>
            <a:ext cx="7886700" cy="3959780"/>
          </a:xfrm>
          <a:prstGeom prst="rect">
            <a:avLst/>
          </a:prstGeom>
        </p:spPr>
      </p:pic>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27</a:t>
            </a:fld>
            <a:endParaRPr kumimoji="0" lang="en-US" dirty="0"/>
          </a:p>
        </p:txBody>
      </p:sp>
      <p:sp>
        <p:nvSpPr>
          <p:cNvPr id="7" name="Rectangle 6"/>
          <p:cNvSpPr/>
          <p:nvPr/>
        </p:nvSpPr>
        <p:spPr>
          <a:xfrm>
            <a:off x="3413670" y="6050289"/>
            <a:ext cx="2316660" cy="261610"/>
          </a:xfrm>
          <a:prstGeom prst="rect">
            <a:avLst/>
          </a:prstGeom>
        </p:spPr>
        <p:txBody>
          <a:bodyPr wrap="none">
            <a:spAutoFit/>
          </a:bodyPr>
          <a:lstStyle/>
          <a:p>
            <a:r>
              <a:rPr lang="en-US" sz="1100"/>
              <a:t>Measured facts in retail sales schema</a:t>
            </a:r>
          </a:p>
        </p:txBody>
      </p:sp>
      <p:sp>
        <p:nvSpPr>
          <p:cNvPr id="8" name="Rectangle 7"/>
          <p:cNvSpPr/>
          <p:nvPr/>
        </p:nvSpPr>
        <p:spPr>
          <a:xfrm>
            <a:off x="6229350" y="4001294"/>
            <a:ext cx="1676400" cy="923330"/>
          </a:xfrm>
          <a:prstGeom prst="rect">
            <a:avLst/>
          </a:prstGeom>
        </p:spPr>
        <p:txBody>
          <a:bodyPr wrap="square">
            <a:spAutoFit/>
          </a:bodyPr>
          <a:lstStyle/>
          <a:p>
            <a:r>
              <a:rPr lang="en-US" b="1">
                <a:solidFill>
                  <a:srgbClr val="FF0000"/>
                </a:solidFill>
              </a:rPr>
              <a:t>extended gross</a:t>
            </a:r>
          </a:p>
          <a:p>
            <a:r>
              <a:rPr lang="en-US" b="1">
                <a:solidFill>
                  <a:srgbClr val="FF0000"/>
                </a:solidFill>
              </a:rPr>
              <a:t>profit dollar</a:t>
            </a:r>
          </a:p>
          <a:p>
            <a:r>
              <a:rPr lang="en-US" b="1">
                <a:solidFill>
                  <a:srgbClr val="FF0000"/>
                </a:solidFill>
              </a:rPr>
              <a:t>amount???</a:t>
            </a:r>
          </a:p>
        </p:txBody>
      </p:sp>
    </p:spTree>
    <p:extLst>
      <p:ext uri="{BB962C8B-B14F-4D97-AF65-F5344CB8AC3E}">
        <p14:creationId xmlns:p14="http://schemas.microsoft.com/office/powerpoint/2010/main" val="3832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500"/>
                                        <p:tgtEl>
                                          <p:spTgt spid="8">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Derived Facts</a:t>
            </a:r>
          </a:p>
        </p:txBody>
      </p:sp>
      <p:sp>
        <p:nvSpPr>
          <p:cNvPr id="3" name="Content Placeholder 2"/>
          <p:cNvSpPr>
            <a:spLocks noGrp="1"/>
          </p:cNvSpPr>
          <p:nvPr>
            <p:ph idx="1"/>
          </p:nvPr>
        </p:nvSpPr>
        <p:spPr/>
        <p:txBody>
          <a:bodyPr>
            <a:normAutofit fontScale="92500" lnSpcReduction="20000"/>
          </a:bodyPr>
          <a:lstStyle/>
          <a:p>
            <a:pPr>
              <a:lnSpc>
                <a:spcPct val="150000"/>
              </a:lnSpc>
            </a:pPr>
            <a:r>
              <a:rPr lang="en-US"/>
              <a:t>You can compute the gross profit by subtracting </a:t>
            </a:r>
            <a:r>
              <a:rPr lang="en-US"/>
              <a:t>the </a:t>
            </a:r>
            <a:r>
              <a:rPr lang="en-US" smtClean="0"/>
              <a:t>extended cost </a:t>
            </a:r>
            <a:r>
              <a:rPr lang="en-US"/>
              <a:t>dollar amount from the extended sales dollar amount</a:t>
            </a:r>
            <a:r>
              <a:rPr lang="en-US"/>
              <a:t>, </a:t>
            </a:r>
            <a:r>
              <a:rPr lang="en-US" smtClean="0"/>
              <a:t>or revenue.</a:t>
            </a:r>
            <a:endParaRPr lang="en-US"/>
          </a:p>
          <a:p>
            <a:pPr>
              <a:lnSpc>
                <a:spcPct val="150000"/>
              </a:lnSpc>
            </a:pPr>
            <a:r>
              <a:rPr lang="en-US" smtClean="0"/>
              <a:t>Dimensional </a:t>
            </a:r>
            <a:r>
              <a:rPr lang="en-US"/>
              <a:t>modelers sometimes question whether </a:t>
            </a:r>
            <a:r>
              <a:rPr lang="en-US"/>
              <a:t>a </a:t>
            </a:r>
            <a:r>
              <a:rPr lang="en-US" smtClean="0"/>
              <a:t>calculated derived </a:t>
            </a:r>
            <a:r>
              <a:rPr lang="en-US"/>
              <a:t>fact should be stored in the database</a:t>
            </a:r>
            <a:r>
              <a:rPr lang="en-US"/>
              <a:t>. </a:t>
            </a:r>
            <a:r>
              <a:rPr lang="en-US" smtClean="0"/>
              <a:t>Generally recommend </a:t>
            </a:r>
            <a:r>
              <a:rPr lang="en-US"/>
              <a:t>it be stored physically.</a:t>
            </a:r>
          </a:p>
          <a:p>
            <a:pPr>
              <a:lnSpc>
                <a:spcPct val="150000"/>
              </a:lnSpc>
            </a:pPr>
            <a:r>
              <a:rPr lang="en-US" smtClean="0"/>
              <a:t>In </a:t>
            </a:r>
            <a:r>
              <a:rPr lang="en-US"/>
              <a:t>this case study, the gross profit calculation </a:t>
            </a:r>
            <a:r>
              <a:rPr lang="en-US"/>
              <a:t>is </a:t>
            </a:r>
            <a:r>
              <a:rPr lang="en-US" smtClean="0"/>
              <a:t>straightforward, but </a:t>
            </a:r>
            <a:r>
              <a:rPr lang="en-US"/>
              <a:t>storing it means it’s computed consistently in the </a:t>
            </a:r>
            <a:r>
              <a:rPr lang="en-US"/>
              <a:t>ETL </a:t>
            </a:r>
            <a:r>
              <a:rPr lang="en-US" smtClean="0"/>
              <a:t>process, eliminating </a:t>
            </a:r>
            <a:r>
              <a:rPr lang="en-US"/>
              <a:t>the possibility of user calculation errors</a:t>
            </a:r>
            <a:r>
              <a:rPr lang="en-US"/>
              <a:t>. </a:t>
            </a:r>
            <a:endParaRPr lang="en-US" smtClean="0"/>
          </a:p>
          <a:p>
            <a:pPr>
              <a:lnSpc>
                <a:spcPct val="150000"/>
              </a:lnSpc>
            </a:pPr>
            <a:r>
              <a:rPr lang="en-US" smtClean="0"/>
              <a:t>Storing </a:t>
            </a:r>
            <a:r>
              <a:rPr lang="en-US"/>
              <a:t>it </a:t>
            </a:r>
            <a:r>
              <a:rPr lang="en-US" smtClean="0"/>
              <a:t>also ensures </a:t>
            </a:r>
            <a:r>
              <a:rPr lang="en-US"/>
              <a:t>all users and BI reporting applications refer to </a:t>
            </a:r>
            <a:r>
              <a:rPr lang="en-US"/>
              <a:t>gross </a:t>
            </a:r>
            <a:r>
              <a:rPr lang="en-US" smtClean="0"/>
              <a:t>profit consistently.</a:t>
            </a:r>
            <a:endParaRPr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28</a:t>
            </a:fld>
            <a:endParaRPr kumimoji="0" lang="en-US" dirty="0"/>
          </a:p>
        </p:txBody>
      </p:sp>
    </p:spTree>
    <p:extLst>
      <p:ext uri="{BB962C8B-B14F-4D97-AF65-F5344CB8AC3E}">
        <p14:creationId xmlns:p14="http://schemas.microsoft.com/office/powerpoint/2010/main" val="34161276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Non-Additive Facts</a:t>
            </a:r>
          </a:p>
        </p:txBody>
      </p:sp>
      <p:sp>
        <p:nvSpPr>
          <p:cNvPr id="3" name="Content Placeholder 2"/>
          <p:cNvSpPr>
            <a:spLocks noGrp="1"/>
          </p:cNvSpPr>
          <p:nvPr>
            <p:ph idx="1"/>
          </p:nvPr>
        </p:nvSpPr>
        <p:spPr/>
        <p:txBody>
          <a:bodyPr>
            <a:normAutofit fontScale="92500"/>
          </a:bodyPr>
          <a:lstStyle/>
          <a:p>
            <a:pPr>
              <a:lnSpc>
                <a:spcPct val="150000"/>
              </a:lnSpc>
            </a:pPr>
            <a:r>
              <a:rPr lang="en-US"/>
              <a:t>Gross margin can be calculated by dividing the gross profit by the extended sales dollar revenue</a:t>
            </a:r>
            <a:r>
              <a:rPr lang="en-US"/>
              <a:t>. </a:t>
            </a:r>
            <a:endParaRPr lang="en-US" smtClean="0"/>
          </a:p>
          <a:p>
            <a:pPr>
              <a:lnSpc>
                <a:spcPct val="150000"/>
              </a:lnSpc>
            </a:pPr>
            <a:r>
              <a:rPr lang="en-US" smtClean="0"/>
              <a:t>Gross </a:t>
            </a:r>
            <a:r>
              <a:rPr lang="en-US"/>
              <a:t>margin is a non-additive fact because it can’t be summarized along any dimension</a:t>
            </a:r>
            <a:r>
              <a:rPr lang="en-US"/>
              <a:t>. </a:t>
            </a:r>
            <a:endParaRPr lang="en-US" smtClean="0"/>
          </a:p>
          <a:p>
            <a:pPr>
              <a:lnSpc>
                <a:spcPct val="150000"/>
              </a:lnSpc>
            </a:pPr>
            <a:r>
              <a:rPr lang="en-US" smtClean="0"/>
              <a:t>You </a:t>
            </a:r>
            <a:r>
              <a:rPr lang="en-US"/>
              <a:t>can calculate the gross margin of any set of products, stores, or days by remembering to sum the revenues and costs respectively before dividing.</a:t>
            </a:r>
          </a:p>
          <a:p>
            <a:pPr>
              <a:lnSpc>
                <a:spcPct val="150000"/>
              </a:lnSpc>
            </a:pPr>
            <a:r>
              <a:rPr lang="en-US"/>
              <a:t>Unit price is another non-additive fact. Unlike the extended amounts in the fact table, summing unit price across any of the dimensions results in a meaningless, nonsensical number.</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29</a:t>
            </a:fld>
            <a:endParaRPr kumimoji="0" lang="en-US" dirty="0"/>
          </a:p>
        </p:txBody>
      </p:sp>
    </p:spTree>
    <p:extLst>
      <p:ext uri="{BB962C8B-B14F-4D97-AF65-F5344CB8AC3E}">
        <p14:creationId xmlns:p14="http://schemas.microsoft.com/office/powerpoint/2010/main" val="2164914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Retail Case Study</a:t>
            </a:r>
          </a:p>
        </p:txBody>
      </p:sp>
      <p:sp>
        <p:nvSpPr>
          <p:cNvPr id="3" name="Content Placeholder 2"/>
          <p:cNvSpPr>
            <a:spLocks noGrp="1"/>
          </p:cNvSpPr>
          <p:nvPr>
            <p:ph idx="1"/>
          </p:nvPr>
        </p:nvSpPr>
        <p:spPr/>
        <p:txBody>
          <a:bodyPr/>
          <a:lstStyle/>
          <a:p>
            <a:pPr>
              <a:lnSpc>
                <a:spcPct val="150000"/>
              </a:lnSpc>
            </a:pPr>
            <a:r>
              <a:rPr lang="en-US"/>
              <a:t>Imagine you work in the headquarters of a large grocery chain</a:t>
            </a:r>
            <a:r>
              <a:rPr lang="en-US"/>
              <a:t>. </a:t>
            </a:r>
            <a:endParaRPr lang="en-US" smtClean="0"/>
          </a:p>
          <a:p>
            <a:pPr>
              <a:lnSpc>
                <a:spcPct val="150000"/>
              </a:lnSpc>
            </a:pPr>
            <a:r>
              <a:rPr lang="en-US" smtClean="0"/>
              <a:t>The </a:t>
            </a:r>
            <a:r>
              <a:rPr lang="en-US"/>
              <a:t>business </a:t>
            </a:r>
            <a:r>
              <a:rPr lang="en-US" smtClean="0"/>
              <a:t>has 100 </a:t>
            </a:r>
            <a:r>
              <a:rPr lang="en-US"/>
              <a:t>grocery stores spread across five states</a:t>
            </a:r>
            <a:r>
              <a:rPr lang="en-US"/>
              <a:t>. </a:t>
            </a:r>
            <a:endParaRPr lang="en-US" smtClean="0"/>
          </a:p>
          <a:p>
            <a:pPr>
              <a:lnSpc>
                <a:spcPct val="150000"/>
              </a:lnSpc>
            </a:pPr>
            <a:r>
              <a:rPr lang="en-US" smtClean="0"/>
              <a:t>Each </a:t>
            </a:r>
            <a:r>
              <a:rPr lang="en-US"/>
              <a:t>store has a full </a:t>
            </a:r>
            <a:r>
              <a:rPr lang="en-US"/>
              <a:t>complement </a:t>
            </a:r>
            <a:r>
              <a:rPr lang="en-US" smtClean="0"/>
              <a:t>of departments</a:t>
            </a:r>
            <a:r>
              <a:rPr lang="en-US"/>
              <a:t>, including grocery, frozen foods, dairy, meat, produce, bakery</a:t>
            </a:r>
            <a:r>
              <a:rPr lang="en-US"/>
              <a:t>, </a:t>
            </a:r>
            <a:r>
              <a:rPr lang="en-US" smtClean="0"/>
              <a:t>floral, and </a:t>
            </a:r>
            <a:r>
              <a:rPr lang="en-US"/>
              <a:t>health/beauty aids</a:t>
            </a:r>
            <a:r>
              <a:rPr lang="en-US"/>
              <a:t>. </a:t>
            </a:r>
            <a:endParaRPr lang="en-US" smtClean="0"/>
          </a:p>
          <a:p>
            <a:pPr>
              <a:lnSpc>
                <a:spcPct val="150000"/>
              </a:lnSpc>
            </a:pPr>
            <a:r>
              <a:rPr lang="en-US" smtClean="0"/>
              <a:t>Each </a:t>
            </a:r>
            <a:r>
              <a:rPr lang="en-US"/>
              <a:t>store has approximately 60,000 </a:t>
            </a:r>
            <a:r>
              <a:rPr lang="en-US"/>
              <a:t>individual </a:t>
            </a:r>
            <a:r>
              <a:rPr lang="en-US" smtClean="0"/>
              <a:t>products, called </a:t>
            </a:r>
            <a:r>
              <a:rPr lang="en-US" i="1"/>
              <a:t>stock keeping units</a:t>
            </a:r>
            <a:r>
              <a:rPr lang="en-US"/>
              <a:t> (SKUs), on its shelves.</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a:t>
            </a:fld>
            <a:endParaRPr kumimoji="0" lang="en-US" dirty="0"/>
          </a:p>
        </p:txBody>
      </p:sp>
    </p:spTree>
    <p:extLst>
      <p:ext uri="{BB962C8B-B14F-4D97-AF65-F5344CB8AC3E}">
        <p14:creationId xmlns:p14="http://schemas.microsoft.com/office/powerpoint/2010/main" val="24445617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Retail Sales Schema</a:t>
            </a:r>
            <a:endParaRPr lang="en-US"/>
          </a:p>
        </p:txBody>
      </p:sp>
      <p:pic>
        <p:nvPicPr>
          <p:cNvPr id="5" name="Content Placeholder 4"/>
          <p:cNvPicPr>
            <a:picLocks noGrp="1" noChangeAspect="1"/>
          </p:cNvPicPr>
          <p:nvPr>
            <p:ph idx="1"/>
          </p:nvPr>
        </p:nvPicPr>
        <p:blipFill>
          <a:blip r:embed="rId2"/>
          <a:stretch>
            <a:fillRect/>
          </a:stretch>
        </p:blipFill>
        <p:spPr>
          <a:xfrm>
            <a:off x="704144" y="1825625"/>
            <a:ext cx="7735712" cy="4351338"/>
          </a:xfrm>
          <a:prstGeom prst="rect">
            <a:avLst/>
          </a:prstGeom>
        </p:spPr>
      </p:pic>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30</a:t>
            </a:fld>
            <a:endParaRPr kumimoji="0" lang="en-US" dirty="0"/>
          </a:p>
        </p:txBody>
      </p:sp>
    </p:spTree>
    <p:extLst>
      <p:ext uri="{BB962C8B-B14F-4D97-AF65-F5344CB8AC3E}">
        <p14:creationId xmlns:p14="http://schemas.microsoft.com/office/powerpoint/2010/main" val="18132816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Retail Schema in Action: Query Results and Cross-Tabular Report</a:t>
            </a:r>
          </a:p>
        </p:txBody>
      </p:sp>
      <p:sp>
        <p:nvSpPr>
          <p:cNvPr id="3" name="Content Placeholder 2"/>
          <p:cNvSpPr>
            <a:spLocks noGrp="1"/>
          </p:cNvSpPr>
          <p:nvPr>
            <p:ph idx="1"/>
          </p:nvPr>
        </p:nvSpPr>
        <p:spPr/>
        <p:txBody>
          <a:bodyPr/>
          <a:lstStyle/>
          <a:p>
            <a:pPr>
              <a:lnSpc>
                <a:spcPct val="150000"/>
              </a:lnSpc>
            </a:pPr>
            <a:r>
              <a:rPr lang="en-US"/>
              <a:t>A business user might be interested in better understanding weekly sales dollar volume by promotion for the snacks category </a:t>
            </a:r>
            <a:r>
              <a:rPr lang="en-US"/>
              <a:t>during </a:t>
            </a:r>
            <a:r>
              <a:rPr lang="en-US" smtClean="0"/>
              <a:t>January 2013 </a:t>
            </a:r>
            <a:r>
              <a:rPr lang="en-US"/>
              <a:t>for stores in the Boston district.</a:t>
            </a:r>
          </a:p>
          <a:p>
            <a:pPr>
              <a:lnSpc>
                <a:spcPct val="150000"/>
              </a:lnSpc>
            </a:pPr>
            <a:r>
              <a:rPr lang="en-US"/>
              <a:t>As illustrated in the schema, you would place query constraints on month and year in the date dimension, district in the store dimension, and category in the </a:t>
            </a:r>
            <a:r>
              <a:rPr lang="en-US"/>
              <a:t>product </a:t>
            </a:r>
            <a:r>
              <a:rPr lang="en-US" smtClean="0"/>
              <a:t>dimension.</a:t>
            </a:r>
            <a:endParaRPr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31</a:t>
            </a:fld>
            <a:endParaRPr kumimoji="0" lang="en-US" dirty="0"/>
          </a:p>
        </p:txBody>
      </p:sp>
    </p:spTree>
    <p:extLst>
      <p:ext uri="{BB962C8B-B14F-4D97-AF65-F5344CB8AC3E}">
        <p14:creationId xmlns:p14="http://schemas.microsoft.com/office/powerpoint/2010/main" val="34428562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Retail Schema </a:t>
            </a:r>
            <a:r>
              <a:rPr lang="en-US"/>
              <a:t>in </a:t>
            </a:r>
            <a:r>
              <a:rPr lang="en-US"/>
              <a:t>Action: </a:t>
            </a:r>
            <a:r>
              <a:rPr lang="en-US"/>
              <a:t>Query </a:t>
            </a:r>
            <a:r>
              <a:rPr lang="en-US" smtClean="0"/>
              <a:t>Results </a:t>
            </a:r>
            <a:r>
              <a:rPr lang="en-US"/>
              <a:t>and </a:t>
            </a:r>
            <a:r>
              <a:rPr lang="en-US" smtClean="0"/>
              <a:t>Cross-Tabular Report</a:t>
            </a:r>
            <a:endParaRPr lang="en-US"/>
          </a:p>
        </p:txBody>
      </p:sp>
      <p:sp>
        <p:nvSpPr>
          <p:cNvPr id="3" name="Content Placeholder 2"/>
          <p:cNvSpPr>
            <a:spLocks noGrp="1"/>
          </p:cNvSpPr>
          <p:nvPr>
            <p:ph idx="1"/>
          </p:nvPr>
        </p:nvSpPr>
        <p:spPr/>
        <p:txBody>
          <a:bodyPr/>
          <a:lstStyle/>
          <a:p>
            <a:pPr>
              <a:lnSpc>
                <a:spcPct val="150000"/>
              </a:lnSpc>
            </a:pPr>
            <a:r>
              <a:rPr lang="en-US" smtClean="0"/>
              <a:t>The </a:t>
            </a:r>
            <a:r>
              <a:rPr lang="en-US"/>
              <a:t>query tool summed the sales dollar amount grouped by </a:t>
            </a:r>
            <a:r>
              <a:rPr lang="en-US"/>
              <a:t>week </a:t>
            </a:r>
            <a:r>
              <a:rPr lang="en-US" smtClean="0"/>
              <a:t>ending date </a:t>
            </a:r>
            <a:r>
              <a:rPr lang="en-US"/>
              <a:t>and promotion.</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32</a:t>
            </a:fld>
            <a:endParaRPr kumimoji="0" lang="en-US" dirty="0"/>
          </a:p>
        </p:txBody>
      </p:sp>
      <p:pic>
        <p:nvPicPr>
          <p:cNvPr id="9" name="Picture 8"/>
          <p:cNvPicPr>
            <a:picLocks noChangeAspect="1"/>
          </p:cNvPicPr>
          <p:nvPr/>
        </p:nvPicPr>
        <p:blipFill>
          <a:blip r:embed="rId2"/>
          <a:stretch>
            <a:fillRect/>
          </a:stretch>
        </p:blipFill>
        <p:spPr>
          <a:xfrm>
            <a:off x="1947862" y="2955926"/>
            <a:ext cx="5248275" cy="2543175"/>
          </a:xfrm>
          <a:prstGeom prst="rect">
            <a:avLst/>
          </a:prstGeom>
        </p:spPr>
      </p:pic>
    </p:spTree>
    <p:extLst>
      <p:ext uri="{BB962C8B-B14F-4D97-AF65-F5344CB8AC3E}">
        <p14:creationId xmlns:p14="http://schemas.microsoft.com/office/powerpoint/2010/main" val="26454739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Changes in Source Data</a:t>
            </a:r>
            <a:endParaRPr lang="en-US"/>
          </a:p>
        </p:txBody>
      </p:sp>
      <p:sp>
        <p:nvSpPr>
          <p:cNvPr id="3" name="Content Placeholder 2"/>
          <p:cNvSpPr>
            <a:spLocks noGrp="1"/>
          </p:cNvSpPr>
          <p:nvPr>
            <p:ph idx="1"/>
          </p:nvPr>
        </p:nvSpPr>
        <p:spPr/>
        <p:txBody>
          <a:bodyPr>
            <a:normAutofit fontScale="77500" lnSpcReduction="20000"/>
          </a:bodyPr>
          <a:lstStyle/>
          <a:p>
            <a:pPr>
              <a:lnSpc>
                <a:spcPct val="150000"/>
              </a:lnSpc>
            </a:pPr>
            <a:r>
              <a:rPr lang="en-US"/>
              <a:t>Changes in source data and/or modeling assumptions without invalidating existing BI applications</a:t>
            </a:r>
          </a:p>
          <a:p>
            <a:pPr lvl="1">
              <a:lnSpc>
                <a:spcPct val="150000"/>
              </a:lnSpc>
            </a:pPr>
            <a:r>
              <a:rPr lang="en-US" b="1" smtClean="0"/>
              <a:t>New </a:t>
            </a:r>
            <a:r>
              <a:rPr lang="en-US" b="1"/>
              <a:t>dimension attributes</a:t>
            </a:r>
            <a:r>
              <a:rPr lang="en-US"/>
              <a:t> : Not Available or its equivalent should be populated in the old dimension rows</a:t>
            </a:r>
          </a:p>
          <a:p>
            <a:pPr lvl="1">
              <a:lnSpc>
                <a:spcPct val="150000"/>
              </a:lnSpc>
            </a:pPr>
            <a:r>
              <a:rPr lang="en-US" b="1" smtClean="0"/>
              <a:t>New </a:t>
            </a:r>
            <a:r>
              <a:rPr lang="en-US" b="1"/>
              <a:t>dimensions</a:t>
            </a:r>
            <a:r>
              <a:rPr lang="en-US"/>
              <a:t> : you can add a dimension to an existing fact table by adding a new foreign key column and populating it correctly with values of the primary key from the </a:t>
            </a:r>
            <a:r>
              <a:rPr lang="en-US"/>
              <a:t>new </a:t>
            </a:r>
            <a:r>
              <a:rPr lang="en-US" smtClean="0"/>
              <a:t>dimension</a:t>
            </a:r>
          </a:p>
          <a:p>
            <a:pPr lvl="1">
              <a:lnSpc>
                <a:spcPct val="150000"/>
              </a:lnSpc>
            </a:pPr>
            <a:r>
              <a:rPr lang="en-US" b="1" smtClean="0"/>
              <a:t>New </a:t>
            </a:r>
            <a:r>
              <a:rPr lang="en-US" b="1"/>
              <a:t>measured facts</a:t>
            </a:r>
          </a:p>
          <a:p>
            <a:pPr marL="1028700" lvl="2" indent="-342900">
              <a:lnSpc>
                <a:spcPct val="150000"/>
              </a:lnSpc>
              <a:buFont typeface="+mj-lt"/>
              <a:buAutoNum type="arabicPeriod"/>
            </a:pPr>
            <a:r>
              <a:rPr lang="en-US" smtClean="0"/>
              <a:t>when </a:t>
            </a:r>
            <a:r>
              <a:rPr lang="en-US"/>
              <a:t>the new facts are available in the same measurement event and at the same grain as the existing facts the fact table is altered to add the new columns, and the values are populated into the table. If the new facts are only available from a point in time forward, null values need to be placed in the older fact rows.</a:t>
            </a:r>
          </a:p>
          <a:p>
            <a:pPr marL="1028700" lvl="2" indent="-342900">
              <a:lnSpc>
                <a:spcPct val="150000"/>
              </a:lnSpc>
              <a:buFont typeface="+mj-lt"/>
              <a:buAutoNum type="arabicPeriod"/>
            </a:pPr>
            <a:r>
              <a:rPr lang="en-US" smtClean="0"/>
              <a:t>new </a:t>
            </a:r>
            <a:r>
              <a:rPr lang="en-US"/>
              <a:t>measured facts occur naturally at a different grain. If the new facts cannot be allocated or assigned to the original grain of the fact table, the new facts belong in their own fact table because it’s a mistake to mix grains in the same fact table.</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33</a:t>
            </a:fld>
            <a:endParaRPr kumimoji="0" lang="en-US" dirty="0"/>
          </a:p>
        </p:txBody>
      </p:sp>
    </p:spTree>
    <p:extLst>
      <p:ext uri="{BB962C8B-B14F-4D97-AF65-F5344CB8AC3E}">
        <p14:creationId xmlns:p14="http://schemas.microsoft.com/office/powerpoint/2010/main" val="22647559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Resources</a:t>
            </a:r>
            <a:endParaRPr lang="en-US"/>
          </a:p>
        </p:txBody>
      </p:sp>
      <p:sp>
        <p:nvSpPr>
          <p:cNvPr id="3" name="Content Placeholder 2"/>
          <p:cNvSpPr>
            <a:spLocks noGrp="1"/>
          </p:cNvSpPr>
          <p:nvPr>
            <p:ph idx="1"/>
          </p:nvPr>
        </p:nvSpPr>
        <p:spPr/>
        <p:txBody>
          <a:bodyPr/>
          <a:lstStyle/>
          <a:p>
            <a:pPr>
              <a:lnSpc>
                <a:spcPct val="150000"/>
              </a:lnSpc>
            </a:pPr>
            <a:r>
              <a:rPr lang="en-US" smtClean="0"/>
              <a:t>Reading:</a:t>
            </a:r>
          </a:p>
          <a:p>
            <a:pPr lvl="1">
              <a:lnSpc>
                <a:spcPct val="150000"/>
              </a:lnSpc>
            </a:pPr>
            <a:r>
              <a:rPr lang="en-US" smtClean="0"/>
              <a:t>R. Kimball and M. Ross. (2007). </a:t>
            </a:r>
            <a:r>
              <a:rPr lang="en-US" i="1" smtClean="0"/>
              <a:t>The </a:t>
            </a:r>
            <a:r>
              <a:rPr lang="en-US" i="1"/>
              <a:t>Data </a:t>
            </a:r>
            <a:r>
              <a:rPr lang="en-US" i="1"/>
              <a:t>Warehouse </a:t>
            </a:r>
            <a:r>
              <a:rPr lang="en-US" i="1" smtClean="0"/>
              <a:t>Toolkit (2</a:t>
            </a:r>
            <a:r>
              <a:rPr lang="en-US" i="1" baseline="30000" smtClean="0"/>
              <a:t>nd</a:t>
            </a:r>
            <a:r>
              <a:rPr lang="en-US" i="1" smtClean="0"/>
              <a:t> Edition)</a:t>
            </a:r>
            <a:r>
              <a:rPr lang="en-US" smtClean="0"/>
              <a:t>, </a:t>
            </a:r>
            <a:r>
              <a:rPr lang="en-US"/>
              <a:t>Wiley </a:t>
            </a:r>
            <a:r>
              <a:rPr lang="en-US"/>
              <a:t>&amp; </a:t>
            </a:r>
            <a:r>
              <a:rPr lang="en-US" smtClean="0"/>
              <a:t>Sons</a:t>
            </a:r>
            <a:r>
              <a:rPr lang="en-US" smtClean="0"/>
              <a:t>.</a:t>
            </a:r>
            <a:r>
              <a:rPr lang="en-US" smtClean="0"/>
              <a:t> </a:t>
            </a:r>
          </a:p>
          <a:p>
            <a:pPr lvl="1">
              <a:lnSpc>
                <a:spcPct val="150000"/>
              </a:lnSpc>
            </a:pPr>
            <a:r>
              <a:rPr lang="en-US" smtClean="0"/>
              <a:t>R. Kimball and M. Ross. </a:t>
            </a:r>
            <a:r>
              <a:rPr lang="en-US"/>
              <a:t>(</a:t>
            </a:r>
            <a:r>
              <a:rPr lang="en-US" smtClean="0"/>
              <a:t>2013). </a:t>
            </a:r>
            <a:r>
              <a:rPr lang="en-US" i="1" smtClean="0"/>
              <a:t>The </a:t>
            </a:r>
            <a:r>
              <a:rPr lang="en-US" i="1"/>
              <a:t>Data </a:t>
            </a:r>
            <a:r>
              <a:rPr lang="en-US" i="1"/>
              <a:t>Warehouse </a:t>
            </a:r>
            <a:r>
              <a:rPr lang="en-US" i="1" smtClean="0"/>
              <a:t>Toolkit (3</a:t>
            </a:r>
            <a:r>
              <a:rPr lang="en-US" i="1" baseline="30000" smtClean="0"/>
              <a:t>rd</a:t>
            </a:r>
            <a:r>
              <a:rPr lang="en-US" i="1" smtClean="0"/>
              <a:t> Edition)</a:t>
            </a:r>
            <a:r>
              <a:rPr lang="en-US" smtClean="0"/>
              <a:t>, </a:t>
            </a:r>
            <a:r>
              <a:rPr lang="en-US"/>
              <a:t>Wiley </a:t>
            </a:r>
            <a:r>
              <a:rPr lang="en-US"/>
              <a:t>&amp; </a:t>
            </a:r>
            <a:r>
              <a:rPr lang="en-US" smtClean="0"/>
              <a:t>Sons.</a:t>
            </a:r>
            <a:endParaRPr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34</a:t>
            </a:fld>
            <a:endParaRPr kumimoji="0" lang="en-US" dirty="0"/>
          </a:p>
        </p:txBody>
      </p:sp>
    </p:spTree>
    <p:extLst>
      <p:ext uri="{BB962C8B-B14F-4D97-AF65-F5344CB8AC3E}">
        <p14:creationId xmlns:p14="http://schemas.microsoft.com/office/powerpoint/2010/main" val="25720703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A7C8D44-3667-46F6-9772-CC52308E2A7F}" type="slidenum">
              <a:rPr lang="en-US" smtClean="0"/>
              <a:pPr/>
              <a:t>35</a:t>
            </a:fld>
            <a:endParaRPr lang="en-US" dirty="0"/>
          </a:p>
        </p:txBody>
      </p:sp>
      <p:sp>
        <p:nvSpPr>
          <p:cNvPr id="6" name="Content Placeholder 5"/>
          <p:cNvSpPr>
            <a:spLocks noGrp="1"/>
          </p:cNvSpPr>
          <p:nvPr>
            <p:ph idx="4294967295"/>
          </p:nvPr>
        </p:nvSpPr>
        <p:spPr>
          <a:xfrm>
            <a:off x="628650" y="1253331"/>
            <a:ext cx="7886700" cy="4351338"/>
          </a:xfrm>
        </p:spPr>
        <p:txBody>
          <a:bodyPr anchor="ctr">
            <a:normAutofit/>
          </a:bodyPr>
          <a:lstStyle/>
          <a:p>
            <a:pPr marL="0" indent="0" algn="ctr">
              <a:buNone/>
            </a:pPr>
            <a:r>
              <a:rPr lang="en-US" sz="3600" smtClean="0">
                <a:latin typeface="Courier New" panose="02070309020205020404" pitchFamily="49" charset="0"/>
                <a:cs typeface="Courier New" panose="02070309020205020404" pitchFamily="49" charset="0"/>
              </a:rPr>
              <a:t>EOF</a:t>
            </a:r>
            <a:endParaRPr lang="id-ID"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69421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Retail Case Study</a:t>
            </a:r>
            <a:endParaRPr lang="en-US"/>
          </a:p>
        </p:txBody>
      </p:sp>
      <p:sp>
        <p:nvSpPr>
          <p:cNvPr id="3" name="Content Placeholder 2"/>
          <p:cNvSpPr>
            <a:spLocks noGrp="1"/>
          </p:cNvSpPr>
          <p:nvPr>
            <p:ph idx="1"/>
          </p:nvPr>
        </p:nvSpPr>
        <p:spPr/>
        <p:txBody>
          <a:bodyPr>
            <a:normAutofit fontScale="92500" lnSpcReduction="10000"/>
          </a:bodyPr>
          <a:lstStyle/>
          <a:p>
            <a:pPr>
              <a:lnSpc>
                <a:spcPct val="160000"/>
              </a:lnSpc>
            </a:pPr>
            <a:r>
              <a:rPr lang="en-US" smtClean="0"/>
              <a:t>Data </a:t>
            </a:r>
            <a:r>
              <a:rPr lang="en-US"/>
              <a:t>is collected at several </a:t>
            </a:r>
            <a:r>
              <a:rPr lang="en-US"/>
              <a:t>interesting </a:t>
            </a:r>
            <a:r>
              <a:rPr lang="en-US" smtClean="0"/>
              <a:t>places </a:t>
            </a:r>
            <a:r>
              <a:rPr lang="en-US"/>
              <a:t>in </a:t>
            </a:r>
            <a:r>
              <a:rPr lang="en-US" smtClean="0"/>
              <a:t/>
            </a:r>
            <a:br>
              <a:rPr lang="en-US" smtClean="0"/>
            </a:br>
            <a:r>
              <a:rPr lang="en-US" smtClean="0"/>
              <a:t>a grocery </a:t>
            </a:r>
            <a:r>
              <a:rPr lang="en-US"/>
              <a:t>store.</a:t>
            </a:r>
          </a:p>
          <a:p>
            <a:pPr>
              <a:lnSpc>
                <a:spcPct val="160000"/>
              </a:lnSpc>
            </a:pPr>
            <a:r>
              <a:rPr lang="en-US"/>
              <a:t>Some of the most useful data is </a:t>
            </a:r>
            <a:r>
              <a:rPr lang="en-US"/>
              <a:t>collected </a:t>
            </a:r>
            <a:r>
              <a:rPr lang="en-US" smtClean="0"/>
              <a:t>at </a:t>
            </a:r>
            <a:r>
              <a:rPr lang="en-US"/>
              <a:t>the </a:t>
            </a:r>
            <a:r>
              <a:rPr lang="en-US" smtClean="0"/>
              <a:t/>
            </a:r>
            <a:br>
              <a:rPr lang="en-US" smtClean="0"/>
            </a:br>
            <a:r>
              <a:rPr lang="en-US" smtClean="0"/>
              <a:t>cash registers as customers </a:t>
            </a:r>
            <a:r>
              <a:rPr lang="en-US"/>
              <a:t>purchase </a:t>
            </a:r>
            <a:r>
              <a:rPr lang="en-US" smtClean="0"/>
              <a:t>products</a:t>
            </a:r>
            <a:r>
              <a:rPr lang="en-US"/>
              <a:t>. </a:t>
            </a:r>
            <a:endParaRPr lang="en-US" smtClean="0"/>
          </a:p>
          <a:p>
            <a:pPr>
              <a:lnSpc>
                <a:spcPct val="160000"/>
              </a:lnSpc>
            </a:pPr>
            <a:r>
              <a:rPr lang="en-US" smtClean="0"/>
              <a:t>The </a:t>
            </a:r>
            <a:r>
              <a:rPr lang="en-US" i="1"/>
              <a:t>point-of-sale</a:t>
            </a:r>
            <a:r>
              <a:rPr lang="en-US"/>
              <a:t> (POS</a:t>
            </a:r>
            <a:r>
              <a:rPr lang="en-US"/>
              <a:t>) </a:t>
            </a:r>
            <a:r>
              <a:rPr lang="en-US" smtClean="0"/>
              <a:t>system scans </a:t>
            </a:r>
            <a:r>
              <a:rPr lang="en-US"/>
              <a:t>product </a:t>
            </a:r>
            <a:r>
              <a:rPr lang="en-US" smtClean="0"/>
              <a:t/>
            </a:r>
            <a:br>
              <a:rPr lang="en-US" smtClean="0"/>
            </a:br>
            <a:r>
              <a:rPr lang="en-US" smtClean="0"/>
              <a:t>barcodes </a:t>
            </a:r>
            <a:r>
              <a:rPr lang="en-US"/>
              <a:t>at the cash register</a:t>
            </a:r>
            <a:r>
              <a:rPr lang="en-US"/>
              <a:t>, </a:t>
            </a:r>
            <a:r>
              <a:rPr lang="en-US" smtClean="0"/>
              <a:t>measuring consumer </a:t>
            </a:r>
            <a:br>
              <a:rPr lang="en-US" smtClean="0"/>
            </a:br>
            <a:r>
              <a:rPr lang="en-US" smtClean="0"/>
              <a:t>takeaway </a:t>
            </a:r>
            <a:r>
              <a:rPr lang="en-US"/>
              <a:t>at the front door of </a:t>
            </a:r>
            <a:r>
              <a:rPr lang="en-US"/>
              <a:t>the </a:t>
            </a:r>
            <a:r>
              <a:rPr lang="en-US" smtClean="0"/>
              <a:t>grocery store. </a:t>
            </a:r>
          </a:p>
          <a:p>
            <a:pPr>
              <a:lnSpc>
                <a:spcPct val="160000"/>
              </a:lnSpc>
            </a:pPr>
            <a:r>
              <a:rPr lang="en-US" smtClean="0"/>
              <a:t>Other </a:t>
            </a:r>
            <a:r>
              <a:rPr lang="en-US"/>
              <a:t>data is captured at the store’s </a:t>
            </a:r>
            <a:r>
              <a:rPr lang="en-US"/>
              <a:t>back </a:t>
            </a:r>
            <a:r>
              <a:rPr lang="en-US" smtClean="0"/>
              <a:t/>
            </a:r>
            <a:br>
              <a:rPr lang="en-US" smtClean="0"/>
            </a:br>
            <a:r>
              <a:rPr lang="en-US" smtClean="0"/>
              <a:t>door where </a:t>
            </a:r>
            <a:r>
              <a:rPr lang="en-US"/>
              <a:t>vendors </a:t>
            </a:r>
            <a:r>
              <a:rPr lang="en-US"/>
              <a:t>make </a:t>
            </a:r>
            <a:r>
              <a:rPr lang="en-US" smtClean="0"/>
              <a:t>deliveries.</a:t>
            </a:r>
            <a:endParaRPr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a:t>
            </a:fld>
            <a:endParaRPr kumimoji="0" lang="en-US" dirty="0"/>
          </a:p>
        </p:txBody>
      </p:sp>
      <p:pic>
        <p:nvPicPr>
          <p:cNvPr id="6" name="Picture 5"/>
          <p:cNvPicPr>
            <a:picLocks noChangeAspect="1"/>
          </p:cNvPicPr>
          <p:nvPr/>
        </p:nvPicPr>
        <p:blipFill>
          <a:blip r:embed="rId2"/>
          <a:stretch>
            <a:fillRect/>
          </a:stretch>
        </p:blipFill>
        <p:spPr>
          <a:xfrm>
            <a:off x="5994119" y="1690689"/>
            <a:ext cx="2886990" cy="4665662"/>
          </a:xfrm>
          <a:prstGeom prst="rect">
            <a:avLst/>
          </a:prstGeom>
        </p:spPr>
      </p:pic>
      <p:sp>
        <p:nvSpPr>
          <p:cNvPr id="7" name="Rectangle 6"/>
          <p:cNvSpPr/>
          <p:nvPr/>
        </p:nvSpPr>
        <p:spPr>
          <a:xfrm>
            <a:off x="5949400" y="6404934"/>
            <a:ext cx="1832553" cy="261610"/>
          </a:xfrm>
          <a:prstGeom prst="rect">
            <a:avLst/>
          </a:prstGeom>
        </p:spPr>
        <p:txBody>
          <a:bodyPr wrap="none">
            <a:spAutoFit/>
          </a:bodyPr>
          <a:lstStyle/>
          <a:p>
            <a:r>
              <a:rPr lang="en-US" sz="1100"/>
              <a:t>Sample cash register receipt.</a:t>
            </a:r>
          </a:p>
        </p:txBody>
      </p:sp>
    </p:spTree>
    <p:extLst>
      <p:ext uri="{BB962C8B-B14F-4D97-AF65-F5344CB8AC3E}">
        <p14:creationId xmlns:p14="http://schemas.microsoft.com/office/powerpoint/2010/main" val="11119161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Retail Case Study</a:t>
            </a:r>
          </a:p>
        </p:txBody>
      </p:sp>
      <p:sp>
        <p:nvSpPr>
          <p:cNvPr id="3" name="Content Placeholder 2"/>
          <p:cNvSpPr>
            <a:spLocks noGrp="1"/>
          </p:cNvSpPr>
          <p:nvPr>
            <p:ph idx="1"/>
          </p:nvPr>
        </p:nvSpPr>
        <p:spPr/>
        <p:txBody>
          <a:bodyPr>
            <a:normAutofit fontScale="92500" lnSpcReduction="20000"/>
          </a:bodyPr>
          <a:lstStyle/>
          <a:p>
            <a:pPr>
              <a:lnSpc>
                <a:spcPct val="150000"/>
              </a:lnSpc>
            </a:pPr>
            <a:r>
              <a:rPr lang="en-US"/>
              <a:t>At the grocery store, management is concerned with the logistics </a:t>
            </a:r>
            <a:r>
              <a:rPr lang="en-US"/>
              <a:t>of </a:t>
            </a:r>
            <a:r>
              <a:rPr lang="en-US" smtClean="0"/>
              <a:t>ordering, stocking</a:t>
            </a:r>
            <a:r>
              <a:rPr lang="en-US"/>
              <a:t>, and selling products while maximizing profit</a:t>
            </a:r>
            <a:r>
              <a:rPr lang="en-US"/>
              <a:t>. </a:t>
            </a:r>
            <a:endParaRPr lang="en-US" smtClean="0"/>
          </a:p>
          <a:p>
            <a:pPr>
              <a:lnSpc>
                <a:spcPct val="150000"/>
              </a:lnSpc>
            </a:pPr>
            <a:r>
              <a:rPr lang="en-US"/>
              <a:t>The profit ultimately </a:t>
            </a:r>
            <a:r>
              <a:rPr lang="en-US"/>
              <a:t>comes</a:t>
            </a:r>
            <a:r>
              <a:rPr lang="en-US"/>
              <a:t> </a:t>
            </a:r>
            <a:r>
              <a:rPr lang="en-US"/>
              <a:t>from charging as much as possible for each product, lowering costs </a:t>
            </a:r>
            <a:r>
              <a:rPr lang="en-US"/>
              <a:t>for </a:t>
            </a:r>
            <a:r>
              <a:rPr lang="en-US" smtClean="0"/>
              <a:t>product acquisition </a:t>
            </a:r>
            <a:r>
              <a:rPr lang="en-US"/>
              <a:t>and overhead, and at the same time attracting as many </a:t>
            </a:r>
            <a:r>
              <a:rPr lang="en-US"/>
              <a:t>customers </a:t>
            </a:r>
            <a:r>
              <a:rPr lang="en-US" smtClean="0"/>
              <a:t>as possible </a:t>
            </a:r>
            <a:r>
              <a:rPr lang="en-US"/>
              <a:t>in a highly competitive environment</a:t>
            </a:r>
            <a:r>
              <a:rPr lang="en-US"/>
              <a:t>. </a:t>
            </a:r>
            <a:endParaRPr lang="en-US" smtClean="0"/>
          </a:p>
          <a:p>
            <a:pPr>
              <a:lnSpc>
                <a:spcPct val="150000"/>
              </a:lnSpc>
            </a:pPr>
            <a:r>
              <a:rPr lang="en-US" smtClean="0"/>
              <a:t>Some </a:t>
            </a:r>
            <a:r>
              <a:rPr lang="en-US"/>
              <a:t>of the </a:t>
            </a:r>
            <a:r>
              <a:rPr lang="en-US"/>
              <a:t>most </a:t>
            </a:r>
            <a:r>
              <a:rPr lang="en-US" smtClean="0"/>
              <a:t>significant management </a:t>
            </a:r>
            <a:r>
              <a:rPr lang="en-US"/>
              <a:t>decisions have to do with pricing and promotions</a:t>
            </a:r>
            <a:r>
              <a:rPr lang="en-US"/>
              <a:t>. </a:t>
            </a:r>
            <a:endParaRPr lang="en-US" smtClean="0"/>
          </a:p>
          <a:p>
            <a:pPr>
              <a:lnSpc>
                <a:spcPct val="150000"/>
              </a:lnSpc>
            </a:pPr>
            <a:r>
              <a:rPr lang="en-US" smtClean="0"/>
              <a:t>Both </a:t>
            </a:r>
            <a:r>
              <a:rPr lang="en-US"/>
              <a:t>store </a:t>
            </a:r>
            <a:r>
              <a:rPr lang="en-US" smtClean="0"/>
              <a:t>management and </a:t>
            </a:r>
            <a:r>
              <a:rPr lang="en-US"/>
              <a:t>headquarters marketing spend a great deal of time tinkering with </a:t>
            </a:r>
            <a:r>
              <a:rPr lang="en-US"/>
              <a:t>pricing </a:t>
            </a:r>
            <a:r>
              <a:rPr lang="en-US" smtClean="0"/>
              <a:t>and promotions.</a:t>
            </a:r>
            <a:endParaRPr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a:t>
            </a:fld>
            <a:endParaRPr kumimoji="0" lang="en-US" dirty="0"/>
          </a:p>
        </p:txBody>
      </p:sp>
    </p:spTree>
    <p:extLst>
      <p:ext uri="{BB962C8B-B14F-4D97-AF65-F5344CB8AC3E}">
        <p14:creationId xmlns:p14="http://schemas.microsoft.com/office/powerpoint/2010/main" val="3432801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Retail Case Study</a:t>
            </a:r>
          </a:p>
        </p:txBody>
      </p:sp>
      <p:sp>
        <p:nvSpPr>
          <p:cNvPr id="3" name="Content Placeholder 2"/>
          <p:cNvSpPr>
            <a:spLocks noGrp="1"/>
          </p:cNvSpPr>
          <p:nvPr>
            <p:ph idx="1"/>
          </p:nvPr>
        </p:nvSpPr>
        <p:spPr/>
        <p:txBody>
          <a:bodyPr>
            <a:normAutofit/>
          </a:bodyPr>
          <a:lstStyle/>
          <a:p>
            <a:pPr>
              <a:lnSpc>
                <a:spcPct val="150000"/>
              </a:lnSpc>
            </a:pPr>
            <a:r>
              <a:rPr lang="en-US"/>
              <a:t>Promotions in a grocery store include temporary price reductions, ads in newspapers and newspaper inserts, displays in the grocery store, and coupons.</a:t>
            </a:r>
          </a:p>
          <a:p>
            <a:pPr>
              <a:lnSpc>
                <a:spcPct val="150000"/>
              </a:lnSpc>
            </a:pPr>
            <a:r>
              <a:rPr lang="en-US"/>
              <a:t>The most direct and eﬀective way to create a surge in the volume of product sold is to lower the price dramatically</a:t>
            </a:r>
            <a:r>
              <a:rPr lang="en-US"/>
              <a:t>. </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a:t>
            </a:fld>
            <a:endParaRPr kumimoji="0" lang="en-US" dirty="0"/>
          </a:p>
        </p:txBody>
      </p:sp>
    </p:spTree>
    <p:extLst>
      <p:ext uri="{BB962C8B-B14F-4D97-AF65-F5344CB8AC3E}">
        <p14:creationId xmlns:p14="http://schemas.microsoft.com/office/powerpoint/2010/main" val="3160993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Retail Case Study</a:t>
            </a:r>
          </a:p>
        </p:txBody>
      </p:sp>
      <p:sp>
        <p:nvSpPr>
          <p:cNvPr id="3" name="Content Placeholder 2"/>
          <p:cNvSpPr>
            <a:spLocks noGrp="1"/>
          </p:cNvSpPr>
          <p:nvPr>
            <p:ph idx="1"/>
          </p:nvPr>
        </p:nvSpPr>
        <p:spPr/>
        <p:txBody>
          <a:bodyPr/>
          <a:lstStyle/>
          <a:p>
            <a:pPr>
              <a:lnSpc>
                <a:spcPct val="150000"/>
              </a:lnSpc>
            </a:pPr>
            <a:r>
              <a:rPr lang="en-US"/>
              <a:t>A 50-cent reduction in the price of paper towels, especially when coupled with an ad and display, can cause the sale of the paper towels to jump by a factor of 10.</a:t>
            </a:r>
          </a:p>
          <a:p>
            <a:pPr>
              <a:lnSpc>
                <a:spcPct val="150000"/>
              </a:lnSpc>
            </a:pPr>
            <a:r>
              <a:rPr lang="en-US"/>
              <a:t>Unfortunately, such a big price reduction usually is not sustainable because the towels probably are being sold at a loss.</a:t>
            </a:r>
          </a:p>
          <a:p>
            <a:pPr>
              <a:lnSpc>
                <a:spcPct val="150000"/>
              </a:lnSpc>
            </a:pPr>
            <a:r>
              <a:rPr lang="en-US"/>
              <a:t>As a result of these issues, the visibility of all forms of promotion is an important part of analyzing the operations of a grocery </a:t>
            </a:r>
            <a:r>
              <a:rPr lang="en-US"/>
              <a:t>store</a:t>
            </a:r>
            <a:r>
              <a:rPr lang="en-US" smtClean="0"/>
              <a:t>.</a:t>
            </a:r>
            <a:endParaRPr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7</a:t>
            </a:fld>
            <a:endParaRPr kumimoji="0" lang="en-US" dirty="0"/>
          </a:p>
        </p:txBody>
      </p:sp>
    </p:spTree>
    <p:extLst>
      <p:ext uri="{BB962C8B-B14F-4D97-AF65-F5344CB8AC3E}">
        <p14:creationId xmlns:p14="http://schemas.microsoft.com/office/powerpoint/2010/main" val="555113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Retail </a:t>
            </a:r>
            <a:r>
              <a:rPr lang="en-US"/>
              <a:t>Case </a:t>
            </a:r>
            <a:r>
              <a:rPr lang="en-US"/>
              <a:t>Study</a:t>
            </a:r>
            <a:br>
              <a:rPr lang="en-US"/>
            </a:br>
            <a:r>
              <a:rPr lang="en-US"/>
              <a:t>Step 1: Select the Business Process</a:t>
            </a:r>
          </a:p>
        </p:txBody>
      </p:sp>
      <p:sp>
        <p:nvSpPr>
          <p:cNvPr id="3" name="Content Placeholder 2"/>
          <p:cNvSpPr>
            <a:spLocks noGrp="1"/>
          </p:cNvSpPr>
          <p:nvPr>
            <p:ph idx="1"/>
          </p:nvPr>
        </p:nvSpPr>
        <p:spPr/>
        <p:txBody>
          <a:bodyPr>
            <a:normAutofit/>
          </a:bodyPr>
          <a:lstStyle/>
          <a:p>
            <a:pPr>
              <a:lnSpc>
                <a:spcPct val="150000"/>
              </a:lnSpc>
            </a:pPr>
            <a:r>
              <a:rPr lang="en-US"/>
              <a:t>The first step in the design is to decide what business </a:t>
            </a:r>
            <a:r>
              <a:rPr lang="en-US"/>
              <a:t>process </a:t>
            </a:r>
            <a:r>
              <a:rPr lang="en-US" smtClean="0"/>
              <a:t>to model </a:t>
            </a:r>
            <a:r>
              <a:rPr lang="en-US"/>
              <a:t>by combining an understanding of </a:t>
            </a:r>
            <a:r>
              <a:rPr lang="en-US"/>
              <a:t>the </a:t>
            </a:r>
            <a:r>
              <a:rPr lang="en-US" smtClean="0"/>
              <a:t>business requirements </a:t>
            </a:r>
            <a:r>
              <a:rPr lang="en-US"/>
              <a:t>with an understanding of the </a:t>
            </a:r>
            <a:r>
              <a:rPr lang="en-US"/>
              <a:t>available </a:t>
            </a:r>
            <a:r>
              <a:rPr lang="en-US" smtClean="0"/>
              <a:t>source data.</a:t>
            </a:r>
          </a:p>
          <a:p>
            <a:pPr>
              <a:lnSpc>
                <a:spcPct val="150000"/>
              </a:lnSpc>
            </a:pPr>
            <a:r>
              <a:rPr lang="en-US"/>
              <a:t>The first DW/BI project should focus on the business process that is both the most critical to the business users, as well as the most feasible</a:t>
            </a:r>
            <a:r>
              <a:rPr lang="en-US"/>
              <a:t>. </a:t>
            </a:r>
            <a:endParaRPr lang="en-US" smtClean="0"/>
          </a:p>
          <a:p>
            <a:pPr>
              <a:lnSpc>
                <a:spcPct val="150000"/>
              </a:lnSpc>
            </a:pPr>
            <a:r>
              <a:rPr lang="en-US" smtClean="0"/>
              <a:t>Feasibility </a:t>
            </a:r>
            <a:r>
              <a:rPr lang="en-US"/>
              <a:t>covers a range of considerations, including data availability and quality, as well as organizational </a:t>
            </a:r>
            <a:r>
              <a:rPr lang="en-US"/>
              <a:t>readiness</a:t>
            </a:r>
            <a:r>
              <a:rPr lang="en-US" smtClean="0"/>
              <a:t>.</a:t>
            </a:r>
            <a:endParaRPr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8</a:t>
            </a:fld>
            <a:endParaRPr kumimoji="0" lang="en-US" dirty="0"/>
          </a:p>
        </p:txBody>
      </p:sp>
    </p:spTree>
    <p:extLst>
      <p:ext uri="{BB962C8B-B14F-4D97-AF65-F5344CB8AC3E}">
        <p14:creationId xmlns:p14="http://schemas.microsoft.com/office/powerpoint/2010/main" val="12042378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Retail </a:t>
            </a:r>
            <a:r>
              <a:rPr lang="en-US"/>
              <a:t>Case </a:t>
            </a:r>
            <a:r>
              <a:rPr lang="en-US"/>
              <a:t>Study</a:t>
            </a:r>
            <a:br>
              <a:rPr lang="en-US"/>
            </a:br>
            <a:r>
              <a:rPr lang="en-US"/>
              <a:t>Step 1: Select the Business Process</a:t>
            </a:r>
          </a:p>
        </p:txBody>
      </p:sp>
      <p:sp>
        <p:nvSpPr>
          <p:cNvPr id="3" name="Content Placeholder 2"/>
          <p:cNvSpPr>
            <a:spLocks noGrp="1"/>
          </p:cNvSpPr>
          <p:nvPr>
            <p:ph idx="1"/>
          </p:nvPr>
        </p:nvSpPr>
        <p:spPr/>
        <p:txBody>
          <a:bodyPr>
            <a:normAutofit/>
          </a:bodyPr>
          <a:lstStyle/>
          <a:p>
            <a:pPr>
              <a:lnSpc>
                <a:spcPct val="150000"/>
              </a:lnSpc>
            </a:pPr>
            <a:r>
              <a:rPr lang="en-US"/>
              <a:t>In retail case study, management wants to </a:t>
            </a:r>
            <a:r>
              <a:rPr lang="en-US" b="1">
                <a:solidFill>
                  <a:srgbClr val="0070C0"/>
                </a:solidFill>
              </a:rPr>
              <a:t>better understand customer purchases as captured by the POS system</a:t>
            </a:r>
            <a:r>
              <a:rPr lang="en-US"/>
              <a:t>. Thus, the business process you’re modeling is </a:t>
            </a:r>
            <a:r>
              <a:rPr lang="en-US" b="1">
                <a:solidFill>
                  <a:srgbClr val="FF0000"/>
                </a:solidFill>
              </a:rPr>
              <a:t>POS retail sales transactions</a:t>
            </a:r>
            <a:r>
              <a:rPr lang="en-US"/>
              <a:t>. </a:t>
            </a:r>
          </a:p>
          <a:p>
            <a:pPr>
              <a:lnSpc>
                <a:spcPct val="150000"/>
              </a:lnSpc>
            </a:pPr>
            <a:r>
              <a:rPr lang="en-US"/>
              <a:t>This data enables the business users to analyze which products are selling in which stores on which days under what promotional conditions in which transactions.</a:t>
            </a:r>
            <a:endParaRPr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9</a:t>
            </a:fld>
            <a:endParaRPr kumimoji="0" lang="en-US" dirty="0"/>
          </a:p>
        </p:txBody>
      </p:sp>
    </p:spTree>
    <p:extLst>
      <p:ext uri="{BB962C8B-B14F-4D97-AF65-F5344CB8AC3E}">
        <p14:creationId xmlns:p14="http://schemas.microsoft.com/office/powerpoint/2010/main" val="12833964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4043</TotalTime>
  <Words>2102</Words>
  <Application>Microsoft Office PowerPoint</Application>
  <PresentationFormat>On-screen Show (4:3)</PresentationFormat>
  <Paragraphs>252</Paragraphs>
  <Slides>35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Cambria Math</vt:lpstr>
      <vt:lpstr>Courier New</vt:lpstr>
      <vt:lpstr>Office Theme</vt:lpstr>
      <vt:lpstr>Dimensional Modeling III</vt:lpstr>
      <vt:lpstr>Lecture Objectives</vt:lpstr>
      <vt:lpstr>Retail Case Study</vt:lpstr>
      <vt:lpstr>Retail Case Study</vt:lpstr>
      <vt:lpstr>Retail Case Study</vt:lpstr>
      <vt:lpstr>Retail Case Study</vt:lpstr>
      <vt:lpstr>Retail Case Study</vt:lpstr>
      <vt:lpstr>Retail Case Study Step 1: Select the Business Process</vt:lpstr>
      <vt:lpstr>Retail Case Study Step 1: Select the Business Process</vt:lpstr>
      <vt:lpstr>Retail Case Study Step 2: Declare the Grain</vt:lpstr>
      <vt:lpstr>Retail Case Study Step 2: Declare the Grain</vt:lpstr>
      <vt:lpstr>Retail Case Study Step 3: Identify the Dimensions</vt:lpstr>
      <vt:lpstr>Retail Case Study Step 3: Identify the Dimensions</vt:lpstr>
      <vt:lpstr>Retail Case Study Step 3: Identify the Dimensions</vt:lpstr>
      <vt:lpstr>Retail Case Study Step 3: Identify the Dimensions</vt:lpstr>
      <vt:lpstr>Retail Case Study Step 3: Identify the Dimensions</vt:lpstr>
      <vt:lpstr>Retail Case Study Step 3: Identify the Dimensions</vt:lpstr>
      <vt:lpstr>Retail Case Study Step 3: Identify the Dimensions</vt:lpstr>
      <vt:lpstr>Retail Case Study Step 3: Identify the Dimensions</vt:lpstr>
      <vt:lpstr>Retail Case Study Step 3: Identify the Dimensions</vt:lpstr>
      <vt:lpstr>Retail Case Study Step 3: Identify the Dimensions</vt:lpstr>
      <vt:lpstr>Retail Case Study Step 3: Identify the Dimensions</vt:lpstr>
      <vt:lpstr>Retail Case Study Step 3: Identify the Dimensions</vt:lpstr>
      <vt:lpstr>Why option C is the best?</vt:lpstr>
      <vt:lpstr>Why option C is the best?</vt:lpstr>
      <vt:lpstr>Retail Case Study Step 4: Identify the Facts</vt:lpstr>
      <vt:lpstr>Retail Case Study Step 4: Identify the Facts</vt:lpstr>
      <vt:lpstr>Derived Facts</vt:lpstr>
      <vt:lpstr>Non-Additive Facts</vt:lpstr>
      <vt:lpstr>The Retail Sales Schema</vt:lpstr>
      <vt:lpstr>Retail Schema in Action: Query Results and Cross-Tabular Report</vt:lpstr>
      <vt:lpstr>Retail Schema in Action: Query Results and Cross-Tabular Report</vt:lpstr>
      <vt:lpstr>Changes in Source Data</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Situmeang</dc:creator>
  <cp:lastModifiedBy>Samuel Situmeang</cp:lastModifiedBy>
  <cp:revision>236</cp:revision>
  <dcterms:created xsi:type="dcterms:W3CDTF">2014-09-16T21:38:26Z</dcterms:created>
  <dcterms:modified xsi:type="dcterms:W3CDTF">2020-02-18T04:58:12Z</dcterms:modified>
</cp:coreProperties>
</file>