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256" r:id="rId2"/>
    <p:sldId id="285" r:id="rId3"/>
    <p:sldId id="307" r:id="rId4"/>
    <p:sldId id="308" r:id="rId5"/>
    <p:sldId id="329" r:id="rId6"/>
    <p:sldId id="310" r:id="rId7"/>
    <p:sldId id="311" r:id="rId8"/>
    <p:sldId id="312" r:id="rId9"/>
    <p:sldId id="313" r:id="rId10"/>
    <p:sldId id="314" r:id="rId11"/>
    <p:sldId id="315" r:id="rId12"/>
    <p:sldId id="328"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06" r:id="rId26"/>
    <p:sldId id="33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2C1"/>
    <a:srgbClr val="0078C4"/>
    <a:srgbClr val="FFFFFF"/>
    <a:srgbClr val="4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86131" autoAdjust="0"/>
  </p:normalViewPr>
  <p:slideViewPr>
    <p:cSldViewPr snapToGrid="0">
      <p:cViewPr varScale="1">
        <p:scale>
          <a:sx n="61" d="100"/>
          <a:sy n="61" d="100"/>
        </p:scale>
        <p:origin x="474" y="60"/>
      </p:cViewPr>
      <p:guideLst/>
    </p:cSldViewPr>
  </p:slideViewPr>
  <p:outlineViewPr>
    <p:cViewPr>
      <p:scale>
        <a:sx n="33" d="100"/>
        <a:sy n="33" d="100"/>
      </p:scale>
      <p:origin x="0" y="-47088"/>
    </p:cViewPr>
  </p:outlin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2AF33-1D5A-4788-B798-1C65E60062E7}" type="datetimeFigureOut">
              <a:rPr lang="en-US" smtClean="0"/>
              <a:t>3/4/2020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CCF32-703B-41FA-B1C0-EA6501A3CC6C}" type="slidenum">
              <a:rPr lang="en-US" smtClean="0"/>
              <a:t>‹#›</a:t>
            </a:fld>
            <a:endParaRPr lang="en-US"/>
          </a:p>
        </p:txBody>
      </p:sp>
    </p:spTree>
    <p:extLst>
      <p:ext uri="{BB962C8B-B14F-4D97-AF65-F5344CB8AC3E}">
        <p14:creationId xmlns:p14="http://schemas.microsoft.com/office/powerpoint/2010/main" val="273859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7ABD-27BE-46D0-B371-C1FA08CD26B1}" type="datetimeFigureOut">
              <a:rPr lang="id-ID" smtClean="0"/>
              <a:t>04/03/2020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5CE0-D66B-4F01-9876-BEE3584B5BC2}" type="slidenum">
              <a:rPr lang="id-ID" smtClean="0"/>
              <a:t>‹#›</a:t>
            </a:fld>
            <a:endParaRPr lang="id-ID"/>
          </a:p>
        </p:txBody>
      </p:sp>
    </p:spTree>
    <p:extLst>
      <p:ext uri="{BB962C8B-B14F-4D97-AF65-F5344CB8AC3E}">
        <p14:creationId xmlns:p14="http://schemas.microsoft.com/office/powerpoint/2010/main" val="217894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DF5CE0-D66B-4F01-9876-BEE3584B5BC2}" type="slidenum">
              <a:rPr lang="id-ID" smtClean="0"/>
              <a:t>1</a:t>
            </a:fld>
            <a:endParaRPr lang="id-ID"/>
          </a:p>
        </p:txBody>
      </p:sp>
    </p:spTree>
    <p:extLst>
      <p:ext uri="{BB962C8B-B14F-4D97-AF65-F5344CB8AC3E}">
        <p14:creationId xmlns:p14="http://schemas.microsoft.com/office/powerpoint/2010/main" val="183452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Similar to the hub-and-spoke architecture except there are no dependent data marts</a:t>
            </a:r>
          </a:p>
          <a:p>
            <a:r>
              <a:rPr lang="en-US" smtClean="0"/>
              <a:t>Contains atomic-level data, some summarized data, and logical dimensional view of the data</a:t>
            </a:r>
          </a:p>
          <a:p>
            <a:r>
              <a:rPr lang="en-US" smtClean="0"/>
              <a:t>Queries and applications access data</a:t>
            </a:r>
          </a:p>
        </p:txBody>
      </p:sp>
      <p:sp>
        <p:nvSpPr>
          <p:cNvPr id="4" name="Slide Number Placeholder 3"/>
          <p:cNvSpPr>
            <a:spLocks noGrp="1"/>
          </p:cNvSpPr>
          <p:nvPr>
            <p:ph type="sldNum" sz="quarter" idx="10"/>
          </p:nvPr>
        </p:nvSpPr>
        <p:spPr/>
        <p:txBody>
          <a:bodyPr/>
          <a:lstStyle/>
          <a:p>
            <a:fld id="{97DF5CE0-D66B-4F01-9876-BEE3584B5BC2}" type="slidenum">
              <a:rPr lang="id-ID" smtClean="0"/>
              <a:t>10</a:t>
            </a:fld>
            <a:endParaRPr lang="id-ID"/>
          </a:p>
        </p:txBody>
      </p:sp>
    </p:spTree>
    <p:extLst>
      <p:ext uri="{BB962C8B-B14F-4D97-AF65-F5344CB8AC3E}">
        <p14:creationId xmlns:p14="http://schemas.microsoft.com/office/powerpoint/2010/main" val="421635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Leaves existing decision-support structures in place</a:t>
            </a:r>
          </a:p>
          <a:p>
            <a:r>
              <a:rPr lang="en-US" smtClean="0"/>
              <a:t>Shares information among a number of different systems</a:t>
            </a:r>
          </a:p>
          <a:p>
            <a:r>
              <a:rPr lang="en-US" smtClean="0"/>
              <a:t>Data is either logically or physically integrated using</a:t>
            </a:r>
            <a:r>
              <a:rPr lang="en-US" baseline="0" smtClean="0"/>
              <a:t> </a:t>
            </a:r>
            <a:r>
              <a:rPr lang="en-US" smtClean="0"/>
              <a:t>shared keys, global metadata, distributed queries, and other methods</a:t>
            </a:r>
          </a:p>
        </p:txBody>
      </p:sp>
      <p:sp>
        <p:nvSpPr>
          <p:cNvPr id="4" name="Slide Number Placeholder 3"/>
          <p:cNvSpPr>
            <a:spLocks noGrp="1"/>
          </p:cNvSpPr>
          <p:nvPr>
            <p:ph type="sldNum" sz="quarter" idx="10"/>
          </p:nvPr>
        </p:nvSpPr>
        <p:spPr/>
        <p:txBody>
          <a:bodyPr/>
          <a:lstStyle/>
          <a:p>
            <a:fld id="{97DF5CE0-D66B-4F01-9876-BEE3584B5BC2}" type="slidenum">
              <a:rPr lang="id-ID" smtClean="0"/>
              <a:t>11</a:t>
            </a:fld>
            <a:endParaRPr lang="id-ID"/>
          </a:p>
        </p:txBody>
      </p:sp>
    </p:spTree>
    <p:extLst>
      <p:ext uri="{BB962C8B-B14F-4D97-AF65-F5344CB8AC3E}">
        <p14:creationId xmlns:p14="http://schemas.microsoft.com/office/powerpoint/2010/main" val="331758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A technical architecture for our data warehouse system helps the project manager plan out the project, serves as a great communication tool, and helps team members understand the big picture and their roles in it. We can say that having the architecture in place increases the likelihood of the project to</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succeed in meeting the business requirements. A top-level view of the DW/BI architecture is provided by Figure 4-1 (pp 114). We notice the data flow from </a:t>
            </a:r>
            <a:r>
              <a:rPr lang="en-US" sz="1200" b="1" i="0" kern="1200" smtClean="0">
                <a:solidFill>
                  <a:schemeClr val="tx1"/>
                </a:solidFill>
                <a:effectLst/>
                <a:latin typeface="+mn-lt"/>
                <a:ea typeface="+mn-ea"/>
                <a:cs typeface="+mn-cs"/>
              </a:rPr>
              <a:t>Source Systems </a:t>
            </a:r>
            <a:r>
              <a:rPr lang="en-US" sz="1200" b="0" i="0" kern="1200" smtClean="0">
                <a:solidFill>
                  <a:schemeClr val="tx1"/>
                </a:solidFill>
                <a:effectLst/>
                <a:latin typeface="+mn-lt"/>
                <a:ea typeface="+mn-ea"/>
                <a:cs typeface="+mn-cs"/>
              </a:rPr>
              <a:t>into the ETL system (also called </a:t>
            </a:r>
            <a:r>
              <a:rPr lang="en-US" sz="1200" b="1" i="0" kern="1200" smtClean="0">
                <a:solidFill>
                  <a:schemeClr val="tx1"/>
                </a:solidFill>
                <a:effectLst/>
                <a:latin typeface="+mn-lt"/>
                <a:ea typeface="+mn-ea"/>
                <a:cs typeface="+mn-cs"/>
              </a:rPr>
              <a:t>Back Room </a:t>
            </a:r>
            <a:r>
              <a:rPr lang="en-US" sz="1200" b="0" i="0" kern="1200" smtClean="0">
                <a:solidFill>
                  <a:schemeClr val="tx1"/>
                </a:solidFill>
                <a:effectLst/>
                <a:latin typeface="+mn-lt"/>
                <a:ea typeface="+mn-ea"/>
                <a:cs typeface="+mn-cs"/>
              </a:rPr>
              <a:t>of the data warehouse), followed by the </a:t>
            </a:r>
            <a:r>
              <a:rPr lang="en-US" sz="1200" b="1" i="0" kern="1200" smtClean="0">
                <a:solidFill>
                  <a:schemeClr val="tx1"/>
                </a:solidFill>
                <a:effectLst/>
                <a:latin typeface="+mn-lt"/>
                <a:ea typeface="+mn-ea"/>
                <a:cs typeface="+mn-cs"/>
              </a:rPr>
              <a:t>Presentation Server </a:t>
            </a:r>
            <a:r>
              <a:rPr lang="en-US" sz="1200" b="0" i="0" kern="1200" smtClean="0">
                <a:solidFill>
                  <a:schemeClr val="tx1"/>
                </a:solidFill>
                <a:effectLst/>
                <a:latin typeface="+mn-lt"/>
                <a:ea typeface="+mn-ea"/>
                <a:cs typeface="+mn-cs"/>
              </a:rPr>
              <a:t>(hosting the dimensional model) and then the BI Applications (also called the </a:t>
            </a:r>
            <a:r>
              <a:rPr lang="en-US" sz="1200" b="1" i="0" kern="1200" smtClean="0">
                <a:solidFill>
                  <a:schemeClr val="tx1"/>
                </a:solidFill>
                <a:effectLst/>
                <a:latin typeface="+mn-lt"/>
                <a:ea typeface="+mn-ea"/>
                <a:cs typeface="+mn-cs"/>
              </a:rPr>
              <a:t>Front Room</a:t>
            </a:r>
            <a:r>
              <a:rPr lang="en-US" sz="1200" b="0" i="0" kern="1200" smtClean="0">
                <a:solidFill>
                  <a:schemeClr val="tx1"/>
                </a:solidFill>
                <a:effectLst/>
                <a:latin typeface="+mn-lt"/>
                <a:ea typeface="+mn-ea"/>
                <a:cs typeface="+mn-cs"/>
              </a:rPr>
              <a:t>).</a:t>
            </a:r>
            <a:r>
              <a:rPr lang="en-US" smtClean="0"/>
              <a:t> </a:t>
            </a:r>
            <a:br>
              <a:rPr lang="en-US" smtClean="0"/>
            </a:br>
            <a:endParaRPr lang="en-US" smtClean="0"/>
          </a:p>
          <a:p>
            <a:r>
              <a:rPr lang="en-US" smtClean="0"/>
              <a:t>Back room</a:t>
            </a:r>
            <a:r>
              <a:rPr lang="en-US" baseline="0" smtClean="0"/>
              <a:t> – hidden from end-user</a:t>
            </a:r>
          </a:p>
          <a:p>
            <a:r>
              <a:rPr lang="en-US" baseline="0" smtClean="0"/>
              <a:t>Front room – user interacts with these components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16</a:t>
            </a:fld>
            <a:endParaRPr lang="en-US"/>
          </a:p>
        </p:txBody>
      </p:sp>
    </p:spTree>
    <p:extLst>
      <p:ext uri="{BB962C8B-B14F-4D97-AF65-F5344CB8AC3E}">
        <p14:creationId xmlns:p14="http://schemas.microsoft.com/office/powerpoint/2010/main" val="3533330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back room architecture (Figure 4-2, pp 122) consists primarily of the ETL system, which we will present in detail in the next lecture. This system performs three major operations: (E) extracts the data from the data sources, (T) cleanses and conforms them, and (L) delivers them to the presentation server. Managing these operations can be considered a fourth operation. Most ETL services are available today as off-the-shelf tools, which are a must for any serious DW/BI project. However, ETL still takes roughly 70% of the total DW development time. It is particularly important that the ETL tools work with our key data sources – otherwise, we need to implement the extract code ourselves.</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Common data sources include Enterprise Resource Planning (ERP) systems, Operational Data Store (ODS) systems, Master Data Management (MDM) systems, and XML files. ERP systems are made up of dozens of modules that cover major functional areas of business such as human resources, sales, and manufacturing. This data integration is not easy to leverage in a DW/BI project because we need to sort through thousands of tables, looking for the relevant ones. Also, these systems are not designed for analytical querying. Major ERP vendors offer complete DW/BI solutions to address these problems. ETL tool vendors also provide solutions for standard ERP systems.</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ODS systems have a different definition in Kimball’s DW/BI system than in Inmon’s CIF. Kimball basically “phases out” this concept with the exception of the reporting ODS. This is a copy of the operational DB to support reporting on data less than 24h old. This ODS should be integrated into the DW/BI. MDM systems hold “the truth”, or master copies, about key entities such as customers or products. They must solve data integration problems such as reconciling different synonym attributes (see our discussion forums) from different sources, thus doing a lot of work that would otherwise be done by ETL. Therefore, MDM are useful for the DW/BI system, particularly when implemented as SOA.</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20</a:t>
            </a:fld>
            <a:endParaRPr lang="id-ID"/>
          </a:p>
        </p:txBody>
      </p:sp>
    </p:spTree>
    <p:extLst>
      <p:ext uri="{BB962C8B-B14F-4D97-AF65-F5344CB8AC3E}">
        <p14:creationId xmlns:p14="http://schemas.microsoft.com/office/powerpoint/2010/main" val="322952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Presentation servers (Figure 4-3, pp 135) store the data for direct querying by business users. Analytic queries are unpredictable in many aspects, thus the presentation server must be flexible and resilient to change. That is why it is based on the </a:t>
            </a:r>
            <a:r>
              <a:rPr lang="en-US" sz="1200" b="1" i="0" kern="1200" smtClean="0">
                <a:solidFill>
                  <a:schemeClr val="tx1"/>
                </a:solidFill>
                <a:effectLst/>
                <a:latin typeface="+mn-lt"/>
                <a:ea typeface="+mn-ea"/>
                <a:cs typeface="+mn-cs"/>
              </a:rPr>
              <a:t>atomic level business process dimensional models</a:t>
            </a:r>
            <a:r>
              <a:rPr lang="en-US" sz="1200" b="0" i="0" kern="1200" smtClean="0">
                <a:solidFill>
                  <a:schemeClr val="tx1"/>
                </a:solidFill>
                <a:effectLst/>
                <a:latin typeface="+mn-lt"/>
                <a:ea typeface="+mn-ea"/>
                <a:cs typeface="+mn-cs"/>
              </a:rPr>
              <a:t>, using the conformed dimensions from the enterprise bus matrix.</a:t>
            </a:r>
          </a:p>
          <a:p>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For large datasets, atomic data have to be accompanied by </a:t>
            </a:r>
            <a:r>
              <a:rPr lang="en-US" sz="1200" b="1" i="0" kern="1200" smtClean="0">
                <a:solidFill>
                  <a:schemeClr val="tx1"/>
                </a:solidFill>
                <a:effectLst/>
                <a:latin typeface="+mn-lt"/>
                <a:ea typeface="+mn-ea"/>
                <a:cs typeface="+mn-cs"/>
              </a:rPr>
              <a:t>aggregate </a:t>
            </a:r>
            <a:r>
              <a:rPr lang="en-US" sz="1200" b="0" i="0" kern="1200" smtClean="0">
                <a:solidFill>
                  <a:schemeClr val="tx1"/>
                </a:solidFill>
                <a:effectLst/>
                <a:latin typeface="+mn-lt"/>
                <a:ea typeface="+mn-ea"/>
                <a:cs typeface="+mn-cs"/>
              </a:rPr>
              <a:t>data. Aggregates are rebuilt on a daily basis, and they change over time according to their actual usage in queries. That is, aggregates that have not been used frequently enough will be dropped, and some new aggregates that have been used frequently will be added. This is called </a:t>
            </a:r>
            <a:r>
              <a:rPr lang="en-US" sz="1200" b="1" i="0" kern="1200" smtClean="0">
                <a:solidFill>
                  <a:schemeClr val="tx1"/>
                </a:solidFill>
                <a:effectLst/>
                <a:latin typeface="+mn-lt"/>
                <a:ea typeface="+mn-ea"/>
                <a:cs typeface="+mn-cs"/>
              </a:rPr>
              <a:t>usage</a:t>
            </a:r>
            <a:r>
              <a:rPr lang="en-US" sz="1200" b="0" i="0" kern="1200" smtClean="0">
                <a:solidFill>
                  <a:schemeClr val="tx1"/>
                </a:solidFill>
                <a:effectLst/>
                <a:latin typeface="+mn-lt"/>
                <a:ea typeface="+mn-ea"/>
                <a:cs typeface="+mn-cs"/>
              </a:rPr>
              <a:t>-</a:t>
            </a:r>
            <a:r>
              <a:rPr lang="en-US" sz="1200" b="1" i="0" kern="1200" smtClean="0">
                <a:solidFill>
                  <a:schemeClr val="tx1"/>
                </a:solidFill>
                <a:effectLst/>
                <a:latin typeface="+mn-lt"/>
                <a:ea typeface="+mn-ea"/>
                <a:cs typeface="+mn-cs"/>
              </a:rPr>
              <a:t>based optimization</a:t>
            </a:r>
            <a:r>
              <a:rPr lang="en-US" sz="1200" b="0" i="0" kern="1200" smtClean="0">
                <a:solidFill>
                  <a:schemeClr val="tx1"/>
                </a:solidFill>
                <a:effectLst/>
                <a:latin typeface="+mn-lt"/>
                <a:ea typeface="+mn-ea"/>
                <a:cs typeface="+mn-cs"/>
              </a:rPr>
              <a:t>, and it should be done by an </a:t>
            </a:r>
            <a:r>
              <a:rPr lang="en-US" sz="1200" b="1" i="0" kern="1200" smtClean="0">
                <a:solidFill>
                  <a:schemeClr val="tx1"/>
                </a:solidFill>
                <a:effectLst/>
                <a:latin typeface="+mn-lt"/>
                <a:ea typeface="+mn-ea"/>
                <a:cs typeface="+mn-cs"/>
              </a:rPr>
              <a:t>aggregate navigation system</a:t>
            </a:r>
            <a:r>
              <a:rPr lang="en-US" sz="1200" b="0" i="0" kern="1200" smtClean="0">
                <a:solidFill>
                  <a:schemeClr val="tx1"/>
                </a:solidFill>
                <a:effectLst/>
                <a:latin typeface="+mn-lt"/>
                <a:ea typeface="+mn-ea"/>
                <a:cs typeface="+mn-cs"/>
              </a:rPr>
              <a:t>.</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Large datasets may also need to be partitioned onto multiple servers, either vertically or horizontally. Vertical partitioning breaks up the components of the presentation server onto separate servers – a server for the atomic data, another server for the aggregate data, and yet another server for ETL, for example. Horizontal partitioning distributes the load based on datasets rather than components.</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21</a:t>
            </a:fld>
            <a:endParaRPr lang="id-ID"/>
          </a:p>
        </p:txBody>
      </p:sp>
    </p:spTree>
    <p:extLst>
      <p:ext uri="{BB962C8B-B14F-4D97-AF65-F5344CB8AC3E}">
        <p14:creationId xmlns:p14="http://schemas.microsoft.com/office/powerpoint/2010/main" val="15593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front room (Figure 4-4, pp 142) is what most DW business users work with daily. It consists of several </a:t>
            </a:r>
            <a:r>
              <a:rPr lang="en-US" sz="1200" b="1" i="0" kern="1200" smtClean="0">
                <a:solidFill>
                  <a:schemeClr val="tx1"/>
                </a:solidFill>
                <a:effectLst/>
                <a:latin typeface="+mn-lt"/>
                <a:ea typeface="+mn-ea"/>
                <a:cs typeface="+mn-cs"/>
              </a:rPr>
              <a:t>BI application types </a:t>
            </a:r>
            <a:r>
              <a:rPr lang="en-US" sz="1200" b="0" i="0" kern="1200" smtClean="0">
                <a:solidFill>
                  <a:schemeClr val="tx1"/>
                </a:solidFill>
                <a:effectLst/>
                <a:latin typeface="+mn-lt"/>
                <a:ea typeface="+mn-ea"/>
                <a:cs typeface="+mn-cs"/>
              </a:rPr>
              <a:t>(pp 142) delivered to business users through a variety of </a:t>
            </a:r>
            <a:r>
              <a:rPr lang="en-US" sz="1200" b="1" i="0" kern="1200" smtClean="0">
                <a:solidFill>
                  <a:schemeClr val="tx1"/>
                </a:solidFill>
                <a:effectLst/>
                <a:latin typeface="+mn-lt"/>
                <a:ea typeface="+mn-ea"/>
                <a:cs typeface="+mn-cs"/>
              </a:rPr>
              <a:t>application interfaces </a:t>
            </a:r>
            <a:r>
              <a:rPr lang="en-US" sz="1200" b="0" i="0" kern="1200" smtClean="0">
                <a:solidFill>
                  <a:schemeClr val="tx1"/>
                </a:solidFill>
                <a:effectLst/>
                <a:latin typeface="+mn-lt"/>
                <a:ea typeface="+mn-ea"/>
                <a:cs typeface="+mn-cs"/>
              </a:rPr>
              <a:t>(pp 143), and </a:t>
            </a:r>
            <a:r>
              <a:rPr lang="en-US" sz="1200" b="1" i="0" kern="1200" smtClean="0">
                <a:solidFill>
                  <a:schemeClr val="tx1"/>
                </a:solidFill>
                <a:effectLst/>
                <a:latin typeface="+mn-lt"/>
                <a:ea typeface="+mn-ea"/>
                <a:cs typeface="+mn-cs"/>
              </a:rPr>
              <a:t>BI management services</a:t>
            </a:r>
            <a:r>
              <a:rPr lang="en-US" sz="1200" b="0" i="0" kern="1200" smtClean="0">
                <a:solidFill>
                  <a:schemeClr val="tx1"/>
                </a:solidFill>
                <a:effectLst/>
                <a:latin typeface="+mn-lt"/>
                <a:ea typeface="+mn-ea"/>
                <a:cs typeface="+mn-cs"/>
              </a:rPr>
              <a:t>, which are divided between shared services and user</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to desktop services. Shared services include metadata services, security services, usage monitoring, query management, enterprise reporting services, and web access. Many of these services are offered by vendors as fully-featured packages.</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22</a:t>
            </a:fld>
            <a:endParaRPr lang="id-ID"/>
          </a:p>
        </p:txBody>
      </p:sp>
    </p:spTree>
    <p:extLst>
      <p:ext uri="{BB962C8B-B14F-4D97-AF65-F5344CB8AC3E}">
        <p14:creationId xmlns:p14="http://schemas.microsoft.com/office/powerpoint/2010/main" val="365970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mtClean="0">
                <a:latin typeface="Baskerville Old Face" panose="02020602080505020303" pitchFamily="18" charset="0"/>
              </a:rPr>
              <a:t>Understand the technical architecture required by the data warehouse.</a:t>
            </a:r>
          </a:p>
        </p:txBody>
      </p:sp>
      <p:sp>
        <p:nvSpPr>
          <p:cNvPr id="4" name="Slide Number Placeholder 3"/>
          <p:cNvSpPr>
            <a:spLocks noGrp="1"/>
          </p:cNvSpPr>
          <p:nvPr>
            <p:ph type="sldNum" sz="quarter" idx="10"/>
          </p:nvPr>
        </p:nvSpPr>
        <p:spPr/>
        <p:txBody>
          <a:bodyPr/>
          <a:lstStyle/>
          <a:p>
            <a:fld id="{97DF5CE0-D66B-4F01-9876-BEE3584B5BC2}" type="slidenum">
              <a:rPr lang="id-ID" smtClean="0"/>
              <a:t>2</a:t>
            </a:fld>
            <a:endParaRPr lang="id-ID"/>
          </a:p>
        </p:txBody>
      </p:sp>
    </p:spTree>
    <p:extLst>
      <p:ext uri="{BB962C8B-B14F-4D97-AF65-F5344CB8AC3E}">
        <p14:creationId xmlns:p14="http://schemas.microsoft.com/office/powerpoint/2010/main" val="3476674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266468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 </a:t>
            </a:r>
            <a:r>
              <a:rPr lang="en-US" sz="1200" b="1" i="0" kern="1200" smtClean="0">
                <a:solidFill>
                  <a:schemeClr val="tx1"/>
                </a:solidFill>
                <a:effectLst/>
                <a:latin typeface="+mn-lt"/>
                <a:ea typeface="+mn-ea"/>
                <a:cs typeface="+mn-cs"/>
              </a:rPr>
              <a:t>technical architecture </a:t>
            </a:r>
            <a:r>
              <a:rPr lang="en-US" sz="1200" b="0" i="0" kern="1200" smtClean="0">
                <a:solidFill>
                  <a:schemeClr val="tx1"/>
                </a:solidFill>
                <a:effectLst/>
                <a:latin typeface="+mn-lt"/>
                <a:ea typeface="+mn-ea"/>
                <a:cs typeface="+mn-cs"/>
              </a:rPr>
              <a:t>is a framework of rules, decisions, and structures for the overall design of a system. Data architecture, client-server architecture, networking architecture, and product architecture are some of the many types of architectures. Data architecture defines how data will move through the system. A </a:t>
            </a:r>
            <a:r>
              <a:rPr lang="en-US" sz="1200" b="1" i="0" kern="1200" smtClean="0">
                <a:solidFill>
                  <a:schemeClr val="tx1"/>
                </a:solidFill>
                <a:effectLst/>
                <a:latin typeface="+mn-lt"/>
                <a:ea typeface="+mn-ea"/>
                <a:cs typeface="+mn-cs"/>
              </a:rPr>
              <a:t>technical infrastructure </a:t>
            </a:r>
            <a:r>
              <a:rPr lang="en-US" sz="1200" b="0" i="0" kern="1200" smtClean="0">
                <a:solidFill>
                  <a:schemeClr val="tx1"/>
                </a:solidFill>
                <a:effectLst/>
                <a:latin typeface="+mn-lt"/>
                <a:ea typeface="+mn-ea"/>
                <a:cs typeface="+mn-cs"/>
              </a:rPr>
              <a:t>is a physical way of implementing a technical architecture. It is made of technologies, platforms, databases, and other components. Sometimes the terms architecture and infrastructure are used interchangeably.</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 technical architecture for our data warehouse system helps the project manager plan out the project, serves as a great communication tool, and helps team members understand the big picture and their roles in it. We can say that having the architecture in place increases the likelihood of the project to succeed in meeting the business requirements. A top-level view of the DW/BI architecture is provided by Figure 4-1 (pp 114). We notice the data flow from </a:t>
            </a:r>
            <a:r>
              <a:rPr lang="en-US" sz="1200" b="1" i="0" kern="1200" smtClean="0">
                <a:solidFill>
                  <a:schemeClr val="tx1"/>
                </a:solidFill>
                <a:effectLst/>
                <a:latin typeface="+mn-lt"/>
                <a:ea typeface="+mn-ea"/>
                <a:cs typeface="+mn-cs"/>
              </a:rPr>
              <a:t>Source Systems </a:t>
            </a:r>
            <a:r>
              <a:rPr lang="en-US" sz="1200" b="0" i="0" kern="1200" smtClean="0">
                <a:solidFill>
                  <a:schemeClr val="tx1"/>
                </a:solidFill>
                <a:effectLst/>
                <a:latin typeface="+mn-lt"/>
                <a:ea typeface="+mn-ea"/>
                <a:cs typeface="+mn-cs"/>
              </a:rPr>
              <a:t>into the ETL system (also called </a:t>
            </a:r>
            <a:r>
              <a:rPr lang="en-US" sz="1200" b="1" i="0" kern="1200" smtClean="0">
                <a:solidFill>
                  <a:schemeClr val="tx1"/>
                </a:solidFill>
                <a:effectLst/>
                <a:latin typeface="+mn-lt"/>
                <a:ea typeface="+mn-ea"/>
                <a:cs typeface="+mn-cs"/>
              </a:rPr>
              <a:t>Back Room </a:t>
            </a:r>
            <a:r>
              <a:rPr lang="en-US" sz="1200" b="0" i="0" kern="1200" smtClean="0">
                <a:solidFill>
                  <a:schemeClr val="tx1"/>
                </a:solidFill>
                <a:effectLst/>
                <a:latin typeface="+mn-lt"/>
                <a:ea typeface="+mn-ea"/>
                <a:cs typeface="+mn-cs"/>
              </a:rPr>
              <a:t>of the data warehouse), followed by the </a:t>
            </a:r>
            <a:r>
              <a:rPr lang="en-US" sz="1200" b="1" i="0" kern="1200" smtClean="0">
                <a:solidFill>
                  <a:schemeClr val="tx1"/>
                </a:solidFill>
                <a:effectLst/>
                <a:latin typeface="+mn-lt"/>
                <a:ea typeface="+mn-ea"/>
                <a:cs typeface="+mn-cs"/>
              </a:rPr>
              <a:t>Presentation Server </a:t>
            </a:r>
            <a:r>
              <a:rPr lang="en-US" sz="1200" b="0" i="0" kern="1200" smtClean="0">
                <a:solidFill>
                  <a:schemeClr val="tx1"/>
                </a:solidFill>
                <a:effectLst/>
                <a:latin typeface="+mn-lt"/>
                <a:ea typeface="+mn-ea"/>
                <a:cs typeface="+mn-cs"/>
              </a:rPr>
              <a:t>(hosting the</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dimensional model) and then the BI Applications (also called the </a:t>
            </a:r>
            <a:r>
              <a:rPr lang="en-US" sz="1200" b="1" i="0" kern="1200" smtClean="0">
                <a:solidFill>
                  <a:schemeClr val="tx1"/>
                </a:solidFill>
                <a:effectLst/>
                <a:latin typeface="+mn-lt"/>
                <a:ea typeface="+mn-ea"/>
                <a:cs typeface="+mn-cs"/>
              </a:rPr>
              <a:t>Front Room</a:t>
            </a:r>
            <a:r>
              <a:rPr lang="en-US" sz="1200" b="0" i="0" kern="1200" smtClean="0">
                <a:solidFill>
                  <a:schemeClr val="tx1"/>
                </a:solidFill>
                <a:effectLst/>
                <a:latin typeface="+mn-lt"/>
                <a:ea typeface="+mn-ea"/>
                <a:cs typeface="+mn-cs"/>
              </a:rPr>
              <a:t>).</a:t>
            </a:r>
            <a:r>
              <a:rPr lang="en-US" smtClean="0"/>
              <a:t> </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4</a:t>
            </a:fld>
            <a:endParaRPr lang="id-ID"/>
          </a:p>
        </p:txBody>
      </p:sp>
    </p:spTree>
    <p:extLst>
      <p:ext uri="{BB962C8B-B14F-4D97-AF65-F5344CB8AC3E}">
        <p14:creationId xmlns:p14="http://schemas.microsoft.com/office/powerpoint/2010/main" val="48839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Many companies have managed data warehousing projects for years. Some have delivered highly strategic systems that are treasured by users and valued by top executives. However, others have struggled to sustain interest and funding in their data warehouses even though users are crying out for better, more accurate information.</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Many data warehousing directors ask these questions today. Unfortunately, there are no quick or easy answers. However, to provide some guidance, TDWI has developed a data warehousing maturity model that you can use to benchmark your progress. The model provides a quick way for you to gauge where your data warehousing initiative is now and where it needs to go next.</a:t>
            </a:r>
          </a:p>
          <a:p>
            <a:endParaRPr lang="en-US"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TDWI’s Maturity Model is represented by a bell curve spanning six stages of maturity: prenatal, infant, child, teenager, adult and sage. Business value increases as the data warehouse moves through each successive stage.</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The curve, which represents the percentage of companies at each stage, is broken in two spots. The first is the Gulf and the second is the Chasm.</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Gulf and Chasm represent the series of obstacles and challenges that early- and later-stage programs encounter during their BI journey, respectively. Companies in the Gulf struggle with sponsorship, funding, data quality, project scope, and spreadmarts. Companies in the Chasm struggle with the politics, logistics, and dynamics of delivering an enterprise BI environment. (An enterprise environment may span the entire organization, a business unit, or profit-loss center.)</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While the Gulf is difficult, the Chasm is downright perilous. Many BI programs fall into the Chasm and are never heard from again.</a:t>
            </a:r>
          </a:p>
          <a:p>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From Cost-Savings to Strategic Value</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first major challenge that companies face in the Chasm is re-justifying their existence. By now, the BI team has squeezed all the cost-efficiencies out of the reporting process and must justify itself by the strategic value it offers the organization. Executives funded early data warehousing projects in part because of the projected Return on Investment (</a:t>
            </a:r>
            <a:r>
              <a:rPr lang="en-US" sz="1200" b="1" i="0" kern="1200" smtClean="0">
                <a:solidFill>
                  <a:schemeClr val="tx1"/>
                </a:solidFill>
                <a:effectLst/>
                <a:latin typeface="+mn-lt"/>
                <a:ea typeface="+mn-ea"/>
                <a:cs typeface="+mn-cs"/>
              </a:rPr>
              <a:t>ROI</a:t>
            </a:r>
            <a:r>
              <a:rPr lang="en-US" sz="1200" b="0" i="0" kern="1200" smtClean="0">
                <a:solidFill>
                  <a:schemeClr val="tx1"/>
                </a:solidFill>
                <a:effectLst/>
                <a:latin typeface="+mn-lt"/>
                <a:ea typeface="+mn-ea"/>
                <a:cs typeface="+mn-cs"/>
              </a:rPr>
              <a:t>) from consolidating legacy reporting systems and freeing high-priced analysts from having to manually create standard weekly or monthly reports.</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Now, the BI program must do more than reduce costs and streamline IT processes. It needs to become a mission-critical resource that executives see as critical to the company’s growth. This is especially true if BI represents a sizable portion of the IT budget and employs more than a handful of full-time staffers. With a six- or seven-figure budget, the BI program has a huge bulls-eye on its back during budget season. To address the question, “What has BI done for us lately?” the BI team must have a ready and compelling answer.</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Astute BI directors craft a vision for BI in business language and peddle it constantly. More than pitching proverbial “single version of truth,” they discuss how BI is critical to understanding the profitability of every customer or every product and how this information drives critical decisions about how the company invests its time, resources, and money. They talk about how BI is critical to achieving a 360-degree view of customers or suppliers and how that information has increased revenues and decreased procurements costs, respectively.</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Savvy BI directors also discuss how BI is bridging the barriers between departments. For example, they talk about how finance directors and operations managers can speak the same language because general ledger data is aligned with product sales at a detailed level. They also show the company’s performance has improved since the BI team started displaying metrics with detailed, supporting data within easy-to-use dashboards and scorecards.</a:t>
            </a:r>
          </a:p>
          <a:p>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Talking the Talk</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Of course, BI directors won’t have much to talk about if they haven’t done these or other strategic initiatives. But at least they can relay the vision they are working on, and bank on goodwill until they have tangible results to show.</a:t>
            </a:r>
          </a:p>
          <a:p>
            <a:r>
              <a:rPr lang="en-US" sz="1200" b="0" i="0" kern="1200" smtClean="0">
                <a:solidFill>
                  <a:schemeClr val="tx1"/>
                </a:solidFill>
                <a:effectLst/>
                <a:latin typeface="+mn-lt"/>
                <a:ea typeface="+mn-ea"/>
                <a:cs typeface="+mn-cs"/>
              </a:rPr>
              <a:t>But even “talking the talk” can be a stretch for some BI directors who grew up in IT with a technological perspective of the business. Thus, the first key to crossing the chasm is understanding the business and developing a strong rapport with business executives and managers by framing BI in their context.</a:t>
            </a:r>
          </a:p>
        </p:txBody>
      </p:sp>
      <p:sp>
        <p:nvSpPr>
          <p:cNvPr id="4" name="Slide Number Placeholder 3"/>
          <p:cNvSpPr>
            <a:spLocks noGrp="1"/>
          </p:cNvSpPr>
          <p:nvPr>
            <p:ph type="sldNum" sz="quarter" idx="10"/>
          </p:nvPr>
        </p:nvSpPr>
        <p:spPr/>
        <p:txBody>
          <a:bodyPr/>
          <a:lstStyle/>
          <a:p>
            <a:fld id="{97DF5CE0-D66B-4F01-9876-BEE3584B5BC2}" type="slidenum">
              <a:rPr lang="id-ID" smtClean="0"/>
              <a:t>5</a:t>
            </a:fld>
            <a:endParaRPr lang="id-ID"/>
          </a:p>
        </p:txBody>
      </p:sp>
    </p:spTree>
    <p:extLst>
      <p:ext uri="{BB962C8B-B14F-4D97-AF65-F5344CB8AC3E}">
        <p14:creationId xmlns:p14="http://schemas.microsoft.com/office/powerpoint/2010/main" val="23407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There are predominantly five Architectures – independent data marts, bus architecture, hub and spoke, centralized, and federated.</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6</a:t>
            </a:fld>
            <a:endParaRPr lang="id-ID"/>
          </a:p>
        </p:txBody>
      </p:sp>
    </p:spTree>
    <p:extLst>
      <p:ext uri="{BB962C8B-B14F-4D97-AF65-F5344CB8AC3E}">
        <p14:creationId xmlns:p14="http://schemas.microsoft.com/office/powerpoint/2010/main" val="94427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marts that are independent of each other</a:t>
            </a:r>
          </a:p>
          <a:p>
            <a:r>
              <a:rPr lang="en-US" smtClean="0"/>
              <a:t>Often created by organization units</a:t>
            </a:r>
          </a:p>
          <a:p>
            <a:r>
              <a:rPr lang="en-US" smtClean="0"/>
              <a:t>Inconsistent data definitions and different dimensions and measures</a:t>
            </a:r>
            <a:endParaRPr lang="en-US" dirty="0"/>
          </a:p>
        </p:txBody>
      </p:sp>
      <p:sp>
        <p:nvSpPr>
          <p:cNvPr id="4" name="Slide Number Placeholder 3"/>
          <p:cNvSpPr>
            <a:spLocks noGrp="1"/>
          </p:cNvSpPr>
          <p:nvPr>
            <p:ph type="sldNum" sz="quarter" idx="10"/>
          </p:nvPr>
        </p:nvSpPr>
        <p:spPr/>
        <p:txBody>
          <a:bodyPr/>
          <a:lstStyle/>
          <a:p>
            <a:fld id="{97DF5CE0-D66B-4F01-9876-BEE3584B5BC2}" type="slidenum">
              <a:rPr lang="id-ID" smtClean="0"/>
              <a:t>7</a:t>
            </a:fld>
            <a:endParaRPr lang="id-ID"/>
          </a:p>
        </p:txBody>
      </p:sp>
    </p:spTree>
    <p:extLst>
      <p:ext uri="{BB962C8B-B14F-4D97-AF65-F5344CB8AC3E}">
        <p14:creationId xmlns:p14="http://schemas.microsoft.com/office/powerpoint/2010/main" val="354154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Creation starts with a business requirements analysis for a specific process such as orders, deliveries, customer calls, or billing.</a:t>
            </a:r>
          </a:p>
          <a:p>
            <a:r>
              <a:rPr lang="en-US" smtClean="0"/>
              <a:t>One mart is created for a single business process</a:t>
            </a:r>
          </a:p>
          <a:p>
            <a:r>
              <a:rPr lang="en-US" smtClean="0"/>
              <a:t>Additional marts are developed using the conformed dimensions of the first mart</a:t>
            </a:r>
          </a:p>
        </p:txBody>
      </p:sp>
      <p:sp>
        <p:nvSpPr>
          <p:cNvPr id="4" name="Slide Number Placeholder 3"/>
          <p:cNvSpPr>
            <a:spLocks noGrp="1"/>
          </p:cNvSpPr>
          <p:nvPr>
            <p:ph type="sldNum" sz="quarter" idx="10"/>
          </p:nvPr>
        </p:nvSpPr>
        <p:spPr/>
        <p:txBody>
          <a:bodyPr/>
          <a:lstStyle/>
          <a:p>
            <a:fld id="{97DF5CE0-D66B-4F01-9876-BEE3584B5BC2}" type="slidenum">
              <a:rPr lang="id-ID" smtClean="0"/>
              <a:t>8</a:t>
            </a:fld>
            <a:endParaRPr lang="id-ID"/>
          </a:p>
        </p:txBody>
      </p:sp>
    </p:spTree>
    <p:extLst>
      <p:ext uri="{BB962C8B-B14F-4D97-AF65-F5344CB8AC3E}">
        <p14:creationId xmlns:p14="http://schemas.microsoft.com/office/powerpoint/2010/main" val="280634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Developed after an enterprise-level analysis of data requirements</a:t>
            </a:r>
          </a:p>
          <a:p>
            <a:r>
              <a:rPr lang="en-US" smtClean="0"/>
              <a:t>Focused on building a scalable and maintainable infrastructure</a:t>
            </a:r>
          </a:p>
          <a:p>
            <a:r>
              <a:rPr lang="en-US" smtClean="0"/>
              <a:t>Developed in an iterative manner</a:t>
            </a:r>
          </a:p>
          <a:p>
            <a:r>
              <a:rPr lang="en-US" smtClean="0"/>
              <a:t>Dependent data marts obtain the data from the warehouse</a:t>
            </a:r>
          </a:p>
          <a:p>
            <a:r>
              <a:rPr lang="en-US" smtClean="0"/>
              <a:t>Consist of a centralized hub that accepts requests from multiple applications that are connected through spokes</a:t>
            </a:r>
          </a:p>
        </p:txBody>
      </p:sp>
      <p:sp>
        <p:nvSpPr>
          <p:cNvPr id="4" name="Slide Number Placeholder 3"/>
          <p:cNvSpPr>
            <a:spLocks noGrp="1"/>
          </p:cNvSpPr>
          <p:nvPr>
            <p:ph type="sldNum" sz="quarter" idx="10"/>
          </p:nvPr>
        </p:nvSpPr>
        <p:spPr/>
        <p:txBody>
          <a:bodyPr/>
          <a:lstStyle/>
          <a:p>
            <a:fld id="{97DF5CE0-D66B-4F01-9876-BEE3584B5BC2}" type="slidenum">
              <a:rPr lang="id-ID" smtClean="0"/>
              <a:t>9</a:t>
            </a:fld>
            <a:endParaRPr lang="id-ID"/>
          </a:p>
        </p:txBody>
      </p:sp>
    </p:spTree>
    <p:extLst>
      <p:ext uri="{BB962C8B-B14F-4D97-AF65-F5344CB8AC3E}">
        <p14:creationId xmlns:p14="http://schemas.microsoft.com/office/powerpoint/2010/main" val="5170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endParaRPr lang="en-US" sz="1600"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5133112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00291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8179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004647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51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8118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249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80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3421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9801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5214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8846"/>
            <a:ext cx="9144000" cy="466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502920"/>
            <a:ext cx="7886700" cy="11877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pic>
        <p:nvPicPr>
          <p:cNvPr id="7" name="Picture 6"/>
          <p:cNvPicPr>
            <a:picLocks noChangeAspect="1"/>
          </p:cNvPicPr>
          <p:nvPr userDrawn="1"/>
        </p:nvPicPr>
        <p:blipFill>
          <a:blip r:embed="rId13"/>
          <a:stretch>
            <a:fillRect/>
          </a:stretch>
        </p:blipFill>
        <p:spPr>
          <a:xfrm>
            <a:off x="8176276" y="45720"/>
            <a:ext cx="339074" cy="365760"/>
          </a:xfrm>
          <a:prstGeom prst="rect">
            <a:avLst/>
          </a:prstGeom>
          <a:effectLst>
            <a:softEdge rad="12700"/>
          </a:effectLst>
        </p:spPr>
      </p:pic>
      <p:sp>
        <p:nvSpPr>
          <p:cNvPr id="9" name="TextBox 8"/>
          <p:cNvSpPr txBox="1"/>
          <p:nvPr userDrawn="1"/>
        </p:nvSpPr>
        <p:spPr>
          <a:xfrm>
            <a:off x="5181600" y="88761"/>
            <a:ext cx="2872740" cy="274320"/>
          </a:xfrm>
          <a:prstGeom prst="rect">
            <a:avLst/>
          </a:prstGeom>
          <a:noFill/>
        </p:spPr>
        <p:txBody>
          <a:bodyPr wrap="square" rtlCol="0">
            <a:normAutofit/>
          </a:bodyPr>
          <a:lstStyle/>
          <a:p>
            <a:pPr algn="ctr"/>
            <a:r>
              <a:rPr lang="en-US" sz="1200" b="1" smtClean="0">
                <a:solidFill>
                  <a:srgbClr val="0078C4"/>
                </a:solidFill>
              </a:rPr>
              <a:t>Data Warehouse and Business Intelligence</a:t>
            </a:r>
            <a:endParaRPr lang="en-US" sz="1200" b="1" dirty="0">
              <a:solidFill>
                <a:srgbClr val="0078C4"/>
              </a:solidFill>
            </a:endParaRPr>
          </a:p>
        </p:txBody>
      </p:sp>
      <p:sp>
        <p:nvSpPr>
          <p:cNvPr id="10" name="Title 1"/>
          <p:cNvSpPr txBox="1">
            <a:spLocks/>
          </p:cNvSpPr>
          <p:nvPr userDrawn="1"/>
        </p:nvSpPr>
        <p:spPr>
          <a:xfrm>
            <a:off x="628650" y="60731"/>
            <a:ext cx="4114800" cy="333057"/>
          </a:xfrm>
          <a:prstGeom prst="rect">
            <a:avLst/>
          </a:prstGeom>
        </p:spPr>
        <p:txBody>
          <a:bodyPr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600" b="1" smtClean="0">
                <a:solidFill>
                  <a:srgbClr val="0078C4"/>
                </a:solidFill>
              </a:rPr>
              <a:t>Technical Architecture</a:t>
            </a:r>
            <a:endParaRPr lang="en-US" sz="1600" b="1" dirty="0">
              <a:solidFill>
                <a:srgbClr val="0078C4"/>
              </a:solidFill>
            </a:endParaRPr>
          </a:p>
        </p:txBody>
      </p:sp>
    </p:spTree>
    <p:extLst>
      <p:ext uri="{BB962C8B-B14F-4D97-AF65-F5344CB8AC3E}">
        <p14:creationId xmlns:p14="http://schemas.microsoft.com/office/powerpoint/2010/main" val="2765569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course.del.ac.i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Technical Architecture</a:t>
            </a:r>
            <a:endParaRPr lang="en-US" dirty="0"/>
          </a:p>
        </p:txBody>
      </p:sp>
      <p:sp>
        <p:nvSpPr>
          <p:cNvPr id="3" name="Subtitle 2"/>
          <p:cNvSpPr>
            <a:spLocks noGrp="1"/>
          </p:cNvSpPr>
          <p:nvPr>
            <p:ph type="subTitle" idx="1"/>
          </p:nvPr>
        </p:nvSpPr>
        <p:spPr/>
        <p:txBody>
          <a:bodyPr>
            <a:normAutofit/>
          </a:bodyPr>
          <a:lstStyle/>
          <a:p>
            <a:r>
              <a:rPr lang="id-ID" smtClean="0"/>
              <a:t>Samuel </a:t>
            </a:r>
            <a:r>
              <a:rPr lang="id-ID" dirty="0" smtClean="0"/>
              <a:t>I. G. Situmeang</a:t>
            </a:r>
            <a:endParaRPr lang="en-US" dirty="0"/>
          </a:p>
        </p:txBody>
      </p:sp>
      <p:sp>
        <p:nvSpPr>
          <p:cNvPr id="4" name="Rectangle 3"/>
          <p:cNvSpPr/>
          <p:nvPr/>
        </p:nvSpPr>
        <p:spPr>
          <a:xfrm>
            <a:off x="3957851" y="5775501"/>
            <a:ext cx="4572000" cy="40011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00" dirty="0"/>
              <a:t>Modified slides provided by</a:t>
            </a:r>
            <a:r>
              <a:rPr lang="id-ID" sz="1000"/>
              <a:t>: Michael A. Fudge, Jr.</a:t>
            </a:r>
            <a:endParaRPr lang="id-ID" sz="1000" dirty="0"/>
          </a:p>
          <a:p>
            <a:pPr algn="r"/>
            <a:r>
              <a:rPr lang="en-US" sz="1000"/>
              <a:t>Data Warehousing</a:t>
            </a:r>
            <a:r>
              <a:rPr lang="id-ID" sz="1000" smtClean="0"/>
              <a:t>, </a:t>
            </a:r>
            <a:r>
              <a:rPr lang="id-ID" sz="1000"/>
              <a:t>Syracuse University, </a:t>
            </a:r>
            <a:r>
              <a:rPr lang="id-ID" sz="1000" smtClean="0"/>
              <a:t>201</a:t>
            </a:r>
            <a:r>
              <a:rPr lang="en-US" sz="1000" smtClean="0"/>
              <a:t>7</a:t>
            </a:r>
            <a:endParaRPr lang="id-ID" sz="1000" dirty="0"/>
          </a:p>
        </p:txBody>
      </p:sp>
    </p:spTree>
    <p:extLst>
      <p:ext uri="{BB962C8B-B14F-4D97-AF65-F5344CB8AC3E}">
        <p14:creationId xmlns:p14="http://schemas.microsoft.com/office/powerpoint/2010/main" val="2716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Data Warehouse</a:t>
            </a:r>
            <a:endParaRPr lang="en-US" dirty="0"/>
          </a:p>
        </p:txBody>
      </p:sp>
      <p:sp>
        <p:nvSpPr>
          <p:cNvPr id="3" name="Content Placeholder 2"/>
          <p:cNvSpPr>
            <a:spLocks noGrp="1"/>
          </p:cNvSpPr>
          <p:nvPr>
            <p:ph idx="1"/>
          </p:nvPr>
        </p:nvSpPr>
        <p:spPr>
          <a:xfrm>
            <a:off x="628650" y="2226469"/>
            <a:ext cx="4400550" cy="3263504"/>
          </a:xfrm>
        </p:spPr>
        <p:txBody>
          <a:bodyPr/>
          <a:lstStyle/>
          <a:p>
            <a:r>
              <a:rPr lang="en-US" dirty="0" smtClean="0"/>
              <a:t>Similar to Hub and Spoke but without the dependent data marts.</a:t>
            </a:r>
          </a:p>
          <a:p>
            <a:r>
              <a:rPr lang="en-US" dirty="0" smtClean="0"/>
              <a:t>Contains Atomic Data, Summarized data, time-variant data, and Dimensional Models</a:t>
            </a:r>
          </a:p>
          <a:p>
            <a:endParaRPr lang="en-US" dirty="0"/>
          </a:p>
        </p:txBody>
      </p:sp>
      <p:sp>
        <p:nvSpPr>
          <p:cNvPr id="4" name="Flowchart: Magnetic Disk 3"/>
          <p:cNvSpPr/>
          <p:nvPr/>
        </p:nvSpPr>
        <p:spPr>
          <a:xfrm>
            <a:off x="6786563" y="3451027"/>
            <a:ext cx="628650" cy="54947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Stage</a:t>
            </a:r>
          </a:p>
        </p:txBody>
      </p:sp>
      <p:sp>
        <p:nvSpPr>
          <p:cNvPr id="5" name="Flowchart: Magnetic Disk 4"/>
          <p:cNvSpPr/>
          <p:nvPr/>
        </p:nvSpPr>
        <p:spPr>
          <a:xfrm>
            <a:off x="6229350" y="4457699"/>
            <a:ext cx="1828800" cy="1200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Warehouse:</a:t>
            </a:r>
            <a:br>
              <a:rPr lang="en-US" sz="1350" dirty="0"/>
            </a:br>
            <a:r>
              <a:rPr lang="en-US" sz="1350" dirty="0"/>
              <a:t>3NF + Time Variance,</a:t>
            </a:r>
            <a:br>
              <a:rPr lang="en-US" sz="1350" dirty="0"/>
            </a:br>
            <a:r>
              <a:rPr lang="en-US" sz="1350" dirty="0"/>
              <a:t>MDM, Dimensional Models</a:t>
            </a:r>
          </a:p>
        </p:txBody>
      </p:sp>
      <p:sp>
        <p:nvSpPr>
          <p:cNvPr id="6" name="Rectangle 5"/>
          <p:cNvSpPr/>
          <p:nvPr/>
        </p:nvSpPr>
        <p:spPr>
          <a:xfrm>
            <a:off x="5686425" y="2125266"/>
            <a:ext cx="2828925" cy="4464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t>External World</a:t>
            </a:r>
          </a:p>
        </p:txBody>
      </p:sp>
      <p:sp>
        <p:nvSpPr>
          <p:cNvPr id="7" name="Down Arrow 6"/>
          <p:cNvSpPr/>
          <p:nvPr/>
        </p:nvSpPr>
        <p:spPr>
          <a:xfrm>
            <a:off x="6550750" y="2673932"/>
            <a:ext cx="1049069" cy="73264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8" name="Down Arrow 7"/>
          <p:cNvSpPr/>
          <p:nvPr/>
        </p:nvSpPr>
        <p:spPr>
          <a:xfrm>
            <a:off x="6890112" y="406836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046220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Data Warehouse</a:t>
            </a:r>
            <a:endParaRPr lang="en-US" dirty="0"/>
          </a:p>
        </p:txBody>
      </p:sp>
      <p:sp>
        <p:nvSpPr>
          <p:cNvPr id="3" name="Content Placeholder 2"/>
          <p:cNvSpPr>
            <a:spLocks noGrp="1"/>
          </p:cNvSpPr>
          <p:nvPr>
            <p:ph idx="1"/>
          </p:nvPr>
        </p:nvSpPr>
        <p:spPr>
          <a:xfrm>
            <a:off x="628650" y="2226469"/>
            <a:ext cx="4972050" cy="3263504"/>
          </a:xfrm>
        </p:spPr>
        <p:txBody>
          <a:bodyPr/>
          <a:lstStyle/>
          <a:p>
            <a:r>
              <a:rPr lang="en-US" dirty="0" smtClean="0"/>
              <a:t>Most Complex</a:t>
            </a:r>
          </a:p>
          <a:p>
            <a:r>
              <a:rPr lang="en-US" dirty="0" smtClean="0"/>
              <a:t>Service-oriented Architecture</a:t>
            </a:r>
          </a:p>
          <a:p>
            <a:r>
              <a:rPr lang="en-US" dirty="0" smtClean="0"/>
              <a:t>Used to integrate existing Data Marts, Warehouses and legacy applications into a single logical data warehouse.</a:t>
            </a:r>
          </a:p>
          <a:p>
            <a:endParaRPr lang="en-US" dirty="0" smtClean="0"/>
          </a:p>
          <a:p>
            <a:endParaRPr lang="en-US" dirty="0"/>
          </a:p>
        </p:txBody>
      </p:sp>
      <p:sp>
        <p:nvSpPr>
          <p:cNvPr id="4" name="Flowchart: Magnetic Disk 3"/>
          <p:cNvSpPr/>
          <p:nvPr/>
        </p:nvSpPr>
        <p:spPr>
          <a:xfrm>
            <a:off x="7086600" y="4457700"/>
            <a:ext cx="971550" cy="12001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Warehouse</a:t>
            </a:r>
          </a:p>
        </p:txBody>
      </p:sp>
      <p:sp>
        <p:nvSpPr>
          <p:cNvPr id="5" name="Flowchart: Magnetic Disk 4"/>
          <p:cNvSpPr/>
          <p:nvPr/>
        </p:nvSpPr>
        <p:spPr>
          <a:xfrm>
            <a:off x="7843838" y="3290448"/>
            <a:ext cx="1114425" cy="54947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Data Warehouse</a:t>
            </a:r>
          </a:p>
        </p:txBody>
      </p:sp>
      <p:sp>
        <p:nvSpPr>
          <p:cNvPr id="6" name="Flowchart: Magnetic Disk 5"/>
          <p:cNvSpPr/>
          <p:nvPr/>
        </p:nvSpPr>
        <p:spPr>
          <a:xfrm>
            <a:off x="5898122" y="3121873"/>
            <a:ext cx="1071563"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Data Warehouse</a:t>
            </a:r>
          </a:p>
        </p:txBody>
      </p:sp>
      <p:sp>
        <p:nvSpPr>
          <p:cNvPr id="7" name="Up-Down Arrow 6"/>
          <p:cNvSpPr/>
          <p:nvPr/>
        </p:nvSpPr>
        <p:spPr>
          <a:xfrm rot="16200000">
            <a:off x="7266669" y="3220186"/>
            <a:ext cx="321469" cy="689996"/>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8" name="Up-Down Arrow 7"/>
          <p:cNvSpPr/>
          <p:nvPr/>
        </p:nvSpPr>
        <p:spPr>
          <a:xfrm rot="19649543">
            <a:off x="6686530" y="3840328"/>
            <a:ext cx="321469" cy="685800"/>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9" name="Up-Down Arrow 8"/>
          <p:cNvSpPr/>
          <p:nvPr/>
        </p:nvSpPr>
        <p:spPr>
          <a:xfrm rot="1781933">
            <a:off x="8193882" y="3943350"/>
            <a:ext cx="321469" cy="685800"/>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717039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Factors That Affect Choosing A Data Warehouse Architecture</a:t>
            </a:r>
          </a:p>
        </p:txBody>
      </p:sp>
      <p:sp>
        <p:nvSpPr>
          <p:cNvPr id="5" name="Content Placeholder 4"/>
          <p:cNvSpPr>
            <a:spLocks noGrp="1"/>
          </p:cNvSpPr>
          <p:nvPr>
            <p:ph sz="half" idx="1"/>
          </p:nvPr>
        </p:nvSpPr>
        <p:spPr/>
        <p:txBody>
          <a:bodyPr/>
          <a:lstStyle/>
          <a:p>
            <a:r>
              <a:rPr lang="en-US"/>
              <a:t>Information Interdependence between Organizational Units</a:t>
            </a:r>
          </a:p>
          <a:p>
            <a:r>
              <a:rPr lang="en-US"/>
              <a:t>Upper Management’s Information Needs</a:t>
            </a:r>
          </a:p>
          <a:p>
            <a:r>
              <a:rPr lang="en-US"/>
              <a:t>Urgency of Need for a Data Warehouse</a:t>
            </a:r>
          </a:p>
          <a:p>
            <a:r>
              <a:rPr lang="en-US"/>
              <a:t>Nature of End-User Tasks</a:t>
            </a:r>
          </a:p>
          <a:p>
            <a:r>
              <a:rPr lang="en-US"/>
              <a:t>Constraints on </a:t>
            </a:r>
            <a:r>
              <a:rPr lang="en-US" smtClean="0"/>
              <a:t>Resources</a:t>
            </a:r>
          </a:p>
        </p:txBody>
      </p:sp>
      <p:sp>
        <p:nvSpPr>
          <p:cNvPr id="6" name="Content Placeholder 5"/>
          <p:cNvSpPr>
            <a:spLocks noGrp="1"/>
          </p:cNvSpPr>
          <p:nvPr>
            <p:ph sz="half" idx="2"/>
          </p:nvPr>
        </p:nvSpPr>
        <p:spPr/>
        <p:txBody>
          <a:bodyPr/>
          <a:lstStyle/>
          <a:p>
            <a:r>
              <a:rPr lang="en-US"/>
              <a:t>Strategic View of the Data Warehouse Prior to Implementation</a:t>
            </a:r>
          </a:p>
          <a:p>
            <a:r>
              <a:rPr lang="en-US"/>
              <a:t>Compatibility with Existing Systems</a:t>
            </a:r>
          </a:p>
          <a:p>
            <a:r>
              <a:rPr lang="en-US"/>
              <a:t>Perceived Ability of the In-House IT Staff</a:t>
            </a:r>
          </a:p>
          <a:p>
            <a:r>
              <a:rPr lang="en-US"/>
              <a:t>Technical Issues</a:t>
            </a:r>
          </a:p>
          <a:p>
            <a:r>
              <a:rPr lang="en-US"/>
              <a:t>Social/Political </a:t>
            </a:r>
            <a:r>
              <a:rPr lang="en-US" smtClean="0"/>
              <a:t>Factors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Tree>
    <p:extLst>
      <p:ext uri="{BB962C8B-B14F-4D97-AF65-F5344CB8AC3E}">
        <p14:creationId xmlns:p14="http://schemas.microsoft.com/office/powerpoint/2010/main" val="24701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500"/>
                                        <p:tgtEl>
                                          <p:spTgt spid="6">
                                            <p:txEl>
                                              <p:pRg st="2" end="2"/>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Technical Architecture?</a:t>
            </a:r>
            <a:endParaRPr lang="en-US" dirty="0"/>
          </a:p>
        </p:txBody>
      </p:sp>
      <p:sp>
        <p:nvSpPr>
          <p:cNvPr id="3" name="Content Placeholder 2"/>
          <p:cNvSpPr>
            <a:spLocks noGrp="1"/>
          </p:cNvSpPr>
          <p:nvPr>
            <p:ph sz="half" idx="1"/>
          </p:nvPr>
        </p:nvSpPr>
        <p:spPr/>
        <p:txBody>
          <a:bodyPr/>
          <a:lstStyle/>
          <a:p>
            <a:r>
              <a:rPr lang="en-US" dirty="0" smtClean="0"/>
              <a:t>Urgent need?</a:t>
            </a:r>
          </a:p>
          <a:p>
            <a:r>
              <a:rPr lang="en-US" dirty="0" smtClean="0"/>
              <a:t>MDM Strategy?</a:t>
            </a:r>
          </a:p>
          <a:p>
            <a:r>
              <a:rPr lang="en-US" dirty="0" smtClean="0"/>
              <a:t>Need to Integrate existing data warehouses?</a:t>
            </a:r>
          </a:p>
          <a:p>
            <a:r>
              <a:rPr lang="en-US" dirty="0" smtClean="0"/>
              <a:t>Grow organically?</a:t>
            </a:r>
          </a:p>
          <a:p>
            <a:r>
              <a:rPr lang="en-US" dirty="0" smtClean="0"/>
              <a:t>Simplified enterprise Focus?</a:t>
            </a:r>
          </a:p>
          <a:p>
            <a:endParaRPr lang="en-US" dirty="0" smtClean="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67751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Technical Architecture?</a:t>
            </a:r>
            <a:endParaRPr lang="en-US" dirty="0"/>
          </a:p>
        </p:txBody>
      </p:sp>
      <p:sp>
        <p:nvSpPr>
          <p:cNvPr id="3" name="Content Placeholder 2"/>
          <p:cNvSpPr>
            <a:spLocks noGrp="1"/>
          </p:cNvSpPr>
          <p:nvPr>
            <p:ph sz="half" idx="1"/>
          </p:nvPr>
        </p:nvSpPr>
        <p:spPr/>
        <p:txBody>
          <a:bodyPr/>
          <a:lstStyle/>
          <a:p>
            <a:r>
              <a:rPr lang="en-US" dirty="0" smtClean="0"/>
              <a:t>Urgent need?</a:t>
            </a:r>
          </a:p>
          <a:p>
            <a:r>
              <a:rPr lang="en-US" dirty="0" smtClean="0"/>
              <a:t>MDM Strategy?</a:t>
            </a:r>
          </a:p>
          <a:p>
            <a:r>
              <a:rPr lang="en-US" dirty="0" smtClean="0"/>
              <a:t>Need to Integrate existing data warehouses?</a:t>
            </a:r>
          </a:p>
          <a:p>
            <a:r>
              <a:rPr lang="en-US" dirty="0" smtClean="0"/>
              <a:t>Grow organically?</a:t>
            </a:r>
          </a:p>
          <a:p>
            <a:r>
              <a:rPr lang="en-US" dirty="0" smtClean="0"/>
              <a:t>Integrated Data-Mart Focus?</a:t>
            </a:r>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solidFill>
                  <a:srgbClr val="FF0000"/>
                </a:solidFill>
              </a:rPr>
              <a:t>Independent Data Marts</a:t>
            </a:r>
          </a:p>
          <a:p>
            <a:r>
              <a:rPr lang="en-US" dirty="0" smtClean="0">
                <a:solidFill>
                  <a:srgbClr val="FF0000"/>
                </a:solidFill>
              </a:rPr>
              <a:t>Hub-And-Spoke</a:t>
            </a:r>
          </a:p>
          <a:p>
            <a:r>
              <a:rPr lang="en-US" dirty="0" smtClean="0">
                <a:solidFill>
                  <a:srgbClr val="FF0000"/>
                </a:solidFill>
              </a:rPr>
              <a:t>Federated Architecture</a:t>
            </a:r>
            <a:br>
              <a:rPr lang="en-US" dirty="0" smtClean="0">
                <a:solidFill>
                  <a:srgbClr val="FF0000"/>
                </a:solidFill>
              </a:rPr>
            </a:br>
            <a:endParaRPr lang="en-US" dirty="0" smtClean="0">
              <a:solidFill>
                <a:srgbClr val="FF0000"/>
              </a:solidFill>
            </a:endParaRPr>
          </a:p>
          <a:p>
            <a:r>
              <a:rPr lang="en-US" dirty="0" smtClean="0">
                <a:solidFill>
                  <a:srgbClr val="FF0000"/>
                </a:solidFill>
              </a:rPr>
              <a:t>Centralized Data Warehouse</a:t>
            </a:r>
          </a:p>
          <a:p>
            <a:r>
              <a:rPr lang="en-US" smtClean="0">
                <a:solidFill>
                  <a:srgbClr val="FF0000"/>
                </a:solidFill>
              </a:rPr>
              <a:t>Data Mart Bus</a:t>
            </a:r>
            <a:endParaRPr lang="en-US" dirty="0" smtClean="0">
              <a:solidFill>
                <a:srgbClr val="FF0000"/>
              </a:solidFill>
            </a:endParaRPr>
          </a:p>
          <a:p>
            <a:endParaRPr lang="en-US" dirty="0"/>
          </a:p>
        </p:txBody>
      </p:sp>
    </p:spTree>
    <p:extLst>
      <p:ext uri="{BB962C8B-B14F-4D97-AF65-F5344CB8AC3E}">
        <p14:creationId xmlns:p14="http://schemas.microsoft.com/office/powerpoint/2010/main" val="2715806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sym typeface="Wingdings" panose="05000000000000000000" pitchFamily="2" charset="2"/>
              </a:rPr>
              <a:t> </a:t>
            </a:r>
            <a:r>
              <a:rPr lang="en-US" sz="4500" dirty="0"/>
              <a:t>Check Yourself </a:t>
            </a:r>
            <a:r>
              <a:rPr lang="en-US" sz="4500" dirty="0">
                <a:sym typeface="Wingdings" panose="05000000000000000000" pitchFamily="2" charset="2"/>
              </a:rPr>
              <a:t></a:t>
            </a:r>
            <a:endParaRPr lang="en-US" sz="4500" dirty="0"/>
          </a:p>
        </p:txBody>
      </p:sp>
      <p:sp>
        <p:nvSpPr>
          <p:cNvPr id="3" name="Content Placeholder 2"/>
          <p:cNvSpPr>
            <a:spLocks noGrp="1"/>
          </p:cNvSpPr>
          <p:nvPr>
            <p:ph idx="1"/>
          </p:nvPr>
        </p:nvSpPr>
        <p:spPr/>
        <p:txBody>
          <a:bodyPr>
            <a:normAutofit/>
          </a:bodyPr>
          <a:lstStyle/>
          <a:p>
            <a:pPr marL="0" indent="0" algn="ctr">
              <a:buNone/>
            </a:pPr>
            <a:r>
              <a:rPr lang="en-US" sz="2700" b="1" dirty="0">
                <a:solidFill>
                  <a:srgbClr val="FFFF00"/>
                </a:solidFill>
                <a:effectLst>
                  <a:outerShdw blurRad="38100" dist="38100" dir="2700000" algn="tl">
                    <a:srgbClr val="000000">
                      <a:alpha val="43137"/>
                    </a:srgbClr>
                  </a:outerShdw>
                </a:effectLst>
              </a:rPr>
              <a:t>KIMBALL </a:t>
            </a:r>
            <a:r>
              <a:rPr lang="en-US" sz="2700" b="1">
                <a:solidFill>
                  <a:srgbClr val="FFFF00"/>
                </a:solidFill>
                <a:effectLst>
                  <a:outerShdw blurRad="38100" dist="38100" dir="2700000" algn="tl">
                    <a:srgbClr val="000000">
                      <a:alpha val="43137"/>
                    </a:srgbClr>
                  </a:outerShdw>
                </a:effectLst>
              </a:rPr>
              <a:t>TECHNICAL </a:t>
            </a:r>
            <a:r>
              <a:rPr lang="en-US" sz="2700" b="1" smtClean="0">
                <a:solidFill>
                  <a:srgbClr val="FFFF00"/>
                </a:solidFill>
                <a:effectLst>
                  <a:outerShdw blurRad="38100" dist="38100" dir="2700000" algn="tl">
                    <a:srgbClr val="000000">
                      <a:alpha val="43137"/>
                    </a:srgbClr>
                  </a:outerShdw>
                </a:effectLst>
              </a:rPr>
              <a:t>ARCHITECTURE </a:t>
            </a:r>
            <a:endParaRPr lang="en-US" sz="2700" b="1" dirty="0">
              <a:solidFill>
                <a:srgbClr val="FFFF00"/>
              </a:solidFill>
              <a:effectLst>
                <a:outerShdw blurRad="38100" dist="38100" dir="2700000" algn="tl">
                  <a:srgbClr val="000000">
                    <a:alpha val="43137"/>
                  </a:srgbClr>
                </a:outerShdw>
              </a:effectLst>
            </a:endParaRPr>
          </a:p>
          <a:p>
            <a:r>
              <a:rPr lang="en-US" sz="2400" dirty="0"/>
              <a:t>What Kimball mean by:</a:t>
            </a:r>
          </a:p>
          <a:p>
            <a:pPr lvl="1"/>
            <a:r>
              <a:rPr lang="en-US" sz="2100" dirty="0"/>
              <a:t>“front room architecture”? </a:t>
            </a:r>
          </a:p>
          <a:p>
            <a:pPr lvl="1"/>
            <a:r>
              <a:rPr lang="en-US" sz="2100" dirty="0"/>
              <a:t>“back room architecture”?</a:t>
            </a:r>
          </a:p>
          <a:p>
            <a:r>
              <a:rPr lang="en-US" sz="2400" dirty="0"/>
              <a:t>What are the 3 main system architectures of the model?</a:t>
            </a:r>
          </a:p>
          <a:p>
            <a:pPr lvl="1"/>
            <a:r>
              <a:rPr lang="en-US" dirty="0" smtClean="0"/>
              <a:t>?</a:t>
            </a:r>
          </a:p>
          <a:p>
            <a:pPr lvl="1"/>
            <a:r>
              <a:rPr lang="en-US" dirty="0" smtClean="0"/>
              <a:t>?</a:t>
            </a:r>
          </a:p>
          <a:p>
            <a:pPr lvl="1"/>
            <a:r>
              <a:rPr lang="en-US" dirty="0"/>
              <a:t>?</a:t>
            </a:r>
          </a:p>
          <a:p>
            <a:endParaRPr lang="en-US" dirty="0"/>
          </a:p>
        </p:txBody>
      </p:sp>
    </p:spTree>
    <p:extLst>
      <p:ext uri="{BB962C8B-B14F-4D97-AF65-F5344CB8AC3E}">
        <p14:creationId xmlns:p14="http://schemas.microsoft.com/office/powerpoint/2010/main" val="3217467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Kimball:</a:t>
            </a:r>
            <a:r>
              <a:rPr lang="en-US" dirty="0" smtClean="0"/>
              <a:t> DW/BI System Architecture Model</a:t>
            </a:r>
            <a:endParaRPr lang="en-US" dirty="0"/>
          </a:p>
        </p:txBody>
      </p:sp>
      <p:sp>
        <p:nvSpPr>
          <p:cNvPr id="3" name="TextBox 2"/>
          <p:cNvSpPr txBox="1"/>
          <p:nvPr/>
        </p:nvSpPr>
        <p:spPr>
          <a:xfrm>
            <a:off x="6678372" y="5744320"/>
            <a:ext cx="1836978" cy="300082"/>
          </a:xfrm>
          <a:prstGeom prst="rect">
            <a:avLst/>
          </a:prstGeom>
          <a:noFill/>
        </p:spPr>
        <p:txBody>
          <a:bodyPr wrap="none" rtlCol="0">
            <a:spAutoFit/>
          </a:bodyPr>
          <a:lstStyle/>
          <a:p>
            <a:r>
              <a:rPr lang="en-US" sz="1350" smtClean="0"/>
              <a:t>*from </a:t>
            </a:r>
            <a:r>
              <a:rPr lang="en-US" sz="1350"/>
              <a:t>Kimball </a:t>
            </a:r>
            <a:r>
              <a:rPr lang="en-US" sz="1350" smtClean="0"/>
              <a:t>textbook</a:t>
            </a:r>
            <a:endParaRPr lang="en-US" sz="1350" dirty="0"/>
          </a:p>
        </p:txBody>
      </p:sp>
      <p:pic>
        <p:nvPicPr>
          <p:cNvPr id="9" name="Content Placeholder 8"/>
          <p:cNvPicPr>
            <a:picLocks noGrp="1" noChangeAspect="1"/>
          </p:cNvPicPr>
          <p:nvPr>
            <p:ph idx="1"/>
          </p:nvPr>
        </p:nvPicPr>
        <p:blipFill>
          <a:blip r:embed="rId3"/>
          <a:stretch>
            <a:fillRect/>
          </a:stretch>
        </p:blipFill>
        <p:spPr>
          <a:xfrm>
            <a:off x="628650" y="2258267"/>
            <a:ext cx="7886700" cy="3486053"/>
          </a:xfrm>
          <a:prstGeom prst="rect">
            <a:avLst/>
          </a:prstGeom>
        </p:spPr>
      </p:pic>
    </p:spTree>
    <p:extLst>
      <p:ext uri="{BB962C8B-B14F-4D97-AF65-F5344CB8AC3E}">
        <p14:creationId xmlns:p14="http://schemas.microsoft.com/office/powerpoint/2010/main" val="1280153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Back Room </a:t>
            </a:r>
            <a:r>
              <a:rPr lang="en-US" dirty="0" smtClean="0"/>
              <a:t>and </a:t>
            </a:r>
            <a:r>
              <a:rPr lang="en-US" dirty="0" smtClean="0">
                <a:solidFill>
                  <a:schemeClr val="accent6"/>
                </a:solidFill>
              </a:rPr>
              <a:t>Front Room</a:t>
            </a:r>
            <a:r>
              <a:rPr lang="en-US" dirty="0" smtClean="0"/>
              <a:t> Architectures </a:t>
            </a:r>
            <a:endParaRPr lang="en-US" dirty="0">
              <a:solidFill>
                <a:schemeClr val="accent6"/>
              </a:solidFill>
            </a:endParaRPr>
          </a:p>
        </p:txBody>
      </p:sp>
      <p:sp>
        <p:nvSpPr>
          <p:cNvPr id="4" name="Text Placeholder 3"/>
          <p:cNvSpPr>
            <a:spLocks noGrp="1"/>
          </p:cNvSpPr>
          <p:nvPr>
            <p:ph type="body" idx="1"/>
          </p:nvPr>
        </p:nvSpPr>
        <p:spPr/>
        <p:txBody>
          <a:bodyPr>
            <a:normAutofit/>
          </a:bodyPr>
          <a:lstStyle/>
          <a:p>
            <a:r>
              <a:rPr lang="en-US" sz="2700" dirty="0">
                <a:solidFill>
                  <a:schemeClr val="accent2"/>
                </a:solidFill>
              </a:rPr>
              <a:t>Back Room</a:t>
            </a:r>
          </a:p>
        </p:txBody>
      </p:sp>
      <p:sp>
        <p:nvSpPr>
          <p:cNvPr id="5" name="Content Placeholder 4"/>
          <p:cNvSpPr>
            <a:spLocks noGrp="1"/>
          </p:cNvSpPr>
          <p:nvPr>
            <p:ph sz="half" idx="2"/>
          </p:nvPr>
        </p:nvSpPr>
        <p:spPr/>
        <p:txBody>
          <a:bodyPr/>
          <a:lstStyle/>
          <a:p>
            <a:r>
              <a:rPr lang="en-US" dirty="0" smtClean="0"/>
              <a:t>Behind the scenes.</a:t>
            </a:r>
          </a:p>
          <a:p>
            <a:r>
              <a:rPr lang="en-US" dirty="0" smtClean="0"/>
              <a:t>No direct interaction with the business users.</a:t>
            </a:r>
            <a:endParaRPr lang="en-US" dirty="0"/>
          </a:p>
        </p:txBody>
      </p:sp>
      <p:sp>
        <p:nvSpPr>
          <p:cNvPr id="6" name="Text Placeholder 5"/>
          <p:cNvSpPr>
            <a:spLocks noGrp="1"/>
          </p:cNvSpPr>
          <p:nvPr>
            <p:ph type="body" sz="quarter" idx="3"/>
          </p:nvPr>
        </p:nvSpPr>
        <p:spPr/>
        <p:txBody>
          <a:bodyPr>
            <a:normAutofit/>
          </a:bodyPr>
          <a:lstStyle/>
          <a:p>
            <a:r>
              <a:rPr lang="en-US" sz="2700" dirty="0">
                <a:solidFill>
                  <a:schemeClr val="accent6"/>
                </a:solidFill>
              </a:rPr>
              <a:t>Front Room</a:t>
            </a:r>
          </a:p>
        </p:txBody>
      </p:sp>
      <p:sp>
        <p:nvSpPr>
          <p:cNvPr id="7" name="Content Placeholder 6"/>
          <p:cNvSpPr>
            <a:spLocks noGrp="1"/>
          </p:cNvSpPr>
          <p:nvPr>
            <p:ph sz="quarter" idx="4"/>
          </p:nvPr>
        </p:nvSpPr>
        <p:spPr/>
        <p:txBody>
          <a:bodyPr/>
          <a:lstStyle/>
          <a:p>
            <a:r>
              <a:rPr lang="en-US" dirty="0" smtClean="0"/>
              <a:t>Business users see and interact with this architecture.</a:t>
            </a:r>
          </a:p>
          <a:p>
            <a:endParaRPr lang="en-US" dirty="0"/>
          </a:p>
        </p:txBody>
      </p:sp>
    </p:spTree>
    <p:extLst>
      <p:ext uri="{BB962C8B-B14F-4D97-AF65-F5344CB8AC3E}">
        <p14:creationId xmlns:p14="http://schemas.microsoft.com/office/powerpoint/2010/main" val="1123705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50" dirty="0"/>
              <a:t>3 System Architectures </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b="1" dirty="0"/>
              <a:t>Back-Room: </a:t>
            </a:r>
            <a:r>
              <a:rPr lang="en-US" sz="2400" b="1" dirty="0">
                <a:solidFill>
                  <a:schemeClr val="accent5"/>
                </a:solidFill>
              </a:rPr>
              <a:t>ETL System</a:t>
            </a:r>
            <a:br>
              <a:rPr lang="en-US" sz="2400" b="1" dirty="0">
                <a:solidFill>
                  <a:schemeClr val="accent5"/>
                </a:solidFill>
              </a:rPr>
            </a:br>
            <a:r>
              <a:rPr lang="en-US" sz="2400" dirty="0"/>
              <a:t>(We’ll cover this next class)</a:t>
            </a:r>
          </a:p>
          <a:p>
            <a:pPr marL="342900" indent="-342900">
              <a:buFont typeface="+mj-lt"/>
              <a:buAutoNum type="arabicPeriod"/>
            </a:pPr>
            <a:r>
              <a:rPr lang="en-US" sz="2400" b="1" dirty="0"/>
              <a:t>Back-Room and Front Room: </a:t>
            </a:r>
            <a:r>
              <a:rPr lang="en-US" sz="2400" b="1" dirty="0">
                <a:solidFill>
                  <a:schemeClr val="accent2"/>
                </a:solidFill>
              </a:rPr>
              <a:t>Presentation Server</a:t>
            </a:r>
            <a:r>
              <a:rPr lang="en-US" sz="2400" b="1" dirty="0"/>
              <a:t/>
            </a:r>
            <a:br>
              <a:rPr lang="en-US" sz="2400" b="1" dirty="0"/>
            </a:br>
            <a:r>
              <a:rPr lang="en-US" sz="2400" dirty="0"/>
              <a:t>(We’ve covered this already)</a:t>
            </a:r>
          </a:p>
          <a:p>
            <a:pPr marL="342900" indent="-342900">
              <a:buFont typeface="+mj-lt"/>
              <a:buAutoNum type="arabicPeriod"/>
            </a:pPr>
            <a:r>
              <a:rPr lang="en-US" sz="2400" b="1" dirty="0"/>
              <a:t>Front-Room: </a:t>
            </a:r>
            <a:r>
              <a:rPr lang="en-US" sz="2400" b="1" dirty="0">
                <a:solidFill>
                  <a:schemeClr val="accent6"/>
                </a:solidFill>
              </a:rPr>
              <a:t>BI Applications</a:t>
            </a:r>
            <a:br>
              <a:rPr lang="en-US" sz="2400" b="1" dirty="0">
                <a:solidFill>
                  <a:schemeClr val="accent6"/>
                </a:solidFill>
              </a:rPr>
            </a:br>
            <a:r>
              <a:rPr lang="en-US" sz="2400" dirty="0"/>
              <a:t>(We’ll cover </a:t>
            </a:r>
            <a:r>
              <a:rPr lang="en-US" sz="2400"/>
              <a:t>this </a:t>
            </a:r>
            <a:r>
              <a:rPr lang="en-US" sz="2400" smtClean="0"/>
              <a:t>next class)</a:t>
            </a:r>
            <a:endParaRPr lang="en-US" sz="2400" dirty="0"/>
          </a:p>
        </p:txBody>
      </p:sp>
    </p:spTree>
    <p:extLst>
      <p:ext uri="{BB962C8B-B14F-4D97-AF65-F5344CB8AC3E}">
        <p14:creationId xmlns:p14="http://schemas.microsoft.com/office/powerpoint/2010/main" val="3027460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b="1" dirty="0">
                <a:solidFill>
                  <a:schemeClr val="accent6"/>
                </a:solidFill>
              </a:rPr>
              <a:t>Metadata</a:t>
            </a:r>
          </a:p>
        </p:txBody>
      </p:sp>
      <p:sp>
        <p:nvSpPr>
          <p:cNvPr id="3" name="Content Placeholder 2"/>
          <p:cNvSpPr>
            <a:spLocks noGrp="1"/>
          </p:cNvSpPr>
          <p:nvPr>
            <p:ph idx="1"/>
          </p:nvPr>
        </p:nvSpPr>
        <p:spPr>
          <a:xfrm>
            <a:off x="628650" y="2057401"/>
            <a:ext cx="7886700" cy="3432572"/>
          </a:xfrm>
        </p:spPr>
        <p:txBody>
          <a:bodyPr>
            <a:normAutofit lnSpcReduction="10000"/>
          </a:bodyPr>
          <a:lstStyle/>
          <a:p>
            <a:r>
              <a:rPr lang="en-US" sz="2400" dirty="0"/>
              <a:t>The information that describes our technical architecture.</a:t>
            </a:r>
          </a:p>
          <a:p>
            <a:r>
              <a:rPr lang="en-US" sz="2400" dirty="0"/>
              <a:t>Spans all 3 System Architectures: </a:t>
            </a:r>
            <a:r>
              <a:rPr lang="en-US" sz="2400" dirty="0">
                <a:solidFill>
                  <a:schemeClr val="accent3"/>
                </a:solidFill>
              </a:rPr>
              <a:t>Back</a:t>
            </a:r>
            <a:r>
              <a:rPr lang="en-US" sz="2400">
                <a:solidFill>
                  <a:schemeClr val="accent3"/>
                </a:solidFill>
              </a:rPr>
              <a:t>, </a:t>
            </a:r>
            <a:r>
              <a:rPr lang="en-US" sz="2400" smtClean="0">
                <a:solidFill>
                  <a:schemeClr val="accent3"/>
                </a:solidFill>
              </a:rPr>
              <a:t>Presentation, </a:t>
            </a:r>
            <a:r>
              <a:rPr lang="en-US" sz="2400" dirty="0">
                <a:solidFill>
                  <a:schemeClr val="accent3"/>
                </a:solidFill>
              </a:rPr>
              <a:t>&amp; Front.</a:t>
            </a:r>
          </a:p>
          <a:p>
            <a:r>
              <a:rPr lang="en-US" sz="2400" b="1" dirty="0">
                <a:solidFill>
                  <a:schemeClr val="accent2"/>
                </a:solidFill>
              </a:rPr>
              <a:t>Technical Metadata </a:t>
            </a:r>
            <a:r>
              <a:rPr lang="en-US" sz="2400" dirty="0"/>
              <a:t>– Infrastructure oriented. Indexes, table partitions, data types, data transformations. </a:t>
            </a:r>
          </a:p>
          <a:p>
            <a:r>
              <a:rPr lang="en-US" sz="2400" b="1" dirty="0">
                <a:solidFill>
                  <a:schemeClr val="accent2"/>
                </a:solidFill>
              </a:rPr>
              <a:t>Business Metadata </a:t>
            </a:r>
            <a:r>
              <a:rPr lang="en-US" sz="2400" dirty="0"/>
              <a:t>– User oriented. Data structure definitions, Data dictionaries, implicit data hierarchies. </a:t>
            </a:r>
          </a:p>
          <a:p>
            <a:r>
              <a:rPr lang="en-US" sz="2400" b="1" dirty="0">
                <a:solidFill>
                  <a:schemeClr val="accent2"/>
                </a:solidFill>
              </a:rPr>
              <a:t>Process Metadata</a:t>
            </a:r>
            <a:r>
              <a:rPr lang="en-US" sz="2400" dirty="0">
                <a:solidFill>
                  <a:schemeClr val="accent2"/>
                </a:solidFill>
              </a:rPr>
              <a:t> </a:t>
            </a:r>
            <a:r>
              <a:rPr lang="en-US" sz="2400" dirty="0"/>
              <a:t>– System oriented. Performance metrics and measurements. The Audit Dimension.</a:t>
            </a:r>
          </a:p>
        </p:txBody>
      </p:sp>
    </p:spTree>
    <p:extLst>
      <p:ext uri="{BB962C8B-B14F-4D97-AF65-F5344CB8AC3E}">
        <p14:creationId xmlns:p14="http://schemas.microsoft.com/office/powerpoint/2010/main" val="88813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Lecture Objectives</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6" name="Content Placeholder 5"/>
          <p:cNvSpPr>
            <a:spLocks noGrp="1"/>
          </p:cNvSpPr>
          <p:nvPr>
            <p:ph sz="quarter" idx="1"/>
          </p:nvPr>
        </p:nvSpPr>
        <p:spPr/>
        <p:txBody>
          <a:bodyPr/>
          <a:lstStyle/>
          <a:p>
            <a:r>
              <a:rPr lang="en-US"/>
              <a:t>Technical Architecture </a:t>
            </a:r>
            <a:r>
              <a:rPr lang="en-US" smtClean="0"/>
              <a:t>and </a:t>
            </a:r>
            <a:r>
              <a:rPr lang="en-US"/>
              <a:t>Technical </a:t>
            </a:r>
            <a:r>
              <a:rPr lang="en-US" smtClean="0"/>
              <a:t>Infrastructure</a:t>
            </a:r>
          </a:p>
          <a:p>
            <a:r>
              <a:rPr lang="en-US" smtClean="0"/>
              <a:t>Back </a:t>
            </a:r>
            <a:r>
              <a:rPr lang="en-US"/>
              <a:t>Room </a:t>
            </a:r>
            <a:r>
              <a:rPr lang="en-US" smtClean="0"/>
              <a:t>Architecture</a:t>
            </a:r>
          </a:p>
          <a:p>
            <a:r>
              <a:rPr lang="en-US" smtClean="0"/>
              <a:t>Presentation Server Architecture</a:t>
            </a:r>
            <a:endParaRPr lang="en-US"/>
          </a:p>
          <a:p>
            <a:r>
              <a:rPr lang="en-US"/>
              <a:t>Front Room </a:t>
            </a:r>
            <a:r>
              <a:rPr lang="en-US" smtClean="0"/>
              <a:t>Architecture</a:t>
            </a:r>
            <a:endParaRPr lang="en-US"/>
          </a:p>
        </p:txBody>
      </p:sp>
    </p:spTree>
    <p:extLst>
      <p:ext uri="{BB962C8B-B14F-4D97-AF65-F5344CB8AC3E}">
        <p14:creationId xmlns:p14="http://schemas.microsoft.com/office/powerpoint/2010/main" val="61076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2739428" cy="994172"/>
          </a:xfrm>
        </p:spPr>
        <p:txBody>
          <a:bodyPr>
            <a:noAutofit/>
          </a:bodyPr>
          <a:lstStyle/>
          <a:p>
            <a:r>
              <a:rPr lang="en-US" sz="3600" b="1" dirty="0">
                <a:solidFill>
                  <a:schemeClr val="accent5"/>
                </a:solidFill>
              </a:rPr>
              <a:t>Back Room Architecture</a:t>
            </a:r>
          </a:p>
        </p:txBody>
      </p:sp>
      <p:sp>
        <p:nvSpPr>
          <p:cNvPr id="3" name="Content Placeholder 2"/>
          <p:cNvSpPr>
            <a:spLocks noGrp="1"/>
          </p:cNvSpPr>
          <p:nvPr>
            <p:ph sz="half" idx="2"/>
          </p:nvPr>
        </p:nvSpPr>
        <p:spPr>
          <a:xfrm>
            <a:off x="514350" y="2457450"/>
            <a:ext cx="2743200" cy="3263504"/>
          </a:xfrm>
        </p:spPr>
        <p:txBody>
          <a:bodyPr/>
          <a:lstStyle/>
          <a:p>
            <a:r>
              <a:rPr lang="en-US" dirty="0"/>
              <a:t>Behind the scenes.</a:t>
            </a:r>
          </a:p>
          <a:p>
            <a:r>
              <a:rPr lang="en-US" dirty="0"/>
              <a:t>No direct interaction with the business users.</a:t>
            </a:r>
          </a:p>
          <a:p>
            <a:r>
              <a:rPr lang="en-US" dirty="0" smtClean="0"/>
              <a:t>ETL System + Parts of the Presentation Server</a:t>
            </a:r>
            <a:endParaRPr lang="en-US" dirty="0"/>
          </a:p>
        </p:txBody>
      </p:sp>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3207108" y="1756637"/>
            <a:ext cx="5809604" cy="3868311"/>
          </a:xfrm>
          <a:prstGeom prst="rect">
            <a:avLst/>
          </a:prstGeom>
        </p:spPr>
      </p:pic>
      <p:sp>
        <p:nvSpPr>
          <p:cNvPr id="16" name="TextBox 15"/>
          <p:cNvSpPr txBox="1"/>
          <p:nvPr/>
        </p:nvSpPr>
        <p:spPr>
          <a:xfrm>
            <a:off x="7179734" y="5624948"/>
            <a:ext cx="1836978" cy="300082"/>
          </a:xfrm>
          <a:prstGeom prst="rect">
            <a:avLst/>
          </a:prstGeom>
          <a:noFill/>
        </p:spPr>
        <p:txBody>
          <a:bodyPr wrap="none" rtlCol="0">
            <a:spAutoFit/>
          </a:bodyPr>
          <a:lstStyle/>
          <a:p>
            <a:r>
              <a:rPr lang="en-US" sz="1350" smtClean="0"/>
              <a:t>*from </a:t>
            </a:r>
            <a:r>
              <a:rPr lang="en-US" sz="1350"/>
              <a:t>Kimball </a:t>
            </a:r>
            <a:r>
              <a:rPr lang="en-US" sz="1350" smtClean="0"/>
              <a:t>textbook</a:t>
            </a:r>
            <a:endParaRPr lang="en-US" sz="1350" dirty="0"/>
          </a:p>
        </p:txBody>
      </p:sp>
    </p:spTree>
    <p:extLst>
      <p:ext uri="{BB962C8B-B14F-4D97-AF65-F5344CB8AC3E}">
        <p14:creationId xmlns:p14="http://schemas.microsoft.com/office/powerpoint/2010/main" val="181265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3886200" cy="994172"/>
          </a:xfrm>
        </p:spPr>
        <p:txBody>
          <a:bodyPr>
            <a:noAutofit/>
          </a:bodyPr>
          <a:lstStyle/>
          <a:p>
            <a:r>
              <a:rPr lang="en-US" sz="3600" b="1" dirty="0">
                <a:solidFill>
                  <a:schemeClr val="accent2"/>
                </a:solidFill>
              </a:rPr>
              <a:t>Presentation Server Architecture </a:t>
            </a:r>
          </a:p>
        </p:txBody>
      </p:sp>
      <p:sp>
        <p:nvSpPr>
          <p:cNvPr id="3" name="Content Placeholder 2"/>
          <p:cNvSpPr>
            <a:spLocks noGrp="1"/>
          </p:cNvSpPr>
          <p:nvPr>
            <p:ph sz="half" idx="2"/>
          </p:nvPr>
        </p:nvSpPr>
        <p:spPr>
          <a:xfrm>
            <a:off x="681840" y="2286000"/>
            <a:ext cx="2404261" cy="3263504"/>
          </a:xfrm>
        </p:spPr>
        <p:txBody>
          <a:bodyPr/>
          <a:lstStyle/>
          <a:p>
            <a:r>
              <a:rPr lang="en-US" dirty="0" smtClean="0"/>
              <a:t>Dimensional Models as ROLAP Star Schemas, MOLAP Cubes</a:t>
            </a:r>
          </a:p>
          <a:p>
            <a:r>
              <a:rPr lang="en-US" dirty="0" smtClean="0"/>
              <a:t>Enterprise Bus Architecture</a:t>
            </a:r>
          </a:p>
          <a:p>
            <a:r>
              <a:rPr lang="en-US" dirty="0" smtClean="0"/>
              <a:t>Conformed Dimensions across fact tables.</a:t>
            </a:r>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2968944" y="2216725"/>
            <a:ext cx="6003606" cy="3726876"/>
          </a:xfrm>
          <a:prstGeom prst="rect">
            <a:avLst/>
          </a:prstGeom>
        </p:spPr>
      </p:pic>
      <p:sp>
        <p:nvSpPr>
          <p:cNvPr id="8" name="TextBox 7"/>
          <p:cNvSpPr txBox="1"/>
          <p:nvPr/>
        </p:nvSpPr>
        <p:spPr>
          <a:xfrm>
            <a:off x="7135572" y="5943601"/>
            <a:ext cx="1836978" cy="300082"/>
          </a:xfrm>
          <a:prstGeom prst="rect">
            <a:avLst/>
          </a:prstGeom>
          <a:noFill/>
        </p:spPr>
        <p:txBody>
          <a:bodyPr wrap="none" rtlCol="0">
            <a:spAutoFit/>
          </a:bodyPr>
          <a:lstStyle/>
          <a:p>
            <a:r>
              <a:rPr lang="en-US" sz="1350" smtClean="0"/>
              <a:t>*from </a:t>
            </a:r>
            <a:r>
              <a:rPr lang="en-US" sz="1350"/>
              <a:t>Kimball </a:t>
            </a:r>
            <a:r>
              <a:rPr lang="en-US" sz="1350" smtClean="0"/>
              <a:t>textbook</a:t>
            </a:r>
            <a:endParaRPr lang="en-US" sz="1350" dirty="0"/>
          </a:p>
        </p:txBody>
      </p:sp>
    </p:spTree>
    <p:extLst>
      <p:ext uri="{BB962C8B-B14F-4D97-AF65-F5344CB8AC3E}">
        <p14:creationId xmlns:p14="http://schemas.microsoft.com/office/powerpoint/2010/main" val="2347742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2628900" cy="994172"/>
          </a:xfrm>
        </p:spPr>
        <p:txBody>
          <a:bodyPr>
            <a:noAutofit/>
          </a:bodyPr>
          <a:lstStyle/>
          <a:p>
            <a:r>
              <a:rPr lang="en-US" sz="3600" b="1" dirty="0">
                <a:solidFill>
                  <a:schemeClr val="accent4"/>
                </a:solidFill>
              </a:rPr>
              <a:t>Front-Room Architecture</a:t>
            </a:r>
          </a:p>
        </p:txBody>
      </p:sp>
      <p:sp>
        <p:nvSpPr>
          <p:cNvPr id="3" name="Content Placeholder 2"/>
          <p:cNvSpPr>
            <a:spLocks noGrp="1"/>
          </p:cNvSpPr>
          <p:nvPr>
            <p:ph sz="half" idx="2"/>
          </p:nvPr>
        </p:nvSpPr>
        <p:spPr>
          <a:xfrm>
            <a:off x="628650" y="2228850"/>
            <a:ext cx="2286000" cy="3263504"/>
          </a:xfrm>
        </p:spPr>
        <p:txBody>
          <a:bodyPr>
            <a:normAutofit lnSpcReduction="10000"/>
          </a:bodyPr>
          <a:lstStyle/>
          <a:p>
            <a:r>
              <a:rPr lang="en-US" dirty="0"/>
              <a:t>Business users see and interact with this architecture.</a:t>
            </a:r>
          </a:p>
          <a:p>
            <a:r>
              <a:rPr lang="en-US" dirty="0" smtClean="0"/>
              <a:t>Business Intelligence</a:t>
            </a:r>
          </a:p>
          <a:p>
            <a:r>
              <a:rPr lang="en-US" dirty="0" smtClean="0"/>
              <a:t>Reports, Cube Explorers, Data mining, Dashboards, Scorecards.</a:t>
            </a:r>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3044839" y="1274618"/>
            <a:ext cx="5856757" cy="4954408"/>
          </a:xfrm>
          <a:prstGeom prst="rect">
            <a:avLst/>
          </a:prstGeom>
        </p:spPr>
      </p:pic>
      <p:sp>
        <p:nvSpPr>
          <p:cNvPr id="8" name="TextBox 7"/>
          <p:cNvSpPr txBox="1"/>
          <p:nvPr/>
        </p:nvSpPr>
        <p:spPr>
          <a:xfrm>
            <a:off x="7064618" y="6229026"/>
            <a:ext cx="1836978" cy="300082"/>
          </a:xfrm>
          <a:prstGeom prst="rect">
            <a:avLst/>
          </a:prstGeom>
          <a:noFill/>
        </p:spPr>
        <p:txBody>
          <a:bodyPr wrap="none" rtlCol="0">
            <a:spAutoFit/>
          </a:bodyPr>
          <a:lstStyle/>
          <a:p>
            <a:r>
              <a:rPr lang="en-US" sz="1350" smtClean="0"/>
              <a:t>*from </a:t>
            </a:r>
            <a:r>
              <a:rPr lang="en-US" sz="1350"/>
              <a:t>Kimball </a:t>
            </a:r>
            <a:r>
              <a:rPr lang="en-US" sz="1350" smtClean="0"/>
              <a:t>textbook</a:t>
            </a:r>
            <a:endParaRPr lang="en-US" sz="1350" dirty="0"/>
          </a:p>
        </p:txBody>
      </p:sp>
    </p:spTree>
    <p:extLst>
      <p:ext uri="{BB962C8B-B14F-4D97-AF65-F5344CB8AC3E}">
        <p14:creationId xmlns:p14="http://schemas.microsoft.com/office/powerpoint/2010/main" val="336077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31094"/>
            <a:ext cx="2914650" cy="994172"/>
          </a:xfrm>
        </p:spPr>
        <p:txBody>
          <a:bodyPr>
            <a:normAutofit fontScale="90000"/>
          </a:bodyPr>
          <a:lstStyle/>
          <a:p>
            <a:r>
              <a:rPr lang="en-US" sz="3600" b="1" dirty="0">
                <a:solidFill>
                  <a:schemeClr val="accent3"/>
                </a:solidFill>
              </a:rPr>
              <a:t>Kimball v </a:t>
            </a:r>
            <a:r>
              <a:rPr lang="en-US" sz="3600" b="1" dirty="0" err="1">
                <a:solidFill>
                  <a:schemeClr val="accent3"/>
                </a:solidFill>
              </a:rPr>
              <a:t>Inmon</a:t>
            </a:r>
            <a:endParaRPr lang="en-US" sz="3600" b="1" dirty="0">
              <a:solidFill>
                <a:schemeClr val="accent3"/>
              </a:solidFill>
            </a:endParaRPr>
          </a:p>
        </p:txBody>
      </p:sp>
      <p:sp>
        <p:nvSpPr>
          <p:cNvPr id="3" name="Content Placeholder 2"/>
          <p:cNvSpPr>
            <a:spLocks noGrp="1"/>
          </p:cNvSpPr>
          <p:nvPr>
            <p:ph idx="1"/>
          </p:nvPr>
        </p:nvSpPr>
        <p:spPr>
          <a:xfrm>
            <a:off x="342900" y="1943101"/>
            <a:ext cx="2971800" cy="3546872"/>
          </a:xfrm>
        </p:spPr>
        <p:txBody>
          <a:bodyPr>
            <a:normAutofit/>
          </a:bodyPr>
          <a:lstStyle/>
          <a:p>
            <a:r>
              <a:rPr lang="en-US" sz="3000" dirty="0"/>
              <a:t>Compare and contrast to the CIF:</a:t>
            </a:r>
          </a:p>
          <a:p>
            <a:pPr lvl="1"/>
            <a:r>
              <a:rPr lang="en-US" sz="2700" dirty="0"/>
              <a:t>Front / Back Room?</a:t>
            </a:r>
          </a:p>
          <a:p>
            <a:pPr lvl="1"/>
            <a:r>
              <a:rPr lang="en-US" sz="2700" dirty="0"/>
              <a:t>ETL / PS / BI?</a:t>
            </a:r>
          </a:p>
          <a:p>
            <a:pPr lvl="1"/>
            <a:r>
              <a:rPr lang="en-US" sz="2400" dirty="0"/>
              <a:t>Similarities?</a:t>
            </a:r>
          </a:p>
          <a:p>
            <a:pPr lvl="1"/>
            <a:r>
              <a:rPr lang="en-US" sz="2400" dirty="0"/>
              <a:t>Differences?</a:t>
            </a:r>
          </a:p>
        </p:txBody>
      </p:sp>
      <p:pic>
        <p:nvPicPr>
          <p:cNvPr id="4" name="Picture 2" descr="http://inmoncif.com/inmoncif-old/www/library/articles/images/artcifco_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1428750"/>
            <a:ext cx="573842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52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31094"/>
            <a:ext cx="2914650" cy="994172"/>
          </a:xfrm>
        </p:spPr>
        <p:txBody>
          <a:bodyPr>
            <a:normAutofit fontScale="90000"/>
          </a:bodyPr>
          <a:lstStyle/>
          <a:p>
            <a:r>
              <a:rPr lang="en-US" sz="3600" b="1" dirty="0">
                <a:solidFill>
                  <a:schemeClr val="accent3"/>
                </a:solidFill>
              </a:rPr>
              <a:t>Kimball v </a:t>
            </a:r>
            <a:r>
              <a:rPr lang="en-US" sz="3600" b="1" dirty="0" err="1">
                <a:solidFill>
                  <a:schemeClr val="accent3"/>
                </a:solidFill>
              </a:rPr>
              <a:t>Inmon</a:t>
            </a:r>
            <a:endParaRPr lang="en-US" sz="3600" b="1" dirty="0">
              <a:solidFill>
                <a:schemeClr val="accent3"/>
              </a:solidFill>
            </a:endParaRPr>
          </a:p>
        </p:txBody>
      </p:sp>
      <p:sp>
        <p:nvSpPr>
          <p:cNvPr id="3" name="Content Placeholder 2"/>
          <p:cNvSpPr>
            <a:spLocks noGrp="1"/>
          </p:cNvSpPr>
          <p:nvPr>
            <p:ph idx="1"/>
          </p:nvPr>
        </p:nvSpPr>
        <p:spPr>
          <a:xfrm>
            <a:off x="342900" y="1943101"/>
            <a:ext cx="2971800" cy="3546872"/>
          </a:xfrm>
        </p:spPr>
        <p:txBody>
          <a:bodyPr>
            <a:normAutofit/>
          </a:bodyPr>
          <a:lstStyle/>
          <a:p>
            <a:r>
              <a:rPr lang="en-US" sz="3000" dirty="0"/>
              <a:t>Compare and contrast to the CIF:</a:t>
            </a:r>
          </a:p>
          <a:p>
            <a:pPr lvl="1"/>
            <a:r>
              <a:rPr lang="en-US" sz="2700" dirty="0">
                <a:solidFill>
                  <a:schemeClr val="accent4"/>
                </a:solidFill>
              </a:rPr>
              <a:t>Front  Room</a:t>
            </a:r>
          </a:p>
          <a:p>
            <a:pPr lvl="1"/>
            <a:r>
              <a:rPr lang="en-US" sz="2700" dirty="0">
                <a:solidFill>
                  <a:schemeClr val="accent2"/>
                </a:solidFill>
              </a:rPr>
              <a:t>Presentation</a:t>
            </a:r>
          </a:p>
          <a:p>
            <a:pPr lvl="1"/>
            <a:r>
              <a:rPr lang="en-US" sz="2700" dirty="0">
                <a:solidFill>
                  <a:schemeClr val="accent5"/>
                </a:solidFill>
              </a:rPr>
              <a:t>Back Room</a:t>
            </a:r>
          </a:p>
          <a:p>
            <a:pPr lvl="1"/>
            <a:r>
              <a:rPr lang="en-US" sz="2400" dirty="0"/>
              <a:t>Similarities?</a:t>
            </a:r>
          </a:p>
          <a:p>
            <a:pPr lvl="1"/>
            <a:r>
              <a:rPr lang="en-US" sz="2400" dirty="0"/>
              <a:t>Differences?</a:t>
            </a:r>
          </a:p>
        </p:txBody>
      </p:sp>
      <p:pic>
        <p:nvPicPr>
          <p:cNvPr id="4" name="Picture 2" descr="http://inmoncif.com/inmoncif-old/www/library/articles/images/artcifco_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1428750"/>
            <a:ext cx="5738420" cy="445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43500" y="2400300"/>
            <a:ext cx="914400" cy="154305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6115050" y="2686050"/>
            <a:ext cx="971550" cy="14859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5286375" y="1771650"/>
            <a:ext cx="1971675" cy="5715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858000" y="3886200"/>
            <a:ext cx="1485900" cy="142875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7886700" y="1771650"/>
            <a:ext cx="1126246" cy="1656785"/>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7094977" y="3314700"/>
            <a:ext cx="1126246" cy="514350"/>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63116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endParaRPr lang="id-ID" dirty="0"/>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6" name="Content Placeholder 5"/>
          <p:cNvSpPr>
            <a:spLocks noGrp="1"/>
          </p:cNvSpPr>
          <p:nvPr>
            <p:ph sz="quarter" idx="1"/>
          </p:nvPr>
        </p:nvSpPr>
        <p:spPr/>
        <p:txBody>
          <a:bodyPr>
            <a:normAutofit/>
          </a:bodyPr>
          <a:lstStyle/>
          <a:p>
            <a:r>
              <a:rPr lang="id-ID" smtClean="0"/>
              <a:t>Reading</a:t>
            </a:r>
            <a:r>
              <a:rPr lang="id-ID" smtClean="0"/>
              <a:t>:</a:t>
            </a:r>
            <a:endParaRPr lang="en-US" smtClean="0"/>
          </a:p>
          <a:p>
            <a:pPr lvl="1"/>
            <a:r>
              <a:rPr lang="en-US" smtClean="0"/>
              <a:t>Kimball Ch. 4</a:t>
            </a:r>
          </a:p>
          <a:p>
            <a:endParaRPr lang="en-US" dirty="0"/>
          </a:p>
          <a:p>
            <a:r>
              <a:rPr lang="en-US"/>
              <a:t>Group discussion:</a:t>
            </a:r>
          </a:p>
          <a:p>
            <a:pPr lvl="1"/>
            <a:r>
              <a:rPr lang="en-US">
                <a:hlinkClick r:id="rId2"/>
              </a:rPr>
              <a:t>https://ecourse.del.ac.id</a:t>
            </a:r>
            <a:r>
              <a:rPr lang="en-US" smtClean="0">
                <a:hlinkClick r:id="rId2"/>
              </a:rPr>
              <a:t>/</a:t>
            </a:r>
            <a:endParaRPr lang="id-ID"/>
          </a:p>
        </p:txBody>
      </p:sp>
    </p:spTree>
    <p:extLst>
      <p:ext uri="{BB962C8B-B14F-4D97-AF65-F5344CB8AC3E}">
        <p14:creationId xmlns:p14="http://schemas.microsoft.com/office/powerpoint/2010/main" val="3703111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7C8D44-3667-46F6-9772-CC52308E2A7F}" type="slidenum">
              <a:rPr lang="en-US" smtClean="0"/>
              <a:pPr/>
              <a:t>26</a:t>
            </a:fld>
            <a:endParaRPr lang="en-US" dirty="0"/>
          </a:p>
        </p:txBody>
      </p:sp>
      <p:sp>
        <p:nvSpPr>
          <p:cNvPr id="6" name="Content Placeholder 5"/>
          <p:cNvSpPr>
            <a:spLocks noGrp="1"/>
          </p:cNvSpPr>
          <p:nvPr>
            <p:ph idx="4294967295"/>
          </p:nvPr>
        </p:nvSpPr>
        <p:spPr>
          <a:xfrm>
            <a:off x="628650" y="1253331"/>
            <a:ext cx="7886700" cy="4351338"/>
          </a:xfrm>
        </p:spPr>
        <p:txBody>
          <a:bodyPr anchor="ctr">
            <a:normAutofit/>
          </a:bodyPr>
          <a:lstStyle/>
          <a:p>
            <a:pPr marL="0" indent="0" algn="ctr">
              <a:buNone/>
            </a:pPr>
            <a:r>
              <a:rPr lang="en-US" sz="3600" smtClean="0">
                <a:latin typeface="Courier New" panose="02070309020205020404" pitchFamily="49" charset="0"/>
                <a:cs typeface="Courier New" panose="02070309020205020404" pitchFamily="49" charset="0"/>
              </a:rPr>
              <a:t>EOF</a:t>
            </a:r>
            <a:endParaRPr lang="id-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991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Kimball Lifecycle</a:t>
            </a:r>
            <a:endParaRPr lang="en-US" dirty="0"/>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9271" y="2057400"/>
            <a:ext cx="6561438" cy="3371850"/>
          </a:xfrm>
          <a:prstGeom prst="rect">
            <a:avLst/>
          </a:prstGeom>
          <a:solidFill>
            <a:schemeClr val="accent2">
              <a:lumMod val="20000"/>
              <a:lumOff val="80000"/>
            </a:schemeClr>
          </a:solidFill>
          <a:extLst/>
        </p:spPr>
      </p:pic>
      <p:sp>
        <p:nvSpPr>
          <p:cNvPr id="3" name="Rectangle 2"/>
          <p:cNvSpPr/>
          <p:nvPr/>
        </p:nvSpPr>
        <p:spPr>
          <a:xfrm>
            <a:off x="3200400" y="2531745"/>
            <a:ext cx="857250" cy="74295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0806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50" dirty="0">
                <a:solidFill>
                  <a:schemeClr val="accent1"/>
                </a:solidFill>
              </a:rPr>
              <a:t>Architecture</a:t>
            </a:r>
            <a:r>
              <a:rPr lang="en-US" sz="4050" dirty="0"/>
              <a:t> != </a:t>
            </a:r>
            <a:r>
              <a:rPr lang="en-US" sz="4050" dirty="0">
                <a:solidFill>
                  <a:schemeClr val="accent5"/>
                </a:solidFill>
              </a:rPr>
              <a:t>Infrastructure</a:t>
            </a:r>
          </a:p>
        </p:txBody>
      </p:sp>
      <p:sp>
        <p:nvSpPr>
          <p:cNvPr id="5" name="Text Placeholder 4"/>
          <p:cNvSpPr>
            <a:spLocks noGrp="1"/>
          </p:cNvSpPr>
          <p:nvPr>
            <p:ph type="body" idx="1"/>
          </p:nvPr>
        </p:nvSpPr>
        <p:spPr/>
        <p:txBody>
          <a:bodyPr>
            <a:normAutofit/>
          </a:bodyPr>
          <a:lstStyle/>
          <a:p>
            <a:r>
              <a:rPr lang="en-US" sz="2700" dirty="0">
                <a:solidFill>
                  <a:schemeClr val="accent1"/>
                </a:solidFill>
                <a:effectLst>
                  <a:outerShdw blurRad="38100" dist="38100" dir="2700000" algn="tl">
                    <a:srgbClr val="000000">
                      <a:alpha val="43137"/>
                    </a:srgbClr>
                  </a:outerShdw>
                </a:effectLst>
              </a:rPr>
              <a:t>Technical Architecture</a:t>
            </a:r>
          </a:p>
        </p:txBody>
      </p:sp>
      <p:sp>
        <p:nvSpPr>
          <p:cNvPr id="7" name="Content Placeholder 6"/>
          <p:cNvSpPr>
            <a:spLocks noGrp="1"/>
          </p:cNvSpPr>
          <p:nvPr>
            <p:ph sz="half" idx="2"/>
          </p:nvPr>
        </p:nvSpPr>
        <p:spPr/>
        <p:txBody>
          <a:bodyPr/>
          <a:lstStyle/>
          <a:p>
            <a:r>
              <a:rPr lang="en-US"/>
              <a:t>A </a:t>
            </a:r>
            <a:r>
              <a:rPr lang="en-US" smtClean="0"/>
              <a:t>framework </a:t>
            </a:r>
            <a:r>
              <a:rPr lang="en-US" dirty="0"/>
              <a:t>of rules, decisions, and structures for the overall design of a system. </a:t>
            </a:r>
          </a:p>
          <a:p>
            <a:endParaRPr lang="en-US" dirty="0"/>
          </a:p>
        </p:txBody>
      </p:sp>
      <p:sp>
        <p:nvSpPr>
          <p:cNvPr id="6" name="Text Placeholder 5"/>
          <p:cNvSpPr>
            <a:spLocks noGrp="1"/>
          </p:cNvSpPr>
          <p:nvPr>
            <p:ph type="body" sz="quarter" idx="3"/>
          </p:nvPr>
        </p:nvSpPr>
        <p:spPr/>
        <p:txBody>
          <a:bodyPr>
            <a:normAutofit/>
          </a:bodyPr>
          <a:lstStyle/>
          <a:p>
            <a:r>
              <a:rPr lang="en-US" sz="2700" dirty="0">
                <a:solidFill>
                  <a:schemeClr val="accent5"/>
                </a:solidFill>
                <a:effectLst>
                  <a:outerShdw blurRad="38100" dist="38100" dir="2700000" algn="tl">
                    <a:srgbClr val="000000">
                      <a:alpha val="43137"/>
                    </a:srgbClr>
                  </a:outerShdw>
                </a:effectLst>
              </a:rPr>
              <a:t>Technical Infrastructure</a:t>
            </a:r>
          </a:p>
        </p:txBody>
      </p:sp>
      <p:sp>
        <p:nvSpPr>
          <p:cNvPr id="8" name="Content Placeholder 7"/>
          <p:cNvSpPr>
            <a:spLocks noGrp="1"/>
          </p:cNvSpPr>
          <p:nvPr>
            <p:ph sz="quarter" idx="4"/>
          </p:nvPr>
        </p:nvSpPr>
        <p:spPr/>
        <p:txBody>
          <a:bodyPr/>
          <a:lstStyle/>
          <a:p>
            <a:r>
              <a:rPr lang="en-US" dirty="0" smtClean="0"/>
              <a:t>A physical means of implementing a technical architecture through hardware and software.</a:t>
            </a:r>
            <a:endParaRPr lang="en-US" dirty="0"/>
          </a:p>
        </p:txBody>
      </p:sp>
      <p:sp>
        <p:nvSpPr>
          <p:cNvPr id="2" name="TextBox 1"/>
          <p:cNvSpPr txBox="1"/>
          <p:nvPr/>
        </p:nvSpPr>
        <p:spPr>
          <a:xfrm>
            <a:off x="2000250" y="4743450"/>
            <a:ext cx="4481933" cy="323165"/>
          </a:xfrm>
          <a:prstGeom prst="rect">
            <a:avLst/>
          </a:prstGeom>
          <a:noFill/>
        </p:spPr>
        <p:txBody>
          <a:bodyPr wrap="none" rtlCol="0">
            <a:spAutoFit/>
          </a:bodyPr>
          <a:lstStyle/>
          <a:p>
            <a:r>
              <a:rPr lang="en-US" sz="1500" dirty="0"/>
              <a:t>It’s how we </a:t>
            </a:r>
            <a:r>
              <a:rPr lang="en-US" sz="1500" dirty="0">
                <a:solidFill>
                  <a:schemeClr val="accent2"/>
                </a:solidFill>
              </a:rPr>
              <a:t>Conceptualize</a:t>
            </a:r>
            <a:r>
              <a:rPr lang="en-US" sz="1500" dirty="0">
                <a:solidFill>
                  <a:srgbClr val="FFFF00"/>
                </a:solidFill>
              </a:rPr>
              <a:t> </a:t>
            </a:r>
            <a:r>
              <a:rPr lang="en-US" sz="1500" dirty="0"/>
              <a:t>the Data Warehouse is built!</a:t>
            </a:r>
          </a:p>
        </p:txBody>
      </p:sp>
    </p:spTree>
    <p:extLst>
      <p:ext uri="{BB962C8B-B14F-4D97-AF65-F5344CB8AC3E}">
        <p14:creationId xmlns:p14="http://schemas.microsoft.com/office/powerpoint/2010/main" val="1514641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The Data Warehouse Maturity Model</a:t>
            </a:r>
          </a:p>
        </p:txBody>
      </p:sp>
      <p:sp>
        <p:nvSpPr>
          <p:cNvPr id="7" name="Slide Number Placeholder 6"/>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a:p>
        </p:txBody>
      </p:sp>
      <p:pic>
        <p:nvPicPr>
          <p:cNvPr id="2050" name="Picture 2" descr="http://fabiofialho.com.br/wp-content/uploads/2017/09/TDWI_BI-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6698" y="1825625"/>
            <a:ext cx="7450603" cy="43513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28649" y="6176963"/>
            <a:ext cx="7886700" cy="415498"/>
          </a:xfrm>
          <a:prstGeom prst="rect">
            <a:avLst/>
          </a:prstGeom>
          <a:noFill/>
        </p:spPr>
        <p:txBody>
          <a:bodyPr wrap="square" rtlCol="0">
            <a:spAutoFit/>
          </a:bodyPr>
          <a:lstStyle/>
          <a:p>
            <a:pPr algn="ctr"/>
            <a:r>
              <a:rPr lang="en-US" sz="2000" smtClean="0"/>
              <a:t>Technical Architecture must </a:t>
            </a:r>
            <a:r>
              <a:rPr lang="en-US" sz="2000"/>
              <a:t>be </a:t>
            </a:r>
            <a:r>
              <a:rPr lang="en-US" sz="2000" smtClean="0"/>
              <a:t>addressed at </a:t>
            </a:r>
            <a:r>
              <a:rPr lang="en-US" sz="2000" smtClean="0">
                <a:solidFill>
                  <a:srgbClr val="FF0000"/>
                </a:solidFill>
              </a:rPr>
              <a:t>GULF </a:t>
            </a:r>
            <a:r>
              <a:rPr lang="en-US" sz="2000" smtClean="0"/>
              <a:t>and </a:t>
            </a:r>
            <a:r>
              <a:rPr lang="en-US" sz="2000" dirty="0">
                <a:solidFill>
                  <a:srgbClr val="FF0000"/>
                </a:solidFill>
              </a:rPr>
              <a:t>CHASM</a:t>
            </a:r>
          </a:p>
        </p:txBody>
      </p:sp>
      <p:pic>
        <p:nvPicPr>
          <p:cNvPr id="10" name="Picture 9"/>
          <p:cNvPicPr>
            <a:picLocks noChangeAspect="1"/>
          </p:cNvPicPr>
          <p:nvPr/>
        </p:nvPicPr>
        <p:blipFill>
          <a:blip r:embed="rId4"/>
          <a:stretch>
            <a:fillRect/>
          </a:stretch>
        </p:blipFill>
        <p:spPr>
          <a:xfrm>
            <a:off x="7710533" y="1825625"/>
            <a:ext cx="804816" cy="605039"/>
          </a:xfrm>
          <a:prstGeom prst="rect">
            <a:avLst/>
          </a:prstGeom>
        </p:spPr>
      </p:pic>
    </p:spTree>
    <p:extLst>
      <p:ext uri="{BB962C8B-B14F-4D97-AF65-F5344CB8AC3E}">
        <p14:creationId xmlns:p14="http://schemas.microsoft.com/office/powerpoint/2010/main" val="356416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5 Technical Architectures</a:t>
            </a:r>
          </a:p>
        </p:txBody>
      </p:sp>
      <p:sp>
        <p:nvSpPr>
          <p:cNvPr id="3" name="Content Placeholder 2"/>
          <p:cNvSpPr>
            <a:spLocks noGrp="1"/>
          </p:cNvSpPr>
          <p:nvPr>
            <p:ph idx="1"/>
          </p:nvPr>
        </p:nvSpPr>
        <p:spPr/>
        <p:txBody>
          <a:bodyPr/>
          <a:lstStyle/>
          <a:p>
            <a:pPr marL="385763" indent="-385763">
              <a:buFont typeface="+mj-lt"/>
              <a:buAutoNum type="arabicPeriod"/>
            </a:pPr>
            <a:r>
              <a:rPr lang="en-US" sz="2700" dirty="0"/>
              <a:t>Independent Data Marts</a:t>
            </a:r>
          </a:p>
          <a:p>
            <a:pPr marL="385763" indent="-385763">
              <a:buFont typeface="+mj-lt"/>
              <a:buAutoNum type="arabicPeriod"/>
            </a:pPr>
            <a:r>
              <a:rPr lang="en-US" sz="2700" smtClean="0"/>
              <a:t>Data Mart </a:t>
            </a:r>
            <a:r>
              <a:rPr lang="en-US" sz="2700" dirty="0"/>
              <a:t>Bus Architecture </a:t>
            </a:r>
          </a:p>
          <a:p>
            <a:pPr marL="385763" indent="-385763">
              <a:buFont typeface="+mj-lt"/>
              <a:buAutoNum type="arabicPeriod"/>
            </a:pPr>
            <a:r>
              <a:rPr lang="en-US" sz="2700" dirty="0"/>
              <a:t>Hub And Spoke</a:t>
            </a:r>
          </a:p>
          <a:p>
            <a:pPr marL="385763" indent="-385763">
              <a:buFont typeface="+mj-lt"/>
              <a:buAutoNum type="arabicPeriod"/>
            </a:pPr>
            <a:r>
              <a:rPr lang="en-US" sz="2700" dirty="0"/>
              <a:t>Centralized </a:t>
            </a:r>
          </a:p>
          <a:p>
            <a:pPr marL="385763" indent="-385763">
              <a:buFont typeface="+mj-lt"/>
              <a:buAutoNum type="arabicPeriod"/>
            </a:pPr>
            <a:r>
              <a:rPr lang="en-US" sz="2700" dirty="0"/>
              <a:t>Federated</a:t>
            </a:r>
          </a:p>
          <a:p>
            <a:pPr marL="385763" indent="-385763">
              <a:buFont typeface="+mj-lt"/>
              <a:buAutoNum type="arabicPeriod"/>
            </a:pPr>
            <a:endParaRPr lang="en-US" dirty="0"/>
          </a:p>
        </p:txBody>
      </p:sp>
      <p:sp>
        <p:nvSpPr>
          <p:cNvPr id="4" name="Explosion 2 3"/>
          <p:cNvSpPr/>
          <p:nvPr/>
        </p:nvSpPr>
        <p:spPr>
          <a:xfrm>
            <a:off x="5143500" y="2057400"/>
            <a:ext cx="3600450" cy="2971800"/>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50" b="1" dirty="0"/>
              <a:t>We must choose a technical architecture to mature our data warehouse</a:t>
            </a:r>
            <a:r>
              <a:rPr lang="en-US" sz="1350" dirty="0"/>
              <a:t>.</a:t>
            </a:r>
          </a:p>
        </p:txBody>
      </p:sp>
    </p:spTree>
    <p:extLst>
      <p:ext uri="{BB962C8B-B14F-4D97-AF65-F5344CB8AC3E}">
        <p14:creationId xmlns:p14="http://schemas.microsoft.com/office/powerpoint/2010/main" val="1093177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Data Marts</a:t>
            </a:r>
            <a:endParaRPr lang="en-US" dirty="0"/>
          </a:p>
        </p:txBody>
      </p:sp>
      <p:sp>
        <p:nvSpPr>
          <p:cNvPr id="3" name="Content Placeholder 2"/>
          <p:cNvSpPr>
            <a:spLocks noGrp="1"/>
          </p:cNvSpPr>
          <p:nvPr>
            <p:ph idx="1"/>
          </p:nvPr>
        </p:nvSpPr>
        <p:spPr>
          <a:xfrm>
            <a:off x="628650" y="2226469"/>
            <a:ext cx="4229100" cy="2745581"/>
          </a:xfrm>
        </p:spPr>
        <p:txBody>
          <a:bodyPr>
            <a:normAutofit/>
          </a:bodyPr>
          <a:lstStyle/>
          <a:p>
            <a:r>
              <a:rPr lang="en-US" dirty="0" smtClean="0"/>
              <a:t>Ad hoc “grassroots” technical architecture</a:t>
            </a:r>
          </a:p>
          <a:p>
            <a:r>
              <a:rPr lang="en-US" dirty="0" smtClean="0"/>
              <a:t>Departmentalized, lacking enterprise focus.</a:t>
            </a:r>
          </a:p>
          <a:p>
            <a:r>
              <a:rPr lang="en-US" dirty="0" smtClean="0"/>
              <a:t>No Consistency or data integration</a:t>
            </a:r>
          </a:p>
          <a:p>
            <a:r>
              <a:rPr lang="en-US" dirty="0" smtClean="0"/>
              <a:t>Do not share dimensions</a:t>
            </a:r>
          </a:p>
          <a:p>
            <a:r>
              <a:rPr lang="en-US" dirty="0" smtClean="0"/>
              <a:t>Data is sourced independently.</a:t>
            </a:r>
            <a:endParaRPr lang="en-US" dirty="0"/>
          </a:p>
        </p:txBody>
      </p:sp>
      <p:sp>
        <p:nvSpPr>
          <p:cNvPr id="4" name="Flowchart: Magnetic Disk 3"/>
          <p:cNvSpPr/>
          <p:nvPr/>
        </p:nvSpPr>
        <p:spPr>
          <a:xfrm>
            <a:off x="7029450" y="3217859"/>
            <a:ext cx="628650" cy="984647"/>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Payroll</a:t>
            </a:r>
          </a:p>
        </p:txBody>
      </p:sp>
      <p:sp>
        <p:nvSpPr>
          <p:cNvPr id="5" name="Flowchart: Magnetic Disk 4"/>
          <p:cNvSpPr/>
          <p:nvPr/>
        </p:nvSpPr>
        <p:spPr>
          <a:xfrm>
            <a:off x="6000750" y="4316806"/>
            <a:ext cx="914400"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Inventory</a:t>
            </a:r>
          </a:p>
        </p:txBody>
      </p:sp>
      <p:sp>
        <p:nvSpPr>
          <p:cNvPr id="6" name="Flowchart: Magnetic Disk 5"/>
          <p:cNvSpPr/>
          <p:nvPr/>
        </p:nvSpPr>
        <p:spPr>
          <a:xfrm>
            <a:off x="7658100" y="4343400"/>
            <a:ext cx="97155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Forecasting</a:t>
            </a:r>
          </a:p>
        </p:txBody>
      </p:sp>
      <p:sp>
        <p:nvSpPr>
          <p:cNvPr id="7" name="Flowchart: Magnetic Disk 6"/>
          <p:cNvSpPr/>
          <p:nvPr/>
        </p:nvSpPr>
        <p:spPr>
          <a:xfrm>
            <a:off x="5686425" y="3373831"/>
            <a:ext cx="628650" cy="6858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Sales</a:t>
            </a:r>
          </a:p>
        </p:txBody>
      </p:sp>
      <p:sp>
        <p:nvSpPr>
          <p:cNvPr id="8" name="Rectangle 7"/>
          <p:cNvSpPr/>
          <p:nvPr/>
        </p:nvSpPr>
        <p:spPr>
          <a:xfrm>
            <a:off x="5686425" y="2125266"/>
            <a:ext cx="2828925" cy="4464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t>External World</a:t>
            </a:r>
          </a:p>
        </p:txBody>
      </p:sp>
      <p:sp>
        <p:nvSpPr>
          <p:cNvPr id="9" name="Down Arrow 8"/>
          <p:cNvSpPr/>
          <p:nvPr/>
        </p:nvSpPr>
        <p:spPr>
          <a:xfrm>
            <a:off x="5886450" y="2686050"/>
            <a:ext cx="171450" cy="6286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0" name="Down Arrow 9"/>
          <p:cNvSpPr/>
          <p:nvPr/>
        </p:nvSpPr>
        <p:spPr>
          <a:xfrm>
            <a:off x="7258050" y="2686050"/>
            <a:ext cx="171450" cy="53180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1" name="Down Arrow 10"/>
          <p:cNvSpPr/>
          <p:nvPr/>
        </p:nvSpPr>
        <p:spPr>
          <a:xfrm>
            <a:off x="6572250" y="2705288"/>
            <a:ext cx="171450" cy="14972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Down Arrow 11"/>
          <p:cNvSpPr/>
          <p:nvPr/>
        </p:nvSpPr>
        <p:spPr>
          <a:xfrm>
            <a:off x="8058150" y="2712644"/>
            <a:ext cx="171450" cy="14972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96002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Mart Bus </a:t>
            </a:r>
            <a:r>
              <a:rPr lang="en-US" dirty="0" smtClean="0"/>
              <a:t>Architecture</a:t>
            </a:r>
            <a:endParaRPr lang="en-US" dirty="0"/>
          </a:p>
        </p:txBody>
      </p:sp>
      <p:sp>
        <p:nvSpPr>
          <p:cNvPr id="3" name="Content Placeholder 2"/>
          <p:cNvSpPr>
            <a:spLocks noGrp="1"/>
          </p:cNvSpPr>
          <p:nvPr>
            <p:ph idx="1"/>
          </p:nvPr>
        </p:nvSpPr>
        <p:spPr>
          <a:xfrm>
            <a:off x="628650" y="2226469"/>
            <a:ext cx="3771900" cy="3263504"/>
          </a:xfrm>
        </p:spPr>
        <p:txBody>
          <a:bodyPr/>
          <a:lstStyle/>
          <a:p>
            <a:r>
              <a:rPr lang="en-US" dirty="0" smtClean="0"/>
              <a:t>Kimball Technical Architecture</a:t>
            </a:r>
          </a:p>
          <a:p>
            <a:r>
              <a:rPr lang="en-US" dirty="0" smtClean="0"/>
              <a:t>Enterprise Focus</a:t>
            </a:r>
          </a:p>
          <a:p>
            <a:r>
              <a:rPr lang="en-US" dirty="0" smtClean="0"/>
              <a:t>Consistent</a:t>
            </a:r>
          </a:p>
          <a:p>
            <a:r>
              <a:rPr lang="en-US" dirty="0" smtClean="0"/>
              <a:t>Conformed Dimensions (reused)</a:t>
            </a:r>
          </a:p>
          <a:p>
            <a:r>
              <a:rPr lang="en-US" dirty="0" smtClean="0"/>
              <a:t>Data is sourced systematically</a:t>
            </a:r>
            <a:endParaRPr lang="en-US" dirty="0"/>
          </a:p>
        </p:txBody>
      </p:sp>
      <p:sp>
        <p:nvSpPr>
          <p:cNvPr id="4" name="Flowchart: Magnetic Disk 3"/>
          <p:cNvSpPr/>
          <p:nvPr/>
        </p:nvSpPr>
        <p:spPr>
          <a:xfrm>
            <a:off x="6786563" y="3451027"/>
            <a:ext cx="628650" cy="54947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Stage</a:t>
            </a:r>
          </a:p>
        </p:txBody>
      </p:sp>
      <p:sp>
        <p:nvSpPr>
          <p:cNvPr id="6" name="Flowchart: Magnetic Disk 5"/>
          <p:cNvSpPr/>
          <p:nvPr/>
        </p:nvSpPr>
        <p:spPr>
          <a:xfrm>
            <a:off x="6400800" y="4457699"/>
            <a:ext cx="1350169" cy="114300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Warehouse:</a:t>
            </a:r>
            <a:br>
              <a:rPr lang="en-US" sz="1350" dirty="0"/>
            </a:br>
            <a:r>
              <a:rPr lang="en-US" sz="1350" dirty="0"/>
              <a:t>Dimensions &amp; </a:t>
            </a:r>
          </a:p>
          <a:p>
            <a:pPr algn="ctr"/>
            <a:r>
              <a:rPr lang="en-US" sz="1350" dirty="0"/>
              <a:t>Fact Tables</a:t>
            </a:r>
          </a:p>
        </p:txBody>
      </p:sp>
      <p:sp>
        <p:nvSpPr>
          <p:cNvPr id="8" name="Rectangle 7"/>
          <p:cNvSpPr/>
          <p:nvPr/>
        </p:nvSpPr>
        <p:spPr>
          <a:xfrm>
            <a:off x="5686425" y="2125266"/>
            <a:ext cx="2828925" cy="4464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t>External World</a:t>
            </a:r>
          </a:p>
        </p:txBody>
      </p:sp>
      <p:sp>
        <p:nvSpPr>
          <p:cNvPr id="11" name="Down Arrow 10"/>
          <p:cNvSpPr/>
          <p:nvPr/>
        </p:nvSpPr>
        <p:spPr>
          <a:xfrm>
            <a:off x="6550750" y="2673932"/>
            <a:ext cx="1049069" cy="73264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3" name="Down Arrow 12"/>
          <p:cNvSpPr/>
          <p:nvPr/>
        </p:nvSpPr>
        <p:spPr>
          <a:xfrm>
            <a:off x="6890112" y="406836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913196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 And Spoke</a:t>
            </a:r>
            <a:endParaRPr lang="en-US" dirty="0"/>
          </a:p>
        </p:txBody>
      </p:sp>
      <p:sp>
        <p:nvSpPr>
          <p:cNvPr id="3" name="Content Placeholder 2"/>
          <p:cNvSpPr>
            <a:spLocks noGrp="1"/>
          </p:cNvSpPr>
          <p:nvPr>
            <p:ph idx="1"/>
          </p:nvPr>
        </p:nvSpPr>
        <p:spPr>
          <a:xfrm>
            <a:off x="628650" y="2226469"/>
            <a:ext cx="4114800" cy="3263504"/>
          </a:xfrm>
        </p:spPr>
        <p:txBody>
          <a:bodyPr/>
          <a:lstStyle/>
          <a:p>
            <a:r>
              <a:rPr lang="en-US" dirty="0" err="1" smtClean="0"/>
              <a:t>Inmon</a:t>
            </a:r>
            <a:r>
              <a:rPr lang="en-US" dirty="0" smtClean="0"/>
              <a:t> Technical Architecture</a:t>
            </a:r>
          </a:p>
          <a:p>
            <a:r>
              <a:rPr lang="en-US" dirty="0" smtClean="0"/>
              <a:t>Enterprise Focus</a:t>
            </a:r>
          </a:p>
          <a:p>
            <a:r>
              <a:rPr lang="en-US" dirty="0" smtClean="0"/>
              <a:t>Data warehouse does not have Dimensional Models, but time variance.</a:t>
            </a:r>
          </a:p>
          <a:p>
            <a:r>
              <a:rPr lang="en-US" dirty="0" smtClean="0"/>
              <a:t>Data Sourced Systematically</a:t>
            </a:r>
          </a:p>
          <a:p>
            <a:r>
              <a:rPr lang="en-US" dirty="0" smtClean="0"/>
              <a:t>Dimensional Models in Data Marts</a:t>
            </a:r>
          </a:p>
          <a:p>
            <a:endParaRPr lang="en-US" dirty="0" smtClean="0"/>
          </a:p>
          <a:p>
            <a:endParaRPr lang="en-US" dirty="0"/>
          </a:p>
        </p:txBody>
      </p:sp>
      <p:sp>
        <p:nvSpPr>
          <p:cNvPr id="4" name="Flowchart: Magnetic Disk 3"/>
          <p:cNvSpPr/>
          <p:nvPr/>
        </p:nvSpPr>
        <p:spPr>
          <a:xfrm>
            <a:off x="6786563" y="3451027"/>
            <a:ext cx="628650" cy="54947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Stage</a:t>
            </a:r>
          </a:p>
        </p:txBody>
      </p:sp>
      <p:sp>
        <p:nvSpPr>
          <p:cNvPr id="5" name="Flowchart: Magnetic Disk 4"/>
          <p:cNvSpPr/>
          <p:nvPr/>
        </p:nvSpPr>
        <p:spPr>
          <a:xfrm>
            <a:off x="6400800" y="4457698"/>
            <a:ext cx="1350169" cy="1200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Warehouse:</a:t>
            </a:r>
            <a:br>
              <a:rPr lang="en-US" sz="1350" dirty="0"/>
            </a:br>
            <a:r>
              <a:rPr lang="en-US" sz="1350" dirty="0"/>
              <a:t>3NF + Time Variance,</a:t>
            </a:r>
            <a:br>
              <a:rPr lang="en-US" sz="1350" dirty="0"/>
            </a:br>
            <a:r>
              <a:rPr lang="en-US" sz="1350" dirty="0"/>
              <a:t>MDM</a:t>
            </a:r>
          </a:p>
        </p:txBody>
      </p:sp>
      <p:sp>
        <p:nvSpPr>
          <p:cNvPr id="6" name="Rectangle 5"/>
          <p:cNvSpPr/>
          <p:nvPr/>
        </p:nvSpPr>
        <p:spPr>
          <a:xfrm>
            <a:off x="5686425" y="2125266"/>
            <a:ext cx="2828925" cy="4464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t>External World</a:t>
            </a:r>
          </a:p>
        </p:txBody>
      </p:sp>
      <p:sp>
        <p:nvSpPr>
          <p:cNvPr id="7" name="Down Arrow 6"/>
          <p:cNvSpPr/>
          <p:nvPr/>
        </p:nvSpPr>
        <p:spPr>
          <a:xfrm>
            <a:off x="6550750" y="2673932"/>
            <a:ext cx="1049069" cy="73264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8" name="Down Arrow 7"/>
          <p:cNvSpPr/>
          <p:nvPr/>
        </p:nvSpPr>
        <p:spPr>
          <a:xfrm>
            <a:off x="6890112" y="4068360"/>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2" name="Flowchart: Magnetic Disk 11"/>
          <p:cNvSpPr/>
          <p:nvPr/>
        </p:nvSpPr>
        <p:spPr>
          <a:xfrm>
            <a:off x="5029200" y="3771899"/>
            <a:ext cx="914400"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Data Mart</a:t>
            </a:r>
          </a:p>
        </p:txBody>
      </p:sp>
      <p:sp>
        <p:nvSpPr>
          <p:cNvPr id="13" name="Flowchart: Magnetic Disk 12"/>
          <p:cNvSpPr/>
          <p:nvPr/>
        </p:nvSpPr>
        <p:spPr>
          <a:xfrm>
            <a:off x="5074255" y="5057774"/>
            <a:ext cx="914400"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Data Mart</a:t>
            </a:r>
          </a:p>
        </p:txBody>
      </p:sp>
      <p:sp>
        <p:nvSpPr>
          <p:cNvPr id="14" name="Flowchart: Magnetic Disk 13"/>
          <p:cNvSpPr/>
          <p:nvPr/>
        </p:nvSpPr>
        <p:spPr>
          <a:xfrm>
            <a:off x="8152646" y="4356737"/>
            <a:ext cx="914400"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Data Mart</a:t>
            </a:r>
          </a:p>
        </p:txBody>
      </p:sp>
      <p:sp>
        <p:nvSpPr>
          <p:cNvPr id="15" name="Down Arrow 14"/>
          <p:cNvSpPr/>
          <p:nvPr/>
        </p:nvSpPr>
        <p:spPr>
          <a:xfrm rot="4846709">
            <a:off x="5958914" y="5057774"/>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6" name="Down Arrow 15"/>
          <p:cNvSpPr/>
          <p:nvPr/>
        </p:nvSpPr>
        <p:spPr>
          <a:xfrm rot="7817847">
            <a:off x="5951798" y="4303087"/>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17" name="Down Arrow 16"/>
          <p:cNvSpPr/>
          <p:nvPr/>
        </p:nvSpPr>
        <p:spPr>
          <a:xfrm rot="16016079">
            <a:off x="7766717" y="4677965"/>
            <a:ext cx="421551" cy="3214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272767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4488</TotalTime>
  <Words>2227</Words>
  <Application>Microsoft Office PowerPoint</Application>
  <PresentationFormat>On-screen Show (4:3)</PresentationFormat>
  <Paragraphs>236</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Baskerville Old Face</vt:lpstr>
      <vt:lpstr>Calibri</vt:lpstr>
      <vt:lpstr>Calibri Light</vt:lpstr>
      <vt:lpstr>Courier New</vt:lpstr>
      <vt:lpstr>Wingdings</vt:lpstr>
      <vt:lpstr>Office Theme</vt:lpstr>
      <vt:lpstr>Technical Architecture</vt:lpstr>
      <vt:lpstr>Lecture Objectives</vt:lpstr>
      <vt:lpstr>Recall: Kimball Lifecycle</vt:lpstr>
      <vt:lpstr>Architecture != Infrastructure</vt:lpstr>
      <vt:lpstr>The Data Warehouse Maturity Model</vt:lpstr>
      <vt:lpstr>5 Technical Architectures</vt:lpstr>
      <vt:lpstr>Independent Data Marts</vt:lpstr>
      <vt:lpstr>Data Mart Bus Architecture</vt:lpstr>
      <vt:lpstr>Hub And Spoke</vt:lpstr>
      <vt:lpstr>Centralized Data Warehouse</vt:lpstr>
      <vt:lpstr>Federated Data Warehouse</vt:lpstr>
      <vt:lpstr>Factors That Affect Choosing A Data Warehouse Architecture</vt:lpstr>
      <vt:lpstr>Which Technical Architecture?</vt:lpstr>
      <vt:lpstr>Which Technical Architecture?</vt:lpstr>
      <vt:lpstr> Check Yourself </vt:lpstr>
      <vt:lpstr>Kimball: DW/BI System Architecture Model</vt:lpstr>
      <vt:lpstr>Back Room and Front Room Architectures </vt:lpstr>
      <vt:lpstr>3 System Architectures </vt:lpstr>
      <vt:lpstr>Metadata</vt:lpstr>
      <vt:lpstr>Back Room Architecture</vt:lpstr>
      <vt:lpstr>Presentation Server Architecture </vt:lpstr>
      <vt:lpstr>Front-Room Architecture</vt:lpstr>
      <vt:lpstr>Kimball v Inmon</vt:lpstr>
      <vt:lpstr>Kimball v Inmon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Situmeang</dc:creator>
  <cp:lastModifiedBy>Samuel Situmeang</cp:lastModifiedBy>
  <cp:revision>261</cp:revision>
  <dcterms:created xsi:type="dcterms:W3CDTF">2014-09-16T21:38:26Z</dcterms:created>
  <dcterms:modified xsi:type="dcterms:W3CDTF">2020-03-04T00:36:54Z</dcterms:modified>
</cp:coreProperties>
</file>