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56" r:id="rId2"/>
    <p:sldId id="285" r:id="rId3"/>
    <p:sldId id="436" r:id="rId4"/>
    <p:sldId id="434" r:id="rId5"/>
    <p:sldId id="437" r:id="rId6"/>
    <p:sldId id="435" r:id="rId7"/>
    <p:sldId id="438" r:id="rId8"/>
    <p:sldId id="439" r:id="rId9"/>
    <p:sldId id="440" r:id="rId10"/>
    <p:sldId id="441" r:id="rId11"/>
    <p:sldId id="442" r:id="rId12"/>
    <p:sldId id="443" r:id="rId13"/>
    <p:sldId id="444" r:id="rId14"/>
    <p:sldId id="446" r:id="rId15"/>
    <p:sldId id="445"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465" r:id="rId35"/>
    <p:sldId id="43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2C1"/>
    <a:srgbClr val="0078C4"/>
    <a:srgbClr val="FFFFFF"/>
    <a:srgbClr val="481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1" autoAdjust="0"/>
    <p:restoredTop sz="81319" autoAdjust="0"/>
  </p:normalViewPr>
  <p:slideViewPr>
    <p:cSldViewPr snapToGrid="0">
      <p:cViewPr varScale="1">
        <p:scale>
          <a:sx n="71" d="100"/>
          <a:sy n="71" d="100"/>
        </p:scale>
        <p:origin x="756" y="48"/>
      </p:cViewPr>
      <p:guideLst/>
    </p:cSldViewPr>
  </p:slideViewPr>
  <p:outlineViewPr>
    <p:cViewPr>
      <p:scale>
        <a:sx n="33" d="100"/>
        <a:sy n="33" d="100"/>
      </p:scale>
      <p:origin x="0" y="-29058"/>
    </p:cViewPr>
  </p:outlin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62AF33-1D5A-4788-B798-1C65E60062E7}" type="datetimeFigureOut">
              <a:rPr lang="en-US" smtClean="0"/>
              <a:t>3/31/2020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CCF32-703B-41FA-B1C0-EA6501A3CC6C}" type="slidenum">
              <a:rPr lang="en-US" smtClean="0"/>
              <a:t>‹#›</a:t>
            </a:fld>
            <a:endParaRPr lang="en-US"/>
          </a:p>
        </p:txBody>
      </p:sp>
    </p:spTree>
    <p:extLst>
      <p:ext uri="{BB962C8B-B14F-4D97-AF65-F5344CB8AC3E}">
        <p14:creationId xmlns:p14="http://schemas.microsoft.com/office/powerpoint/2010/main" val="273859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77ABD-27BE-46D0-B371-C1FA08CD26B1}" type="datetimeFigureOut">
              <a:rPr lang="id-ID" smtClean="0"/>
              <a:t>31/03/2020</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F5CE0-D66B-4F01-9876-BEE3584B5BC2}" type="slidenum">
              <a:rPr lang="id-ID" smtClean="0"/>
              <a:t>‹#›</a:t>
            </a:fld>
            <a:endParaRPr lang="id-ID"/>
          </a:p>
        </p:txBody>
      </p:sp>
    </p:spTree>
    <p:extLst>
      <p:ext uri="{BB962C8B-B14F-4D97-AF65-F5344CB8AC3E}">
        <p14:creationId xmlns:p14="http://schemas.microsoft.com/office/powerpoint/2010/main" val="217894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DF5CE0-D66B-4F01-9876-BEE3584B5BC2}" type="slidenum">
              <a:rPr lang="id-ID" smtClean="0"/>
              <a:t>1</a:t>
            </a:fld>
            <a:endParaRPr lang="id-ID"/>
          </a:p>
        </p:txBody>
      </p:sp>
    </p:spTree>
    <p:extLst>
      <p:ext uri="{BB962C8B-B14F-4D97-AF65-F5344CB8AC3E}">
        <p14:creationId xmlns:p14="http://schemas.microsoft.com/office/powerpoint/2010/main" val="1834522542"/>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smtClean="0"/>
          </a:p>
        </p:txBody>
      </p:sp>
      <p:sp>
        <p:nvSpPr>
          <p:cNvPr id="4" name="Slide Number Placeholder 3"/>
          <p:cNvSpPr>
            <a:spLocks noGrp="1"/>
          </p:cNvSpPr>
          <p:nvPr>
            <p:ph type="sldNum" sz="quarter" idx="10"/>
          </p:nvPr>
        </p:nvSpPr>
        <p:spPr/>
        <p:txBody>
          <a:bodyPr/>
          <a:lstStyle/>
          <a:p>
            <a:fld id="{97DF5CE0-D66B-4F01-9876-BEE3584B5BC2}" type="slidenum">
              <a:rPr lang="id-ID" smtClean="0"/>
              <a:t>2</a:t>
            </a:fld>
            <a:endParaRPr lang="id-ID"/>
          </a:p>
        </p:txBody>
      </p:sp>
    </p:spTree>
    <p:extLst>
      <p:ext uri="{BB962C8B-B14F-4D97-AF65-F5344CB8AC3E}">
        <p14:creationId xmlns:p14="http://schemas.microsoft.com/office/powerpoint/2010/main" val="347667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sz="1600"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5133112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00291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98179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004647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051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8118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r>
              <a:rPr lang="en-US" smtClean="0"/>
              <a:t>Thursday, February 8, 2018</a:t>
            </a:r>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249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r>
              <a:rPr lang="en-US" smtClean="0"/>
              <a:t>Thursday, February 8, 2018</a:t>
            </a:r>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803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Thursday, February 8, 2018</a:t>
            </a: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34211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9801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5214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8846"/>
            <a:ext cx="9144000" cy="466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502920"/>
            <a:ext cx="7886700" cy="11877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r>
              <a:rPr lang="en-US" smtClean="0"/>
              <a:t>Thursday, February 8, 2018</a:t>
            </a:r>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pic>
        <p:nvPicPr>
          <p:cNvPr id="7" name="Picture 6"/>
          <p:cNvPicPr>
            <a:picLocks noChangeAspect="1"/>
          </p:cNvPicPr>
          <p:nvPr userDrawn="1"/>
        </p:nvPicPr>
        <p:blipFill>
          <a:blip r:embed="rId13"/>
          <a:stretch>
            <a:fillRect/>
          </a:stretch>
        </p:blipFill>
        <p:spPr>
          <a:xfrm>
            <a:off x="8176276" y="45720"/>
            <a:ext cx="339074" cy="365760"/>
          </a:xfrm>
          <a:prstGeom prst="rect">
            <a:avLst/>
          </a:prstGeom>
          <a:effectLst>
            <a:softEdge rad="12700"/>
          </a:effectLst>
        </p:spPr>
      </p:pic>
      <p:sp>
        <p:nvSpPr>
          <p:cNvPr id="9" name="TextBox 8"/>
          <p:cNvSpPr txBox="1"/>
          <p:nvPr userDrawn="1"/>
        </p:nvSpPr>
        <p:spPr>
          <a:xfrm>
            <a:off x="5181600" y="88761"/>
            <a:ext cx="2872740" cy="274320"/>
          </a:xfrm>
          <a:prstGeom prst="rect">
            <a:avLst/>
          </a:prstGeom>
          <a:noFill/>
        </p:spPr>
        <p:txBody>
          <a:bodyPr wrap="square" rtlCol="0">
            <a:normAutofit/>
          </a:bodyPr>
          <a:lstStyle/>
          <a:p>
            <a:pPr algn="ctr"/>
            <a:r>
              <a:rPr lang="en-US" sz="1200" b="1" smtClean="0">
                <a:solidFill>
                  <a:srgbClr val="0078C4"/>
                </a:solidFill>
              </a:rPr>
              <a:t>Data Warehouse and Business Intelligence</a:t>
            </a:r>
            <a:endParaRPr lang="en-US" sz="1200" b="1" dirty="0">
              <a:solidFill>
                <a:srgbClr val="0078C4"/>
              </a:solidFill>
            </a:endParaRPr>
          </a:p>
        </p:txBody>
      </p:sp>
      <p:sp>
        <p:nvSpPr>
          <p:cNvPr id="10" name="Title 1"/>
          <p:cNvSpPr txBox="1">
            <a:spLocks/>
          </p:cNvSpPr>
          <p:nvPr userDrawn="1"/>
        </p:nvSpPr>
        <p:spPr>
          <a:xfrm>
            <a:off x="628650" y="60731"/>
            <a:ext cx="4114800" cy="333057"/>
          </a:xfrm>
          <a:prstGeom prst="rect">
            <a:avLst/>
          </a:prstGeom>
        </p:spPr>
        <p:txBody>
          <a:bodyPr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600" b="1" smtClean="0">
                <a:solidFill>
                  <a:srgbClr val="0078C4"/>
                </a:solidFill>
              </a:rPr>
              <a:t>Dimensional Modeling III</a:t>
            </a:r>
            <a:endParaRPr lang="en-US" sz="1600" b="1" dirty="0">
              <a:solidFill>
                <a:srgbClr val="0078C4"/>
              </a:solidFill>
            </a:endParaRPr>
          </a:p>
        </p:txBody>
      </p:sp>
    </p:spTree>
    <p:extLst>
      <p:ext uri="{BB962C8B-B14F-4D97-AF65-F5344CB8AC3E}">
        <p14:creationId xmlns:p14="http://schemas.microsoft.com/office/powerpoint/2010/main" val="27655690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r>
              <a:rPr lang="en-US" smtClean="0"/>
              <a:t>Dimensi pemodelan III</a:t>
            </a:r>
            <a:endParaRPr lang="en-US" dirty="0"/>
          </a:p>
        </p:txBody>
      </p:sp>
      <p:sp>
        <p:nvSpPr>
          <p:cNvPr id="3" name="Subtitle 2"/>
          <p:cNvSpPr>
            <a:spLocks noGrp="1"/>
          </p:cNvSpPr>
          <p:nvPr>
            <p:ph type="subTitle" idx="1"/>
          </p:nvPr>
        </p:nvSpPr>
        <p:spPr/>
        <p:txBody>
          <a:bodyPr>
            <a:normAutofit/>
          </a:bodyPr>
          <a:lstStyle/>
          <a:p>
            <a:pPr/>
            <a:r>
              <a:rPr lang="id-ID" smtClean="0"/>
              <a:t>Samuel </a:t>
            </a:r>
            <a:r>
              <a:rPr lang="id-ID" dirty="0" smtClean="0"/>
              <a:t>I. G. Situmeang</a:t>
            </a:r>
            <a:endParaRPr lang="en-US" dirty="0"/>
          </a:p>
        </p:txBody>
      </p:sp>
    </p:spTree>
    <p:extLst>
      <p:ext uri="{BB962C8B-B14F-4D97-AF65-F5344CB8AC3E}">
        <p14:creationId xmlns:p14="http://schemas.microsoft.com/office/powerpoint/2010/main" val="271628343"/>
      </p:ext>
    </p:extLst>
  </p:cSld>
  <p:clrMapOvr>
    <a:masterClrMapping/>
  </p:clrMapOvr>
  <mc:AlternateContent xmlns:mc="http://schemas.openxmlformats.org/markup-compatibility/2006" xmlns:p14="http://schemas.microsoft.com/office/powerpoint/2010/main">
    <mc:Choice Requires="p14">
      <p:transition p14:dur="0"/>
    </mc:Choice>
    <mc:Fallback>
      <p:transition/>
    </mc:Fallback>
  </mc:AlternateContent>
  <p:timing>
    <p:tnLst>
      <p:par>
        <p:cTn id="1" dur="indefinite" restart="never" nodeType="tmRoot"/>
      </p:par>
    </p:tnLst>
  </p:timing>
</p:sld>
</file>

<file path=ppt/slides/slide1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2: Deklarasikan gandum</a:t>
            </a:r>
          </a:p>
        </p:txBody>
      </p:sp>
      <p:sp>
        <p:nvSpPr>
          <p:cNvPr id="3" name="Content Placeholder 2"/>
          <p:cNvSpPr>
            <a:spLocks noGrp="1"/>
          </p:cNvSpPr>
          <p:nvPr>
            <p:ph idx="1"/>
          </p:nvPr>
        </p:nvSpPr>
        <p:spPr/>
        <p:txBody>
          <a:bodyPr>
            <a:normAutofit/>
          </a:bodyPr>
          <a:lstStyle/>
          <a:p>
            <a:pPr>
              <a:lnSpc>
                <a:spcPct val="150000"/>
              </a:lnSpc>
            </a:pPr>
            <a:r>
              <a:rPr lang="en-US"/>
              <a:t>Tingkat detail data apa yang harus dibuat tersedia </a:t>
            </a:r>
            <a:r>
              <a:rPr lang="en-US" smtClean="0"/>
              <a:t>dalam </a:t>
            </a:r>
            <a:r>
              <a:rPr lang="en-US"/>
              <a:t>model dimensi?</a:t>
            </a:r>
          </a:p>
          <a:p>
            <a:pPr>
              <a:lnSpc>
                <a:spcPct val="150000"/>
              </a:lnSpc>
            </a:pPr>
            <a:r>
              <a:rPr lang="en-US"/>
              <a:t>Data atom sangat </a:t>
            </a:r>
            <a:r>
              <a:rPr lang="en-US" smtClean="0"/>
              <a:t>Dimensi.</a:t>
            </a:r>
            <a:endParaRPr lang="en-US"/>
          </a:p>
          <a:p>
            <a:pPr>
              <a:lnSpc>
                <a:spcPct val="150000"/>
              </a:lnSpc>
            </a:pPr>
            <a:r>
              <a:rPr lang="en-US"/>
              <a:t>Yang lebih rinci dan atom pengukuran fakta, </a:t>
            </a:r>
            <a:r>
              <a:rPr lang="en-US" smtClean="0"/>
              <a:t>lebih banyak hal </a:t>
            </a:r>
            <a:r>
              <a:rPr lang="en-US"/>
              <a:t>Anda tahu untuk </a:t>
            </a:r>
            <a:r>
              <a:rPr lang="en-US" smtClean="0"/>
              <a:t>Yakin.</a:t>
            </a:r>
            <a:endParaRPr lang="en-US"/>
          </a:p>
          <a:p>
            <a:pPr>
              <a:lnSpc>
                <a:spcPct val="150000"/>
              </a:lnSpc>
            </a:pPr>
            <a:r>
              <a:rPr lang="en-US"/>
              <a:t>Data atom memberikan fleksibilitas analitik maksimum karena </a:t>
            </a:r>
            <a:r>
              <a:rPr lang="en-US" smtClean="0"/>
              <a:t>dapat </a:t>
            </a:r>
            <a:r>
              <a:rPr lang="en-US"/>
              <a:t>terkendala dan digulung dengan segala cara </a:t>
            </a:r>
            <a:r>
              <a:rPr lang="en-US" smtClean="0"/>
              <a:t>Mungkin.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Tree>
    <p:extLst>
      <p:ext uri="{BB962C8B-B14F-4D97-AF65-F5344CB8AC3E}">
        <p14:creationId xmlns:p14="http://schemas.microsoft.com/office/powerpoint/2010/main" val="3254144719"/>
      </p:ext>
    </p:extLst>
  </p:cSld>
  <p:clrMapOvr>
    <a:masterClrMapping/>
  </p:clrMapOvr>
  <p:timing>
    <p:tnLst>
      <p:par>
        <p:cTn id="1" dur="indefinite" restart="never" nodeType="tmRoot"/>
      </p:par>
    </p:tnLst>
  </p:timing>
</p:sld>
</file>

<file path=ppt/slides/slide1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2: Deklarasikan gandum</a:t>
            </a:r>
          </a:p>
        </p:txBody>
      </p:sp>
      <p:sp>
        <p:nvSpPr>
          <p:cNvPr id="3" name="Content Placeholder 2"/>
          <p:cNvSpPr>
            <a:spLocks noGrp="1"/>
          </p:cNvSpPr>
          <p:nvPr>
            <p:ph idx="1"/>
          </p:nvPr>
        </p:nvSpPr>
        <p:spPr/>
        <p:txBody>
          <a:bodyPr>
            <a:normAutofit/>
          </a:bodyPr>
          <a:lstStyle/>
          <a:p>
            <a:pPr>
              <a:lnSpc>
                <a:spcPct val="150000"/>
              </a:lnSpc>
            </a:pPr>
            <a:r>
              <a:rPr lang="en-US" smtClean="0"/>
              <a:t>J </a:t>
            </a:r>
            <a:r>
              <a:rPr lang="en-US"/>
              <a:t>Sistem DW/BI hampir selalu meminta data yang diungkapkan </a:t>
            </a:r>
            <a:r>
              <a:rPr lang="en-US" smtClean="0"/>
              <a:t>yang terendah </a:t>
            </a:r>
            <a:r>
              <a:rPr lang="en-US"/>
              <a:t>mungkin gandum, bukan karena query ingin </a:t>
            </a:r>
            <a:r>
              <a:rPr lang="en-US" smtClean="0"/>
              <a:t>Lihat individu </a:t>
            </a:r>
            <a:r>
              <a:rPr lang="en-US"/>
              <a:t>baris tetapi karena permintaan perlu dipotong melalui </a:t>
            </a:r>
            <a:r>
              <a:rPr lang="en-US" smtClean="0"/>
              <a:t>rincian </a:t>
            </a:r>
            <a:r>
              <a:rPr lang="en-US"/>
              <a:t>dengan cara yang sangat tepat.</a:t>
            </a:r>
          </a:p>
          <a:p>
            <a:pPr>
              <a:lnSpc>
                <a:spcPct val="150000"/>
              </a:lnSpc>
            </a:pPr>
            <a:r>
              <a:rPr lang="en-US"/>
              <a:t>Dalam studi kasus ritel data yang paling granular </a:t>
            </a:r>
            <a:r>
              <a:rPr lang="en-US" b="1">
                <a:solidFill>
                  <a:srgbClr val="FF0000"/>
                </a:solidFill>
              </a:rPr>
              <a:t>tertentu </a:t>
            </a:r>
            <a:r>
              <a:rPr lang="en-US" b="1" smtClean="0">
                <a:solidFill>
                  <a:srgbClr val="FF0000"/>
                </a:solidFill>
              </a:rPr>
              <a:t>masing-masing produk </a:t>
            </a:r>
            <a:r>
              <a:rPr lang="en-US" b="1">
                <a:solidFill>
                  <a:srgbClr val="FF0000"/>
                </a:solidFill>
              </a:rPr>
              <a:t>pada POS </a:t>
            </a:r>
            <a:r>
              <a:rPr lang="en-US" b="1" smtClean="0">
                <a:solidFill>
                  <a:srgbClr val="FF0000"/>
                </a:solidFill>
              </a:rPr>
              <a:t>Transaksi</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1387385994"/>
      </p:ext>
    </p:extLst>
  </p:cSld>
  <p:clrMapOvr>
    <a:masterClrMapping/>
  </p:clrMapOvr>
  <p:timing>
    <p:tnLst>
      <p:par>
        <p:cTn id="1" dur="indefinite" restart="never" nodeType="tmRoot"/>
      </p:par>
    </p:tnLst>
  </p:timing>
</p:sld>
</file>

<file path=ppt/slides/slide1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a:bodyPr>
          <a:lstStyle/>
          <a:p>
            <a:pPr>
              <a:lnSpc>
                <a:spcPct val="150000"/>
              </a:lnSpc>
            </a:pPr>
            <a:r>
              <a:rPr lang="en-US"/>
              <a:t>Tanggal</a:t>
            </a:r>
          </a:p>
          <a:p>
            <a:pPr>
              <a:lnSpc>
                <a:spcPct val="150000"/>
              </a:lnSpc>
            </a:pPr>
            <a:r>
              <a:rPr lang="en-US" smtClean="0"/>
              <a:t>Produk</a:t>
            </a:r>
            <a:endParaRPr lang="en-US"/>
          </a:p>
          <a:p>
            <a:pPr>
              <a:lnSpc>
                <a:spcPct val="150000"/>
              </a:lnSpc>
            </a:pPr>
            <a:r>
              <a:rPr lang="en-US" smtClean="0"/>
              <a:t>Toko</a:t>
            </a:r>
            <a:endParaRPr lang="en-US"/>
          </a:p>
          <a:p>
            <a:pPr>
              <a:lnSpc>
                <a:spcPct val="150000"/>
              </a:lnSpc>
            </a:pPr>
            <a:r>
              <a:rPr lang="en-US" smtClean="0"/>
              <a:t>Promosi</a:t>
            </a:r>
            <a:endParaRPr lang="en-US"/>
          </a:p>
          <a:p>
            <a:pPr>
              <a:lnSpc>
                <a:spcPct val="150000"/>
              </a:lnSpc>
            </a:pPr>
            <a:r>
              <a:rPr lang="en-US" smtClean="0"/>
              <a:t>Kasir</a:t>
            </a:r>
            <a:endParaRPr lang="en-US"/>
          </a:p>
          <a:p>
            <a:pPr>
              <a:lnSpc>
                <a:spcPct val="150000"/>
              </a:lnSpc>
            </a:pPr>
            <a:r>
              <a:rPr lang="en-US" smtClean="0"/>
              <a:t>Metode pembayaran</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pic>
        <p:nvPicPr>
          <p:cNvPr id="5" name="Picture 4"/>
          <p:cNvPicPr>
            <a:picLocks noChangeAspect="1"/>
          </p:cNvPicPr>
          <p:nvPr/>
        </p:nvPicPr>
        <p:blipFill>
          <a:blip r:embed="rId2"/>
          <a:stretch>
            <a:fillRect/>
          </a:stretch>
        </p:blipFill>
        <p:spPr>
          <a:xfrm>
            <a:off x="5994119" y="1690689"/>
            <a:ext cx="2886990" cy="4665662"/>
          </a:xfrm>
          <a:prstGeom prst="rect">
            <a:avLst/>
          </a:prstGeom>
        </p:spPr>
      </p:pic>
      <p:sp>
        <p:nvSpPr>
          <p:cNvPr id="6" name="Rectangle 5"/>
          <p:cNvSpPr/>
          <p:nvPr/>
        </p:nvSpPr>
        <p:spPr>
          <a:xfrm>
            <a:off x="5949400" y="6404934"/>
            <a:ext cx="1832553" cy="261610"/>
          </a:xfrm>
          <a:prstGeom prst="rect">
            <a:avLst/>
          </a:prstGeom>
        </p:spPr>
        <p:txBody>
          <a:bodyPr wrap="none">
            <a:spAutoFit/>
          </a:bodyPr>
          <a:lstStyle/>
          <a:p>
            <a:pPr/>
            <a:r>
              <a:rPr lang="en-US" sz="1100"/>
              <a:t>Tanda terima contoh tunai Register.</a:t>
            </a:r>
          </a:p>
        </p:txBody>
      </p:sp>
    </p:spTree>
    <p:extLst>
      <p:ext uri="{BB962C8B-B14F-4D97-AF65-F5344CB8AC3E}">
        <p14:creationId xmlns:p14="http://schemas.microsoft.com/office/powerpoint/2010/main" val="2419546686"/>
      </p:ext>
    </p:extLst>
  </p:cSld>
  <p:clrMapOvr>
    <a:masterClrMapping/>
  </p:clrMapOvr>
  <p:timing>
    <p:tnLst>
      <p:par>
        <p:cTn id="1" dur="indefinite" restart="never" nodeType="tmRoot"/>
      </p:par>
    </p:tnLst>
  </p:timing>
</p:sld>
</file>

<file path=ppt/slides/slide1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a:bodyPr>
          <a:lstStyle/>
          <a:p>
            <a:pPr>
              <a:lnSpc>
                <a:spcPct val="150000"/>
              </a:lnSpc>
            </a:pPr>
            <a:r>
              <a:rPr lang="en-US"/>
              <a:t>Tanggal</a:t>
            </a:r>
          </a:p>
          <a:p>
            <a:pPr>
              <a:lnSpc>
                <a:spcPct val="150000"/>
              </a:lnSpc>
            </a:pPr>
            <a:r>
              <a:rPr lang="en-US" smtClean="0"/>
              <a:t>Produk</a:t>
            </a:r>
            <a:endParaRPr lang="en-US"/>
          </a:p>
          <a:p>
            <a:pPr>
              <a:lnSpc>
                <a:spcPct val="150000"/>
              </a:lnSpc>
            </a:pPr>
            <a:r>
              <a:rPr lang="en-US" smtClean="0"/>
              <a:t>Toko</a:t>
            </a:r>
            <a:endParaRPr lang="en-US"/>
          </a:p>
          <a:p>
            <a:pPr>
              <a:lnSpc>
                <a:spcPct val="150000"/>
              </a:lnSpc>
            </a:pPr>
            <a:r>
              <a:rPr lang="en-US" smtClean="0"/>
              <a:t>Promosi</a:t>
            </a:r>
            <a:endParaRPr lang="en-US"/>
          </a:p>
          <a:p>
            <a:pPr>
              <a:lnSpc>
                <a:spcPct val="150000"/>
              </a:lnSpc>
            </a:pPr>
            <a:r>
              <a:rPr lang="en-US" smtClean="0"/>
              <a:t>Kasir</a:t>
            </a:r>
            <a:endParaRPr lang="en-US"/>
          </a:p>
          <a:p>
            <a:pPr>
              <a:lnSpc>
                <a:spcPct val="150000"/>
              </a:lnSpc>
            </a:pPr>
            <a:r>
              <a:rPr lang="en-US" smtClean="0"/>
              <a:t>Metode pembayaran</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pic>
        <p:nvPicPr>
          <p:cNvPr id="5" name="Picture 4"/>
          <p:cNvPicPr>
            <a:picLocks noChangeAspect="1"/>
          </p:cNvPicPr>
          <p:nvPr/>
        </p:nvPicPr>
        <p:blipFill>
          <a:blip r:embed="rId2"/>
          <a:stretch>
            <a:fillRect/>
          </a:stretch>
        </p:blipFill>
        <p:spPr>
          <a:xfrm>
            <a:off x="5994119" y="1690689"/>
            <a:ext cx="2886990" cy="4665662"/>
          </a:xfrm>
          <a:prstGeom prst="rect">
            <a:avLst/>
          </a:prstGeom>
        </p:spPr>
      </p:pic>
      <p:sp>
        <p:nvSpPr>
          <p:cNvPr id="6" name="Rectangle 5"/>
          <p:cNvSpPr/>
          <p:nvPr/>
        </p:nvSpPr>
        <p:spPr>
          <a:xfrm>
            <a:off x="5949400" y="6404934"/>
            <a:ext cx="1832553" cy="261610"/>
          </a:xfrm>
          <a:prstGeom prst="rect">
            <a:avLst/>
          </a:prstGeom>
        </p:spPr>
        <p:txBody>
          <a:bodyPr wrap="none">
            <a:spAutoFit/>
          </a:bodyPr>
          <a:lstStyle/>
          <a:p>
            <a:pPr/>
            <a:r>
              <a:rPr lang="en-US" sz="1100"/>
              <a:t>Tanda terima contoh tunai Register.</a:t>
            </a:r>
          </a:p>
        </p:txBody>
      </p:sp>
    </p:spTree>
    <p:extLst>
      <p:ext uri="{BB962C8B-B14F-4D97-AF65-F5344CB8AC3E}">
        <p14:creationId xmlns:p14="http://schemas.microsoft.com/office/powerpoint/2010/main" val="4259125838"/>
      </p:ext>
    </p:extLst>
  </p:cSld>
  <p:clrMapOvr>
    <a:masterClrMapping/>
  </p:clrMapOvr>
  <p:timing>
    <p:tnLst>
      <p:par>
        <p:cTn id="1" dur="indefinite" restart="never" nodeType="tmRoot"/>
      </p:par>
    </p:tnLst>
  </p:timing>
</p:sld>
</file>

<file path=ppt/slides/slide14.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smtClean="0"/>
                  <a:t>Produk</a:t>
                </a:r>
                <a:endParaRPr lang="en-US"/>
              </a:p>
              <a:p>
                <a:pPr lvl="1">
                  <a:lnSpc>
                    <a:spcPct val="150000"/>
                  </a:lnSpc>
                </a:pPr>
                <a:r>
                  <a:rPr lang="en-US" smtClean="0"/>
                  <a:t>Hirarki merchandise</a:t>
                </a:r>
              </a:p>
              <a:p>
                <a:pPr lvl="2">
                  <a:lnSpc>
                    <a:spcPct val="150000"/>
                  </a:lnSpc>
                </a:pPr>
                <a:r>
                  <a:rPr lang="en-US" smtClean="0"/>
                  <a:t>Sku </a:t>
                </a:r>
                <a14:m>
                  <m:oMath xmlns:m="http://schemas.openxmlformats.org/officeDocument/2006/math">
                    <m:r>
                      <a:rPr xmlns:a="http://schemas.openxmlformats.org/drawingml/2006/main" lang="en-US" i="1" smtClean="0">
                        <a:latin typeface="Cambria Math" panose="02040503050406030204" pitchFamily="18" charset="0"/>
                        <a:ea typeface="Cambria Math" panose="02040503050406030204" pitchFamily="18" charset="0"/>
                      </a:rPr>
                      <m:t>→</m:t>
                    </m:r>
                  </m:oMath>
                </a14:m>
                <a:r>
                  <a:rPr lang="en-US" smtClean="0"/>
                  <a:t> Merek</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Kategori</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Departemen</a:t>
                </a:r>
              </a:p>
              <a:p>
                <a:pPr lvl="1">
                  <a:lnSpc>
                    <a:spcPct val="150000"/>
                  </a:lnSpc>
                </a:pPr>
                <a:r>
                  <a:rPr lang="en-US" smtClean="0"/>
                  <a:t>Atribut lainnya</a:t>
                </a:r>
              </a:p>
              <a:p>
                <a:pPr lvl="2">
                  <a:lnSpc>
                    <a:spcPct val="150000"/>
                  </a:lnSpc>
                </a:pPr>
                <a:r>
                  <a:rPr lang="en-US" smtClean="0"/>
                  <a:t>Nama produk, ukuran, berat, jenis paket, dll.</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1924198791"/>
      </p:ext>
    </p:extLst>
  </p:cSld>
  <p:clrMapOvr>
    <a:masterClrMapping/>
  </p:clrMapOvr>
  <p:timing>
    <p:tnLst>
      <p:par>
        <p:cTn id="1" dur="indefinite" restart="never" nodeType="tmRoot"/>
      </p:par>
    </p:tnLst>
  </p:timing>
</p:sld>
</file>

<file path=ppt/slides/slide15.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smtClean="0"/>
                  <a:t>Toko</a:t>
                </a:r>
              </a:p>
              <a:p>
                <a:pPr lvl="1">
                  <a:lnSpc>
                    <a:spcPct val="150000"/>
                  </a:lnSpc>
                </a:pPr>
                <a:r>
                  <a:rPr lang="en-US" smtClean="0"/>
                  <a:t>Hirarki geografi</a:t>
                </a:r>
              </a:p>
              <a:p>
                <a:pPr lvl="2">
                  <a:lnSpc>
                    <a:spcPct val="150000"/>
                  </a:lnSpc>
                </a:pPr>
                <a:r>
                  <a:rPr lang="en-US" smtClean="0"/>
                  <a:t>Toko</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Kode pos</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County</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Negara</a:t>
                </a:r>
              </a:p>
              <a:p>
                <a:pPr lvl="1">
                  <a:lnSpc>
                    <a:spcPct val="150000"/>
                  </a:lnSpc>
                </a:pPr>
                <a:r>
                  <a:rPr lang="en-US" smtClean="0"/>
                  <a:t>Hirarki admistratif</a:t>
                </a:r>
              </a:p>
              <a:p>
                <a:pPr lvl="2">
                  <a:lnSpc>
                    <a:spcPct val="150000"/>
                  </a:lnSpc>
                </a:pPr>
                <a:r>
                  <a:rPr lang="en-US" smtClean="0"/>
                  <a:t>Toko</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Distrik</a:t>
                </a:r>
                <a:r>
                  <a:rPr lang="en-US"/>
                  <a:t> </a:t>
                </a:r>
                <a14:m>
                  <m:oMath xmlns:m="http://schemas.openxmlformats.org/officeDocument/2006/math">
                    <m:r>
                      <a:rPr xmlns:a="http://schemas.openxmlformats.org/drawingml/2006/main" lang="en-US" i="1">
                        <a:latin typeface="Cambria Math" panose="02040503050406030204" pitchFamily="18" charset="0"/>
                        <a:ea typeface="Cambria Math" panose="02040503050406030204" pitchFamily="18" charset="0"/>
                      </a:rPr>
                      <m:t>→</m:t>
                    </m:r>
                  </m:oMath>
                </a14:m>
                <a:r>
                  <a:rPr lang="en-US"/>
                  <a:t> </a:t>
                </a:r>
                <a:r>
                  <a:rPr lang="en-US" smtClean="0"/>
                  <a:t>Wilayah</a:t>
                </a:r>
              </a:p>
              <a:p>
                <a:pPr lvl="1">
                  <a:lnSpc>
                    <a:spcPct val="150000"/>
                  </a:lnSpc>
                </a:pPr>
                <a:r>
                  <a:rPr lang="en-US" smtClean="0"/>
                  <a:t>Atribut lainnya</a:t>
                </a:r>
              </a:p>
              <a:p>
                <a:pPr lvl="2">
                  <a:lnSpc>
                    <a:spcPct val="150000"/>
                  </a:lnSpc>
                </a:pPr>
                <a:r>
                  <a:rPr lang="en-US" smtClean="0"/>
                  <a:t>Alamat, nama toko, manajer toko, Footage lapangan, dll.</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1612165139"/>
      </p:ext>
    </p:extLst>
  </p:cSld>
  <p:clrMapOvr>
    <a:masterClrMapping/>
  </p:clrMapOvr>
  <p:timing>
    <p:tnLst>
      <p:par>
        <p:cTn id="1" dur="indefinite" restart="never" nodeType="tmRoot"/>
      </p:par>
    </p:tnLst>
  </p:timing>
</p:sld>
</file>

<file path=ppt/slides/slide1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a:bodyPr>
          <a:lstStyle/>
          <a:p>
            <a:pPr>
              <a:lnSpc>
                <a:spcPct val="150000"/>
              </a:lnSpc>
            </a:pPr>
            <a:r>
              <a:rPr lang="en-US" smtClean="0"/>
              <a:t>Hirarki</a:t>
            </a:r>
          </a:p>
          <a:p>
            <a:pPr lvl="1">
              <a:lnSpc>
                <a:spcPct val="150000"/>
              </a:lnSpc>
            </a:pPr>
            <a:r>
              <a:rPr lang="en-US" smtClean="0"/>
              <a:t>Umum dalam tabel dimensi.</a:t>
            </a:r>
          </a:p>
          <a:p>
            <a:pPr lvl="1">
              <a:lnSpc>
                <a:spcPct val="150000"/>
              </a:lnSpc>
            </a:pPr>
            <a:r>
              <a:rPr lang="en-US" smtClean="0"/>
              <a:t>Beberapa hierarki dapat muncul dalam dimensi yang sama.</a:t>
            </a:r>
          </a:p>
          <a:p>
            <a:pPr lvl="1">
              <a:lnSpc>
                <a:spcPct val="150000"/>
              </a:lnSpc>
            </a:pPr>
            <a:r>
              <a:rPr lang="en-US" smtClean="0"/>
              <a:t>Tidak perlu menjadi hierarki yang ketat.</a:t>
            </a:r>
          </a:p>
          <a:p>
            <a:pPr lvl="2">
              <a:lnSpc>
                <a:spcPct val="150000"/>
              </a:lnSpc>
            </a:pPr>
            <a:r>
              <a:rPr lang="en-US" smtClean="0"/>
              <a:t>Misalnya ZIP code yang mencakup 2 County</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Tree>
    <p:extLst>
      <p:ext uri="{BB962C8B-B14F-4D97-AF65-F5344CB8AC3E}">
        <p14:creationId xmlns:p14="http://schemas.microsoft.com/office/powerpoint/2010/main" val="1370211692"/>
      </p:ext>
    </p:extLst>
  </p:cSld>
  <p:clrMapOvr>
    <a:masterClrMapping/>
  </p:clrMapOvr>
  <p:timing>
    <p:tnLst>
      <p:par>
        <p:cTn id="1" dur="indefinite" restart="never" nodeType="tmRoot"/>
      </p:par>
    </p:tnLst>
  </p:timing>
</p:sld>
</file>

<file path=ppt/slides/slide1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a:bodyPr>
          <a:lstStyle/>
          <a:p>
            <a:pPr marL="0" indent="0">
              <a:lnSpc>
                <a:spcPct val="150000"/>
              </a:lnSpc>
              <a:buNone/>
            </a:pPr>
            <a:r>
              <a:rPr lang="en-US" b="1"/>
              <a:t>Berapa banyak dimensi?</a:t>
            </a:r>
          </a:p>
          <a:p>
            <a:pPr>
              <a:lnSpc>
                <a:spcPct val="150000"/>
              </a:lnSpc>
            </a:pPr>
            <a:r>
              <a:rPr lang="en-US"/>
              <a:t>Haruskah dua konsep akan dimodelkan sebagai dimensi atau dua aspek terpisah dari dimensi yang sama?</a:t>
            </a:r>
          </a:p>
          <a:p>
            <a:pPr lvl="1">
              <a:lnSpc>
                <a:spcPct val="150000"/>
              </a:lnSpc>
            </a:pPr>
            <a:r>
              <a:rPr lang="en-US"/>
              <a:t>Contoh: berbagai jenis promosi</a:t>
            </a:r>
          </a:p>
          <a:p>
            <a:pPr lvl="2">
              <a:lnSpc>
                <a:spcPct val="150000"/>
              </a:lnSpc>
            </a:pPr>
            <a:r>
              <a:rPr lang="en-US"/>
              <a:t>Iklan, diskon, kupon, layar akhir dari lorong</a:t>
            </a:r>
          </a:p>
          <a:p>
            <a:pPr lvl="2">
              <a:lnSpc>
                <a:spcPct val="150000"/>
              </a:lnSpc>
            </a:pPr>
            <a:r>
              <a:rPr lang="en-US"/>
              <a:t>Pilihan A: 4 dimensi</a:t>
            </a:r>
          </a:p>
          <a:p>
            <a:pPr lvl="3">
              <a:lnSpc>
                <a:spcPct val="150000"/>
              </a:lnSpc>
            </a:pPr>
            <a:r>
              <a:rPr lang="en-US"/>
              <a:t>Dimensi terpisah untuk setiap jenis promosi</a:t>
            </a:r>
          </a:p>
          <a:p>
            <a:pPr lvl="2">
              <a:lnSpc>
                <a:spcPct val="150000"/>
              </a:lnSpc>
            </a:pPr>
            <a:r>
              <a:rPr lang="en-US"/>
              <a:t>Opsi B: 1 Dimensi</a:t>
            </a:r>
          </a:p>
          <a:p>
            <a:pPr lvl="3">
              <a:lnSpc>
                <a:spcPct val="150000"/>
              </a:lnSpc>
            </a:pPr>
            <a:r>
              <a:rPr lang="en-US"/>
              <a:t>Setiap baris dimensi menangkap kombinasi tampilan iklan, diskon, kupon, dan akhir dari lorong</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Tree>
    <p:extLst>
      <p:ext uri="{BB962C8B-B14F-4D97-AF65-F5344CB8AC3E}">
        <p14:creationId xmlns:p14="http://schemas.microsoft.com/office/powerpoint/2010/main" val="524600580"/>
      </p:ext>
    </p:extLst>
  </p:cSld>
  <p:clrMapOvr>
    <a:masterClrMapping/>
  </p:clrMapOvr>
  <p:timing>
    <p:tnLst>
      <p:par>
        <p:cTn id="1" dur="indefinite" restart="never" nodeType="tmRoot"/>
      </p:par>
    </p:tnLst>
  </p:timing>
</p:sld>
</file>

<file path=ppt/slides/slide1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a:bodyPr>
          <a:lstStyle/>
          <a:p>
            <a:pPr marL="0" indent="0">
              <a:lnSpc>
                <a:spcPct val="150000"/>
              </a:lnSpc>
              <a:buNone/>
            </a:pPr>
            <a:r>
              <a:rPr lang="en-US" b="1"/>
              <a:t>Berapa banyak dimensi?</a:t>
            </a:r>
          </a:p>
          <a:p>
            <a:pPr>
              <a:lnSpc>
                <a:spcPct val="150000"/>
              </a:lnSpc>
            </a:pPr>
            <a:r>
              <a:rPr lang="en-US" smtClean="0"/>
              <a:t>Faktor </a:t>
            </a:r>
            <a:r>
              <a:rPr lang="en-US"/>
              <a:t>untuk mempertimbangkan</a:t>
            </a:r>
          </a:p>
          <a:p>
            <a:pPr lvl="1">
              <a:lnSpc>
                <a:spcPct val="150000"/>
              </a:lnSpc>
            </a:pPr>
            <a:r>
              <a:rPr lang="en-US" smtClean="0"/>
              <a:t>Bagaimana </a:t>
            </a:r>
            <a:r>
              <a:rPr lang="en-US"/>
              <a:t>Apakah pengguna berpikir tentang data?</a:t>
            </a:r>
          </a:p>
          <a:p>
            <a:pPr lvl="2">
              <a:lnSpc>
                <a:spcPct val="150000"/>
              </a:lnSpc>
            </a:pPr>
            <a:r>
              <a:rPr lang="en-US" smtClean="0"/>
              <a:t>Adalah </a:t>
            </a:r>
            <a:r>
              <a:rPr lang="en-US"/>
              <a:t>iklan dan kupon promosi terpisah atau dua aspek promosi yang sama?</a:t>
            </a:r>
          </a:p>
          <a:p>
            <a:pPr lvl="1">
              <a:lnSpc>
                <a:spcPct val="150000"/>
              </a:lnSpc>
            </a:pPr>
            <a:r>
              <a:rPr lang="en-US" smtClean="0"/>
              <a:t>Sedikit </a:t>
            </a:r>
            <a:r>
              <a:rPr lang="en-US"/>
              <a:t>Tables = baik</a:t>
            </a:r>
          </a:p>
          <a:p>
            <a:pPr lvl="2">
              <a:lnSpc>
                <a:spcPct val="150000"/>
              </a:lnSpc>
            </a:pPr>
            <a:r>
              <a:rPr lang="en-US" smtClean="0"/>
              <a:t>Umumnya </a:t>
            </a:r>
            <a:r>
              <a:rPr lang="en-US"/>
              <a:t>lebih sedikit tabel = desain sederhana</a:t>
            </a:r>
          </a:p>
          <a:p>
            <a:pPr lvl="1">
              <a:lnSpc>
                <a:spcPct val="150000"/>
              </a:lnSpc>
            </a:pPr>
            <a:r>
              <a:rPr lang="en-US" smtClean="0"/>
              <a:t>Kinerja </a:t>
            </a:r>
            <a:r>
              <a:rPr lang="en-US"/>
              <a:t>Implikasi</a:t>
            </a:r>
          </a:p>
          <a:p>
            <a:pPr lvl="2">
              <a:lnSpc>
                <a:spcPct val="150000"/>
              </a:lnSpc>
            </a:pPr>
            <a:r>
              <a:rPr lang="en-US" smtClean="0"/>
              <a:t>Melihat </a:t>
            </a:r>
            <a:r>
              <a:rPr lang="en-US"/>
              <a:t>slide berikut...</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Tree>
    <p:extLst>
      <p:ext uri="{BB962C8B-B14F-4D97-AF65-F5344CB8AC3E}">
        <p14:creationId xmlns:p14="http://schemas.microsoft.com/office/powerpoint/2010/main" val="3985281484"/>
      </p:ext>
    </p:extLst>
  </p:cSld>
  <p:clrMapOvr>
    <a:masterClrMapping/>
  </p:clrMapOvr>
  <p:timing>
    <p:tnLst>
      <p:par>
        <p:cTn id="1" dur="indefinite" restart="never" nodeType="tmRoot"/>
      </p:par>
    </p:tnLst>
  </p:timing>
</p:sld>
</file>

<file path=ppt/slides/slide1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a:bodyPr>
          <a:lstStyle/>
          <a:p>
            <a:pPr marL="0" indent="0">
              <a:lnSpc>
                <a:spcPct val="150000"/>
              </a:lnSpc>
              <a:buNone/>
            </a:pPr>
            <a:r>
              <a:rPr lang="en-US" b="1"/>
              <a:t>Kinerja implikasi</a:t>
            </a:r>
          </a:p>
          <a:p>
            <a:pPr>
              <a:lnSpc>
                <a:spcPct val="150000"/>
              </a:lnSpc>
            </a:pPr>
            <a:r>
              <a:rPr lang="en-US"/>
              <a:t>Sebagian besar query OLAP adalah "I/O terikat"</a:t>
            </a:r>
          </a:p>
          <a:p>
            <a:pPr lvl="1">
              <a:lnSpc>
                <a:spcPct val="150000"/>
              </a:lnSpc>
            </a:pPr>
            <a:r>
              <a:rPr lang="en-US" smtClean="0"/>
              <a:t>Data-intensif </a:t>
            </a:r>
            <a:r>
              <a:rPr lang="en-US"/>
              <a:t>tidak komputasi-intensif</a:t>
            </a:r>
          </a:p>
          <a:p>
            <a:pPr lvl="1">
              <a:lnSpc>
                <a:spcPct val="150000"/>
              </a:lnSpc>
            </a:pPr>
            <a:r>
              <a:rPr lang="en-US" smtClean="0"/>
              <a:t>Membaca </a:t>
            </a:r>
            <a:r>
              <a:rPr lang="en-US"/>
              <a:t>data dari disk adalah kemacetan</a:t>
            </a:r>
          </a:p>
          <a:p>
            <a:pPr lvl="1">
              <a:lnSpc>
                <a:spcPct val="150000"/>
              </a:lnSpc>
            </a:pPr>
            <a:r>
              <a:rPr lang="en-US" smtClean="0"/>
              <a:t>Untuk </a:t>
            </a:r>
            <a:r>
              <a:rPr lang="en-US"/>
              <a:t>"khas" query, pada "khas" hardware</a:t>
            </a:r>
          </a:p>
          <a:p>
            <a:pPr>
              <a:lnSpc>
                <a:spcPct val="150000"/>
              </a:lnSpc>
            </a:pPr>
            <a:r>
              <a:rPr lang="en-US" smtClean="0"/>
              <a:t>Ukuran </a:t>
            </a:r>
            <a:r>
              <a:rPr lang="en-US"/>
              <a:t>data pada disk ≈ kinerja query</a:t>
            </a:r>
          </a:p>
          <a:p>
            <a:pPr lvl="1">
              <a:lnSpc>
                <a:spcPct val="150000"/>
              </a:lnSpc>
            </a:pPr>
            <a:r>
              <a:rPr lang="en-US" smtClean="0"/>
              <a:t>Menjaga </a:t>
            </a:r>
            <a:r>
              <a:rPr lang="en-US"/>
              <a:t>kebutuhan penyimpanan kecil adalah penting</a:t>
            </a:r>
          </a:p>
          <a:p>
            <a:pPr>
              <a:lnSpc>
                <a:spcPct val="150000"/>
              </a:lnSpc>
            </a:pPr>
            <a:r>
              <a:rPr lang="en-US" smtClean="0"/>
              <a:t>Dimensi </a:t>
            </a:r>
            <a:r>
              <a:rPr lang="en-US"/>
              <a:t>pemodelan dampak persyaratan Penyimpanan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Tree>
    <p:extLst>
      <p:ext uri="{BB962C8B-B14F-4D97-AF65-F5344CB8AC3E}">
        <p14:creationId xmlns:p14="http://schemas.microsoft.com/office/powerpoint/2010/main" val="2955568539"/>
      </p:ext>
    </p:extLst>
  </p:cSld>
  <p:clrMapOvr>
    <a:masterClrMapping/>
  </p:clrMapOvr>
  <p:timing>
    <p:tnLst>
      <p:par>
        <p:cTn id="1" dur="indefinite" restart="never" nodeType="tmRoot"/>
      </p:par>
    </p:tn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id-ID" dirty="0"/>
              <a:t>Tujuan kuliah</a:t>
            </a:r>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6" name="Content Placeholder 5"/>
          <p:cNvSpPr>
            <a:spLocks noGrp="1"/>
          </p:cNvSpPr>
          <p:nvPr>
            <p:ph sz="quarter" idx="1"/>
          </p:nvPr>
        </p:nvSpPr>
        <p:spPr/>
        <p:txBody>
          <a:bodyPr/>
          <a:lstStyle/>
          <a:p>
            <a:pPr/>
            <a:r>
              <a:rPr lang="en-US" smtClean="0"/>
              <a:t>Studi kasus</a:t>
            </a:r>
            <a:endParaRPr lang="en-US"/>
          </a:p>
        </p:txBody>
      </p:sp>
    </p:spTree>
    <p:extLst>
      <p:ext uri="{BB962C8B-B14F-4D97-AF65-F5344CB8AC3E}">
        <p14:creationId xmlns:p14="http://schemas.microsoft.com/office/powerpoint/2010/main" val="610764750"/>
      </p:ext>
    </p:extLst>
  </p:cSld>
  <p:clrMapOvr>
    <a:masterClrMapping/>
  </p:clrMapOvr>
  <p:timing>
    <p:tnLst>
      <p:par>
        <p:cTn id="1" dur="indefinite" restart="never" nodeType="tmRoot"/>
      </p:par>
    </p:tnLst>
  </p:timing>
</p:sld>
</file>

<file path=ppt/slides/slide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b="1"/>
              <a:t>Kinerja implikasi</a:t>
            </a:r>
          </a:p>
          <a:p>
            <a:pPr>
              <a:lnSpc>
                <a:spcPct val="150000"/>
              </a:lnSpc>
            </a:pPr>
            <a:r>
              <a:rPr lang="en-US"/>
              <a:t>Mari kita mempertimbangkan ekstrem</a:t>
            </a:r>
          </a:p>
          <a:p>
            <a:pPr>
              <a:lnSpc>
                <a:spcPct val="150000"/>
              </a:lnSpc>
            </a:pPr>
            <a:r>
              <a:rPr lang="en-US" smtClean="0"/>
              <a:t>Asumsi</a:t>
            </a:r>
            <a:r>
              <a:rPr lang="en-US"/>
              <a:t>:</a:t>
            </a:r>
          </a:p>
          <a:p>
            <a:pPr lvl="1">
              <a:lnSpc>
                <a:spcPct val="150000"/>
              </a:lnSpc>
            </a:pPr>
            <a:r>
              <a:rPr lang="en-US" smtClean="0"/>
              <a:t>100 </a:t>
            </a:r>
            <a:r>
              <a:rPr lang="en-US"/>
              <a:t>juta fakta baris</a:t>
            </a:r>
          </a:p>
          <a:p>
            <a:pPr lvl="1">
              <a:lnSpc>
                <a:spcPct val="150000"/>
              </a:lnSpc>
            </a:pPr>
            <a:r>
              <a:rPr lang="en-US" smtClean="0"/>
              <a:t>3 </a:t>
            </a:r>
            <a:r>
              <a:rPr lang="en-US"/>
              <a:t>kolom pengukuran empat byte dalam tabel fakta</a:t>
            </a:r>
          </a:p>
          <a:p>
            <a:pPr lvl="1">
              <a:lnSpc>
                <a:spcPct val="150000"/>
              </a:lnSpc>
            </a:pPr>
            <a:r>
              <a:rPr lang="en-US" smtClean="0"/>
              <a:t>100 </a:t>
            </a:r>
            <a:r>
              <a:rPr lang="en-US"/>
              <a:t>atribut dimensi, ukuran rata = 20 byte</a:t>
            </a:r>
          </a:p>
          <a:p>
            <a:pPr>
              <a:lnSpc>
                <a:spcPct val="150000"/>
              </a:lnSpc>
            </a:pPr>
            <a:r>
              <a:rPr lang="en-US" smtClean="0"/>
              <a:t>Tiga </a:t>
            </a:r>
            <a:r>
              <a:rPr lang="en-US"/>
              <a:t>pemodelan pilihan</a:t>
            </a:r>
          </a:p>
          <a:p>
            <a:pPr lvl="1">
              <a:lnSpc>
                <a:spcPct val="150000"/>
              </a:lnSpc>
            </a:pPr>
            <a:r>
              <a:rPr lang="en-US" smtClean="0"/>
              <a:t>Satu </a:t>
            </a:r>
            <a:r>
              <a:rPr lang="en-US"/>
              <a:t>"Segalanya" dimensi</a:t>
            </a:r>
          </a:p>
          <a:p>
            <a:pPr lvl="1">
              <a:lnSpc>
                <a:spcPct val="150000"/>
              </a:lnSpc>
            </a:pPr>
            <a:r>
              <a:rPr lang="en-US"/>
              <a:t>E</a:t>
            </a:r>
            <a:r>
              <a:rPr lang="en-US" smtClean="0"/>
              <a:t>Ach </a:t>
            </a:r>
            <a:r>
              <a:rPr lang="en-US"/>
              <a:t>atribut mendapatkan tabel dimensi sendiri</a:t>
            </a:r>
          </a:p>
          <a:p>
            <a:pPr lvl="1">
              <a:lnSpc>
                <a:spcPct val="150000"/>
              </a:lnSpc>
            </a:pPr>
            <a:r>
              <a:rPr lang="en-US" smtClean="0"/>
              <a:t>5 </a:t>
            </a:r>
            <a:r>
              <a:rPr lang="en-US"/>
              <a:t>Dimensi (tanggal, produk, Toko, </a:t>
            </a:r>
            <a:r>
              <a:rPr lang="en-US" smtClean="0"/>
              <a:t>Promosi, transaksi </a:t>
            </a:r>
            <a:r>
              <a:rPr lang="en-US"/>
              <a:t>ID</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Tree>
    <p:extLst>
      <p:ext uri="{BB962C8B-B14F-4D97-AF65-F5344CB8AC3E}">
        <p14:creationId xmlns:p14="http://schemas.microsoft.com/office/powerpoint/2010/main" val="971802749"/>
      </p:ext>
    </p:extLst>
  </p:cSld>
  <p:clrMapOvr>
    <a:masterClrMapping/>
  </p:clrMapOvr>
  <p:timing>
    <p:tnLst>
      <p:par>
        <p:cTn id="1" dur="indefinite" restart="never" nodeType="tmRoot"/>
      </p:par>
    </p:tnLst>
  </p:timing>
</p:sld>
</file>

<file path=ppt/slides/slide2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a:t>Opsi A</a:t>
            </a:r>
            <a:r>
              <a:rPr lang="en-US"/>
              <a:t>: Satu "segalanya" </a:t>
            </a:r>
            <a:r>
              <a:rPr lang="en-US" smtClean="0"/>
              <a:t>Dimensi</a:t>
            </a:r>
          </a:p>
          <a:p>
            <a:pPr lvl="1">
              <a:lnSpc>
                <a:spcPct val="150000"/>
              </a:lnSpc>
            </a:pPr>
            <a:r>
              <a:rPr lang="en-US" smtClean="0"/>
              <a:t>Fakta </a:t>
            </a:r>
            <a:r>
              <a:rPr lang="en-US"/>
              <a:t>Meja sangat tipis (16 byte per </a:t>
            </a:r>
            <a:r>
              <a:rPr lang="en-US" smtClean="0"/>
              <a:t>baris</a:t>
            </a:r>
          </a:p>
          <a:p>
            <a:pPr lvl="2">
              <a:lnSpc>
                <a:spcPct val="150000"/>
              </a:lnSpc>
            </a:pPr>
            <a:r>
              <a:rPr lang="en-US" smtClean="0"/>
              <a:t>3 </a:t>
            </a:r>
            <a:r>
              <a:rPr lang="en-US"/>
              <a:t>empat-byte fakta </a:t>
            </a:r>
            <a:r>
              <a:rPr lang="en-US" smtClean="0"/>
              <a:t>Kolom</a:t>
            </a:r>
          </a:p>
          <a:p>
            <a:pPr lvl="2">
              <a:lnSpc>
                <a:spcPct val="150000"/>
              </a:lnSpc>
            </a:pPr>
            <a:r>
              <a:rPr lang="en-US" smtClean="0"/>
              <a:t>1 </a:t>
            </a:r>
            <a:r>
              <a:rPr lang="en-US"/>
              <a:t>empat-byte foreign key ke Everything </a:t>
            </a:r>
            <a:r>
              <a:rPr lang="en-US" smtClean="0"/>
              <a:t>Dimensi</a:t>
            </a:r>
          </a:p>
          <a:p>
            <a:pPr lvl="1">
              <a:lnSpc>
                <a:spcPct val="150000"/>
              </a:lnSpc>
            </a:pPr>
            <a:r>
              <a:rPr lang="en-US" smtClean="0"/>
              <a:t>Dimensi </a:t>
            </a:r>
            <a:r>
              <a:rPr lang="en-US"/>
              <a:t>Meja sangat luas (2000 byte per baris</a:t>
            </a:r>
            <a:r>
              <a:rPr lang="en-US" smtClean="0"/>
              <a:t>)</a:t>
            </a:r>
          </a:p>
          <a:p>
            <a:pPr lvl="2">
              <a:lnSpc>
                <a:spcPct val="150000"/>
              </a:lnSpc>
            </a:pPr>
            <a:r>
              <a:rPr lang="en-US" smtClean="0"/>
              <a:t>100 </a:t>
            </a:r>
            <a:r>
              <a:rPr lang="en-US"/>
              <a:t>atribut * 20 byte </a:t>
            </a:r>
            <a:r>
              <a:rPr lang="en-US" smtClean="0"/>
              <a:t>Setiap</a:t>
            </a:r>
          </a:p>
          <a:p>
            <a:pPr lvl="1">
              <a:lnSpc>
                <a:spcPct val="150000"/>
              </a:lnSpc>
            </a:pPr>
            <a:r>
              <a:rPr lang="en-US" smtClean="0"/>
              <a:t>Dimensi </a:t>
            </a:r>
            <a:r>
              <a:rPr lang="en-US"/>
              <a:t>Tabel memiliki banyak baris sebagai tabel fakta! </a:t>
            </a:r>
          </a:p>
          <a:p>
            <a:pPr lvl="2">
              <a:lnSpc>
                <a:spcPct val="150000"/>
              </a:lnSpc>
            </a:pPr>
            <a:r>
              <a:rPr lang="en-US" smtClean="0"/>
              <a:t>Setiap </a:t>
            </a:r>
            <a:r>
              <a:rPr lang="en-US"/>
              <a:t>baris fakta memiliki kombinasi yang berbeda dari </a:t>
            </a:r>
            <a:r>
              <a:rPr lang="en-US" smtClean="0"/>
              <a:t>Atribut</a:t>
            </a:r>
          </a:p>
          <a:p>
            <a:pPr lvl="1">
              <a:lnSpc>
                <a:spcPct val="150000"/>
              </a:lnSpc>
            </a:pPr>
            <a:r>
              <a:rPr lang="en-US" smtClean="0"/>
              <a:t>Total </a:t>
            </a:r>
            <a:r>
              <a:rPr lang="en-US"/>
              <a:t>Ruang = 1,6 GB fakta + 200 TB </a:t>
            </a:r>
            <a:r>
              <a:rPr lang="en-US" smtClean="0"/>
              <a:t>Dimensi</a:t>
            </a:r>
          </a:p>
          <a:p>
            <a:pPr lvl="2">
              <a:lnSpc>
                <a:spcPct val="150000"/>
              </a:lnSpc>
            </a:pPr>
            <a:r>
              <a:rPr lang="en-US" smtClean="0"/>
              <a:t>16 </a:t>
            </a:r>
            <a:r>
              <a:rPr lang="en-US"/>
              <a:t>byte * 100.000.000 baris = 1,6 </a:t>
            </a:r>
            <a:r>
              <a:rPr lang="en-US" smtClean="0"/>
              <a:t>Gb</a:t>
            </a:r>
          </a:p>
          <a:p>
            <a:pPr lvl="2">
              <a:lnSpc>
                <a:spcPct val="150000"/>
              </a:lnSpc>
            </a:pPr>
            <a:r>
              <a:rPr lang="en-US" smtClean="0"/>
              <a:t>2000 </a:t>
            </a:r>
            <a:r>
              <a:rPr lang="en-US"/>
              <a:t>byte * 100.000.000 baris = 200 TB</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Tree>
    <p:extLst>
      <p:ext uri="{BB962C8B-B14F-4D97-AF65-F5344CB8AC3E}">
        <p14:creationId xmlns:p14="http://schemas.microsoft.com/office/powerpoint/2010/main" val="1100534312"/>
      </p:ext>
    </p:extLst>
  </p:cSld>
  <p:clrMapOvr>
    <a:masterClrMapping/>
  </p:clrMapOvr>
  <p:timing>
    <p:tnLst>
      <p:par>
        <p:cTn id="1" dur="indefinite" restart="never" nodeType="tmRoot"/>
      </p:par>
    </p:tnLst>
  </p:timing>
</p:sld>
</file>

<file path=ppt/slides/slide2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fontScale="85000" lnSpcReduction="10000"/>
          </a:bodyPr>
          <a:lstStyle/>
          <a:p>
            <a:pPr>
              <a:lnSpc>
                <a:spcPct val="150000"/>
              </a:lnSpc>
            </a:pPr>
            <a:r>
              <a:rPr lang="en-US" b="1"/>
              <a:t>Opsi B</a:t>
            </a:r>
            <a:r>
              <a:rPr lang="en-US"/>
              <a:t>: Setiap atribut mendapatkan tabel dimensi sendiri</a:t>
            </a:r>
          </a:p>
          <a:p>
            <a:pPr lvl="1">
              <a:lnSpc>
                <a:spcPct val="150000"/>
              </a:lnSpc>
            </a:pPr>
            <a:r>
              <a:rPr lang="en-US"/>
              <a:t>Manajer toko nama depan dimensi, manajer toko nama belakang dimensi, dll.</a:t>
            </a:r>
          </a:p>
          <a:p>
            <a:pPr lvl="1">
              <a:lnSpc>
                <a:spcPct val="150000"/>
              </a:lnSpc>
            </a:pPr>
            <a:r>
              <a:rPr lang="en-US"/>
              <a:t>Fakta tabel lebar (212 byte per baris)</a:t>
            </a:r>
          </a:p>
          <a:p>
            <a:pPr lvl="2">
              <a:lnSpc>
                <a:spcPct val="150000"/>
              </a:lnSpc>
            </a:pPr>
            <a:r>
              <a:rPr lang="en-US"/>
              <a:t>Misalnya kunci 2-byte untuk semua tabel dimensi</a:t>
            </a:r>
          </a:p>
          <a:p>
            <a:pPr lvl="2">
              <a:lnSpc>
                <a:spcPct val="150000"/>
              </a:lnSpc>
            </a:pPr>
            <a:r>
              <a:rPr lang="en-US"/>
              <a:t>Ini adalah asumsi yang murah hati</a:t>
            </a:r>
          </a:p>
          <a:p>
            <a:pPr lvl="1">
              <a:lnSpc>
                <a:spcPct val="150000"/>
              </a:lnSpc>
            </a:pPr>
            <a:r>
              <a:rPr lang="en-US"/>
              <a:t>Tabel dimensi sangat tipis, memiliki beberapa baris</a:t>
            </a:r>
          </a:p>
          <a:p>
            <a:pPr lvl="1">
              <a:lnSpc>
                <a:spcPct val="150000"/>
              </a:lnSpc>
            </a:pPr>
            <a:r>
              <a:rPr lang="en-US"/>
              <a:t>Ruang untuk tabel fakta = 21,2 GB</a:t>
            </a:r>
          </a:p>
          <a:p>
            <a:pPr lvl="1">
              <a:lnSpc>
                <a:spcPct val="150000"/>
              </a:lnSpc>
            </a:pPr>
            <a:r>
              <a:rPr lang="en-US"/>
              <a:t>Ruang untuk tabel dimensi = diabaikan</a:t>
            </a:r>
          </a:p>
          <a:p>
            <a:pPr lvl="2">
              <a:lnSpc>
                <a:spcPct val="150000"/>
              </a:lnSpc>
            </a:pPr>
            <a:r>
              <a:rPr lang="en-US"/>
              <a:t>&lt; 132 MB total untuk semua dimensi</a:t>
            </a:r>
          </a:p>
          <a:p>
            <a:pPr lvl="2">
              <a:lnSpc>
                <a:spcPct val="150000"/>
              </a:lnSpc>
            </a:pPr>
            <a:r>
              <a:rPr lang="en-US"/>
              <a:t>Tabel dimensi tidak memiliki lebih dari 60.000 baris</a:t>
            </a:r>
          </a:p>
          <a:p>
            <a:pPr lvl="2">
              <a:lnSpc>
                <a:spcPct val="150000"/>
              </a:lnSpc>
            </a:pPr>
            <a:r>
              <a:rPr lang="en-US"/>
              <a:t>Setiap baris dimensi adalah 22 byte</a:t>
            </a:r>
          </a:p>
          <a:p>
            <a:pPr lvl="2">
              <a:lnSpc>
                <a:spcPct val="150000"/>
              </a:lnSpc>
            </a:pPr>
            <a:r>
              <a:rPr lang="en-US"/>
              <a:t>100 dimensi tabel</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Tree>
    <p:extLst>
      <p:ext uri="{BB962C8B-B14F-4D97-AF65-F5344CB8AC3E}">
        <p14:creationId xmlns:p14="http://schemas.microsoft.com/office/powerpoint/2010/main" val="3694324579"/>
      </p:ext>
    </p:extLst>
  </p:cSld>
  <p:clrMapOvr>
    <a:masterClrMapping/>
  </p:clrMapOvr>
  <p:timing>
    <p:tnLst>
      <p:par>
        <p:cTn id="1" dur="indefinite" restart="never" nodeType="tmRoot"/>
      </p:par>
    </p:tnLst>
  </p:timing>
</p:sld>
</file>

<file path=ppt/slides/slide2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3: </a:t>
            </a:r>
            <a:r>
              <a:rPr lang="en-US"/>
              <a:t>Mengidentifikasi dimensi</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a:t>Opsi C</a:t>
            </a:r>
            <a:r>
              <a:rPr lang="en-US"/>
              <a:t>: Empat dimensi (tanggal, produk, Toko, promosi)</a:t>
            </a:r>
          </a:p>
          <a:p>
            <a:pPr lvl="1">
              <a:lnSpc>
                <a:spcPct val="150000"/>
              </a:lnSpc>
            </a:pPr>
            <a:r>
              <a:rPr lang="en-US"/>
              <a:t>Fakta tabel cukup tipis (28 byte)</a:t>
            </a:r>
          </a:p>
          <a:p>
            <a:pPr lvl="2">
              <a:lnSpc>
                <a:spcPct val="150000"/>
              </a:lnSpc>
            </a:pPr>
            <a:r>
              <a:rPr lang="en-US"/>
              <a:t>2-byte kunci untuk tanggal dan toko</a:t>
            </a:r>
          </a:p>
          <a:p>
            <a:pPr lvl="2">
              <a:lnSpc>
                <a:spcPct val="150000"/>
              </a:lnSpc>
            </a:pPr>
            <a:r>
              <a:rPr lang="en-US"/>
              <a:t>4-byte kunci untuk produk, promosi, ID transaksi</a:t>
            </a:r>
          </a:p>
          <a:p>
            <a:pPr lvl="2">
              <a:lnSpc>
                <a:spcPct val="150000"/>
              </a:lnSpc>
            </a:pPr>
            <a:r>
              <a:rPr lang="en-US"/>
              <a:t>3 4-byte fakta kolom</a:t>
            </a:r>
          </a:p>
          <a:p>
            <a:pPr lvl="1">
              <a:lnSpc>
                <a:spcPct val="150000"/>
              </a:lnSpc>
            </a:pPr>
            <a:r>
              <a:rPr lang="en-US"/>
              <a:t>Dimensi tabel lebar, memiliki beberapa baris</a:t>
            </a:r>
          </a:p>
          <a:p>
            <a:pPr lvl="2">
              <a:lnSpc>
                <a:spcPct val="150000"/>
              </a:lnSpc>
            </a:pPr>
            <a:r>
              <a:rPr lang="en-US"/>
              <a:t>Tabel dimensi tidak memiliki lebih dari 60.000 baris</a:t>
            </a:r>
          </a:p>
          <a:p>
            <a:pPr lvl="1">
              <a:lnSpc>
                <a:spcPct val="150000"/>
              </a:lnSpc>
            </a:pPr>
            <a:r>
              <a:rPr lang="en-US"/>
              <a:t>Ruang untuk tabel fakta = 2,8 GB</a:t>
            </a:r>
          </a:p>
          <a:p>
            <a:pPr lvl="2">
              <a:lnSpc>
                <a:spcPct val="150000"/>
              </a:lnSpc>
            </a:pPr>
            <a:r>
              <a:rPr lang="en-US"/>
              <a:t>28 byte * 100.000.000 baris</a:t>
            </a:r>
          </a:p>
          <a:p>
            <a:pPr lvl="1">
              <a:lnSpc>
                <a:spcPct val="150000"/>
              </a:lnSpc>
            </a:pPr>
            <a:r>
              <a:rPr lang="en-US"/>
              <a:t>Ruang untuk tabel dimensi = diabaikan</a:t>
            </a:r>
          </a:p>
          <a:p>
            <a:pPr lvl="2">
              <a:lnSpc>
                <a:spcPct val="150000"/>
              </a:lnSpc>
            </a:pPr>
            <a:r>
              <a:rPr lang="en-US" smtClean="0"/>
              <a:t>&lt; </a:t>
            </a:r>
            <a:r>
              <a:rPr lang="en-US"/>
              <a:t>130 MB untuk semua dimensi</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Tree>
    <p:extLst>
      <p:ext uri="{BB962C8B-B14F-4D97-AF65-F5344CB8AC3E}">
        <p14:creationId xmlns:p14="http://schemas.microsoft.com/office/powerpoint/2010/main" val="2211416866"/>
      </p:ext>
    </p:extLst>
  </p:cSld>
  <p:clrMapOvr>
    <a:masterClrMapping/>
  </p:clrMapOvr>
  <p:timing>
    <p:tnLst>
      <p:par>
        <p:cTn id="1" dur="indefinite" restart="never" nodeType="tmRoot"/>
      </p:par>
    </p:tnLst>
  </p:timing>
</p:sld>
</file>

<file path=ppt/slides/slide2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Mengapa pilihan C adalah yang terbaik?</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a:t>Atribut yang berkaitan dengan objek logis yang sama memiliki tingkat tinggi </a:t>
            </a:r>
            <a:r>
              <a:rPr lang="en-US" smtClean="0"/>
              <a:t>korelasi</a:t>
            </a:r>
            <a:endParaRPr lang="en-US"/>
          </a:p>
          <a:p>
            <a:pPr lvl="1">
              <a:lnSpc>
                <a:spcPct val="150000"/>
              </a:lnSpc>
            </a:pPr>
            <a:r>
              <a:rPr lang="en-US" smtClean="0"/>
              <a:t>Berkorelasi </a:t>
            </a:r>
            <a:r>
              <a:rPr lang="en-US"/>
              <a:t>Atribut</a:t>
            </a:r>
          </a:p>
          <a:p>
            <a:pPr lvl="2">
              <a:lnSpc>
                <a:spcPct val="150000"/>
              </a:lnSpc>
            </a:pPr>
            <a:r>
              <a:rPr lang="en-US" smtClean="0"/>
              <a:t>(</a:t>
            </a:r>
            <a:r>
              <a:rPr lang="en-US"/>
              <a:t>Nama produk, merek)</a:t>
            </a:r>
          </a:p>
          <a:p>
            <a:pPr lvl="2">
              <a:lnSpc>
                <a:spcPct val="150000"/>
              </a:lnSpc>
            </a:pPr>
            <a:r>
              <a:rPr lang="en-US" smtClean="0"/>
              <a:t>Nomor </a:t>
            </a:r>
            <a:r>
              <a:rPr lang="en-US"/>
              <a:t>kombinasi berbeda = jumlah produk yang berbeda</a:t>
            </a:r>
          </a:p>
          <a:p>
            <a:pPr lvl="1">
              <a:lnSpc>
                <a:spcPct val="150000"/>
              </a:lnSpc>
            </a:pPr>
            <a:r>
              <a:rPr lang="en-US" smtClean="0"/>
              <a:t>Produk </a:t>
            </a:r>
            <a:r>
              <a:rPr lang="en-US"/>
              <a:t>nama dan merek yang sepenuhnya berkorelasi</a:t>
            </a:r>
          </a:p>
          <a:p>
            <a:pPr lvl="2">
              <a:lnSpc>
                <a:spcPct val="150000"/>
              </a:lnSpc>
            </a:pPr>
            <a:r>
              <a:rPr lang="en-US" smtClean="0"/>
              <a:t>Uncorrelated </a:t>
            </a:r>
            <a:r>
              <a:rPr lang="en-US"/>
              <a:t>Atribut</a:t>
            </a:r>
          </a:p>
          <a:p>
            <a:pPr lvl="2">
              <a:lnSpc>
                <a:spcPct val="150000"/>
              </a:lnSpc>
            </a:pPr>
            <a:r>
              <a:rPr lang="en-US" smtClean="0"/>
              <a:t>(</a:t>
            </a:r>
            <a:r>
              <a:rPr lang="en-US"/>
              <a:t>Nama produk, tanggal)</a:t>
            </a:r>
          </a:p>
          <a:p>
            <a:pPr lvl="2">
              <a:lnSpc>
                <a:spcPct val="150000"/>
              </a:lnSpc>
            </a:pPr>
            <a:r>
              <a:rPr lang="en-US" smtClean="0"/>
              <a:t>Nomor </a:t>
            </a:r>
            <a:r>
              <a:rPr lang="en-US"/>
              <a:t>kombinasi berbeda = jumlah produk * jumlah tanggal</a:t>
            </a:r>
          </a:p>
          <a:p>
            <a:pPr lvl="2">
              <a:lnSpc>
                <a:spcPct val="150000"/>
              </a:lnSpc>
            </a:pPr>
            <a:r>
              <a:rPr lang="en-US" smtClean="0"/>
              <a:t>Tidak </a:t>
            </a:r>
            <a:r>
              <a:rPr lang="en-US"/>
              <a:t>korelasi antara tanggal dan produk</a:t>
            </a:r>
          </a:p>
          <a:p>
            <a:pPr lvl="2">
              <a:lnSpc>
                <a:spcPct val="150000"/>
              </a:lnSpc>
            </a:pPr>
            <a:r>
              <a:rPr lang="en-US" smtClean="0"/>
              <a:t>Paling </a:t>
            </a:r>
            <a:r>
              <a:rPr lang="en-US"/>
              <a:t>kemungkinan kombinasi nilai akan muncul dalam tabel fakta</a:t>
            </a:r>
          </a:p>
          <a:p>
            <a:pPr lvl="1">
              <a:lnSpc>
                <a:spcPct val="150000"/>
              </a:lnSpc>
            </a:pPr>
            <a:r>
              <a:rPr lang="en-US" smtClean="0"/>
              <a:t>Menggabungkan </a:t>
            </a:r>
            <a:r>
              <a:rPr lang="en-US"/>
              <a:t>atribut non-berkorelasi dalam dimensi yang sama mengarah ke </a:t>
            </a:r>
            <a:r>
              <a:rPr lang="en-US" smtClean="0"/>
              <a:t>Blow-Up di </a:t>
            </a:r>
            <a:r>
              <a:rPr lang="en-US"/>
              <a:t>ukuran dimensi </a:t>
            </a:r>
            <a:r>
              <a:rPr lang="en-US" smtClean="0"/>
              <a:t>Meja</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Tree>
    <p:extLst>
      <p:ext uri="{BB962C8B-B14F-4D97-AF65-F5344CB8AC3E}">
        <p14:creationId xmlns:p14="http://schemas.microsoft.com/office/powerpoint/2010/main" val="3676711336"/>
      </p:ext>
    </p:extLst>
  </p:cSld>
  <p:clrMapOvr>
    <a:masterClrMapping/>
  </p:clrMapOvr>
  <p:timing>
    <p:tnLst>
      <p:par>
        <p:cTn id="1" dur="indefinite" restart="never" nodeType="tmRoot"/>
      </p:par>
    </p:tnLst>
  </p:timing>
</p:sld>
</file>

<file path=ppt/slides/slide2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Mengapa pilihan C adalah yang terbaik?</a:t>
            </a:r>
          </a:p>
        </p:txBody>
      </p:sp>
      <p:sp>
        <p:nvSpPr>
          <p:cNvPr id="3" name="Content Placeholder 2"/>
          <p:cNvSpPr>
            <a:spLocks noGrp="1"/>
          </p:cNvSpPr>
          <p:nvPr>
            <p:ph idx="1"/>
          </p:nvPr>
        </p:nvSpPr>
        <p:spPr/>
        <p:txBody>
          <a:bodyPr>
            <a:normAutofit/>
          </a:bodyPr>
          <a:lstStyle/>
          <a:p>
            <a:pPr>
              <a:lnSpc>
                <a:spcPct val="150000"/>
              </a:lnSpc>
            </a:pPr>
            <a:r>
              <a:rPr lang="en-US" smtClean="0"/>
              <a:t>Kapan </a:t>
            </a:r>
            <a:r>
              <a:rPr lang="en-US"/>
              <a:t>atribut semi-berkorelasi, perancang memiliki pilihan</a:t>
            </a:r>
          </a:p>
          <a:p>
            <a:pPr lvl="1">
              <a:lnSpc>
                <a:spcPct val="150000"/>
              </a:lnSpc>
            </a:pPr>
            <a:r>
              <a:rPr lang="en-US" smtClean="0"/>
              <a:t>Sering</a:t>
            </a:r>
            <a:r>
              <a:rPr lang="en-US"/>
              <a:t>, beberapa jenis promosi terjadi bersama-sama</a:t>
            </a:r>
          </a:p>
          <a:p>
            <a:pPr lvl="1">
              <a:lnSpc>
                <a:spcPct val="150000"/>
              </a:lnSpc>
            </a:pPr>
            <a:r>
              <a:rPr lang="en-US" smtClean="0"/>
              <a:t>Misalnya</a:t>
            </a:r>
            <a:r>
              <a:rPr lang="en-US"/>
              <a:t>. produk yang dipromosikan memiliki iklan, kupon, dan tampilan di toko</a:t>
            </a:r>
          </a:p>
          <a:p>
            <a:pPr lvl="1">
              <a:lnSpc>
                <a:spcPct val="150000"/>
              </a:lnSpc>
            </a:pPr>
            <a:r>
              <a:rPr lang="en-US" smtClean="0"/>
              <a:t>Nomor </a:t>
            </a:r>
            <a:r>
              <a:rPr lang="en-US"/>
              <a:t>dari (iklan, kupon, diskon, Display) kombinasi kecil</a:t>
            </a:r>
          </a:p>
          <a:p>
            <a:pPr lvl="1">
              <a:lnSpc>
                <a:spcPct val="150000"/>
              </a:lnSpc>
            </a:pPr>
            <a:r>
              <a:rPr lang="en-US" smtClean="0"/>
              <a:t>Menggabungkan </a:t>
            </a:r>
            <a:r>
              <a:rPr lang="en-US"/>
              <a:t>satu dimensi promosi masuk akal</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Tree>
    <p:extLst>
      <p:ext uri="{BB962C8B-B14F-4D97-AF65-F5344CB8AC3E}">
        <p14:creationId xmlns:p14="http://schemas.microsoft.com/office/powerpoint/2010/main" val="2551557856"/>
      </p:ext>
    </p:extLst>
  </p:cSld>
  <p:clrMapOvr>
    <a:masterClrMapping/>
  </p:clrMapOvr>
  <p:timing>
    <p:tnLst>
      <p:par>
        <p:cTn id="1" dur="indefinite" restart="never" nodeType="tmRoot"/>
      </p:par>
    </p:tnLst>
  </p:timing>
</p:sld>
</file>

<file path=ppt/slides/slide2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a:t>
            </a:r>
            <a:r>
              <a:rPr lang="en-US" smtClean="0"/>
              <a:t>4: </a:t>
            </a:r>
            <a:r>
              <a:rPr lang="en-US"/>
              <a:t>Mengidentifikasi fakta</a:t>
            </a:r>
          </a:p>
        </p:txBody>
      </p:sp>
      <p:sp>
        <p:nvSpPr>
          <p:cNvPr id="3" name="Content Placeholder 2"/>
          <p:cNvSpPr>
            <a:spLocks noGrp="1"/>
          </p:cNvSpPr>
          <p:nvPr>
            <p:ph idx="1"/>
          </p:nvPr>
        </p:nvSpPr>
        <p:spPr/>
        <p:txBody>
          <a:bodyPr>
            <a:normAutofit fontScale="70000" lnSpcReduction="20000"/>
          </a:bodyPr>
          <a:lstStyle/>
          <a:p>
            <a:pPr>
              <a:lnSpc>
                <a:spcPct val="150000"/>
              </a:lnSpc>
              <a:buClr>
                <a:schemeClr val="tx1"/>
              </a:buClr>
            </a:pPr>
            <a:r>
              <a:rPr lang="en-US"/>
              <a:t>Butir: item baris produk individu pada transaksi POS dalam kasus ini.</a:t>
            </a:r>
          </a:p>
          <a:p>
            <a:pPr>
              <a:lnSpc>
                <a:spcPct val="150000"/>
              </a:lnSpc>
              <a:buClr>
                <a:schemeClr val="tx1"/>
              </a:buClr>
            </a:pPr>
            <a:r>
              <a:rPr lang="en-US"/>
              <a:t>Fakta yang dikumpulkan oleh sistem POS meliputi</a:t>
            </a:r>
          </a:p>
          <a:p>
            <a:pPr lvl="1">
              <a:lnSpc>
                <a:spcPct val="150000"/>
              </a:lnSpc>
              <a:buClr>
                <a:schemeClr val="tx1"/>
              </a:buClr>
            </a:pPr>
            <a:r>
              <a:rPr lang="en-US" b="1">
                <a:solidFill>
                  <a:srgbClr val="FF0000"/>
                </a:solidFill>
              </a:rPr>
              <a:t>jumlah penjualan</a:t>
            </a:r>
            <a:r>
              <a:rPr lang="en-US"/>
              <a:t> (misalnya, jumlah kaleng sup mie ayam),</a:t>
            </a:r>
          </a:p>
          <a:p>
            <a:pPr lvl="1">
              <a:lnSpc>
                <a:spcPct val="150000"/>
              </a:lnSpc>
              <a:buClr>
                <a:schemeClr val="tx1"/>
              </a:buClr>
            </a:pPr>
            <a:r>
              <a:rPr lang="en-US" b="1">
                <a:solidFill>
                  <a:srgbClr val="FF0000"/>
                </a:solidFill>
              </a:rPr>
              <a:t>per unit regular</a:t>
            </a:r>
            <a:r>
              <a:rPr lang="en-US"/>
              <a:t>,</a:t>
            </a:r>
          </a:p>
          <a:p>
            <a:pPr lvl="1">
              <a:lnSpc>
                <a:spcPct val="150000"/>
              </a:lnSpc>
              <a:buClr>
                <a:schemeClr val="tx1"/>
              </a:buClr>
            </a:pPr>
            <a:r>
              <a:rPr lang="en-US" b="1">
                <a:solidFill>
                  <a:srgbClr val="FF0000"/>
                </a:solidFill>
              </a:rPr>
              <a:t>Diskon terbaik</a:t>
            </a:r>
            <a:r>
              <a:rPr lang="en-US"/>
              <a:t>,</a:t>
            </a:r>
          </a:p>
          <a:p>
            <a:pPr lvl="1">
              <a:lnSpc>
                <a:spcPct val="150000"/>
              </a:lnSpc>
              <a:buClr>
                <a:schemeClr val="tx1"/>
              </a:buClr>
            </a:pPr>
            <a:r>
              <a:rPr lang="en-US" b="1">
                <a:solidFill>
                  <a:srgbClr val="FF0000"/>
                </a:solidFill>
              </a:rPr>
              <a:t>bersih dibayar harga</a:t>
            </a:r>
            <a:r>
              <a:rPr lang="en-US"/>
              <a:t>,</a:t>
            </a:r>
          </a:p>
          <a:p>
            <a:pPr lvl="1">
              <a:lnSpc>
                <a:spcPct val="150000"/>
              </a:lnSpc>
              <a:buClr>
                <a:schemeClr val="tx1"/>
              </a:buClr>
            </a:pPr>
            <a:r>
              <a:rPr lang="en-US" b="1">
                <a:solidFill>
                  <a:srgbClr val="FF0000"/>
                </a:solidFill>
              </a:rPr>
              <a:t>diperpanjang diskon jumlah dolar penjualan</a:t>
            </a:r>
            <a:r>
              <a:rPr lang="en-US"/>
              <a:t>.</a:t>
            </a:r>
          </a:p>
          <a:p>
            <a:pPr lvl="1">
              <a:lnSpc>
                <a:spcPct val="150000"/>
              </a:lnSpc>
              <a:buClr>
                <a:schemeClr val="tx1"/>
              </a:buClr>
            </a:pPr>
            <a:r>
              <a:rPr lang="en-US" b="1">
                <a:solidFill>
                  <a:srgbClr val="FF0000"/>
                </a:solidFill>
              </a:rPr>
              <a:t>diperpanjang penjualan jumlah dolar = kuantitas penjualan </a:t>
            </a:r>
            <a:r>
              <a:rPr lang="en-US" b="1" smtClean="0">
                <a:solidFill>
                  <a:srgbClr val="FF0000"/>
                </a:solidFill>
              </a:rPr>
              <a:t>* yang </a:t>
            </a:r>
            <a:r>
              <a:rPr lang="en-US" b="1">
                <a:solidFill>
                  <a:srgbClr val="FF0000"/>
                </a:solidFill>
              </a:rPr>
              <a:t>harga satuan bersih</a:t>
            </a:r>
            <a:r>
              <a:rPr lang="en-US"/>
              <a:t>.</a:t>
            </a:r>
          </a:p>
          <a:p>
            <a:pPr lvl="1">
              <a:lnSpc>
                <a:spcPct val="150000"/>
              </a:lnSpc>
              <a:buClr>
                <a:schemeClr val="tx1"/>
              </a:buClr>
            </a:pPr>
            <a:r>
              <a:rPr lang="en-US" b="1">
                <a:solidFill>
                  <a:srgbClr val="FF0000"/>
                </a:solidFill>
              </a:rPr>
              <a:t>diperpanjang diskon dolar jumlah = kuantitas penjualan * unit </a:t>
            </a:r>
            <a:r>
              <a:rPr lang="en-US" b="1" smtClean="0">
                <a:solidFill>
                  <a:srgbClr val="FF0000"/>
                </a:solidFill>
              </a:rPr>
              <a:t>jumlah DISKON</a:t>
            </a:r>
            <a:r>
              <a:rPr lang="en-US"/>
              <a:t>.</a:t>
            </a:r>
          </a:p>
          <a:p>
            <a:pPr>
              <a:lnSpc>
                <a:spcPct val="150000"/>
              </a:lnSpc>
              <a:buClr>
                <a:schemeClr val="tx1"/>
              </a:buClr>
            </a:pPr>
            <a:r>
              <a:rPr lang="en-US"/>
              <a:t>Beberapa sistem POS canggih juga menyediakan biaya dolar standar untuk </a:t>
            </a:r>
            <a:r>
              <a:rPr lang="en-US" smtClean="0"/>
              <a:t>Produk </a:t>
            </a:r>
            <a:r>
              <a:rPr lang="en-US"/>
              <a:t>dikirim ke toko oleh pihak </a:t>
            </a:r>
            <a:r>
              <a:rPr lang="en-US" smtClean="0"/>
              <a:t>vendor. Menganggap </a:t>
            </a:r>
            <a:r>
              <a:rPr lang="en-US"/>
              <a:t>fakta biaya ini </a:t>
            </a:r>
            <a:r>
              <a:rPr lang="en-US" smtClean="0"/>
              <a:t>sudah siap </a:t>
            </a:r>
            <a:r>
              <a:rPr lang="en-US"/>
              <a:t>tidak memerlukan inisiatif biaya berbasis aktivitas heroik, Anda dapat menyertakan </a:t>
            </a:r>
            <a:endParaRPr lang="en-US" smtClean="0"/>
          </a:p>
          <a:p>
            <a:pPr lvl="1">
              <a:lnSpc>
                <a:spcPct val="150000"/>
              </a:lnSpc>
              <a:buClr>
                <a:schemeClr val="tx1"/>
              </a:buClr>
            </a:pPr>
            <a:r>
              <a:rPr lang="en-US" b="1" smtClean="0">
                <a:solidFill>
                  <a:srgbClr val="FF0000"/>
                </a:solidFill>
              </a:rPr>
              <a:t>Diperpanjang </a:t>
            </a:r>
            <a:r>
              <a:rPr lang="en-US" b="1">
                <a:solidFill>
                  <a:srgbClr val="FF0000"/>
                </a:solidFill>
              </a:rPr>
              <a:t>jumlah dolar biaya</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Tree>
    <p:extLst>
      <p:ext uri="{BB962C8B-B14F-4D97-AF65-F5344CB8AC3E}">
        <p14:creationId xmlns:p14="http://schemas.microsoft.com/office/powerpoint/2010/main" val="2763681569"/>
      </p:ext>
    </p:extLst>
  </p:cSld>
  <p:clrMapOvr>
    <a:masterClrMapping/>
  </p:clrMapOvr>
  <p:timing>
    <p:tnLst>
      <p:par>
        <p:cTn id="1" dur="indefinite" restart="never" nodeType="tmRoot"/>
      </p:par>
    </p:tnLst>
  </p:timing>
</p:sld>
</file>

<file path=ppt/slides/slide2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4: identifikasi fakta</a:t>
            </a:r>
          </a:p>
        </p:txBody>
      </p:sp>
      <p:pic>
        <p:nvPicPr>
          <p:cNvPr id="5" name="Content Placeholder 4"/>
          <p:cNvPicPr>
            <a:picLocks noGrp="1" noChangeAspect="1"/>
          </p:cNvPicPr>
          <p:nvPr>
            <p:ph idx="1"/>
          </p:nvPr>
        </p:nvPicPr>
        <p:blipFill>
          <a:blip r:embed="rId2"/>
          <a:stretch>
            <a:fillRect/>
          </a:stretch>
        </p:blipFill>
        <p:spPr>
          <a:xfrm>
            <a:off x="628650" y="2021404"/>
            <a:ext cx="7886700" cy="3959780"/>
          </a:xfrm>
          <a:prstGeom prst="rect">
            <a:avLst/>
          </a:prstGeom>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dirty="0"/>
          </a:p>
        </p:txBody>
      </p:sp>
      <p:sp>
        <p:nvSpPr>
          <p:cNvPr id="7" name="Rectangle 6"/>
          <p:cNvSpPr/>
          <p:nvPr/>
        </p:nvSpPr>
        <p:spPr>
          <a:xfrm>
            <a:off x="3413670" y="6050289"/>
            <a:ext cx="2316660" cy="261610"/>
          </a:xfrm>
          <a:prstGeom prst="rect">
            <a:avLst/>
          </a:prstGeom>
        </p:spPr>
        <p:txBody>
          <a:bodyPr wrap="none">
            <a:spAutoFit/>
          </a:bodyPr>
          <a:lstStyle/>
          <a:p>
            <a:pPr/>
            <a:r>
              <a:rPr lang="en-US" sz="1100"/>
              <a:t>Fakta terukur dalam skema penjualan ritel</a:t>
            </a:r>
          </a:p>
        </p:txBody>
      </p:sp>
      <p:sp>
        <p:nvSpPr>
          <p:cNvPr id="8" name="Rectangle 7"/>
          <p:cNvSpPr/>
          <p:nvPr/>
        </p:nvSpPr>
        <p:spPr>
          <a:xfrm>
            <a:off x="6229350" y="4001294"/>
            <a:ext cx="1676400" cy="923330"/>
          </a:xfrm>
          <a:prstGeom prst="rect">
            <a:avLst/>
          </a:prstGeom>
        </p:spPr>
        <p:txBody>
          <a:bodyPr wrap="square">
            <a:spAutoFit/>
          </a:bodyPr>
          <a:lstStyle/>
          <a:p>
            <a:pPr/>
            <a:r>
              <a:rPr lang="en-US" b="1">
                <a:solidFill>
                  <a:srgbClr val="FF0000"/>
                </a:solidFill>
              </a:rPr>
              <a:t>diperpanjang kotor</a:t>
            </a:r>
          </a:p>
          <a:p>
            <a:pPr/>
            <a:r>
              <a:rPr lang="en-US" b="1">
                <a:solidFill>
                  <a:srgbClr val="FF0000"/>
                </a:solidFill>
              </a:rPr>
              <a:t>laba dolar</a:t>
            </a:r>
          </a:p>
          <a:p>
            <a:pPr/>
            <a:r>
              <a:rPr lang="en-US" b="1">
                <a:solidFill>
                  <a:srgbClr val="FF0000"/>
                </a:solidFill>
              </a:rPr>
              <a:t>Jumlah???</a:t>
            </a:r>
          </a:p>
        </p:txBody>
      </p:sp>
    </p:spTree>
    <p:extLst>
      <p:ext uri="{BB962C8B-B14F-4D97-AF65-F5344CB8AC3E}">
        <p14:creationId xmlns:p14="http://schemas.microsoft.com/office/powerpoint/2010/main" val="3832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Fakta turunan</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t>Anda dapat menghitung laba kotor dengan mengurangi </a:t>
            </a:r>
            <a:r>
              <a:rPr lang="en-US" smtClean="0"/>
              <a:t>biaya diperpanjang </a:t>
            </a:r>
            <a:r>
              <a:rPr lang="en-US"/>
              <a:t>dari jumlah dolar penjualan yang diperpanjang, </a:t>
            </a:r>
            <a:r>
              <a:rPr lang="en-US" smtClean="0"/>
              <a:t>atau pendapatan.</a:t>
            </a:r>
            <a:endParaRPr lang="en-US"/>
          </a:p>
          <a:p>
            <a:pPr>
              <a:lnSpc>
                <a:spcPct val="150000"/>
              </a:lnSpc>
            </a:pPr>
            <a:r>
              <a:rPr lang="en-US" smtClean="0"/>
              <a:t>Dimensi </a:t>
            </a:r>
            <a:r>
              <a:rPr lang="en-US"/>
              <a:t>Para pemoder terkadang mempertanyakan apakah </a:t>
            </a:r>
            <a:r>
              <a:rPr lang="en-US" smtClean="0"/>
              <a:t>dihitung berasal </a:t>
            </a:r>
            <a:r>
              <a:rPr lang="en-US"/>
              <a:t>sebenarnya harus disimpan dalam database. </a:t>
            </a:r>
            <a:r>
              <a:rPr lang="en-US" smtClean="0"/>
              <a:t>Umumnya merekomendasikan </a:t>
            </a:r>
            <a:r>
              <a:rPr lang="en-US"/>
              <a:t>disimpan secara fisik.</a:t>
            </a:r>
          </a:p>
          <a:p>
            <a:pPr>
              <a:lnSpc>
                <a:spcPct val="150000"/>
              </a:lnSpc>
            </a:pPr>
            <a:r>
              <a:rPr lang="en-US" smtClean="0"/>
              <a:t>In </a:t>
            </a:r>
            <a:r>
              <a:rPr lang="en-US"/>
              <a:t>studi kasus ini, perhitungan laba kotor </a:t>
            </a:r>
            <a:r>
              <a:rPr lang="en-US" smtClean="0"/>
              <a:t>langsung, tetapi </a:t>
            </a:r>
            <a:r>
              <a:rPr lang="en-US"/>
              <a:t>disimpan itu berarti dihitung secara konsisten di ETL </a:t>
            </a:r>
            <a:r>
              <a:rPr lang="en-US" smtClean="0"/>
              <a:t>proses, menghilangkan </a:t>
            </a:r>
            <a:r>
              <a:rPr lang="en-US"/>
              <a:t>kemungkinan kesalahan penghitungan pengguna. </a:t>
            </a:r>
            <a:endParaRPr lang="en-US" smtClean="0"/>
          </a:p>
          <a:p>
            <a:pPr>
              <a:lnSpc>
                <a:spcPct val="150000"/>
              </a:lnSpc>
            </a:pPr>
            <a:r>
              <a:rPr lang="en-US" smtClean="0"/>
              <a:t>Menyimpan </a:t>
            </a:r>
            <a:r>
              <a:rPr lang="en-US"/>
              <a:t>Itu </a:t>
            </a:r>
            <a:r>
              <a:rPr lang="en-US" smtClean="0"/>
              <a:t>juga memastikan </a:t>
            </a:r>
            <a:r>
              <a:rPr lang="en-US"/>
              <a:t>Semua pengguna dan aplikasi pelaporan BI merujuk </a:t>
            </a:r>
            <a:r>
              <a:rPr lang="en-US" smtClean="0"/>
              <a:t>keuntungan secara konsisten.</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Tree>
    <p:extLst>
      <p:ext uri="{BB962C8B-B14F-4D97-AF65-F5344CB8AC3E}">
        <p14:creationId xmlns:p14="http://schemas.microsoft.com/office/powerpoint/2010/main" val="3416127662"/>
      </p:ext>
    </p:extLst>
  </p:cSld>
  <p:clrMapOvr>
    <a:masterClrMapping/>
  </p:clrMapOvr>
  <p:timing>
    <p:tnLst>
      <p:par>
        <p:cTn id="1" dur="indefinite" restart="never" nodeType="tmRoot"/>
      </p:par>
    </p:tnLst>
  </p:timing>
</p:sld>
</file>

<file path=ppt/slides/slide2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Fakta non-aditif</a:t>
            </a:r>
          </a:p>
        </p:txBody>
      </p:sp>
      <p:sp>
        <p:nvSpPr>
          <p:cNvPr id="3" name="Content Placeholder 2"/>
          <p:cNvSpPr>
            <a:spLocks noGrp="1"/>
          </p:cNvSpPr>
          <p:nvPr>
            <p:ph idx="1"/>
          </p:nvPr>
        </p:nvSpPr>
        <p:spPr/>
        <p:txBody>
          <a:bodyPr>
            <a:normAutofit fontScale="92500"/>
          </a:bodyPr>
          <a:lstStyle/>
          <a:p>
            <a:pPr>
              <a:lnSpc>
                <a:spcPct val="150000"/>
              </a:lnSpc>
            </a:pPr>
            <a:r>
              <a:rPr lang="en-US"/>
              <a:t>Margin kotor dapat dihitung dengan membagi laba kotor dengan pendapatan dolar penjualan diperpanjang. </a:t>
            </a:r>
            <a:endParaRPr lang="en-US" smtClean="0"/>
          </a:p>
          <a:p>
            <a:pPr>
              <a:lnSpc>
                <a:spcPct val="150000"/>
              </a:lnSpc>
            </a:pPr>
            <a:r>
              <a:rPr lang="en-US" smtClean="0"/>
              <a:t>Kotor </a:t>
            </a:r>
            <a:r>
              <a:rPr lang="en-US"/>
              <a:t>margin adalah fakta non-aditif karena tidak dapat diringkas sepanjang dimensi apapun. </a:t>
            </a:r>
            <a:endParaRPr lang="en-US" smtClean="0"/>
          </a:p>
          <a:p>
            <a:pPr>
              <a:lnSpc>
                <a:spcPct val="150000"/>
              </a:lnSpc>
            </a:pPr>
            <a:r>
              <a:rPr lang="en-US" smtClean="0"/>
              <a:t>Anda </a:t>
            </a:r>
            <a:r>
              <a:rPr lang="en-US"/>
              <a:t>dapat menghitung margin kotor dari setiap set produk, Toko, atau hari dengan mengingat untuk jumlah pendapatan dan biaya masing-masing sebelum membagi.</a:t>
            </a:r>
          </a:p>
          <a:p>
            <a:pPr>
              <a:lnSpc>
                <a:spcPct val="150000"/>
              </a:lnSpc>
            </a:pPr>
            <a:r>
              <a:rPr lang="en-US"/>
              <a:t>Harga satuan adalah fakta non-aditif lainnya. Tidak seperti jumlah yang diperpanjang dalam tabel fakta, menjumlahkan harga satuan di salah satu dimensi menghasilkan angka yang tidak berarti dan tidak masuk akal.</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Tree>
    <p:extLst>
      <p:ext uri="{BB962C8B-B14F-4D97-AF65-F5344CB8AC3E}">
        <p14:creationId xmlns:p14="http://schemas.microsoft.com/office/powerpoint/2010/main" val="2164914210"/>
      </p:ext>
    </p:extLst>
  </p:cSld>
  <p:clrMapOvr>
    <a:masterClrMapping/>
  </p:clrMapOvr>
  <p:timing>
    <p:tnLst>
      <p:par>
        <p:cTn id="1" dur="indefinite" restart="never" nodeType="tmRoot"/>
      </p:par>
    </p:tnLst>
  </p:timing>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p>
        </p:txBody>
      </p:sp>
      <p:sp>
        <p:nvSpPr>
          <p:cNvPr id="3" name="Content Placeholder 2"/>
          <p:cNvSpPr>
            <a:spLocks noGrp="1"/>
          </p:cNvSpPr>
          <p:nvPr>
            <p:ph idx="1"/>
          </p:nvPr>
        </p:nvSpPr>
        <p:spPr/>
        <p:txBody>
          <a:bodyPr/>
          <a:lstStyle/>
          <a:p>
            <a:pPr>
              <a:lnSpc>
                <a:spcPct val="150000"/>
              </a:lnSpc>
            </a:pPr>
            <a:r>
              <a:rPr lang="en-US"/>
              <a:t>Bayangkan Anda bekerja di markas besar rantai kelontong. </a:t>
            </a:r>
            <a:endParaRPr lang="en-US" smtClean="0"/>
          </a:p>
          <a:p>
            <a:pPr>
              <a:lnSpc>
                <a:spcPct val="150000"/>
              </a:lnSpc>
            </a:pPr>
            <a:r>
              <a:rPr lang="en-US" smtClean="0"/>
              <a:t>Tje </a:t>
            </a:r>
            <a:r>
              <a:rPr lang="en-US"/>
              <a:t>Bisnis </a:t>
            </a:r>
            <a:r>
              <a:rPr lang="en-US" smtClean="0"/>
              <a:t>memiliki 100 </a:t>
            </a:r>
            <a:r>
              <a:rPr lang="en-US"/>
              <a:t>toko kelontong yang tersebar di lima negara bagian. </a:t>
            </a:r>
            <a:endParaRPr lang="en-US" smtClean="0"/>
          </a:p>
          <a:p>
            <a:pPr>
              <a:lnSpc>
                <a:spcPct val="150000"/>
              </a:lnSpc>
            </a:pPr>
            <a:r>
              <a:rPr lang="en-US" smtClean="0"/>
              <a:t>Setiap </a:t>
            </a:r>
            <a:r>
              <a:rPr lang="en-US"/>
              <a:t>Toko memiliki pelengkap penuh </a:t>
            </a:r>
            <a:r>
              <a:rPr lang="en-US" smtClean="0"/>
              <a:t>Departemen</a:t>
            </a:r>
            <a:r>
              <a:rPr lang="en-US"/>
              <a:t>, termasuk kelontong, makanan beku, susu, daging, menghasilkan, Toko roti, </a:t>
            </a:r>
            <a:r>
              <a:rPr lang="en-US" smtClean="0"/>
              <a:t>bunga, dan </a:t>
            </a:r>
            <a:r>
              <a:rPr lang="en-US"/>
              <a:t>Kesehatan/kecantikan AIDS. </a:t>
            </a:r>
            <a:endParaRPr lang="en-US" smtClean="0"/>
          </a:p>
          <a:p>
            <a:pPr>
              <a:lnSpc>
                <a:spcPct val="150000"/>
              </a:lnSpc>
            </a:pPr>
            <a:r>
              <a:rPr lang="en-US" smtClean="0"/>
              <a:t>Setiap </a:t>
            </a:r>
            <a:r>
              <a:rPr lang="en-US"/>
              <a:t>memiliki sekitar 60.000 individu </a:t>
            </a:r>
            <a:r>
              <a:rPr lang="en-US" smtClean="0"/>
              <a:t>produk, yang disebut </a:t>
            </a:r>
            <a:r>
              <a:rPr lang="en-US" i="1"/>
              <a:t>unit penyimpanan saham</a:t>
            </a:r>
            <a:r>
              <a:rPr lang="en-US"/>
              <a:t> (SKU), di rak.</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Tree>
    <p:extLst>
      <p:ext uri="{BB962C8B-B14F-4D97-AF65-F5344CB8AC3E}">
        <p14:creationId xmlns:p14="http://schemas.microsoft.com/office/powerpoint/2010/main" val="2444561791"/>
      </p:ext>
    </p:extLst>
  </p:cSld>
  <p:clrMapOvr>
    <a:masterClrMapping/>
  </p:clrMapOvr>
  <p:timing>
    <p:tnLst>
      <p:par>
        <p:cTn id="1" dur="indefinite" restart="never" nodeType="tmRoot"/>
      </p:par>
    </p:tnLst>
  </p:timing>
</p:sld>
</file>

<file path=ppt/slides/slide3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smtClean="0"/>
              <a:t>Skema penjualan ritel</a:t>
            </a:r>
            <a:endParaRPr lang="en-US"/>
          </a:p>
        </p:txBody>
      </p:sp>
      <p:pic>
        <p:nvPicPr>
          <p:cNvPr id="5" name="Content Placeholder 4"/>
          <p:cNvPicPr>
            <a:picLocks noGrp="1" noChangeAspect="1"/>
          </p:cNvPicPr>
          <p:nvPr>
            <p:ph idx="1"/>
          </p:nvPr>
        </p:nvPicPr>
        <p:blipFill>
          <a:blip r:embed="rId2"/>
          <a:stretch>
            <a:fillRect/>
          </a:stretch>
        </p:blipFill>
        <p:spPr>
          <a:xfrm>
            <a:off x="704144" y="1825625"/>
            <a:ext cx="7735712" cy="4351338"/>
          </a:xfrm>
          <a:prstGeom prst="rect">
            <a:avLst/>
          </a:prstGeom>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Tree>
    <p:extLst>
      <p:ext uri="{BB962C8B-B14F-4D97-AF65-F5344CB8AC3E}">
        <p14:creationId xmlns:p14="http://schemas.microsoft.com/office/powerpoint/2010/main" val="1813281672"/>
      </p:ext>
    </p:extLst>
  </p:cSld>
  <p:clrMapOvr>
    <a:masterClrMapping/>
  </p:clrMapOvr>
  <p:timing>
    <p:tnLst>
      <p:par>
        <p:cTn id="1" dur="indefinite" restart="never" nodeType="tmRoot"/>
      </p:par>
    </p:tnLst>
  </p:timing>
</p:sld>
</file>

<file path=ppt/slides/slide3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Skema ritel dalam tindakan: hasil kueri dan laporan lintas-tabel</a:t>
            </a:r>
          </a:p>
        </p:txBody>
      </p:sp>
      <p:sp>
        <p:nvSpPr>
          <p:cNvPr id="3" name="Content Placeholder 2"/>
          <p:cNvSpPr>
            <a:spLocks noGrp="1"/>
          </p:cNvSpPr>
          <p:nvPr>
            <p:ph idx="1"/>
          </p:nvPr>
        </p:nvSpPr>
        <p:spPr/>
        <p:txBody>
          <a:bodyPr/>
          <a:lstStyle/>
          <a:p>
            <a:pPr>
              <a:lnSpc>
                <a:spcPct val="150000"/>
              </a:lnSpc>
            </a:pPr>
            <a:r>
              <a:rPr lang="en-US"/>
              <a:t>Seorang pengguna bisnis mungkin tertarik untuk memahami lebih baik volume dolar penjualan mingguan dengan promosi untuk kategori makanan ringan selama </a:t>
            </a:r>
            <a:r>
              <a:rPr lang="en-US" smtClean="0"/>
              <a:t>2013 Januari </a:t>
            </a:r>
            <a:r>
              <a:rPr lang="en-US"/>
              <a:t>untuk Toko di distrik Boston.</a:t>
            </a:r>
          </a:p>
          <a:p>
            <a:pPr>
              <a:lnSpc>
                <a:spcPct val="150000"/>
              </a:lnSpc>
            </a:pPr>
            <a:r>
              <a:rPr lang="en-US"/>
              <a:t>Seperti diilustrasikan dalam skema, Anda akan menempatkan kendala permintaan pada bulan dan tahun dalam dimensi tanggal, Distrik dalam dimensi toko, dan kategori dalam produk </a:t>
            </a:r>
            <a:r>
              <a:rPr lang="en-US" smtClean="0"/>
              <a:t>Dimensi.</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dirty="0"/>
          </a:p>
        </p:txBody>
      </p:sp>
    </p:spTree>
    <p:extLst>
      <p:ext uri="{BB962C8B-B14F-4D97-AF65-F5344CB8AC3E}">
        <p14:creationId xmlns:p14="http://schemas.microsoft.com/office/powerpoint/2010/main" val="3442856258"/>
      </p:ext>
    </p:extLst>
  </p:cSld>
  <p:clrMapOvr>
    <a:masterClrMapping/>
  </p:clrMapOvr>
  <p:timing>
    <p:tnLst>
      <p:par>
        <p:cTn id="1" dur="indefinite" restart="never" nodeType="tmRoot"/>
      </p:par>
    </p:tnLst>
  </p:timing>
</p:sld>
</file>

<file path=ppt/slides/slide3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Skema ritel dalam tindakan: query </a:t>
            </a:r>
            <a:r>
              <a:rPr lang="en-US" smtClean="0"/>
              <a:t>Hasil </a:t>
            </a:r>
            <a:r>
              <a:rPr lang="en-US"/>
              <a:t>Dan </a:t>
            </a:r>
            <a:r>
              <a:rPr lang="en-US" smtClean="0"/>
              <a:t>Laporan lintas tabular</a:t>
            </a:r>
            <a:endParaRPr lang="en-US"/>
          </a:p>
        </p:txBody>
      </p:sp>
      <p:sp>
        <p:nvSpPr>
          <p:cNvPr id="3" name="Content Placeholder 2"/>
          <p:cNvSpPr>
            <a:spLocks noGrp="1"/>
          </p:cNvSpPr>
          <p:nvPr>
            <p:ph idx="1"/>
          </p:nvPr>
        </p:nvSpPr>
        <p:spPr/>
        <p:txBody>
          <a:bodyPr/>
          <a:lstStyle/>
          <a:p>
            <a:pPr>
              <a:lnSpc>
                <a:spcPct val="150000"/>
              </a:lnSpc>
            </a:pPr>
            <a:r>
              <a:rPr lang="en-US" smtClean="0"/>
              <a:t>Tje </a:t>
            </a:r>
            <a:r>
              <a:rPr lang="en-US"/>
              <a:t>Alat permintaan menyimpulkan jumlah dolar penjualan dikelompokkan menurut minggu </a:t>
            </a:r>
            <a:r>
              <a:rPr lang="en-US" smtClean="0"/>
              <a:t>tanggal berakhir </a:t>
            </a:r>
            <a:r>
              <a:rPr lang="en-US"/>
              <a:t>dan promosi.</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dirty="0"/>
          </a:p>
        </p:txBody>
      </p:sp>
      <p:pic>
        <p:nvPicPr>
          <p:cNvPr id="9" name="Picture 8"/>
          <p:cNvPicPr>
            <a:picLocks noChangeAspect="1"/>
          </p:cNvPicPr>
          <p:nvPr/>
        </p:nvPicPr>
        <p:blipFill>
          <a:blip r:embed="rId2"/>
          <a:stretch>
            <a:fillRect/>
          </a:stretch>
        </p:blipFill>
        <p:spPr>
          <a:xfrm>
            <a:off x="1947862" y="2955926"/>
            <a:ext cx="5248275" cy="2543175"/>
          </a:xfrm>
          <a:prstGeom prst="rect">
            <a:avLst/>
          </a:prstGeom>
        </p:spPr>
      </p:pic>
    </p:spTree>
    <p:extLst>
      <p:ext uri="{BB962C8B-B14F-4D97-AF65-F5344CB8AC3E}">
        <p14:creationId xmlns:p14="http://schemas.microsoft.com/office/powerpoint/2010/main" val="2645473942"/>
      </p:ext>
    </p:extLst>
  </p:cSld>
  <p:clrMapOvr>
    <a:masterClrMapping/>
  </p:clrMapOvr>
  <p:timing>
    <p:tnLst>
      <p:par>
        <p:cTn id="1" dur="indefinite" restart="never" nodeType="tmRoot"/>
      </p:par>
    </p:tnLst>
  </p:timing>
</p:sld>
</file>

<file path=ppt/slides/slide3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smtClean="0"/>
              <a:t>Perubahan data sumber</a:t>
            </a:r>
            <a:endParaRPr lang="en-US"/>
          </a:p>
        </p:txBody>
      </p:sp>
      <p:sp>
        <p:nvSpPr>
          <p:cNvPr id="3" name="Content Placeholder 2"/>
          <p:cNvSpPr>
            <a:spLocks noGrp="1"/>
          </p:cNvSpPr>
          <p:nvPr>
            <p:ph idx="1"/>
          </p:nvPr>
        </p:nvSpPr>
        <p:spPr/>
        <p:txBody>
          <a:bodyPr>
            <a:normAutofit fontScale="77500" lnSpcReduction="20000"/>
          </a:bodyPr>
          <a:lstStyle/>
          <a:p>
            <a:pPr>
              <a:lnSpc>
                <a:spcPct val="150000"/>
              </a:lnSpc>
            </a:pPr>
            <a:r>
              <a:rPr lang="en-US"/>
              <a:t>Perubahan data sumber dan/atau asumsi pemodelan tanpa membatalkan aplikasi BI yang ada</a:t>
            </a:r>
          </a:p>
          <a:p>
            <a:pPr lvl="1">
              <a:lnSpc>
                <a:spcPct val="150000"/>
              </a:lnSpc>
            </a:pPr>
            <a:r>
              <a:rPr lang="en-US" b="1" smtClean="0"/>
              <a:t>Baru </a:t>
            </a:r>
            <a:r>
              <a:rPr lang="en-US" b="1"/>
              <a:t>atribut dimensi</a:t>
            </a:r>
            <a:r>
              <a:rPr lang="en-US"/>
              <a:t> : Tidak tersedia atau ekuivalennya harus diisi dalam baris dimensi lama</a:t>
            </a:r>
          </a:p>
          <a:p>
            <a:pPr lvl="1">
              <a:lnSpc>
                <a:spcPct val="150000"/>
              </a:lnSpc>
            </a:pPr>
            <a:r>
              <a:rPr lang="en-US" b="1" smtClean="0"/>
              <a:t>Baru </a:t>
            </a:r>
            <a:r>
              <a:rPr lang="en-US" b="1"/>
              <a:t>Dimensi</a:t>
            </a:r>
            <a:r>
              <a:rPr lang="en-US"/>
              <a:t> : Anda dapat menambahkan dimensi ke tabel fakta yang ada dengan menambahkan kolom foreign key baru dan mempopulasikan dengan benar dengan nilai primary key dari yang baru </a:t>
            </a:r>
            <a:r>
              <a:rPr lang="en-US" smtClean="0"/>
              <a:t>Dimensi</a:t>
            </a:r>
          </a:p>
          <a:p>
            <a:pPr lvl="1">
              <a:lnSpc>
                <a:spcPct val="150000"/>
              </a:lnSpc>
            </a:pPr>
            <a:r>
              <a:rPr lang="en-US" b="1" smtClean="0"/>
              <a:t>Baru </a:t>
            </a:r>
            <a:r>
              <a:rPr lang="en-US" b="1"/>
              <a:t>fakta terukur</a:t>
            </a:r>
          </a:p>
          <a:p>
            <a:pPr marL="1028700" lvl="2" indent="-342900">
              <a:lnSpc>
                <a:spcPct val="150000"/>
              </a:lnSpc>
              <a:buFont typeface="+mj-lt"/>
              <a:buAutoNum type="arabicPeriod"/>
            </a:pPr>
            <a:r>
              <a:rPr lang="en-US" smtClean="0"/>
              <a:t>Kapan </a:t>
            </a:r>
            <a:r>
              <a:rPr lang="en-US"/>
              <a:t>fakta yang baru tersedia dalam acara pengukuran yang sama dan pada butir yang sama dengan fakta yang ada tabel fakta diubah untuk menambahkan kolom baru, dan nilai yang dihuni ke dalam tabel. Jika fakta baru hanya tersedia dari titik waktu ke depan, nilai null harus ditempatkan di baris fakta yang lebih lama.</a:t>
            </a:r>
          </a:p>
          <a:p>
            <a:pPr marL="1028700" lvl="2" indent="-342900">
              <a:lnSpc>
                <a:spcPct val="150000"/>
              </a:lnSpc>
              <a:buFont typeface="+mj-lt"/>
              <a:buAutoNum type="arabicPeriod"/>
            </a:pPr>
            <a:r>
              <a:rPr lang="en-US" smtClean="0"/>
              <a:t>Baru </a:t>
            </a:r>
            <a:r>
              <a:rPr lang="en-US"/>
              <a:t>fakta diukur terjadi secara alami pada butir yang berbeda. Jika fakta baru tidak dapat dialokasikan atau ditugaskan ke butir asli dari tabel fakta, fakta baru termasuk dalam tabel fakta mereka sendiri karena itu kesalahan untuk mencampur biji-bijian dalam tabel fakta yang sama.</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dirty="0"/>
          </a:p>
        </p:txBody>
      </p:sp>
    </p:spTree>
    <p:extLst>
      <p:ext uri="{BB962C8B-B14F-4D97-AF65-F5344CB8AC3E}">
        <p14:creationId xmlns:p14="http://schemas.microsoft.com/office/powerpoint/2010/main" val="2264755985"/>
      </p:ext>
    </p:extLst>
  </p:cSld>
  <p:clrMapOvr>
    <a:masterClrMapping/>
  </p:clrMapOvr>
  <p:timing>
    <p:tnLst>
      <p:par>
        <p:cTn id="1" dur="indefinite" restart="never" nodeType="tmRoot"/>
      </p:par>
    </p:tnLst>
  </p:timing>
</p:sld>
</file>

<file path=ppt/slides/slide3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smtClean="0"/>
              <a:t>Sumber daya</a:t>
            </a:r>
            <a:endParaRPr lang="en-US"/>
          </a:p>
        </p:txBody>
      </p:sp>
      <p:sp>
        <p:nvSpPr>
          <p:cNvPr id="3" name="Content Placeholder 2"/>
          <p:cNvSpPr>
            <a:spLocks noGrp="1"/>
          </p:cNvSpPr>
          <p:nvPr>
            <p:ph idx="1"/>
          </p:nvPr>
        </p:nvSpPr>
        <p:spPr/>
        <p:txBody>
          <a:bodyPr/>
          <a:lstStyle/>
          <a:p>
            <a:pPr>
              <a:lnSpc>
                <a:spcPct val="150000"/>
              </a:lnSpc>
            </a:pPr>
            <a:r>
              <a:rPr lang="en-US" smtClean="0"/>
              <a:t>Membaca:</a:t>
            </a:r>
          </a:p>
          <a:p>
            <a:pPr lvl="1">
              <a:lnSpc>
                <a:spcPct val="150000"/>
              </a:lnSpc>
            </a:pPr>
            <a:r>
              <a:rPr lang="en-US" smtClean="0"/>
              <a:t>R. Kimball dan M. Ross. (2007). </a:t>
            </a:r>
            <a:r>
              <a:rPr lang="en-US" i="1" smtClean="0"/>
              <a:t>Tje </a:t>
            </a:r>
            <a:r>
              <a:rPr lang="en-US" i="1"/>
              <a:t>Gudang data </a:t>
            </a:r>
            <a:r>
              <a:rPr lang="en-US" i="1" smtClean="0"/>
              <a:t>Toolkit (2</a:t>
            </a:r>
            <a:r>
              <a:rPr lang="en-US" i="1" baseline="30000" smtClean="0"/>
              <a:t>Nd</a:t>
            </a:r>
            <a:r>
              <a:rPr lang="en-US" i="1" smtClean="0"/>
              <a:t> Edisi</a:t>
            </a:r>
            <a:r>
              <a:rPr lang="en-US" smtClean="0"/>
              <a:t>, </a:t>
            </a:r>
            <a:r>
              <a:rPr lang="en-US"/>
              <a:t>Wiley </a:t>
            </a:r>
            <a:r>
              <a:rPr lang="en-US" smtClean="0"/>
              <a:t>Anak. </a:t>
            </a:r>
          </a:p>
          <a:p>
            <a:pPr lvl="1">
              <a:lnSpc>
                <a:spcPct val="150000"/>
              </a:lnSpc>
            </a:pPr>
            <a:r>
              <a:rPr lang="en-US" smtClean="0"/>
              <a:t>R. Kimball dan M. Ross. </a:t>
            </a:r>
            <a:r>
              <a:rPr lang="en-US"/>
              <a:t>(</a:t>
            </a:r>
            <a:r>
              <a:rPr lang="en-US" smtClean="0"/>
              <a:t>2013). </a:t>
            </a:r>
            <a:r>
              <a:rPr lang="en-US" i="1" smtClean="0"/>
              <a:t>Tje </a:t>
            </a:r>
            <a:r>
              <a:rPr lang="en-US" i="1"/>
              <a:t>Gudang data </a:t>
            </a:r>
            <a:r>
              <a:rPr lang="en-US" i="1" smtClean="0"/>
              <a:t>Toolkit (3</a:t>
            </a:r>
            <a:r>
              <a:rPr lang="en-US" i="1" baseline="30000" smtClean="0"/>
              <a:t>Rd</a:t>
            </a:r>
            <a:r>
              <a:rPr lang="en-US" i="1" smtClean="0"/>
              <a:t> Edisi</a:t>
            </a:r>
            <a:r>
              <a:rPr lang="en-US" smtClean="0"/>
              <a:t>, </a:t>
            </a:r>
            <a:r>
              <a:rPr lang="en-US"/>
              <a:t>Wiley </a:t>
            </a:r>
            <a:r>
              <a:rPr lang="en-US" smtClean="0"/>
              <a:t>Anak.</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Tree>
    <p:extLst>
      <p:ext uri="{BB962C8B-B14F-4D97-AF65-F5344CB8AC3E}">
        <p14:creationId xmlns:p14="http://schemas.microsoft.com/office/powerpoint/2010/main" val="2572070314"/>
      </p:ext>
    </p:extLst>
  </p:cSld>
  <p:clrMapOvr>
    <a:masterClrMapping/>
  </p:clrMapOvr>
  <p:timing>
    <p:tnLst>
      <p:par>
        <p:cTn id="1" dur="indefinite" restart="never" nodeType="tmRoot"/>
      </p:par>
    </p:tnLst>
  </p:timing>
</p:sld>
</file>

<file path=ppt/slides/slide35.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fld id="{EA7C8D44-3667-46F6-9772-CC52308E2A7F}" type="slidenum">
              <a:rPr lang="en-US" smtClean="0"/>
              <a:pPr/>
              <a:t>35</a:t>
            </a:fld>
            <a:endParaRPr lang="en-US" dirty="0"/>
          </a:p>
        </p:txBody>
      </p:sp>
      <p:sp>
        <p:nvSpPr>
          <p:cNvPr id="6" name="Content Placeholder 5"/>
          <p:cNvSpPr>
            <a:spLocks noGrp="1"/>
          </p:cNvSpPr>
          <p:nvPr>
            <p:ph idx="4294967295"/>
          </p:nvPr>
        </p:nvSpPr>
        <p:spPr>
          <a:xfrm>
            <a:off x="628650" y="1253331"/>
            <a:ext cx="7886700" cy="4351338"/>
          </a:xfrm>
        </p:spPr>
        <p:txBody>
          <a:bodyPr anchor="ctr">
            <a:normAutofit/>
          </a:bodyPr>
          <a:lstStyle/>
          <a:p>
            <a:pPr marL="0" indent="0" algn="ctr">
              <a:buNone/>
            </a:pPr>
            <a:r>
              <a:rPr lang="en-US" sz="3600" smtClean="0">
                <a:latin typeface="Courier New" panose="02070309020205020404" pitchFamily="49" charset="0"/>
                <a:cs typeface="Courier New" panose="02070309020205020404" pitchFamily="49" charset="0"/>
              </a:rPr>
              <a:t>Eof</a:t>
            </a:r>
            <a:endParaRPr lang="id-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9421864"/>
      </p:ext>
    </p:extLst>
  </p:cSld>
  <p:clrMapOvr>
    <a:masterClrMapping/>
  </p:clrMapOvr>
  <mc:AlternateContent xmlns:mc="http://schemas.openxmlformats.org/markup-compatibility/2006" xmlns:p14="http://schemas.microsoft.com/office/powerpoint/2010/main">
    <mc:Choice Requires="p14">
      <p:transition p14:dur="0"/>
    </mc:Choice>
    <mc:Fallback>
      <p:transition/>
    </mc:Fallback>
  </mc:AlternateContent>
  <p:timing>
    <p:tnLst>
      <p:par>
        <p:cTn id="1" dur="indefinite" restart="never" nodeType="tmRoot"/>
      </p:par>
    </p:tnLst>
  </p:timing>
</p:sld>
</file>

<file path=ppt/slides/slide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smtClean="0"/>
              <a:t>Studi kasus ritel</a:t>
            </a:r>
            <a:endParaRPr lang="en-US"/>
          </a:p>
        </p:txBody>
      </p:sp>
      <p:sp>
        <p:nvSpPr>
          <p:cNvPr id="3" name="Content Placeholder 2"/>
          <p:cNvSpPr>
            <a:spLocks noGrp="1"/>
          </p:cNvSpPr>
          <p:nvPr>
            <p:ph idx="1"/>
          </p:nvPr>
        </p:nvSpPr>
        <p:spPr/>
        <p:txBody>
          <a:bodyPr>
            <a:normAutofit fontScale="92500" lnSpcReduction="10000"/>
          </a:bodyPr>
          <a:lstStyle/>
          <a:p>
            <a:pPr>
              <a:lnSpc>
                <a:spcPct val="160000"/>
              </a:lnSpc>
            </a:pPr>
            <a:r>
              <a:rPr lang="en-US" smtClean="0"/>
              <a:t>Data </a:t>
            </a:r>
            <a:r>
              <a:rPr lang="en-US"/>
              <a:t>dikumpulkan di beberapa </a:t>
            </a:r>
            <a:r>
              <a:rPr lang="en-US" smtClean="0"/>
              <a:t>Tempat </a:t>
            </a:r>
            <a:r>
              <a:rPr lang="en-US"/>
              <a:t>In </a:t>
            </a:r>
            <a:r>
              <a:rPr lang="en-US" smtClean="0"/>
              <a:t/>
            </a:r>
            <a:br>
              <a:rPr lang="en-US" smtClean="0"/>
            </a:br>
            <a:r>
              <a:rPr lang="en-US" smtClean="0"/>
              <a:t>toko kelontong </a:t>
            </a:r>
            <a:r>
              <a:rPr lang="en-US"/>
              <a:t>Toko.</a:t>
            </a:r>
          </a:p>
          <a:p>
            <a:pPr>
              <a:lnSpc>
                <a:spcPct val="160000"/>
              </a:lnSpc>
            </a:pPr>
            <a:r>
              <a:rPr lang="en-US"/>
              <a:t>Beberapa data yang paling berguna dikumpulkan </a:t>
            </a:r>
            <a:r>
              <a:rPr lang="en-US" smtClean="0"/>
              <a:t>Di </a:t>
            </a:r>
            <a:r>
              <a:rPr lang="en-US"/>
              <a:t>Tje </a:t>
            </a:r>
            <a:r>
              <a:rPr lang="en-US" smtClean="0"/>
              <a:t/>
            </a:r>
            <a:br>
              <a:rPr lang="en-US" smtClean="0"/>
            </a:br>
            <a:r>
              <a:rPr lang="en-US" smtClean="0"/>
              <a:t>Cash Register sebagai pelanggan </a:t>
            </a:r>
            <a:r>
              <a:rPr lang="en-US"/>
              <a:t>Pembelian </a:t>
            </a:r>
            <a:r>
              <a:rPr lang="en-US" smtClean="0"/>
              <a:t>Produk</a:t>
            </a:r>
            <a:r>
              <a:rPr lang="en-US"/>
              <a:t>. </a:t>
            </a:r>
            <a:endParaRPr lang="en-US" smtClean="0"/>
          </a:p>
          <a:p>
            <a:pPr>
              <a:lnSpc>
                <a:spcPct val="160000"/>
              </a:lnSpc>
            </a:pPr>
            <a:r>
              <a:rPr lang="en-US" smtClean="0"/>
              <a:t>Tje </a:t>
            </a:r>
            <a:r>
              <a:rPr lang="en-US" i="1"/>
              <a:t>Point-of-sale</a:t>
            </a:r>
            <a:r>
              <a:rPr lang="en-US"/>
              <a:t> POS </a:t>
            </a:r>
            <a:r>
              <a:rPr lang="en-US" smtClean="0"/>
              <a:t>scan sistem </a:t>
            </a:r>
            <a:r>
              <a:rPr lang="en-US"/>
              <a:t>Produk </a:t>
            </a:r>
            <a:r>
              <a:rPr lang="en-US" smtClean="0"/>
              <a:t/>
            </a:r>
            <a:br>
              <a:rPr lang="en-US" smtClean="0"/>
            </a:br>
            <a:r>
              <a:rPr lang="en-US" smtClean="0"/>
              <a:t>Barcode </a:t>
            </a:r>
            <a:r>
              <a:rPr lang="en-US"/>
              <a:t>di kasir, </a:t>
            </a:r>
            <a:r>
              <a:rPr lang="en-US" smtClean="0"/>
              <a:t>mengukur konsumen </a:t>
            </a:r>
            <a:br>
              <a:rPr lang="en-US" smtClean="0"/>
            </a:br>
            <a:r>
              <a:rPr lang="en-US" smtClean="0"/>
              <a:t>Takeaway </a:t>
            </a:r>
            <a:r>
              <a:rPr lang="en-US"/>
              <a:t>di pintu depan </a:t>
            </a:r>
            <a:r>
              <a:rPr lang="en-US" smtClean="0"/>
              <a:t>Kelontong. </a:t>
            </a:r>
          </a:p>
          <a:p>
            <a:pPr>
              <a:lnSpc>
                <a:spcPct val="160000"/>
              </a:lnSpc>
            </a:pPr>
            <a:r>
              <a:rPr lang="en-US" smtClean="0"/>
              <a:t>Lain </a:t>
            </a:r>
            <a:r>
              <a:rPr lang="en-US"/>
              <a:t>data ditangkap di bagian belakang toko </a:t>
            </a:r>
            <a:r>
              <a:rPr lang="en-US" smtClean="0"/>
              <a:t/>
            </a:r>
            <a:br>
              <a:rPr lang="en-US" smtClean="0"/>
            </a:br>
            <a:r>
              <a:rPr lang="en-US" smtClean="0"/>
              <a:t>pintu di mana </a:t>
            </a:r>
            <a:r>
              <a:rPr lang="en-US"/>
              <a:t>vendor membuat </a:t>
            </a:r>
            <a:r>
              <a:rPr lang="en-US" smtClean="0"/>
              <a:t>Pengiriman.</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pic>
        <p:nvPicPr>
          <p:cNvPr id="6" name="Picture 5"/>
          <p:cNvPicPr>
            <a:picLocks noChangeAspect="1"/>
          </p:cNvPicPr>
          <p:nvPr/>
        </p:nvPicPr>
        <p:blipFill>
          <a:blip r:embed="rId2"/>
          <a:stretch>
            <a:fillRect/>
          </a:stretch>
        </p:blipFill>
        <p:spPr>
          <a:xfrm>
            <a:off x="5994119" y="1690689"/>
            <a:ext cx="2886990" cy="4665662"/>
          </a:xfrm>
          <a:prstGeom prst="rect">
            <a:avLst/>
          </a:prstGeom>
        </p:spPr>
      </p:pic>
      <p:sp>
        <p:nvSpPr>
          <p:cNvPr id="7" name="Rectangle 6"/>
          <p:cNvSpPr/>
          <p:nvPr/>
        </p:nvSpPr>
        <p:spPr>
          <a:xfrm>
            <a:off x="5949400" y="6404934"/>
            <a:ext cx="1832553" cy="261610"/>
          </a:xfrm>
          <a:prstGeom prst="rect">
            <a:avLst/>
          </a:prstGeom>
        </p:spPr>
        <p:txBody>
          <a:bodyPr wrap="none">
            <a:spAutoFit/>
          </a:bodyPr>
          <a:lstStyle/>
          <a:p>
            <a:pPr/>
            <a:r>
              <a:rPr lang="en-US" sz="1100"/>
              <a:t>Tanda terima contoh tunai Register.</a:t>
            </a:r>
          </a:p>
        </p:txBody>
      </p:sp>
    </p:spTree>
    <p:extLst>
      <p:ext uri="{BB962C8B-B14F-4D97-AF65-F5344CB8AC3E}">
        <p14:creationId xmlns:p14="http://schemas.microsoft.com/office/powerpoint/2010/main" val="1111916185"/>
      </p:ext>
    </p:extLst>
  </p:cSld>
  <p:clrMapOvr>
    <a:masterClrMapping/>
  </p:clrMapOvr>
  <p:timing>
    <p:tnLst>
      <p:par>
        <p:cTn id="1" dur="indefinite" restart="never" nodeType="tmRoot"/>
      </p:par>
    </p:tnLst>
  </p:timing>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t>Di toko kelontong, manajemen prihatin dengan logistik </a:t>
            </a:r>
            <a:r>
              <a:rPr lang="en-US" smtClean="0"/>
              <a:t>stoking, Pemesanan</a:t>
            </a:r>
            <a:r>
              <a:rPr lang="en-US"/>
              <a:t>, dan menjual produk sambil memaksimalkan keuntungan. </a:t>
            </a:r>
            <a:endParaRPr lang="en-US" smtClean="0"/>
          </a:p>
          <a:p>
            <a:pPr>
              <a:lnSpc>
                <a:spcPct val="150000"/>
              </a:lnSpc>
            </a:pPr>
            <a:r>
              <a:rPr lang="en-US"/>
              <a:t>Profit pada akhirnya berasal dari pengisian sebanyak mungkin untuk setiap produk, menurunkan biaya untuk </a:t>
            </a:r>
            <a:r>
              <a:rPr lang="en-US" smtClean="0"/>
              <a:t>akuisisi produk </a:t>
            </a:r>
            <a:r>
              <a:rPr lang="en-US"/>
              <a:t>dan overhead, dan pada saat yang sama menarik banyak pelanggan </a:t>
            </a:r>
            <a:r>
              <a:rPr lang="en-US" smtClean="0"/>
              <a:t>mungkin </a:t>
            </a:r>
            <a:r>
              <a:rPr lang="en-US"/>
              <a:t>dalam lingkungan yang sangat kompetitif. </a:t>
            </a:r>
            <a:endParaRPr lang="en-US" smtClean="0"/>
          </a:p>
          <a:p>
            <a:pPr>
              <a:lnSpc>
                <a:spcPct val="150000"/>
              </a:lnSpc>
            </a:pPr>
            <a:r>
              <a:rPr lang="en-US" smtClean="0"/>
              <a:t>Beberapa </a:t>
            </a:r>
            <a:r>
              <a:rPr lang="en-US"/>
              <a:t>yang paling </a:t>
            </a:r>
            <a:r>
              <a:rPr lang="en-US" smtClean="0"/>
              <a:t>manajemen yang signifikan </a:t>
            </a:r>
            <a:r>
              <a:rPr lang="en-US"/>
              <a:t>keputusan harus dilakukan dengan harga dan promosi. </a:t>
            </a:r>
            <a:endParaRPr lang="en-US" smtClean="0"/>
          </a:p>
          <a:p>
            <a:pPr>
              <a:lnSpc>
                <a:spcPct val="150000"/>
              </a:lnSpc>
            </a:pPr>
            <a:r>
              <a:rPr lang="en-US" smtClean="0"/>
              <a:t>Kedua </a:t>
            </a:r>
            <a:r>
              <a:rPr lang="en-US"/>
              <a:t>Toko </a:t>
            </a:r>
            <a:r>
              <a:rPr lang="en-US" smtClean="0"/>
              <a:t>manajemen dan </a:t>
            </a:r>
            <a:r>
              <a:rPr lang="en-US"/>
              <a:t>Kantor pusat pemasaran menghabiskan banyak waktu bermain-main dengan harga </a:t>
            </a:r>
            <a:r>
              <a:rPr lang="en-US" smtClean="0"/>
              <a:t>dan promosi.</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3432801302"/>
      </p:ext>
    </p:extLst>
  </p:cSld>
  <p:clrMapOvr>
    <a:masterClrMapping/>
  </p:clrMapOvr>
  <p:timing>
    <p:tnLst>
      <p:par>
        <p:cTn id="1" dur="indefinite" restart="never" nodeType="tmRoot"/>
      </p:par>
    </p:tnLst>
  </p:timing>
</p:sld>
</file>

<file path=ppt/slides/slide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p>
        </p:txBody>
      </p:sp>
      <p:sp>
        <p:nvSpPr>
          <p:cNvPr id="3" name="Content Placeholder 2"/>
          <p:cNvSpPr>
            <a:spLocks noGrp="1"/>
          </p:cNvSpPr>
          <p:nvPr>
            <p:ph idx="1"/>
          </p:nvPr>
        </p:nvSpPr>
        <p:spPr/>
        <p:txBody>
          <a:bodyPr>
            <a:normAutofit/>
          </a:bodyPr>
          <a:lstStyle/>
          <a:p>
            <a:pPr>
              <a:lnSpc>
                <a:spcPct val="150000"/>
              </a:lnSpc>
            </a:pPr>
            <a:r>
              <a:rPr lang="en-US"/>
              <a:t>Promosi di toko kelontong termasuk pengurangan harga sementara, iklan di koran dan sisipan koran, menampilkan di toko kelontong, dan kupon.</a:t>
            </a:r>
          </a:p>
          <a:p>
            <a:pPr>
              <a:lnSpc>
                <a:spcPct val="150000"/>
              </a:lnSpc>
            </a:pPr>
            <a:r>
              <a:rPr lang="en-US"/>
              <a:t>Cara yang paling langsung dan efektif untuk menciptakan lonjakan volume produk yang dijual adalah untuk menurunkan harga secara dramatis. </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3160993704"/>
      </p:ext>
    </p:extLst>
  </p:cSld>
  <p:clrMapOvr>
    <a:masterClrMapping/>
  </p:clrMapOvr>
  <p:timing>
    <p:tnLst>
      <p:par>
        <p:cTn id="1" dur="indefinite" restart="never" nodeType="tmRoot"/>
      </p:par>
    </p:tnLst>
  </p:timing>
</p:sld>
</file>

<file path=ppt/slides/slide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p>
        </p:txBody>
      </p:sp>
      <p:sp>
        <p:nvSpPr>
          <p:cNvPr id="3" name="Content Placeholder 2"/>
          <p:cNvSpPr>
            <a:spLocks noGrp="1"/>
          </p:cNvSpPr>
          <p:nvPr>
            <p:ph idx="1"/>
          </p:nvPr>
        </p:nvSpPr>
        <p:spPr/>
        <p:txBody>
          <a:bodyPr/>
          <a:lstStyle/>
          <a:p>
            <a:pPr>
              <a:lnSpc>
                <a:spcPct val="150000"/>
              </a:lnSpc>
            </a:pPr>
            <a:r>
              <a:rPr lang="en-US"/>
              <a:t>Sebuah 50-cent pengurangan harga handuk kertas, terutama bila digabungkan dengan iklan dan tampilan, dapat menyebabkan penjualan handuk kertas untuk melompat dengan faktor 10.</a:t>
            </a:r>
          </a:p>
          <a:p>
            <a:pPr>
              <a:lnSpc>
                <a:spcPct val="150000"/>
              </a:lnSpc>
            </a:pPr>
            <a:r>
              <a:rPr lang="en-US"/>
              <a:t>Sayangnya, penurunan harga yang besar biasanya tidak berkelanjutan karena handuk mungkin sedang dijual pada kerugian.</a:t>
            </a:r>
          </a:p>
          <a:p>
            <a:pPr>
              <a:lnSpc>
                <a:spcPct val="150000"/>
              </a:lnSpc>
            </a:pPr>
            <a:r>
              <a:rPr lang="en-US"/>
              <a:t>Sebagai hasil dari masalah ini, visibilitas dari semua bentuk promosi adalah bagian penting dari menganalisis operasi dari sebuah toko kelontong</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Tree>
    <p:extLst>
      <p:ext uri="{BB962C8B-B14F-4D97-AF65-F5344CB8AC3E}">
        <p14:creationId xmlns:p14="http://schemas.microsoft.com/office/powerpoint/2010/main" val="555113939"/>
      </p:ext>
    </p:extLst>
  </p:cSld>
  <p:clrMapOvr>
    <a:masterClrMapping/>
  </p:clrMapOvr>
  <p:timing>
    <p:tnLst>
      <p:par>
        <p:cTn id="1" dur="indefinite" restart="never" nodeType="tmRoot"/>
      </p:par>
    </p:tnLst>
  </p:timing>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1: Pilih proses bisnis</a:t>
            </a:r>
          </a:p>
        </p:txBody>
      </p:sp>
      <p:sp>
        <p:nvSpPr>
          <p:cNvPr id="3" name="Content Placeholder 2"/>
          <p:cNvSpPr>
            <a:spLocks noGrp="1"/>
          </p:cNvSpPr>
          <p:nvPr>
            <p:ph idx="1"/>
          </p:nvPr>
        </p:nvSpPr>
        <p:spPr/>
        <p:txBody>
          <a:bodyPr>
            <a:normAutofit/>
          </a:bodyPr>
          <a:lstStyle/>
          <a:p>
            <a:pPr>
              <a:lnSpc>
                <a:spcPct val="150000"/>
              </a:lnSpc>
            </a:pPr>
            <a:r>
              <a:rPr lang="en-US"/>
              <a:t>Langkah pertama dalam desain adalah untuk memutuskan apa proses bisnis </a:t>
            </a:r>
            <a:r>
              <a:rPr lang="en-US" smtClean="0"/>
              <a:t>untuk model </a:t>
            </a:r>
            <a:r>
              <a:rPr lang="en-US"/>
              <a:t>dengan menggabungkan pemahaman </a:t>
            </a:r>
            <a:r>
              <a:rPr lang="en-US" smtClean="0"/>
              <a:t>persyaratan bisnis </a:t>
            </a:r>
            <a:r>
              <a:rPr lang="en-US"/>
              <a:t>dengan pemahaman tentang yang tersedia </a:t>
            </a:r>
            <a:r>
              <a:rPr lang="en-US" smtClean="0"/>
              <a:t>sumber data.</a:t>
            </a:r>
          </a:p>
          <a:p>
            <a:pPr>
              <a:lnSpc>
                <a:spcPct val="150000"/>
              </a:lnSpc>
            </a:pPr>
            <a:r>
              <a:rPr lang="en-US"/>
              <a:t>Proyek DW/BI pertama harus fokus pada proses bisnis yang paling penting bagi pengguna bisnis, serta yang paling layak. </a:t>
            </a:r>
            <a:endParaRPr lang="en-US" smtClean="0"/>
          </a:p>
          <a:p>
            <a:pPr>
              <a:lnSpc>
                <a:spcPct val="150000"/>
              </a:lnSpc>
            </a:pPr>
            <a:r>
              <a:rPr lang="en-US" smtClean="0"/>
              <a:t>Kelayakan </a:t>
            </a:r>
            <a:r>
              <a:rPr lang="en-US"/>
              <a:t>mencakup berbagai pertimbangan, termasuk ketersediaan dan kualitas data, serta kesiapan organisasi untuk</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Tree>
    <p:extLst>
      <p:ext uri="{BB962C8B-B14F-4D97-AF65-F5344CB8AC3E}">
        <p14:creationId xmlns:p14="http://schemas.microsoft.com/office/powerpoint/2010/main" val="1204237830"/>
      </p:ext>
    </p:extLst>
  </p:cSld>
  <p:clrMapOvr>
    <a:masterClrMapping/>
  </p:clrMapOvr>
  <p:timing>
    <p:tnLst>
      <p:par>
        <p:cTn id="1" dur="indefinite" restart="never" nodeType="tmRoot"/>
      </p:par>
    </p:tnLst>
  </p:timing>
</p:sld>
</file>

<file path=ppt/slides/slide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r>
              <a:rPr lang="en-US"/>
              <a:t>Studi kasus ritel</a:t>
            </a:r>
            <a:br>
              <a:rPr lang="en-US"/>
            </a:br>
            <a:r>
              <a:rPr lang="en-US"/>
              <a:t>Langkah 1: Pilih proses bisnis</a:t>
            </a:r>
          </a:p>
        </p:txBody>
      </p:sp>
      <p:sp>
        <p:nvSpPr>
          <p:cNvPr id="3" name="Content Placeholder 2"/>
          <p:cNvSpPr>
            <a:spLocks noGrp="1"/>
          </p:cNvSpPr>
          <p:nvPr>
            <p:ph idx="1"/>
          </p:nvPr>
        </p:nvSpPr>
        <p:spPr/>
        <p:txBody>
          <a:bodyPr>
            <a:normAutofit/>
          </a:bodyPr>
          <a:lstStyle/>
          <a:p>
            <a:pPr>
              <a:lnSpc>
                <a:spcPct val="150000"/>
              </a:lnSpc>
            </a:pPr>
            <a:r>
              <a:rPr lang="en-US"/>
              <a:t>Dalam studi kasus ritel, manajemen ingin </a:t>
            </a:r>
            <a:r>
              <a:rPr lang="en-US" b="1">
                <a:solidFill>
                  <a:srgbClr val="0070C0"/>
                </a:solidFill>
              </a:rPr>
              <a:t>lebih memahami pembelian Pelanggan yang ditangkap oleh sistem POS</a:t>
            </a:r>
            <a:r>
              <a:rPr lang="en-US"/>
              <a:t>. Dengan demikian, proses bisnis Anda pemodelan adalah </a:t>
            </a:r>
            <a:r>
              <a:rPr lang="en-US" b="1">
                <a:solidFill>
                  <a:srgbClr val="FF0000"/>
                </a:solidFill>
              </a:rPr>
              <a:t>Transaksi penjualan ritel POS</a:t>
            </a:r>
            <a:r>
              <a:rPr lang="en-US"/>
              <a:t>. </a:t>
            </a:r>
          </a:p>
          <a:p>
            <a:pPr>
              <a:lnSpc>
                <a:spcPct val="150000"/>
              </a:lnSpc>
            </a:pPr>
            <a:r>
              <a:rPr lang="en-US"/>
              <a:t>Data ini memungkinkan pengguna bisnis untuk menganalisis produk mana yang menjual di mana Toko di mana hari di mana kondisi promosi di mana transaksi.</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Tree>
    <p:extLst>
      <p:ext uri="{BB962C8B-B14F-4D97-AF65-F5344CB8AC3E}">
        <p14:creationId xmlns:p14="http://schemas.microsoft.com/office/powerpoint/2010/main" val="1283396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4212</TotalTime>
  <Words>2296</Words>
  <Application>Microsoft Office PowerPoint</Application>
  <PresentationFormat>On-screen Show (4:3)</PresentationFormat>
  <Paragraphs>252</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Courier New</vt:lpstr>
      <vt:lpstr>Office Theme</vt:lpstr>
      <vt:lpstr>Dimensional Modeling III</vt:lpstr>
      <vt:lpstr>Lecture Objectives</vt:lpstr>
      <vt:lpstr>Retail Case Study</vt:lpstr>
      <vt:lpstr>Retail Case Study</vt:lpstr>
      <vt:lpstr>Retail Case Study</vt:lpstr>
      <vt:lpstr>Retail Case Study</vt:lpstr>
      <vt:lpstr>Retail Case Study</vt:lpstr>
      <vt:lpstr>Retail Case Study Step 1: Select the Business Process</vt:lpstr>
      <vt:lpstr>Retail Case Study Step 1: Select the Business Process</vt:lpstr>
      <vt:lpstr>Retail Case Study Step 2: Declare the Grain</vt:lpstr>
      <vt:lpstr>Retail Case Study Step 2: Declare the Grain</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Why option C is the best?</vt:lpstr>
      <vt:lpstr>Why option C is the best?</vt:lpstr>
      <vt:lpstr>Retail Case Study Step 4: Identify the Facts</vt:lpstr>
      <vt:lpstr>Retail Case Study Step 4: Identify the Facts</vt:lpstr>
      <vt:lpstr>Derived Facts</vt:lpstr>
      <vt:lpstr>Non-Additive Facts</vt:lpstr>
      <vt:lpstr>The Retail Sales Schema</vt:lpstr>
      <vt:lpstr>Retail Schema in Action: Query Results and Cross-Tabular Report</vt:lpstr>
      <vt:lpstr>Retail Schema in Action: Query Results and Cross-Tabular Report</vt:lpstr>
      <vt:lpstr>Changes in Source Data</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Situmeang</dc:creator>
  <cp:lastModifiedBy>Yolanda Romauli M</cp:lastModifiedBy>
  <cp:revision>236</cp:revision>
  <dcterms:created xsi:type="dcterms:W3CDTF">2014-09-16T21:38:26Z</dcterms:created>
  <dcterms:modified xsi:type="dcterms:W3CDTF">2020-04-01T03:51:51Z</dcterms:modified>
</cp:coreProperties>
</file>