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6"/>
  </p:notesMasterIdLst>
  <p:handoutMasterIdLst>
    <p:handoutMasterId r:id="rId57"/>
  </p:handoutMasterIdLst>
  <p:sldIdLst>
    <p:sldId id="256" r:id="rId2"/>
    <p:sldId id="285" r:id="rId3"/>
    <p:sldId id="307" r:id="rId4"/>
    <p:sldId id="356" r:id="rId5"/>
    <p:sldId id="309" r:id="rId6"/>
    <p:sldId id="310" r:id="rId7"/>
    <p:sldId id="311" r:id="rId8"/>
    <p:sldId id="362" r:id="rId9"/>
    <p:sldId id="312" r:id="rId10"/>
    <p:sldId id="313" r:id="rId11"/>
    <p:sldId id="314" r:id="rId12"/>
    <p:sldId id="315" r:id="rId13"/>
    <p:sldId id="316" r:id="rId14"/>
    <p:sldId id="317" r:id="rId15"/>
    <p:sldId id="319" r:id="rId16"/>
    <p:sldId id="320" r:id="rId17"/>
    <p:sldId id="321" r:id="rId18"/>
    <p:sldId id="322" r:id="rId19"/>
    <p:sldId id="323" r:id="rId20"/>
    <p:sldId id="324" r:id="rId21"/>
    <p:sldId id="326" r:id="rId22"/>
    <p:sldId id="327" r:id="rId23"/>
    <p:sldId id="328" r:id="rId24"/>
    <p:sldId id="329" r:id="rId25"/>
    <p:sldId id="330" r:id="rId26"/>
    <p:sldId id="360" r:id="rId27"/>
    <p:sldId id="332" r:id="rId28"/>
    <p:sldId id="333" r:id="rId29"/>
    <p:sldId id="334" r:id="rId30"/>
    <p:sldId id="335" r:id="rId31"/>
    <p:sldId id="336" r:id="rId32"/>
    <p:sldId id="337" r:id="rId33"/>
    <p:sldId id="338" r:id="rId34"/>
    <p:sldId id="339"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361" r:id="rId50"/>
    <p:sldId id="357" r:id="rId51"/>
    <p:sldId id="358" r:id="rId52"/>
    <p:sldId id="359" r:id="rId53"/>
    <p:sldId id="306" r:id="rId54"/>
    <p:sldId id="363"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2C1"/>
    <a:srgbClr val="0078C4"/>
    <a:srgbClr val="FFFFFF"/>
    <a:srgbClr val="4818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2185" autoAdjust="0"/>
    <p:restoredTop sz="92308" autoAdjust="0"/>
  </p:normalViewPr>
  <p:slideViewPr>
    <p:cSldViewPr snapToGrid="0">
      <p:cViewPr varScale="1">
        <p:scale>
          <a:sx n="60" d="100"/>
          <a:sy n="60" d="100"/>
        </p:scale>
        <p:origin x="1872" y="48"/>
      </p:cViewPr>
      <p:guideLst/>
    </p:cSldViewPr>
  </p:slideViewPr>
  <p:outlineViewPr>
    <p:cViewPr>
      <p:scale>
        <a:sx n="33" d="100"/>
        <a:sy n="33" d="100"/>
      </p:scale>
      <p:origin x="0" y="-47088"/>
    </p:cViewPr>
  </p:outlineViewPr>
  <p:notesTextViewPr>
    <p:cViewPr>
      <p:scale>
        <a:sx n="75" d="100"/>
        <a:sy n="75" d="100"/>
      </p:scale>
      <p:origin x="0" y="-616"/>
    </p:cViewPr>
  </p:notesTextViewPr>
  <p:notesViewPr>
    <p:cSldViewPr snapToGrid="0">
      <p:cViewPr varScale="1">
        <p:scale>
          <a:sx n="53" d="100"/>
          <a:sy n="53" d="100"/>
        </p:scale>
        <p:origin x="284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C1A912-E85E-4F78-A80B-3BFD7B487990}" type="doc">
      <dgm:prSet loTypeId="urn:microsoft.com/office/officeart/2005/8/layout/cycle8" loCatId="cycle" qsTypeId="urn:microsoft.com/office/officeart/2005/8/quickstyle/simple1" qsCatId="simple" csTypeId="urn:microsoft.com/office/officeart/2005/8/colors/colorful1" csCatId="colorful" phldr="1"/>
      <dgm:spPr/>
    </dgm:pt>
    <dgm:pt modelId="{C7D3ABC5-B763-400F-842D-9E7E91B1B2F8}">
      <dgm:prSet phldrT="[Text]" custT="1"/>
      <dgm:spPr/>
      <dgm:t>
        <a:bodyPr/>
        <a:lstStyle/>
        <a:p>
          <a:r>
            <a:rPr lang="en-US" sz="4800" dirty="0" smtClean="0"/>
            <a:t>Test</a:t>
          </a:r>
          <a:endParaRPr lang="en-US" sz="4100" dirty="0"/>
        </a:p>
      </dgm:t>
    </dgm:pt>
    <dgm:pt modelId="{78179C03-5200-4BC8-924C-6B41FA259492}" type="parTrans" cxnId="{FC43F2B1-A0DF-4718-A400-236BBE4BC0AC}">
      <dgm:prSet/>
      <dgm:spPr/>
      <dgm:t>
        <a:bodyPr/>
        <a:lstStyle/>
        <a:p>
          <a:endParaRPr lang="en-US"/>
        </a:p>
      </dgm:t>
    </dgm:pt>
    <dgm:pt modelId="{057CDACB-8384-4FED-B222-D72C1EE5FDEA}" type="sibTrans" cxnId="{FC43F2B1-A0DF-4718-A400-236BBE4BC0AC}">
      <dgm:prSet/>
      <dgm:spPr/>
      <dgm:t>
        <a:bodyPr/>
        <a:lstStyle/>
        <a:p>
          <a:endParaRPr lang="en-US"/>
        </a:p>
      </dgm:t>
    </dgm:pt>
    <dgm:pt modelId="{B20456E7-C3A5-4F60-AF8B-D58582E0664A}">
      <dgm:prSet phldrT="[Text]" custT="1"/>
      <dgm:spPr/>
      <dgm:t>
        <a:bodyPr/>
        <a:lstStyle/>
        <a:p>
          <a:r>
            <a:rPr lang="en-US" sz="4800" dirty="0" smtClean="0"/>
            <a:t>Prod</a:t>
          </a:r>
          <a:endParaRPr lang="en-US" sz="5800" dirty="0"/>
        </a:p>
      </dgm:t>
    </dgm:pt>
    <dgm:pt modelId="{937589CD-F5DB-424F-9586-8616F638EEF0}" type="parTrans" cxnId="{8C191739-2CAC-4A73-9BCC-9D4F329F5857}">
      <dgm:prSet/>
      <dgm:spPr/>
      <dgm:t>
        <a:bodyPr/>
        <a:lstStyle/>
        <a:p>
          <a:endParaRPr lang="en-US"/>
        </a:p>
      </dgm:t>
    </dgm:pt>
    <dgm:pt modelId="{B24FACEA-D2E1-4E96-8B3F-D65F3F642DF7}" type="sibTrans" cxnId="{8C191739-2CAC-4A73-9BCC-9D4F329F5857}">
      <dgm:prSet/>
      <dgm:spPr/>
      <dgm:t>
        <a:bodyPr/>
        <a:lstStyle/>
        <a:p>
          <a:endParaRPr lang="en-US"/>
        </a:p>
      </dgm:t>
    </dgm:pt>
    <dgm:pt modelId="{EBF6630B-CB70-4D13-9575-9FED8DDE627E}">
      <dgm:prSet phldrT="[Text]"/>
      <dgm:spPr/>
      <dgm:t>
        <a:bodyPr/>
        <a:lstStyle/>
        <a:p>
          <a:r>
            <a:rPr lang="en-US" dirty="0" smtClean="0"/>
            <a:t>Dev</a:t>
          </a:r>
          <a:endParaRPr lang="en-US" dirty="0"/>
        </a:p>
      </dgm:t>
    </dgm:pt>
    <dgm:pt modelId="{9FC03EFD-7775-4E3D-BC7D-3A08B0CCE7CA}" type="parTrans" cxnId="{B39C85E4-1D76-4E3B-BC02-1713A5EB69BC}">
      <dgm:prSet/>
      <dgm:spPr/>
      <dgm:t>
        <a:bodyPr/>
        <a:lstStyle/>
        <a:p>
          <a:endParaRPr lang="en-US"/>
        </a:p>
      </dgm:t>
    </dgm:pt>
    <dgm:pt modelId="{B1D726B9-74FC-4486-A07A-F650C1C99374}" type="sibTrans" cxnId="{B39C85E4-1D76-4E3B-BC02-1713A5EB69BC}">
      <dgm:prSet/>
      <dgm:spPr/>
      <dgm:t>
        <a:bodyPr/>
        <a:lstStyle/>
        <a:p>
          <a:endParaRPr lang="en-US"/>
        </a:p>
      </dgm:t>
    </dgm:pt>
    <dgm:pt modelId="{725AEE77-22D5-4381-A9B2-3BF03DE34CB3}" type="pres">
      <dgm:prSet presAssocID="{3DC1A912-E85E-4F78-A80B-3BFD7B487990}" presName="compositeShape" presStyleCnt="0">
        <dgm:presLayoutVars>
          <dgm:chMax val="7"/>
          <dgm:dir/>
          <dgm:resizeHandles val="exact"/>
        </dgm:presLayoutVars>
      </dgm:prSet>
      <dgm:spPr/>
    </dgm:pt>
    <dgm:pt modelId="{B89C4B30-7234-4526-85A3-83F3A19ECC8F}" type="pres">
      <dgm:prSet presAssocID="{3DC1A912-E85E-4F78-A80B-3BFD7B487990}" presName="wedge1" presStyleLbl="node1" presStyleIdx="0" presStyleCnt="3"/>
      <dgm:spPr/>
      <dgm:t>
        <a:bodyPr/>
        <a:lstStyle/>
        <a:p>
          <a:endParaRPr lang="en-US"/>
        </a:p>
      </dgm:t>
    </dgm:pt>
    <dgm:pt modelId="{BFB694FF-0E83-4551-A715-ABFC31D77F61}" type="pres">
      <dgm:prSet presAssocID="{3DC1A912-E85E-4F78-A80B-3BFD7B487990}" presName="dummy1a" presStyleCnt="0"/>
      <dgm:spPr/>
    </dgm:pt>
    <dgm:pt modelId="{ACFDDC4C-9CA9-4EEF-BA0D-E2B2F655BFB6}" type="pres">
      <dgm:prSet presAssocID="{3DC1A912-E85E-4F78-A80B-3BFD7B487990}" presName="dummy1b" presStyleCnt="0"/>
      <dgm:spPr/>
    </dgm:pt>
    <dgm:pt modelId="{08792BB0-264F-4857-8975-6A2DADC578C7}" type="pres">
      <dgm:prSet presAssocID="{3DC1A912-E85E-4F78-A80B-3BFD7B487990}" presName="wedge1Tx" presStyleLbl="node1" presStyleIdx="0" presStyleCnt="3">
        <dgm:presLayoutVars>
          <dgm:chMax val="0"/>
          <dgm:chPref val="0"/>
          <dgm:bulletEnabled val="1"/>
        </dgm:presLayoutVars>
      </dgm:prSet>
      <dgm:spPr/>
      <dgm:t>
        <a:bodyPr/>
        <a:lstStyle/>
        <a:p>
          <a:endParaRPr lang="en-US"/>
        </a:p>
      </dgm:t>
    </dgm:pt>
    <dgm:pt modelId="{77E716A4-DA34-4F45-BDAD-DBAD32BCD121}" type="pres">
      <dgm:prSet presAssocID="{3DC1A912-E85E-4F78-A80B-3BFD7B487990}" presName="wedge2" presStyleLbl="node1" presStyleIdx="1" presStyleCnt="3"/>
      <dgm:spPr/>
      <dgm:t>
        <a:bodyPr/>
        <a:lstStyle/>
        <a:p>
          <a:endParaRPr lang="en-US"/>
        </a:p>
      </dgm:t>
    </dgm:pt>
    <dgm:pt modelId="{6C742448-5D95-42DE-9833-134A389158DB}" type="pres">
      <dgm:prSet presAssocID="{3DC1A912-E85E-4F78-A80B-3BFD7B487990}" presName="dummy2a" presStyleCnt="0"/>
      <dgm:spPr/>
    </dgm:pt>
    <dgm:pt modelId="{C0F058BB-88F7-4CE5-B972-0DCB32C6F114}" type="pres">
      <dgm:prSet presAssocID="{3DC1A912-E85E-4F78-A80B-3BFD7B487990}" presName="dummy2b" presStyleCnt="0"/>
      <dgm:spPr/>
    </dgm:pt>
    <dgm:pt modelId="{9C0BAAE0-757F-4B14-919B-2C44EF5E3389}" type="pres">
      <dgm:prSet presAssocID="{3DC1A912-E85E-4F78-A80B-3BFD7B487990}" presName="wedge2Tx" presStyleLbl="node1" presStyleIdx="1" presStyleCnt="3">
        <dgm:presLayoutVars>
          <dgm:chMax val="0"/>
          <dgm:chPref val="0"/>
          <dgm:bulletEnabled val="1"/>
        </dgm:presLayoutVars>
      </dgm:prSet>
      <dgm:spPr/>
      <dgm:t>
        <a:bodyPr/>
        <a:lstStyle/>
        <a:p>
          <a:endParaRPr lang="en-US"/>
        </a:p>
      </dgm:t>
    </dgm:pt>
    <dgm:pt modelId="{74D8673E-818C-40F9-B570-F498AEAF8F8B}" type="pres">
      <dgm:prSet presAssocID="{3DC1A912-E85E-4F78-A80B-3BFD7B487990}" presName="wedge3" presStyleLbl="node1" presStyleIdx="2" presStyleCnt="3"/>
      <dgm:spPr/>
      <dgm:t>
        <a:bodyPr/>
        <a:lstStyle/>
        <a:p>
          <a:endParaRPr lang="en-US"/>
        </a:p>
      </dgm:t>
    </dgm:pt>
    <dgm:pt modelId="{6ED48E52-1CE6-49E6-8B69-40BB2E63813B}" type="pres">
      <dgm:prSet presAssocID="{3DC1A912-E85E-4F78-A80B-3BFD7B487990}" presName="dummy3a" presStyleCnt="0"/>
      <dgm:spPr/>
    </dgm:pt>
    <dgm:pt modelId="{CA9D7D9E-A927-4D8B-AC01-F2B389B4D6BA}" type="pres">
      <dgm:prSet presAssocID="{3DC1A912-E85E-4F78-A80B-3BFD7B487990}" presName="dummy3b" presStyleCnt="0"/>
      <dgm:spPr/>
    </dgm:pt>
    <dgm:pt modelId="{0913E792-BB6E-4DBE-BD8F-C0096F0D26C5}" type="pres">
      <dgm:prSet presAssocID="{3DC1A912-E85E-4F78-A80B-3BFD7B487990}" presName="wedge3Tx" presStyleLbl="node1" presStyleIdx="2" presStyleCnt="3">
        <dgm:presLayoutVars>
          <dgm:chMax val="0"/>
          <dgm:chPref val="0"/>
          <dgm:bulletEnabled val="1"/>
        </dgm:presLayoutVars>
      </dgm:prSet>
      <dgm:spPr/>
      <dgm:t>
        <a:bodyPr/>
        <a:lstStyle/>
        <a:p>
          <a:endParaRPr lang="en-US"/>
        </a:p>
      </dgm:t>
    </dgm:pt>
    <dgm:pt modelId="{DD2848C6-1860-4041-BB07-804D5E3C2310}" type="pres">
      <dgm:prSet presAssocID="{057CDACB-8384-4FED-B222-D72C1EE5FDEA}" presName="arrowWedge1" presStyleLbl="fgSibTrans2D1" presStyleIdx="0" presStyleCnt="3"/>
      <dgm:spPr/>
    </dgm:pt>
    <dgm:pt modelId="{00BAEBC9-1BE9-4E9F-9A7E-7E4E4481B30C}" type="pres">
      <dgm:prSet presAssocID="{B24FACEA-D2E1-4E96-8B3F-D65F3F642DF7}" presName="arrowWedge2" presStyleLbl="fgSibTrans2D1" presStyleIdx="1" presStyleCnt="3"/>
      <dgm:spPr/>
    </dgm:pt>
    <dgm:pt modelId="{FF82B53A-9D4D-448B-A990-1B54863EEDC5}" type="pres">
      <dgm:prSet presAssocID="{B1D726B9-74FC-4486-A07A-F650C1C99374}" presName="arrowWedge3" presStyleLbl="fgSibTrans2D1" presStyleIdx="2" presStyleCnt="3"/>
      <dgm:spPr/>
    </dgm:pt>
  </dgm:ptLst>
  <dgm:cxnLst>
    <dgm:cxn modelId="{B39C85E4-1D76-4E3B-BC02-1713A5EB69BC}" srcId="{3DC1A912-E85E-4F78-A80B-3BFD7B487990}" destId="{EBF6630B-CB70-4D13-9575-9FED8DDE627E}" srcOrd="2" destOrd="0" parTransId="{9FC03EFD-7775-4E3D-BC7D-3A08B0CCE7CA}" sibTransId="{B1D726B9-74FC-4486-A07A-F650C1C99374}"/>
    <dgm:cxn modelId="{A1D1F84B-00CE-4516-B317-CE7670A57A1A}" type="presOf" srcId="{EBF6630B-CB70-4D13-9575-9FED8DDE627E}" destId="{0913E792-BB6E-4DBE-BD8F-C0096F0D26C5}" srcOrd="1" destOrd="0" presId="urn:microsoft.com/office/officeart/2005/8/layout/cycle8"/>
    <dgm:cxn modelId="{F26FBB6B-797F-4EDF-BB9E-5FDC60B819B5}" type="presOf" srcId="{C7D3ABC5-B763-400F-842D-9E7E91B1B2F8}" destId="{08792BB0-264F-4857-8975-6A2DADC578C7}" srcOrd="1" destOrd="0" presId="urn:microsoft.com/office/officeart/2005/8/layout/cycle8"/>
    <dgm:cxn modelId="{BDCD330F-8A4E-4075-8B56-909EF08E4B30}" type="presOf" srcId="{3DC1A912-E85E-4F78-A80B-3BFD7B487990}" destId="{725AEE77-22D5-4381-A9B2-3BF03DE34CB3}" srcOrd="0" destOrd="0" presId="urn:microsoft.com/office/officeart/2005/8/layout/cycle8"/>
    <dgm:cxn modelId="{EDBB5F50-D06F-47B6-A27A-295D9B47C6D5}" type="presOf" srcId="{B20456E7-C3A5-4F60-AF8B-D58582E0664A}" destId="{9C0BAAE0-757F-4B14-919B-2C44EF5E3389}" srcOrd="1" destOrd="0" presId="urn:microsoft.com/office/officeart/2005/8/layout/cycle8"/>
    <dgm:cxn modelId="{783B0D65-C384-4F7F-BB27-403CE40DFB6A}" type="presOf" srcId="{C7D3ABC5-B763-400F-842D-9E7E91B1B2F8}" destId="{B89C4B30-7234-4526-85A3-83F3A19ECC8F}" srcOrd="0" destOrd="0" presId="urn:microsoft.com/office/officeart/2005/8/layout/cycle8"/>
    <dgm:cxn modelId="{3CE75F28-9C67-456E-BC9B-FFE7A0AC4B96}" type="presOf" srcId="{B20456E7-C3A5-4F60-AF8B-D58582E0664A}" destId="{77E716A4-DA34-4F45-BDAD-DBAD32BCD121}" srcOrd="0" destOrd="0" presId="urn:microsoft.com/office/officeart/2005/8/layout/cycle8"/>
    <dgm:cxn modelId="{FC43F2B1-A0DF-4718-A400-236BBE4BC0AC}" srcId="{3DC1A912-E85E-4F78-A80B-3BFD7B487990}" destId="{C7D3ABC5-B763-400F-842D-9E7E91B1B2F8}" srcOrd="0" destOrd="0" parTransId="{78179C03-5200-4BC8-924C-6B41FA259492}" sibTransId="{057CDACB-8384-4FED-B222-D72C1EE5FDEA}"/>
    <dgm:cxn modelId="{8C191739-2CAC-4A73-9BCC-9D4F329F5857}" srcId="{3DC1A912-E85E-4F78-A80B-3BFD7B487990}" destId="{B20456E7-C3A5-4F60-AF8B-D58582E0664A}" srcOrd="1" destOrd="0" parTransId="{937589CD-F5DB-424F-9586-8616F638EEF0}" sibTransId="{B24FACEA-D2E1-4E96-8B3F-D65F3F642DF7}"/>
    <dgm:cxn modelId="{D8283F1B-FD0C-4891-AF9D-09D6DCD039BC}" type="presOf" srcId="{EBF6630B-CB70-4D13-9575-9FED8DDE627E}" destId="{74D8673E-818C-40F9-B570-F498AEAF8F8B}" srcOrd="0" destOrd="0" presId="urn:microsoft.com/office/officeart/2005/8/layout/cycle8"/>
    <dgm:cxn modelId="{A45C6D1A-3BC7-4241-BB11-D2BEA06F97CD}" type="presParOf" srcId="{725AEE77-22D5-4381-A9B2-3BF03DE34CB3}" destId="{B89C4B30-7234-4526-85A3-83F3A19ECC8F}" srcOrd="0" destOrd="0" presId="urn:microsoft.com/office/officeart/2005/8/layout/cycle8"/>
    <dgm:cxn modelId="{31AE3169-906D-4B6F-9132-8835366D9D3F}" type="presParOf" srcId="{725AEE77-22D5-4381-A9B2-3BF03DE34CB3}" destId="{BFB694FF-0E83-4551-A715-ABFC31D77F61}" srcOrd="1" destOrd="0" presId="urn:microsoft.com/office/officeart/2005/8/layout/cycle8"/>
    <dgm:cxn modelId="{D674B195-FF01-4C5E-A020-5AF59A6E0C5D}" type="presParOf" srcId="{725AEE77-22D5-4381-A9B2-3BF03DE34CB3}" destId="{ACFDDC4C-9CA9-4EEF-BA0D-E2B2F655BFB6}" srcOrd="2" destOrd="0" presId="urn:microsoft.com/office/officeart/2005/8/layout/cycle8"/>
    <dgm:cxn modelId="{57CADC29-52D5-4CDB-A7C4-78A2E11FD8D7}" type="presParOf" srcId="{725AEE77-22D5-4381-A9B2-3BF03DE34CB3}" destId="{08792BB0-264F-4857-8975-6A2DADC578C7}" srcOrd="3" destOrd="0" presId="urn:microsoft.com/office/officeart/2005/8/layout/cycle8"/>
    <dgm:cxn modelId="{77B6E934-C5F7-44C7-8C21-FF5C47E802A8}" type="presParOf" srcId="{725AEE77-22D5-4381-A9B2-3BF03DE34CB3}" destId="{77E716A4-DA34-4F45-BDAD-DBAD32BCD121}" srcOrd="4" destOrd="0" presId="urn:microsoft.com/office/officeart/2005/8/layout/cycle8"/>
    <dgm:cxn modelId="{AF8EDE48-3991-4575-A058-80E1396FD9C4}" type="presParOf" srcId="{725AEE77-22D5-4381-A9B2-3BF03DE34CB3}" destId="{6C742448-5D95-42DE-9833-134A389158DB}" srcOrd="5" destOrd="0" presId="urn:microsoft.com/office/officeart/2005/8/layout/cycle8"/>
    <dgm:cxn modelId="{DB09B116-7383-4DFF-8477-7264044A8B31}" type="presParOf" srcId="{725AEE77-22D5-4381-A9B2-3BF03DE34CB3}" destId="{C0F058BB-88F7-4CE5-B972-0DCB32C6F114}" srcOrd="6" destOrd="0" presId="urn:microsoft.com/office/officeart/2005/8/layout/cycle8"/>
    <dgm:cxn modelId="{E6765AAD-54AC-413C-B92C-6CEF0C3D9F9C}" type="presParOf" srcId="{725AEE77-22D5-4381-A9B2-3BF03DE34CB3}" destId="{9C0BAAE0-757F-4B14-919B-2C44EF5E3389}" srcOrd="7" destOrd="0" presId="urn:microsoft.com/office/officeart/2005/8/layout/cycle8"/>
    <dgm:cxn modelId="{98D814ED-70A0-4622-A77F-262DE8FCD111}" type="presParOf" srcId="{725AEE77-22D5-4381-A9B2-3BF03DE34CB3}" destId="{74D8673E-818C-40F9-B570-F498AEAF8F8B}" srcOrd="8" destOrd="0" presId="urn:microsoft.com/office/officeart/2005/8/layout/cycle8"/>
    <dgm:cxn modelId="{27FF3D50-8AF8-4BF7-8CF5-082CE5B0F160}" type="presParOf" srcId="{725AEE77-22D5-4381-A9B2-3BF03DE34CB3}" destId="{6ED48E52-1CE6-49E6-8B69-40BB2E63813B}" srcOrd="9" destOrd="0" presId="urn:microsoft.com/office/officeart/2005/8/layout/cycle8"/>
    <dgm:cxn modelId="{8B9D6010-22C8-4124-B8F8-394ED1CCE018}" type="presParOf" srcId="{725AEE77-22D5-4381-A9B2-3BF03DE34CB3}" destId="{CA9D7D9E-A927-4D8B-AC01-F2B389B4D6BA}" srcOrd="10" destOrd="0" presId="urn:microsoft.com/office/officeart/2005/8/layout/cycle8"/>
    <dgm:cxn modelId="{FA00B36E-4850-4591-8B0A-3B3650D369FC}" type="presParOf" srcId="{725AEE77-22D5-4381-A9B2-3BF03DE34CB3}" destId="{0913E792-BB6E-4DBE-BD8F-C0096F0D26C5}" srcOrd="11" destOrd="0" presId="urn:microsoft.com/office/officeart/2005/8/layout/cycle8"/>
    <dgm:cxn modelId="{764F827B-3B4E-4782-BED4-FB8B0E9A9D7A}" type="presParOf" srcId="{725AEE77-22D5-4381-A9B2-3BF03DE34CB3}" destId="{DD2848C6-1860-4041-BB07-804D5E3C2310}" srcOrd="12" destOrd="0" presId="urn:microsoft.com/office/officeart/2005/8/layout/cycle8"/>
    <dgm:cxn modelId="{BC9D9AB5-B66C-4628-A0F6-5EE3F67E8709}" type="presParOf" srcId="{725AEE77-22D5-4381-A9B2-3BF03DE34CB3}" destId="{00BAEBC9-1BE9-4E9F-9A7E-7E4E4481B30C}" srcOrd="13" destOrd="0" presId="urn:microsoft.com/office/officeart/2005/8/layout/cycle8"/>
    <dgm:cxn modelId="{22CA3794-D11C-4DBF-BB39-1B6E30BC6E71}" type="presParOf" srcId="{725AEE77-22D5-4381-A9B2-3BF03DE34CB3}" destId="{FF82B53A-9D4D-448B-A990-1B54863EEDC5}"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C4B30-7234-4526-85A3-83F3A19ECC8F}">
      <dsp:nvSpPr>
        <dsp:cNvPr id="0" name=""/>
        <dsp:cNvSpPr/>
      </dsp:nvSpPr>
      <dsp:spPr>
        <a:xfrm>
          <a:off x="2775134" y="188562"/>
          <a:ext cx="2436804" cy="2436804"/>
        </a:xfrm>
        <a:prstGeom prst="pie">
          <a:avLst>
            <a:gd name="adj1" fmla="val 16200000"/>
            <a:gd name="adj2" fmla="val 18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en-US" sz="4800" kern="1200" dirty="0" smtClean="0"/>
            <a:t>Test</a:t>
          </a:r>
          <a:endParaRPr lang="en-US" sz="4100" kern="1200" dirty="0"/>
        </a:p>
      </dsp:txBody>
      <dsp:txXfrm>
        <a:off x="4059388" y="704932"/>
        <a:ext cx="870287" cy="725239"/>
      </dsp:txXfrm>
    </dsp:sp>
    <dsp:sp modelId="{77E716A4-DA34-4F45-BDAD-DBAD32BCD121}">
      <dsp:nvSpPr>
        <dsp:cNvPr id="0" name=""/>
        <dsp:cNvSpPr/>
      </dsp:nvSpPr>
      <dsp:spPr>
        <a:xfrm>
          <a:off x="2724947" y="275591"/>
          <a:ext cx="2436804" cy="2436804"/>
        </a:xfrm>
        <a:prstGeom prst="pie">
          <a:avLst>
            <a:gd name="adj1" fmla="val 1800000"/>
            <a:gd name="adj2" fmla="val 90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en-US" sz="4800" kern="1200" dirty="0" smtClean="0"/>
            <a:t>Prod</a:t>
          </a:r>
          <a:endParaRPr lang="en-US" sz="5800" kern="1200" dirty="0"/>
        </a:p>
      </dsp:txBody>
      <dsp:txXfrm>
        <a:off x="3305139" y="1856613"/>
        <a:ext cx="1305431" cy="638210"/>
      </dsp:txXfrm>
    </dsp:sp>
    <dsp:sp modelId="{74D8673E-818C-40F9-B570-F498AEAF8F8B}">
      <dsp:nvSpPr>
        <dsp:cNvPr id="0" name=""/>
        <dsp:cNvSpPr/>
      </dsp:nvSpPr>
      <dsp:spPr>
        <a:xfrm>
          <a:off x="2674761" y="188562"/>
          <a:ext cx="2436804" cy="2436804"/>
        </a:xfrm>
        <a:prstGeom prst="pie">
          <a:avLst>
            <a:gd name="adj1" fmla="val 90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lang="en-US" sz="3800" kern="1200" dirty="0" smtClean="0"/>
            <a:t>Dev</a:t>
          </a:r>
          <a:endParaRPr lang="en-US" sz="3800" kern="1200" dirty="0"/>
        </a:p>
      </dsp:txBody>
      <dsp:txXfrm>
        <a:off x="2957024" y="704932"/>
        <a:ext cx="870287" cy="725239"/>
      </dsp:txXfrm>
    </dsp:sp>
    <dsp:sp modelId="{DD2848C6-1860-4041-BB07-804D5E3C2310}">
      <dsp:nvSpPr>
        <dsp:cNvPr id="0" name=""/>
        <dsp:cNvSpPr/>
      </dsp:nvSpPr>
      <dsp:spPr>
        <a:xfrm>
          <a:off x="2624485" y="37712"/>
          <a:ext cx="2738504" cy="2738504"/>
        </a:xfrm>
        <a:prstGeom prst="circularArrow">
          <a:avLst>
            <a:gd name="adj1" fmla="val 5085"/>
            <a:gd name="adj2" fmla="val 327528"/>
            <a:gd name="adj3" fmla="val 1472472"/>
            <a:gd name="adj4" fmla="val 16199432"/>
            <a:gd name="adj5" fmla="val 593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0BAEBC9-1BE9-4E9F-9A7E-7E4E4481B30C}">
      <dsp:nvSpPr>
        <dsp:cNvPr id="0" name=""/>
        <dsp:cNvSpPr/>
      </dsp:nvSpPr>
      <dsp:spPr>
        <a:xfrm>
          <a:off x="2574097" y="124587"/>
          <a:ext cx="2738504" cy="2738504"/>
        </a:xfrm>
        <a:prstGeom prst="circularArrow">
          <a:avLst>
            <a:gd name="adj1" fmla="val 5085"/>
            <a:gd name="adj2" fmla="val 327528"/>
            <a:gd name="adj3" fmla="val 8671970"/>
            <a:gd name="adj4" fmla="val 1800502"/>
            <a:gd name="adj5" fmla="val 5932"/>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82B53A-9D4D-448B-A990-1B54863EEDC5}">
      <dsp:nvSpPr>
        <dsp:cNvPr id="0" name=""/>
        <dsp:cNvSpPr/>
      </dsp:nvSpPr>
      <dsp:spPr>
        <a:xfrm>
          <a:off x="2523710" y="37712"/>
          <a:ext cx="2738504" cy="2738504"/>
        </a:xfrm>
        <a:prstGeom prst="circularArrow">
          <a:avLst>
            <a:gd name="adj1" fmla="val 5085"/>
            <a:gd name="adj2" fmla="val 327528"/>
            <a:gd name="adj3" fmla="val 15873039"/>
            <a:gd name="adj4" fmla="val 9000000"/>
            <a:gd name="adj5" fmla="val 5932"/>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62AF33-1D5A-4788-B798-1C65E60062E7}" type="datetimeFigureOut">
              <a:rPr lang="en-US" smtClean="0"/>
              <a:t>6/1/2020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ECCF32-703B-41FA-B1C0-EA6501A3CC6C}" type="slidenum">
              <a:rPr lang="en-US" smtClean="0"/>
              <a:t>‹#›</a:t>
            </a:fld>
            <a:endParaRPr lang="en-US"/>
          </a:p>
        </p:txBody>
      </p:sp>
    </p:spTree>
    <p:extLst>
      <p:ext uri="{BB962C8B-B14F-4D97-AF65-F5344CB8AC3E}">
        <p14:creationId xmlns:p14="http://schemas.microsoft.com/office/powerpoint/2010/main" val="2738595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D77ABD-27BE-46D0-B371-C1FA08CD26B1}" type="datetimeFigureOut">
              <a:rPr lang="id-ID" smtClean="0"/>
              <a:t>01/06/2020</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F5CE0-D66B-4F01-9876-BEE3584B5BC2}" type="slidenum">
              <a:rPr lang="id-ID" smtClean="0"/>
              <a:t>‹#›</a:t>
            </a:fld>
            <a:endParaRPr lang="id-ID"/>
          </a:p>
        </p:txBody>
      </p:sp>
    </p:spTree>
    <p:extLst>
      <p:ext uri="{BB962C8B-B14F-4D97-AF65-F5344CB8AC3E}">
        <p14:creationId xmlns:p14="http://schemas.microsoft.com/office/powerpoint/2010/main" val="2178948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DF5CE0-D66B-4F01-9876-BEE3584B5BC2}" type="slidenum">
              <a:rPr lang="id-ID" smtClean="0"/>
              <a:t>1</a:t>
            </a:fld>
            <a:endParaRPr lang="id-ID"/>
          </a:p>
        </p:txBody>
      </p:sp>
    </p:spTree>
    <p:extLst>
      <p:ext uri="{BB962C8B-B14F-4D97-AF65-F5344CB8AC3E}">
        <p14:creationId xmlns:p14="http://schemas.microsoft.com/office/powerpoint/2010/main" val="1834522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Extract System (subsystem 3) – Extracts and moves source data into the data warehouse environment for further processing.</a:t>
            </a:r>
          </a:p>
        </p:txBody>
      </p:sp>
      <p:sp>
        <p:nvSpPr>
          <p:cNvPr id="4" name="Slide Number Placeholder 3"/>
          <p:cNvSpPr>
            <a:spLocks noGrp="1"/>
          </p:cNvSpPr>
          <p:nvPr>
            <p:ph type="sldNum" sz="quarter" idx="10"/>
          </p:nvPr>
        </p:nvSpPr>
        <p:spPr/>
        <p:txBody>
          <a:bodyPr/>
          <a:lstStyle/>
          <a:p>
            <a:fld id="{97DF5CE0-D66B-4F01-9876-BEE3584B5BC2}" type="slidenum">
              <a:rPr lang="id-ID" smtClean="0"/>
              <a:t>14</a:t>
            </a:fld>
            <a:endParaRPr lang="id-ID"/>
          </a:p>
        </p:txBody>
      </p:sp>
    </p:spTree>
    <p:extLst>
      <p:ext uri="{BB962C8B-B14F-4D97-AF65-F5344CB8AC3E}">
        <p14:creationId xmlns:p14="http://schemas.microsoft.com/office/powerpoint/2010/main" val="1328490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DF5CE0-D66B-4F01-9876-BEE3584B5BC2}" type="slidenum">
              <a:rPr lang="id-ID" smtClean="0"/>
              <a:t>15</a:t>
            </a:fld>
            <a:endParaRPr lang="id-ID"/>
          </a:p>
        </p:txBody>
      </p:sp>
    </p:spTree>
    <p:extLst>
      <p:ext uri="{BB962C8B-B14F-4D97-AF65-F5344CB8AC3E}">
        <p14:creationId xmlns:p14="http://schemas.microsoft.com/office/powerpoint/2010/main" val="248008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Data Cleansing System (subsystem 4) – Implements data quality processes to catch quality violations.</a:t>
            </a:r>
          </a:p>
        </p:txBody>
      </p:sp>
      <p:sp>
        <p:nvSpPr>
          <p:cNvPr id="4" name="Slide Number Placeholder 3"/>
          <p:cNvSpPr>
            <a:spLocks noGrp="1"/>
          </p:cNvSpPr>
          <p:nvPr>
            <p:ph type="sldNum" sz="quarter" idx="10"/>
          </p:nvPr>
        </p:nvSpPr>
        <p:spPr/>
        <p:txBody>
          <a:bodyPr/>
          <a:lstStyle/>
          <a:p>
            <a:fld id="{97DF5CE0-D66B-4F01-9876-BEE3584B5BC2}" type="slidenum">
              <a:rPr lang="id-ID" smtClean="0"/>
              <a:t>16</a:t>
            </a:fld>
            <a:endParaRPr lang="id-ID"/>
          </a:p>
        </p:txBody>
      </p:sp>
    </p:spTree>
    <p:extLst>
      <p:ext uri="{BB962C8B-B14F-4D97-AF65-F5344CB8AC3E}">
        <p14:creationId xmlns:p14="http://schemas.microsoft.com/office/powerpoint/2010/main" val="86032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error event schema is a centralized dimensional schema whose purpose is to record every error event thrown by a quality screen anywhere in the ETL pipeline.</a:t>
            </a:r>
          </a:p>
          <a:p>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Error Event Tracking (subsystem 5) – Captures all error events that are vital inputs to data quality improvement.</a:t>
            </a:r>
          </a:p>
        </p:txBody>
      </p:sp>
      <p:sp>
        <p:nvSpPr>
          <p:cNvPr id="4" name="Slide Number Placeholder 3"/>
          <p:cNvSpPr>
            <a:spLocks noGrp="1"/>
          </p:cNvSpPr>
          <p:nvPr>
            <p:ph type="sldNum" sz="quarter" idx="10"/>
          </p:nvPr>
        </p:nvSpPr>
        <p:spPr/>
        <p:txBody>
          <a:bodyPr/>
          <a:lstStyle/>
          <a:p>
            <a:fld id="{97DF5CE0-D66B-4F01-9876-BEE3584B5BC2}" type="slidenum">
              <a:rPr lang="id-ID" smtClean="0"/>
              <a:t>17</a:t>
            </a:fld>
            <a:endParaRPr lang="id-ID"/>
          </a:p>
        </p:txBody>
      </p:sp>
    </p:spTree>
    <p:extLst>
      <p:ext uri="{BB962C8B-B14F-4D97-AF65-F5344CB8AC3E}">
        <p14:creationId xmlns:p14="http://schemas.microsoft.com/office/powerpoint/2010/main" val="2541754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Audit Dimension Creation (subsystem 6) – Attaches metadata to each fact table as a dimension. This metadata is available to BI applications for visibility into data quality.</a:t>
            </a:r>
          </a:p>
        </p:txBody>
      </p:sp>
      <p:sp>
        <p:nvSpPr>
          <p:cNvPr id="4" name="Slide Number Placeholder 3"/>
          <p:cNvSpPr>
            <a:spLocks noGrp="1"/>
          </p:cNvSpPr>
          <p:nvPr>
            <p:ph type="sldNum" sz="quarter" idx="10"/>
          </p:nvPr>
        </p:nvSpPr>
        <p:spPr/>
        <p:txBody>
          <a:bodyPr/>
          <a:lstStyle/>
          <a:p>
            <a:fld id="{97DF5CE0-D66B-4F01-9876-BEE3584B5BC2}" type="slidenum">
              <a:rPr lang="id-ID" smtClean="0"/>
              <a:t>18</a:t>
            </a:fld>
            <a:endParaRPr lang="id-ID"/>
          </a:p>
        </p:txBody>
      </p:sp>
    </p:spTree>
    <p:extLst>
      <p:ext uri="{BB962C8B-B14F-4D97-AF65-F5344CB8AC3E}">
        <p14:creationId xmlns:p14="http://schemas.microsoft.com/office/powerpoint/2010/main" val="425781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Deduplication (subsystem 7) – Eliminates redundant members of core dimensions, such as customers or products. May require integration across multiple sources and application of survivorship rules to identify the most appropriate version of a duplicate row.</a:t>
            </a:r>
          </a:p>
        </p:txBody>
      </p:sp>
      <p:sp>
        <p:nvSpPr>
          <p:cNvPr id="4" name="Slide Number Placeholder 3"/>
          <p:cNvSpPr>
            <a:spLocks noGrp="1"/>
          </p:cNvSpPr>
          <p:nvPr>
            <p:ph type="sldNum" sz="quarter" idx="10"/>
          </p:nvPr>
        </p:nvSpPr>
        <p:spPr/>
        <p:txBody>
          <a:bodyPr/>
          <a:lstStyle/>
          <a:p>
            <a:fld id="{97DF5CE0-D66B-4F01-9876-BEE3584B5BC2}" type="slidenum">
              <a:rPr lang="id-ID" smtClean="0"/>
              <a:t>19</a:t>
            </a:fld>
            <a:endParaRPr lang="id-ID"/>
          </a:p>
        </p:txBody>
      </p:sp>
    </p:spTree>
    <p:extLst>
      <p:ext uri="{BB962C8B-B14F-4D97-AF65-F5344CB8AC3E}">
        <p14:creationId xmlns:p14="http://schemas.microsoft.com/office/powerpoint/2010/main" val="119493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Data Conformance (subsystem 8 ) – Enforces common dimension attributes across conformed master dimensions and common metrics across related fact tables.</a:t>
            </a:r>
            <a:endParaRPr lang="en-US"/>
          </a:p>
        </p:txBody>
      </p:sp>
      <p:sp>
        <p:nvSpPr>
          <p:cNvPr id="4" name="Slide Number Placeholder 3"/>
          <p:cNvSpPr>
            <a:spLocks noGrp="1"/>
          </p:cNvSpPr>
          <p:nvPr>
            <p:ph type="sldNum" sz="quarter" idx="10"/>
          </p:nvPr>
        </p:nvSpPr>
        <p:spPr/>
        <p:txBody>
          <a:bodyPr/>
          <a:lstStyle/>
          <a:p>
            <a:fld id="{97DF5CE0-D66B-4F01-9876-BEE3584B5BC2}" type="slidenum">
              <a:rPr lang="id-ID" smtClean="0"/>
              <a:t>20</a:t>
            </a:fld>
            <a:endParaRPr lang="id-ID"/>
          </a:p>
        </p:txBody>
      </p:sp>
    </p:spTree>
    <p:extLst>
      <p:ext uri="{BB962C8B-B14F-4D97-AF65-F5344CB8AC3E}">
        <p14:creationId xmlns:p14="http://schemas.microsoft.com/office/powerpoint/2010/main" val="514437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Slowly Changing Dimension (SCD) Manager (subsystem 9) – Implements logic for slowly changing dimension attributes.</a:t>
            </a:r>
          </a:p>
        </p:txBody>
      </p:sp>
      <p:sp>
        <p:nvSpPr>
          <p:cNvPr id="4" name="Slide Number Placeholder 3"/>
          <p:cNvSpPr>
            <a:spLocks noGrp="1"/>
          </p:cNvSpPr>
          <p:nvPr>
            <p:ph type="sldNum" sz="quarter" idx="10"/>
          </p:nvPr>
        </p:nvSpPr>
        <p:spPr/>
        <p:txBody>
          <a:bodyPr/>
          <a:lstStyle/>
          <a:p>
            <a:fld id="{97DF5CE0-D66B-4F01-9876-BEE3584B5BC2}" type="slidenum">
              <a:rPr lang="id-ID" smtClean="0"/>
              <a:t>22</a:t>
            </a:fld>
            <a:endParaRPr lang="id-ID"/>
          </a:p>
        </p:txBody>
      </p:sp>
    </p:spTree>
    <p:extLst>
      <p:ext uri="{BB962C8B-B14F-4D97-AF65-F5344CB8AC3E}">
        <p14:creationId xmlns:p14="http://schemas.microsoft.com/office/powerpoint/2010/main" val="3181066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Surrogate Key Generator (subsystem 10) – Produces surrogate keys independently for every dimension.</a:t>
            </a:r>
          </a:p>
        </p:txBody>
      </p:sp>
      <p:sp>
        <p:nvSpPr>
          <p:cNvPr id="4" name="Slide Number Placeholder 3"/>
          <p:cNvSpPr>
            <a:spLocks noGrp="1"/>
          </p:cNvSpPr>
          <p:nvPr>
            <p:ph type="sldNum" sz="quarter" idx="10"/>
          </p:nvPr>
        </p:nvSpPr>
        <p:spPr/>
        <p:txBody>
          <a:bodyPr/>
          <a:lstStyle/>
          <a:p>
            <a:fld id="{97DF5CE0-D66B-4F01-9876-BEE3584B5BC2}" type="slidenum">
              <a:rPr lang="id-ID" smtClean="0"/>
              <a:t>23</a:t>
            </a:fld>
            <a:endParaRPr lang="id-ID"/>
          </a:p>
        </p:txBody>
      </p:sp>
    </p:spTree>
    <p:extLst>
      <p:ext uri="{BB962C8B-B14F-4D97-AF65-F5344CB8AC3E}">
        <p14:creationId xmlns:p14="http://schemas.microsoft.com/office/powerpoint/2010/main" val="3860163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Hierarchy Manager (subsystem 11) – Delivers multiple, simultaneous, embedded hierarchical structures in a dimension.</a:t>
            </a:r>
          </a:p>
        </p:txBody>
      </p:sp>
      <p:sp>
        <p:nvSpPr>
          <p:cNvPr id="4" name="Slide Number Placeholder 3"/>
          <p:cNvSpPr>
            <a:spLocks noGrp="1"/>
          </p:cNvSpPr>
          <p:nvPr>
            <p:ph type="sldNum" sz="quarter" idx="10"/>
          </p:nvPr>
        </p:nvSpPr>
        <p:spPr/>
        <p:txBody>
          <a:bodyPr/>
          <a:lstStyle/>
          <a:p>
            <a:fld id="{97DF5CE0-D66B-4F01-9876-BEE3584B5BC2}" type="slidenum">
              <a:rPr lang="id-ID" smtClean="0"/>
              <a:t>24</a:t>
            </a:fld>
            <a:endParaRPr lang="id-ID"/>
          </a:p>
        </p:txBody>
      </p:sp>
    </p:spTree>
    <p:extLst>
      <p:ext uri="{BB962C8B-B14F-4D97-AF65-F5344CB8AC3E}">
        <p14:creationId xmlns:p14="http://schemas.microsoft.com/office/powerpoint/2010/main" val="220240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Define and explain the ETL architecture in terms of components and subsystems</a:t>
            </a:r>
          </a:p>
        </p:txBody>
      </p:sp>
      <p:sp>
        <p:nvSpPr>
          <p:cNvPr id="4" name="Slide Number Placeholder 3"/>
          <p:cNvSpPr>
            <a:spLocks noGrp="1"/>
          </p:cNvSpPr>
          <p:nvPr>
            <p:ph type="sldNum" sz="quarter" idx="10"/>
          </p:nvPr>
        </p:nvSpPr>
        <p:spPr/>
        <p:txBody>
          <a:bodyPr/>
          <a:lstStyle/>
          <a:p>
            <a:fld id="{97DF5CE0-D66B-4F01-9876-BEE3584B5BC2}" type="slidenum">
              <a:rPr lang="id-ID" smtClean="0"/>
              <a:t>2</a:t>
            </a:fld>
            <a:endParaRPr lang="id-ID"/>
          </a:p>
        </p:txBody>
      </p:sp>
    </p:spTree>
    <p:extLst>
      <p:ext uri="{BB962C8B-B14F-4D97-AF65-F5344CB8AC3E}">
        <p14:creationId xmlns:p14="http://schemas.microsoft.com/office/powerpoint/2010/main" val="3476674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Special Dimensions Manager (subsystem 12) – Creates placeholders in the ETL architecture for repeatable processes supporting an organization’s specific dimensional design characteristics, including standard dimensional design constructs such as junk dimensions, mini-dimensions and behavior tags.</a:t>
            </a:r>
          </a:p>
        </p:txBody>
      </p:sp>
      <p:sp>
        <p:nvSpPr>
          <p:cNvPr id="4" name="Slide Number Placeholder 3"/>
          <p:cNvSpPr>
            <a:spLocks noGrp="1"/>
          </p:cNvSpPr>
          <p:nvPr>
            <p:ph type="sldNum" sz="quarter" idx="10"/>
          </p:nvPr>
        </p:nvSpPr>
        <p:spPr/>
        <p:txBody>
          <a:bodyPr/>
          <a:lstStyle/>
          <a:p>
            <a:fld id="{97DF5CE0-D66B-4F01-9876-BEE3584B5BC2}" type="slidenum">
              <a:rPr lang="id-ID" smtClean="0"/>
              <a:t>25</a:t>
            </a:fld>
            <a:endParaRPr lang="id-ID"/>
          </a:p>
        </p:txBody>
      </p:sp>
    </p:spTree>
    <p:extLst>
      <p:ext uri="{BB962C8B-B14F-4D97-AF65-F5344CB8AC3E}">
        <p14:creationId xmlns:p14="http://schemas.microsoft.com/office/powerpoint/2010/main" val="2287400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Fact Table Builders (subsystem 13) – Construct the three primary types of fact tables: transaction grain, periodic snapshot and accumulating snapshot.</a:t>
            </a:r>
          </a:p>
        </p:txBody>
      </p:sp>
      <p:sp>
        <p:nvSpPr>
          <p:cNvPr id="4" name="Slide Number Placeholder 3"/>
          <p:cNvSpPr>
            <a:spLocks noGrp="1"/>
          </p:cNvSpPr>
          <p:nvPr>
            <p:ph type="sldNum" sz="quarter" idx="10"/>
          </p:nvPr>
        </p:nvSpPr>
        <p:spPr/>
        <p:txBody>
          <a:bodyPr/>
          <a:lstStyle/>
          <a:p>
            <a:fld id="{97DF5CE0-D66B-4F01-9876-BEE3584B5BC2}" type="slidenum">
              <a:rPr lang="id-ID" smtClean="0"/>
              <a:t>26</a:t>
            </a:fld>
            <a:endParaRPr lang="id-ID"/>
          </a:p>
        </p:txBody>
      </p:sp>
    </p:spTree>
    <p:extLst>
      <p:ext uri="{BB962C8B-B14F-4D97-AF65-F5344CB8AC3E}">
        <p14:creationId xmlns:p14="http://schemas.microsoft.com/office/powerpoint/2010/main" val="2175692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Surrogate Key Pipeline (subsystem 14) – Replaces operational natural keys in the incoming fact table record with the appropriate dimension surrogate keys.</a:t>
            </a:r>
          </a:p>
        </p:txBody>
      </p:sp>
      <p:sp>
        <p:nvSpPr>
          <p:cNvPr id="4" name="Slide Number Placeholder 3"/>
          <p:cNvSpPr>
            <a:spLocks noGrp="1"/>
          </p:cNvSpPr>
          <p:nvPr>
            <p:ph type="sldNum" sz="quarter" idx="10"/>
          </p:nvPr>
        </p:nvSpPr>
        <p:spPr/>
        <p:txBody>
          <a:bodyPr/>
          <a:lstStyle/>
          <a:p>
            <a:fld id="{97DF5CE0-D66B-4F01-9876-BEE3584B5BC2}" type="slidenum">
              <a:rPr lang="id-ID" smtClean="0"/>
              <a:t>27</a:t>
            </a:fld>
            <a:endParaRPr lang="id-ID"/>
          </a:p>
        </p:txBody>
      </p:sp>
    </p:spTree>
    <p:extLst>
      <p:ext uri="{BB962C8B-B14F-4D97-AF65-F5344CB8AC3E}">
        <p14:creationId xmlns:p14="http://schemas.microsoft.com/office/powerpoint/2010/main" val="3057709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Multi-Valued Bridge Table Builder (subsystem 15) – Builds and maintains bridge tables to support multi-valued relationships.</a:t>
            </a:r>
            <a:endParaRPr lang="en-US"/>
          </a:p>
        </p:txBody>
      </p:sp>
      <p:sp>
        <p:nvSpPr>
          <p:cNvPr id="4" name="Slide Number Placeholder 3"/>
          <p:cNvSpPr>
            <a:spLocks noGrp="1"/>
          </p:cNvSpPr>
          <p:nvPr>
            <p:ph type="sldNum" sz="quarter" idx="10"/>
          </p:nvPr>
        </p:nvSpPr>
        <p:spPr/>
        <p:txBody>
          <a:bodyPr/>
          <a:lstStyle/>
          <a:p>
            <a:fld id="{97DF5CE0-D66B-4F01-9876-BEE3584B5BC2}" type="slidenum">
              <a:rPr lang="id-ID" smtClean="0"/>
              <a:t>28</a:t>
            </a:fld>
            <a:endParaRPr lang="id-ID"/>
          </a:p>
        </p:txBody>
      </p:sp>
    </p:spTree>
    <p:extLst>
      <p:ext uri="{BB962C8B-B14F-4D97-AF65-F5344CB8AC3E}">
        <p14:creationId xmlns:p14="http://schemas.microsoft.com/office/powerpoint/2010/main" val="4095348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Data warehouses are usually built around the ideal assumption that measured activity</a:t>
            </a:r>
            <a:r>
              <a:rPr lang="id-ID"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(fact records) arrive in the data warehouse at the same time as the context of the activity (dimension records). When you have both the fact records and the correct</a:t>
            </a:r>
            <a:r>
              <a:rPr lang="id-ID"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contemporary dimension rows, you have the luxury of maintaining the dimension keys first, and then using these up-to-date keys in the accompanying fact rows.</a:t>
            </a:r>
            <a:r>
              <a:rPr lang="id-ID"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However, for a variety of reasons, your ETL system may need to process late arriving </a:t>
            </a:r>
            <a:r>
              <a:rPr lang="id-ID" sz="1200" b="0" i="0" u="none" strike="noStrike" kern="1200" baseline="0" dirty="0" smtClean="0">
                <a:solidFill>
                  <a:schemeClr val="tx1"/>
                </a:solidFill>
                <a:latin typeface="+mn-lt"/>
                <a:ea typeface="+mn-ea"/>
                <a:cs typeface="+mn-cs"/>
              </a:rPr>
              <a:t>fact or dimension data.</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Late Arriving Data Handler (subsystem 16) – Applies special modifications to the standard processing procedures to deal with late-arriving fact and dimension data.</a:t>
            </a:r>
          </a:p>
        </p:txBody>
      </p:sp>
      <p:sp>
        <p:nvSpPr>
          <p:cNvPr id="4" name="Slide Number Placeholder 3"/>
          <p:cNvSpPr>
            <a:spLocks noGrp="1"/>
          </p:cNvSpPr>
          <p:nvPr>
            <p:ph type="sldNum" sz="quarter" idx="10"/>
          </p:nvPr>
        </p:nvSpPr>
        <p:spPr/>
        <p:txBody>
          <a:bodyPr/>
          <a:lstStyle/>
          <a:p>
            <a:fld id="{97DF5CE0-D66B-4F01-9876-BEE3584B5BC2}" type="slidenum">
              <a:rPr lang="id-ID" smtClean="0"/>
              <a:t>29</a:t>
            </a:fld>
            <a:endParaRPr lang="id-ID"/>
          </a:p>
        </p:txBody>
      </p:sp>
    </p:spTree>
    <p:extLst>
      <p:ext uri="{BB962C8B-B14F-4D97-AF65-F5344CB8AC3E}">
        <p14:creationId xmlns:p14="http://schemas.microsoft.com/office/powerpoint/2010/main" val="2690097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Dimension Manager (subsystem 17) – Centralized authority who prepares and publishes conformed dimensions to the data warehouse community.</a:t>
            </a:r>
          </a:p>
        </p:txBody>
      </p:sp>
      <p:sp>
        <p:nvSpPr>
          <p:cNvPr id="4" name="Slide Number Placeholder 3"/>
          <p:cNvSpPr>
            <a:spLocks noGrp="1"/>
          </p:cNvSpPr>
          <p:nvPr>
            <p:ph type="sldNum" sz="quarter" idx="10"/>
          </p:nvPr>
        </p:nvSpPr>
        <p:spPr/>
        <p:txBody>
          <a:bodyPr/>
          <a:lstStyle/>
          <a:p>
            <a:fld id="{97DF5CE0-D66B-4F01-9876-BEE3584B5BC2}" type="slidenum">
              <a:rPr lang="id-ID" smtClean="0"/>
              <a:t>30</a:t>
            </a:fld>
            <a:endParaRPr lang="id-ID"/>
          </a:p>
        </p:txBody>
      </p:sp>
    </p:spTree>
    <p:extLst>
      <p:ext uri="{BB962C8B-B14F-4D97-AF65-F5344CB8AC3E}">
        <p14:creationId xmlns:p14="http://schemas.microsoft.com/office/powerpoint/2010/main" val="1495320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Fact Table Provider (subsystem 18) – Owns the administration of one or more fact tables and is responsible for their creation, maintenance and use.</a:t>
            </a:r>
          </a:p>
        </p:txBody>
      </p:sp>
      <p:sp>
        <p:nvSpPr>
          <p:cNvPr id="4" name="Slide Number Placeholder 3"/>
          <p:cNvSpPr>
            <a:spLocks noGrp="1"/>
          </p:cNvSpPr>
          <p:nvPr>
            <p:ph type="sldNum" sz="quarter" idx="10"/>
          </p:nvPr>
        </p:nvSpPr>
        <p:spPr/>
        <p:txBody>
          <a:bodyPr/>
          <a:lstStyle/>
          <a:p>
            <a:fld id="{97DF5CE0-D66B-4F01-9876-BEE3584B5BC2}" type="slidenum">
              <a:rPr lang="id-ID" smtClean="0"/>
              <a:t>31</a:t>
            </a:fld>
            <a:endParaRPr lang="id-ID"/>
          </a:p>
        </p:txBody>
      </p:sp>
    </p:spTree>
    <p:extLst>
      <p:ext uri="{BB962C8B-B14F-4D97-AF65-F5344CB8AC3E}">
        <p14:creationId xmlns:p14="http://schemas.microsoft.com/office/powerpoint/2010/main" val="35572750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Aggregate Builder (subsystem 19) – Builds and maintains aggregates to be used seamlessly with aggregate navigation technologies for enhanced query performance.</a:t>
            </a:r>
          </a:p>
        </p:txBody>
      </p:sp>
      <p:sp>
        <p:nvSpPr>
          <p:cNvPr id="4" name="Slide Number Placeholder 3"/>
          <p:cNvSpPr>
            <a:spLocks noGrp="1"/>
          </p:cNvSpPr>
          <p:nvPr>
            <p:ph type="sldNum" sz="quarter" idx="10"/>
          </p:nvPr>
        </p:nvSpPr>
        <p:spPr/>
        <p:txBody>
          <a:bodyPr/>
          <a:lstStyle/>
          <a:p>
            <a:fld id="{97DF5CE0-D66B-4F01-9876-BEE3584B5BC2}" type="slidenum">
              <a:rPr lang="id-ID" smtClean="0"/>
              <a:t>32</a:t>
            </a:fld>
            <a:endParaRPr lang="id-ID"/>
          </a:p>
        </p:txBody>
      </p:sp>
    </p:spTree>
    <p:extLst>
      <p:ext uri="{BB962C8B-B14F-4D97-AF65-F5344CB8AC3E}">
        <p14:creationId xmlns:p14="http://schemas.microsoft.com/office/powerpoint/2010/main" val="918881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OLAP Cube Builder (subsystem 20) – Feeds data from the relational dimensional schema to populate OLAP cubes.</a:t>
            </a:r>
          </a:p>
        </p:txBody>
      </p:sp>
      <p:sp>
        <p:nvSpPr>
          <p:cNvPr id="4" name="Slide Number Placeholder 3"/>
          <p:cNvSpPr>
            <a:spLocks noGrp="1"/>
          </p:cNvSpPr>
          <p:nvPr>
            <p:ph type="sldNum" sz="quarter" idx="10"/>
          </p:nvPr>
        </p:nvSpPr>
        <p:spPr/>
        <p:txBody>
          <a:bodyPr/>
          <a:lstStyle/>
          <a:p>
            <a:fld id="{97DF5CE0-D66B-4F01-9876-BEE3584B5BC2}" type="slidenum">
              <a:rPr lang="id-ID" smtClean="0"/>
              <a:t>33</a:t>
            </a:fld>
            <a:endParaRPr lang="id-ID"/>
          </a:p>
        </p:txBody>
      </p:sp>
    </p:spTree>
    <p:extLst>
      <p:ext uri="{BB962C8B-B14F-4D97-AF65-F5344CB8AC3E}">
        <p14:creationId xmlns:p14="http://schemas.microsoft.com/office/powerpoint/2010/main" val="3376900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Data Propagation Manager (subsystem 21) – Prepares conformed, integrated data from the data warehouse presentation server for delivery to other environments for special purposes.</a:t>
            </a:r>
          </a:p>
        </p:txBody>
      </p:sp>
      <p:sp>
        <p:nvSpPr>
          <p:cNvPr id="4" name="Slide Number Placeholder 3"/>
          <p:cNvSpPr>
            <a:spLocks noGrp="1"/>
          </p:cNvSpPr>
          <p:nvPr>
            <p:ph type="sldNum" sz="quarter" idx="10"/>
          </p:nvPr>
        </p:nvSpPr>
        <p:spPr/>
        <p:txBody>
          <a:bodyPr/>
          <a:lstStyle/>
          <a:p>
            <a:fld id="{97DF5CE0-D66B-4F01-9876-BEE3584B5BC2}" type="slidenum">
              <a:rPr lang="id-ID" smtClean="0"/>
              <a:t>34</a:t>
            </a:fld>
            <a:endParaRPr lang="id-ID"/>
          </a:p>
        </p:txBody>
      </p:sp>
    </p:spTree>
    <p:extLst>
      <p:ext uri="{BB962C8B-B14F-4D97-AF65-F5344CB8AC3E}">
        <p14:creationId xmlns:p14="http://schemas.microsoft.com/office/powerpoint/2010/main" val="1328434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Describes an approach for data warehouse projects</a:t>
            </a:r>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3</a:t>
            </a:fld>
            <a:endParaRPr lang="en-US"/>
          </a:p>
        </p:txBody>
      </p:sp>
    </p:spTree>
    <p:extLst>
      <p:ext uri="{BB962C8B-B14F-4D97-AF65-F5344CB8AC3E}">
        <p14:creationId xmlns:p14="http://schemas.microsoft.com/office/powerpoint/2010/main" val="32782588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A DW/BI environment can have a great dimensional model, well-deployed BI applications,</a:t>
            </a:r>
            <a:r>
              <a:rPr lang="id-ID"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strong management sponsorship. But it cannot be a success until it can be</a:t>
            </a:r>
            <a:r>
              <a:rPr lang="id-ID"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relied upon as a dependable source for business decision making.</a:t>
            </a:r>
            <a:r>
              <a:rPr lang="id-ID" sz="1200" b="0" i="0" u="none" strike="noStrike" kern="1200" baseline="0" dirty="0" smtClean="0">
                <a:solidFill>
                  <a:schemeClr val="tx1"/>
                </a:solidFill>
                <a:latin typeface="+mn-lt"/>
                <a:ea typeface="+mn-ea"/>
                <a:cs typeface="+mn-cs"/>
              </a:rPr>
              <a:t> One of the goals </a:t>
            </a:r>
            <a:r>
              <a:rPr lang="en-US" sz="1200" b="0" i="0" u="none" strike="noStrike" kern="1200" baseline="0" dirty="0" smtClean="0">
                <a:solidFill>
                  <a:schemeClr val="tx1"/>
                </a:solidFill>
                <a:latin typeface="+mn-lt"/>
                <a:ea typeface="+mn-ea"/>
                <a:cs typeface="+mn-cs"/>
              </a:rPr>
              <a:t>for the DW/BI system is to build a reputation for providing timely, consistent, and</a:t>
            </a:r>
            <a:r>
              <a:rPr lang="id-ID"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reliable data to empower the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To achieve this goal, the ETL system must</a:t>
            </a:r>
            <a:r>
              <a:rPr lang="id-ID"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constantly work toward fulfilling three criteria</a:t>
            </a:r>
            <a:r>
              <a:rPr lang="id-ID" sz="1200" b="0" i="0" u="none" strike="noStrike" kern="1200" baseline="0" dirty="0" smtClean="0">
                <a:solidFill>
                  <a:schemeClr val="tx1"/>
                </a:solidFill>
                <a:latin typeface="+mn-lt"/>
                <a:ea typeface="+mn-ea"/>
                <a:cs typeface="+mn-cs"/>
              </a:rPr>
              <a:t>:</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Reliability</a:t>
            </a:r>
            <a:r>
              <a:rPr lang="en-US" sz="1200" b="0" i="0" u="none" strike="noStrike" kern="1200" baseline="0" dirty="0" smtClean="0">
                <a:solidFill>
                  <a:schemeClr val="tx1"/>
                </a:solidFill>
                <a:latin typeface="+mn-lt"/>
                <a:ea typeface="+mn-ea"/>
                <a:cs typeface="+mn-cs"/>
              </a:rPr>
              <a:t>. The ETL processes must consistently run. They must run to</a:t>
            </a:r>
            <a:r>
              <a:rPr lang="id-ID"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completion to provide data on a timely basis that is trustworthy at any level</a:t>
            </a:r>
            <a:r>
              <a:rPr lang="id-ID" sz="1200" b="0" i="0" u="none" strike="noStrike" kern="1200" baseline="0" dirty="0" smtClean="0">
                <a:solidFill>
                  <a:schemeClr val="tx1"/>
                </a:solidFill>
                <a:latin typeface="+mn-lt"/>
                <a:ea typeface="+mn-ea"/>
                <a:cs typeface="+mn-cs"/>
              </a:rPr>
              <a:t> of detail.</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Availability</a:t>
            </a:r>
            <a:r>
              <a:rPr lang="en-US" sz="1200" b="0" i="0" u="none" strike="noStrike" kern="1200" baseline="0" dirty="0" smtClean="0">
                <a:solidFill>
                  <a:schemeClr val="tx1"/>
                </a:solidFill>
                <a:latin typeface="+mn-lt"/>
                <a:ea typeface="+mn-ea"/>
                <a:cs typeface="+mn-cs"/>
              </a:rPr>
              <a:t>. The data warehouse must meet its service level agreements</a:t>
            </a:r>
            <a:r>
              <a:rPr lang="id-ID"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(SLAs). The warehouse should be up and available as promised.</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Manageability. </a:t>
            </a:r>
            <a:r>
              <a:rPr lang="en-US" sz="1200" b="0" i="0" u="none" strike="noStrike" kern="1200" baseline="0" dirty="0" smtClean="0">
                <a:solidFill>
                  <a:schemeClr val="tx1"/>
                </a:solidFill>
                <a:latin typeface="+mn-lt"/>
                <a:ea typeface="+mn-ea"/>
                <a:cs typeface="+mn-cs"/>
              </a:rPr>
              <a:t>A successful data warehouse is never done. It constantly grows</a:t>
            </a:r>
            <a:r>
              <a:rPr lang="id-ID"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changes along with the business. The ETL processes need to gracefully</a:t>
            </a:r>
            <a:r>
              <a:rPr lang="id-ID" sz="1200" b="0" i="0" u="none" strike="noStrike" kern="1200" baseline="0" dirty="0" smtClean="0">
                <a:solidFill>
                  <a:schemeClr val="tx1"/>
                </a:solidFill>
                <a:latin typeface="+mn-lt"/>
                <a:ea typeface="+mn-ea"/>
                <a:cs typeface="+mn-cs"/>
              </a:rPr>
              <a:t> evolve as well.</a:t>
            </a:r>
            <a:endParaRPr lang="id-ID"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ETL management subsystems are the key components of the architecture</a:t>
            </a:r>
            <a:r>
              <a:rPr lang="id-ID"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to help achieve the goals of reliability, availability, and manageability. Operating</a:t>
            </a:r>
            <a:r>
              <a:rPr lang="id-ID"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maintaining a data warehouse in a professional manner is not much different</a:t>
            </a:r>
            <a:r>
              <a:rPr lang="id-ID"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than any other systems operations: Follow standard best practices, plan for disaster,</a:t>
            </a:r>
            <a:r>
              <a:rPr lang="id-ID"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practice. Most of the requisite management subsystems that follow might be</a:t>
            </a:r>
            <a:r>
              <a:rPr lang="id-ID" sz="1200" b="0" i="0" u="none" strike="noStrike" kern="1200" baseline="0" dirty="0" smtClean="0">
                <a:solidFill>
                  <a:schemeClr val="tx1"/>
                </a:solidFill>
                <a:latin typeface="+mn-lt"/>
                <a:ea typeface="+mn-ea"/>
                <a:cs typeface="+mn-cs"/>
              </a:rPr>
              <a:t> familiar to you.</a:t>
            </a:r>
            <a:endParaRPr lang="id-ID" dirty="0" smtClean="0"/>
          </a:p>
        </p:txBody>
      </p:sp>
      <p:sp>
        <p:nvSpPr>
          <p:cNvPr id="4" name="Slide Number Placeholder 3"/>
          <p:cNvSpPr>
            <a:spLocks noGrp="1"/>
          </p:cNvSpPr>
          <p:nvPr>
            <p:ph type="sldNum" sz="quarter" idx="10"/>
          </p:nvPr>
        </p:nvSpPr>
        <p:spPr/>
        <p:txBody>
          <a:bodyPr/>
          <a:lstStyle/>
          <a:p>
            <a:fld id="{97DF5CE0-D66B-4F01-9876-BEE3584B5BC2}" type="slidenum">
              <a:rPr lang="id-ID" smtClean="0"/>
              <a:t>35</a:t>
            </a:fld>
            <a:endParaRPr lang="id-ID"/>
          </a:p>
        </p:txBody>
      </p:sp>
    </p:spTree>
    <p:extLst>
      <p:ext uri="{BB962C8B-B14F-4D97-AF65-F5344CB8AC3E}">
        <p14:creationId xmlns:p14="http://schemas.microsoft.com/office/powerpoint/2010/main" val="24229884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smtClean="0">
                <a:solidFill>
                  <a:schemeClr val="tx1"/>
                </a:solidFill>
                <a:latin typeface="+mn-lt"/>
                <a:ea typeface="+mn-ea"/>
                <a:cs typeface="+mn-cs"/>
              </a:rPr>
              <a:t>Every enterprise data warehouse should have a robust ETL scheduler. The entire ETL</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process should be managed, to the extent possible, through a single metadata-driven job control environment. Major ETL tool vendors package scheduling capabilities</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into their environments. If you elect not to use the scheduler included with the ETL tool, or do not use an ETL tool, you need to utilize existing production scheduling</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or perhaps manually code the ETL jobs to execute.</a:t>
            </a:r>
          </a:p>
          <a:p>
            <a:endParaRPr lang="en-US" sz="1200" b="0" i="0" u="none" strike="noStrike" kern="1200" baseline="0" smtClean="0">
              <a:solidFill>
                <a:schemeClr val="tx1"/>
              </a:solidFill>
              <a:latin typeface="+mn-lt"/>
              <a:ea typeface="+mn-ea"/>
              <a:cs typeface="+mn-cs"/>
            </a:endParaRPr>
          </a:p>
          <a:p>
            <a:r>
              <a:rPr lang="en-US" sz="1200" b="0" i="0" u="none" strike="noStrike" kern="1200" baseline="0" smtClean="0">
                <a:solidFill>
                  <a:schemeClr val="tx1"/>
                </a:solidFill>
                <a:latin typeface="+mn-lt"/>
                <a:ea typeface="+mn-ea"/>
                <a:cs typeface="+mn-cs"/>
              </a:rPr>
              <a:t>Scheduling is much more than just launching jobs on a schedule. The scheduler</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needs to be aware of and control the relationships and dependencies between ETL jobs. It needs to recognize when a fi le or table is ready to be processed. If the organization</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is processing in real time, you need a scheduler that supports your selected real-time architecture. The job control process must also capture metadata regarding</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the progress and statistics of the ETL process during its execution. Finally, the scheduler should support a fully automated process, including notifying the problem</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escalation system in the event of any situation that requires resolution.</a:t>
            </a:r>
          </a:p>
          <a:p>
            <a:endParaRPr lang="en-US" sz="1200" b="0" i="0" u="none" strike="noStrike" kern="1200" baseline="0" smtClean="0">
              <a:solidFill>
                <a:schemeClr val="tx1"/>
              </a:solidFill>
              <a:latin typeface="+mn-lt"/>
              <a:ea typeface="+mn-ea"/>
              <a:cs typeface="+mn-cs"/>
            </a:endParaRPr>
          </a:p>
          <a:p>
            <a:r>
              <a:rPr lang="en-US" sz="1200" b="0" i="0" u="none" strike="noStrike" kern="1200" baseline="0" smtClean="0">
                <a:solidFill>
                  <a:schemeClr val="tx1"/>
                </a:solidFill>
                <a:latin typeface="+mn-lt"/>
                <a:ea typeface="+mn-ea"/>
                <a:cs typeface="+mn-cs"/>
              </a:rPr>
              <a:t>The infrastructure to manage this can be as basic (and labor-intensive) as a set of</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SQL stored procedures, or as sophisticated as an integrated tool designed to manage and orchestrate multiplatform data extract and loading processes. If you use an ETL</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tool, it should provide this capability. In any case, you need to set up an environment for creating, managing, and monitoring the ETL job stream.</a:t>
            </a:r>
          </a:p>
          <a:p>
            <a:endParaRPr lang="en-US" sz="1200" b="0" i="0" u="none" strike="noStrike" kern="1200" baseline="0" smtClean="0">
              <a:solidFill>
                <a:schemeClr val="tx1"/>
              </a:solidFill>
              <a:latin typeface="+mn-lt"/>
              <a:ea typeface="+mn-ea"/>
              <a:cs typeface="+mn-cs"/>
            </a:endParaRPr>
          </a:p>
          <a:p>
            <a:r>
              <a:rPr lang="en-US" sz="1200" b="0" i="0" u="none" strike="noStrike" kern="1200" baseline="0" smtClean="0">
                <a:solidFill>
                  <a:schemeClr val="tx1"/>
                </a:solidFill>
                <a:latin typeface="+mn-lt"/>
                <a:ea typeface="+mn-ea"/>
                <a:cs typeface="+mn-cs"/>
              </a:rPr>
              <a:t>The job control services needed include:</a:t>
            </a:r>
          </a:p>
          <a:p>
            <a:r>
              <a:rPr lang="en-US" sz="1200" b="0" i="0" u="none" strike="noStrike" kern="1200" baseline="0" smtClean="0">
                <a:solidFill>
                  <a:schemeClr val="tx1"/>
                </a:solidFill>
                <a:latin typeface="+mn-lt"/>
                <a:ea typeface="+mn-ea"/>
                <a:cs typeface="+mn-cs"/>
              </a:rPr>
              <a:t>■ </a:t>
            </a:r>
            <a:r>
              <a:rPr lang="en-US" sz="1200" b="1" i="0" u="none" strike="noStrike" kern="1200" baseline="0" smtClean="0">
                <a:solidFill>
                  <a:schemeClr val="tx1"/>
                </a:solidFill>
                <a:latin typeface="+mn-lt"/>
                <a:ea typeface="+mn-ea"/>
                <a:cs typeface="+mn-cs"/>
              </a:rPr>
              <a:t>Job definition. </a:t>
            </a:r>
            <a:r>
              <a:rPr lang="en-US" sz="1200" b="0" i="0" u="none" strike="noStrike" kern="1200" baseline="0" smtClean="0">
                <a:solidFill>
                  <a:schemeClr val="tx1"/>
                </a:solidFill>
                <a:latin typeface="+mn-lt"/>
                <a:ea typeface="+mn-ea"/>
                <a:cs typeface="+mn-cs"/>
              </a:rPr>
              <a:t>The first step in creating an operations process is to have some</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way to define a series of steps as a job and to specify some relationship among jobs. This is where the execution flow of the ETL process is written. In many</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cases, if the load of a given table fails, it can impact your ability to load tables that depend on it. For example, if the customer table is not properly updated,</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loading sales facts for new customers that did not make it into the customer table is risky. In some databases, it is impossible.</a:t>
            </a:r>
          </a:p>
          <a:p>
            <a:r>
              <a:rPr lang="en-US" sz="1200" b="0" i="0" u="none" strike="noStrike" kern="1200" baseline="0" smtClean="0">
                <a:solidFill>
                  <a:schemeClr val="tx1"/>
                </a:solidFill>
                <a:latin typeface="+mn-lt"/>
                <a:ea typeface="+mn-ea"/>
                <a:cs typeface="+mn-cs"/>
              </a:rPr>
              <a:t>■ </a:t>
            </a:r>
            <a:r>
              <a:rPr lang="en-US" sz="1200" b="1" i="0" u="none" strike="noStrike" kern="1200" baseline="0" smtClean="0">
                <a:solidFill>
                  <a:schemeClr val="tx1"/>
                </a:solidFill>
                <a:latin typeface="+mn-lt"/>
                <a:ea typeface="+mn-ea"/>
                <a:cs typeface="+mn-cs"/>
              </a:rPr>
              <a:t>Job scheduling. </a:t>
            </a:r>
            <a:r>
              <a:rPr lang="en-US" sz="1200" b="0" i="0" u="none" strike="noStrike" kern="1200" baseline="0" smtClean="0">
                <a:solidFill>
                  <a:schemeClr val="tx1"/>
                </a:solidFill>
                <a:latin typeface="+mn-lt"/>
                <a:ea typeface="+mn-ea"/>
                <a:cs typeface="+mn-cs"/>
              </a:rPr>
              <a:t>At a minimum, the environment needs to provide standard</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capabilities, such as time- and event-based scheduling. ETL processes are often based on some upstream system event, such as the successful completion of</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the general ledger close or the successful application of sales adjustments to yesterday’s sales figures. This includes the ability to monitor database flags,</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check for the existence of fi les, and compare creation dates.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smtClean="0">
                <a:solidFill>
                  <a:schemeClr val="tx1"/>
                </a:solidFill>
                <a:latin typeface="+mn-lt"/>
                <a:ea typeface="+mn-ea"/>
                <a:cs typeface="+mn-cs"/>
              </a:rPr>
              <a:t>■ </a:t>
            </a:r>
            <a:r>
              <a:rPr lang="en-US" sz="1200" b="1" i="0" u="none" strike="noStrike" kern="1200" baseline="0" smtClean="0">
                <a:solidFill>
                  <a:schemeClr val="tx1"/>
                </a:solidFill>
                <a:latin typeface="+mn-lt"/>
                <a:ea typeface="+mn-ea"/>
                <a:cs typeface="+mn-cs"/>
              </a:rPr>
              <a:t>Metadata capture. </a:t>
            </a:r>
            <a:r>
              <a:rPr lang="en-US" sz="1200" b="0" i="0" u="none" strike="noStrike" kern="1200" baseline="0" smtClean="0">
                <a:solidFill>
                  <a:schemeClr val="tx1"/>
                </a:solidFill>
                <a:latin typeface="+mn-lt"/>
                <a:ea typeface="+mn-ea"/>
                <a:cs typeface="+mn-cs"/>
              </a:rPr>
              <a:t>No self-respecting systems person would tolerate a black</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box scheduling system. The folks responsible for running the loads will</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demand a workflow monitoring system (subsystem 27) to understand what</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is going on. The job scheduler needs to capture information about what step</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the load is on, what time it started, and how long it took. In a handcrafted</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ETL system, this can be accomplished by having each step write to a log file.</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The ETL tool should capture this data every time an ETL process executes.</a:t>
            </a:r>
            <a:endParaRPr lang="id-ID"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smtClean="0">
                <a:solidFill>
                  <a:schemeClr val="tx1"/>
                </a:solidFill>
                <a:latin typeface="+mn-lt"/>
                <a:ea typeface="+mn-ea"/>
                <a:cs typeface="+mn-cs"/>
              </a:rPr>
              <a:t>■ </a:t>
            </a:r>
            <a:r>
              <a:rPr lang="en-US" sz="1200" b="1" i="0" u="none" strike="noStrike" kern="1200" baseline="0" smtClean="0">
                <a:solidFill>
                  <a:schemeClr val="tx1"/>
                </a:solidFill>
                <a:latin typeface="+mn-lt"/>
                <a:ea typeface="+mn-ea"/>
                <a:cs typeface="+mn-cs"/>
              </a:rPr>
              <a:t>Logging. </a:t>
            </a:r>
            <a:r>
              <a:rPr lang="en-US" sz="1200" b="0" i="0" u="none" strike="noStrike" kern="1200" baseline="0" smtClean="0">
                <a:solidFill>
                  <a:schemeClr val="tx1"/>
                </a:solidFill>
                <a:latin typeface="+mn-lt"/>
                <a:ea typeface="+mn-ea"/>
                <a:cs typeface="+mn-cs"/>
              </a:rPr>
              <a:t>This means collecting information about the entire ETL process,</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not just what is happening at the moment. Log information supports the</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recovery and restarting of a process in case of errors during the job execution.</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Logging to text fi les is the minimum acceptable level. We prefer a system that</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logs to a database because the structure makes it easier to create graphs and</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reports. It also makes it possible to create time series studies to help analyze</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and optimize the load process.</a:t>
            </a:r>
            <a:endParaRPr lang="id-ID"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smtClean="0">
                <a:solidFill>
                  <a:schemeClr val="tx1"/>
                </a:solidFill>
                <a:latin typeface="+mn-lt"/>
                <a:ea typeface="+mn-ea"/>
                <a:cs typeface="+mn-cs"/>
              </a:rPr>
              <a:t>■ </a:t>
            </a:r>
            <a:r>
              <a:rPr lang="en-US" sz="1200" b="1" i="0" u="none" strike="noStrike" kern="1200" baseline="0" smtClean="0">
                <a:solidFill>
                  <a:schemeClr val="tx1"/>
                </a:solidFill>
                <a:latin typeface="+mn-lt"/>
                <a:ea typeface="+mn-ea"/>
                <a:cs typeface="+mn-cs"/>
              </a:rPr>
              <a:t>Notification. </a:t>
            </a:r>
            <a:r>
              <a:rPr lang="en-US" sz="1200" b="0" i="0" u="none" strike="noStrike" kern="1200" baseline="0" smtClean="0">
                <a:solidFill>
                  <a:schemeClr val="tx1"/>
                </a:solidFill>
                <a:latin typeface="+mn-lt"/>
                <a:ea typeface="+mn-ea"/>
                <a:cs typeface="+mn-cs"/>
              </a:rPr>
              <a:t>After the ETL process has been developed and deployed, it</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should execute in a hands-off manner. It should run without human intervention,</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without fail. If a problem does occur, the control system needs to</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interface to the problem escalation system (subsystem 30).</a:t>
            </a:r>
            <a:endParaRPr lang="id-ID"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
            </a:r>
            <a:br>
              <a:rPr lang="en-US" smtClean="0"/>
            </a:br>
            <a:r>
              <a:rPr lang="en-US" sz="1200" b="0" i="0" u="none" strike="noStrike" kern="1200" baseline="0" smtClean="0">
                <a:solidFill>
                  <a:schemeClr val="tx1"/>
                </a:solidFill>
                <a:latin typeface="+mn-lt"/>
                <a:ea typeface="+mn-ea"/>
                <a:cs typeface="+mn-cs"/>
              </a:rPr>
              <a:t>The data warehouse is subject to the same risks as any other computer system. Disk</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drives will fail, power supplies will go out, and sprinkler systems will accidentally</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turn on. In addition to these risks, the warehouse also has a need to keep more</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data for longer periods of time than operational systems. Although typically not</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managed by the ETL team, the backup and recovery process is often designed as</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part of the ETL system. Its goal is to allow the data warehouse to get back to work</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after a failure. This includes backing up the intermediate staging data necessary to</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restart failed ETL jobs. The archive and retrieval process is designed to enable user</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access to older data that has been moved out of the main warehouse onto a less</a:t>
            </a:r>
            <a:r>
              <a:rPr lang="id-ID" sz="1200" b="0" i="0" u="none" strike="noStrike" kern="1200" baseline="0" smtClean="0">
                <a:solidFill>
                  <a:schemeClr val="tx1"/>
                </a:solidFill>
                <a:latin typeface="+mn-lt"/>
                <a:ea typeface="+mn-ea"/>
                <a:cs typeface="+mn-cs"/>
              </a:rPr>
              <a:t> costly, usually lower-performing media.</a:t>
            </a:r>
            <a:endParaRPr lang="id-ID" smtClean="0"/>
          </a:p>
          <a:p>
            <a:endParaRPr lang="en-US"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Job Scheduler (subsystem 22) – Reliably manages the ETL execution strategy, including the relationships and dependencies between ETL jobs.</a:t>
            </a:r>
          </a:p>
        </p:txBody>
      </p:sp>
      <p:sp>
        <p:nvSpPr>
          <p:cNvPr id="4" name="Slide Number Placeholder 3"/>
          <p:cNvSpPr>
            <a:spLocks noGrp="1"/>
          </p:cNvSpPr>
          <p:nvPr>
            <p:ph type="sldNum" sz="quarter" idx="10"/>
          </p:nvPr>
        </p:nvSpPr>
        <p:spPr/>
        <p:txBody>
          <a:bodyPr/>
          <a:lstStyle/>
          <a:p>
            <a:fld id="{97DF5CE0-D66B-4F01-9876-BEE3584B5BC2}" type="slidenum">
              <a:rPr lang="id-ID" smtClean="0"/>
              <a:t>36</a:t>
            </a:fld>
            <a:endParaRPr lang="id-ID"/>
          </a:p>
        </p:txBody>
      </p:sp>
    </p:spTree>
    <p:extLst>
      <p:ext uri="{BB962C8B-B14F-4D97-AF65-F5344CB8AC3E}">
        <p14:creationId xmlns:p14="http://schemas.microsoft.com/office/powerpoint/2010/main" val="21652614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Backup System (subsystem 23) – Backs up the ETL environment for recovery, restart and archival purposes.</a:t>
            </a:r>
          </a:p>
        </p:txBody>
      </p:sp>
      <p:sp>
        <p:nvSpPr>
          <p:cNvPr id="4" name="Slide Number Placeholder 3"/>
          <p:cNvSpPr>
            <a:spLocks noGrp="1"/>
          </p:cNvSpPr>
          <p:nvPr>
            <p:ph type="sldNum" sz="quarter" idx="10"/>
          </p:nvPr>
        </p:nvSpPr>
        <p:spPr/>
        <p:txBody>
          <a:bodyPr/>
          <a:lstStyle/>
          <a:p>
            <a:fld id="{97DF5CE0-D66B-4F01-9876-BEE3584B5BC2}" type="slidenum">
              <a:rPr lang="id-ID" smtClean="0"/>
              <a:t>37</a:t>
            </a:fld>
            <a:endParaRPr lang="id-ID"/>
          </a:p>
        </p:txBody>
      </p:sp>
    </p:spTree>
    <p:extLst>
      <p:ext uri="{BB962C8B-B14F-4D97-AF65-F5344CB8AC3E}">
        <p14:creationId xmlns:p14="http://schemas.microsoft.com/office/powerpoint/2010/main" val="38799563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Recovery and Restart (subsystem 24) – Processes for recovering the ETL environment or restarting a process in the event of failure.</a:t>
            </a:r>
          </a:p>
        </p:txBody>
      </p:sp>
      <p:sp>
        <p:nvSpPr>
          <p:cNvPr id="4" name="Slide Number Placeholder 3"/>
          <p:cNvSpPr>
            <a:spLocks noGrp="1"/>
          </p:cNvSpPr>
          <p:nvPr>
            <p:ph type="sldNum" sz="quarter" idx="10"/>
          </p:nvPr>
        </p:nvSpPr>
        <p:spPr/>
        <p:txBody>
          <a:bodyPr/>
          <a:lstStyle/>
          <a:p>
            <a:fld id="{97DF5CE0-D66B-4F01-9876-BEE3584B5BC2}" type="slidenum">
              <a:rPr lang="id-ID" smtClean="0"/>
              <a:t>38</a:t>
            </a:fld>
            <a:endParaRPr lang="id-ID"/>
          </a:p>
        </p:txBody>
      </p:sp>
    </p:spTree>
    <p:extLst>
      <p:ext uri="{BB962C8B-B14F-4D97-AF65-F5344CB8AC3E}">
        <p14:creationId xmlns:p14="http://schemas.microsoft.com/office/powerpoint/2010/main" val="30652878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Version Control (subsystem 25) – Takes snapshots for archiving and recovering all the logic and metadata of the ETL pipeline.</a:t>
            </a:r>
          </a:p>
        </p:txBody>
      </p:sp>
      <p:sp>
        <p:nvSpPr>
          <p:cNvPr id="4" name="Slide Number Placeholder 3"/>
          <p:cNvSpPr>
            <a:spLocks noGrp="1"/>
          </p:cNvSpPr>
          <p:nvPr>
            <p:ph type="sldNum" sz="quarter" idx="10"/>
          </p:nvPr>
        </p:nvSpPr>
        <p:spPr/>
        <p:txBody>
          <a:bodyPr/>
          <a:lstStyle/>
          <a:p>
            <a:fld id="{97DF5CE0-D66B-4F01-9876-BEE3584B5BC2}" type="slidenum">
              <a:rPr lang="id-ID" smtClean="0"/>
              <a:t>39</a:t>
            </a:fld>
            <a:endParaRPr lang="id-ID"/>
          </a:p>
        </p:txBody>
      </p:sp>
    </p:spTree>
    <p:extLst>
      <p:ext uri="{BB962C8B-B14F-4D97-AF65-F5344CB8AC3E}">
        <p14:creationId xmlns:p14="http://schemas.microsoft.com/office/powerpoint/2010/main" val="20814396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Version Migration (subsystem 26) – Migrates a complete version of the ETL pipeline from development into test and finally into production.</a:t>
            </a:r>
          </a:p>
        </p:txBody>
      </p:sp>
      <p:sp>
        <p:nvSpPr>
          <p:cNvPr id="4" name="Slide Number Placeholder 3"/>
          <p:cNvSpPr>
            <a:spLocks noGrp="1"/>
          </p:cNvSpPr>
          <p:nvPr>
            <p:ph type="sldNum" sz="quarter" idx="10"/>
          </p:nvPr>
        </p:nvSpPr>
        <p:spPr/>
        <p:txBody>
          <a:bodyPr/>
          <a:lstStyle/>
          <a:p>
            <a:fld id="{97DF5CE0-D66B-4F01-9876-BEE3584B5BC2}" type="slidenum">
              <a:rPr lang="id-ID" smtClean="0"/>
              <a:t>40</a:t>
            </a:fld>
            <a:endParaRPr lang="id-ID"/>
          </a:p>
        </p:txBody>
      </p:sp>
    </p:spTree>
    <p:extLst>
      <p:ext uri="{BB962C8B-B14F-4D97-AF65-F5344CB8AC3E}">
        <p14:creationId xmlns:p14="http://schemas.microsoft.com/office/powerpoint/2010/main" val="1760492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Workflow Monitor (subsystem 27) – Ensures that the ETL processes are operating efficiently and that the warehouse is being loaded on a consistently timely basis.</a:t>
            </a:r>
          </a:p>
        </p:txBody>
      </p:sp>
      <p:sp>
        <p:nvSpPr>
          <p:cNvPr id="4" name="Slide Number Placeholder 3"/>
          <p:cNvSpPr>
            <a:spLocks noGrp="1"/>
          </p:cNvSpPr>
          <p:nvPr>
            <p:ph type="sldNum" sz="quarter" idx="10"/>
          </p:nvPr>
        </p:nvSpPr>
        <p:spPr/>
        <p:txBody>
          <a:bodyPr/>
          <a:lstStyle/>
          <a:p>
            <a:fld id="{97DF5CE0-D66B-4F01-9876-BEE3584B5BC2}" type="slidenum">
              <a:rPr lang="id-ID" smtClean="0"/>
              <a:t>41</a:t>
            </a:fld>
            <a:endParaRPr lang="id-ID"/>
          </a:p>
        </p:txBody>
      </p:sp>
    </p:spTree>
    <p:extLst>
      <p:ext uri="{BB962C8B-B14F-4D97-AF65-F5344CB8AC3E}">
        <p14:creationId xmlns:p14="http://schemas.microsoft.com/office/powerpoint/2010/main" val="13523885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Sorting (subsystem 28) – Serves the fundamental, high-performance ETL processing role.</a:t>
            </a:r>
          </a:p>
        </p:txBody>
      </p:sp>
      <p:sp>
        <p:nvSpPr>
          <p:cNvPr id="4" name="Slide Number Placeholder 3"/>
          <p:cNvSpPr>
            <a:spLocks noGrp="1"/>
          </p:cNvSpPr>
          <p:nvPr>
            <p:ph type="sldNum" sz="quarter" idx="10"/>
          </p:nvPr>
        </p:nvSpPr>
        <p:spPr/>
        <p:txBody>
          <a:bodyPr/>
          <a:lstStyle/>
          <a:p>
            <a:fld id="{97DF5CE0-D66B-4F01-9876-BEE3584B5BC2}" type="slidenum">
              <a:rPr lang="id-ID" smtClean="0"/>
              <a:t>42</a:t>
            </a:fld>
            <a:endParaRPr lang="id-ID"/>
          </a:p>
        </p:txBody>
      </p:sp>
    </p:spTree>
    <p:extLst>
      <p:ext uri="{BB962C8B-B14F-4D97-AF65-F5344CB8AC3E}">
        <p14:creationId xmlns:p14="http://schemas.microsoft.com/office/powerpoint/2010/main" val="38599163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Lineage and Dependency (subsystem 29) – Identifies the source of a data element and all intermediate locations and transformations for that data element or, conversely, start with a specific data element in a source table and reveals all activities performed on that data element.</a:t>
            </a:r>
          </a:p>
        </p:txBody>
      </p:sp>
      <p:sp>
        <p:nvSpPr>
          <p:cNvPr id="4" name="Slide Number Placeholder 3"/>
          <p:cNvSpPr>
            <a:spLocks noGrp="1"/>
          </p:cNvSpPr>
          <p:nvPr>
            <p:ph type="sldNum" sz="quarter" idx="10"/>
          </p:nvPr>
        </p:nvSpPr>
        <p:spPr/>
        <p:txBody>
          <a:bodyPr/>
          <a:lstStyle/>
          <a:p>
            <a:fld id="{97DF5CE0-D66B-4F01-9876-BEE3584B5BC2}" type="slidenum">
              <a:rPr lang="id-ID" smtClean="0"/>
              <a:t>43</a:t>
            </a:fld>
            <a:endParaRPr lang="id-ID"/>
          </a:p>
        </p:txBody>
      </p:sp>
    </p:spTree>
    <p:extLst>
      <p:ext uri="{BB962C8B-B14F-4D97-AF65-F5344CB8AC3E}">
        <p14:creationId xmlns:p14="http://schemas.microsoft.com/office/powerpoint/2010/main" val="16135917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Problem Escalation (subsystem 30) – Support structure that elevates ETL problems to appropriate levels for resolution.</a:t>
            </a:r>
          </a:p>
        </p:txBody>
      </p:sp>
      <p:sp>
        <p:nvSpPr>
          <p:cNvPr id="4" name="Slide Number Placeholder 3"/>
          <p:cNvSpPr>
            <a:spLocks noGrp="1"/>
          </p:cNvSpPr>
          <p:nvPr>
            <p:ph type="sldNum" sz="quarter" idx="10"/>
          </p:nvPr>
        </p:nvSpPr>
        <p:spPr/>
        <p:txBody>
          <a:bodyPr/>
          <a:lstStyle/>
          <a:p>
            <a:fld id="{97DF5CE0-D66B-4F01-9876-BEE3584B5BC2}" type="slidenum">
              <a:rPr lang="id-ID" smtClean="0"/>
              <a:t>44</a:t>
            </a:fld>
            <a:endParaRPr lang="id-ID"/>
          </a:p>
        </p:txBody>
      </p:sp>
    </p:spTree>
    <p:extLst>
      <p:ext uri="{BB962C8B-B14F-4D97-AF65-F5344CB8AC3E}">
        <p14:creationId xmlns:p14="http://schemas.microsoft.com/office/powerpoint/2010/main" val="3325877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As mentioned in the previous lecture, the ETL performs three major operations: (E) extracts the data from the data sources, (T) cleanses and conforms them, and (L)</a:t>
            </a:r>
            <a:r>
              <a:rPr lang="id-ID" baseline="0" smtClean="0"/>
              <a:t> </a:t>
            </a:r>
            <a:r>
              <a:rPr lang="en-US" smtClean="0"/>
              <a:t>delivers them to the presentation server, to be loaded into the D</a:t>
            </a:r>
            <a:r>
              <a:rPr lang="id-ID" smtClean="0"/>
              <a:t>W</a:t>
            </a:r>
            <a:r>
              <a:rPr lang="en-US" smtClean="0"/>
              <a:t>.</a:t>
            </a:r>
            <a:r>
              <a:rPr lang="id-ID" baseline="0" smtClean="0"/>
              <a:t> </a:t>
            </a:r>
            <a:r>
              <a:rPr lang="en-US" smtClean="0"/>
              <a:t>Managing these operations can be considered a fourth major operation.</a:t>
            </a:r>
            <a:endParaRPr lang="id-ID" smtClean="0"/>
          </a:p>
        </p:txBody>
      </p:sp>
      <p:sp>
        <p:nvSpPr>
          <p:cNvPr id="4" name="Slide Number Placeholder 3"/>
          <p:cNvSpPr>
            <a:spLocks noGrp="1"/>
          </p:cNvSpPr>
          <p:nvPr>
            <p:ph type="sldNum" sz="quarter" idx="10"/>
          </p:nvPr>
        </p:nvSpPr>
        <p:spPr/>
        <p:txBody>
          <a:bodyPr/>
          <a:lstStyle/>
          <a:p>
            <a:fld id="{97DF5CE0-D66B-4F01-9876-BEE3584B5BC2}" type="slidenum">
              <a:rPr lang="id-ID" smtClean="0"/>
              <a:t>6</a:t>
            </a:fld>
            <a:endParaRPr lang="id-ID"/>
          </a:p>
        </p:txBody>
      </p:sp>
    </p:spTree>
    <p:extLst>
      <p:ext uri="{BB962C8B-B14F-4D97-AF65-F5344CB8AC3E}">
        <p14:creationId xmlns:p14="http://schemas.microsoft.com/office/powerpoint/2010/main" val="22116163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Paralleling and Pipelining (subsystem 31) – Enables the ETL system to automatically leverage multiple processors or grid computing resources to deliver within time constraints.</a:t>
            </a:r>
          </a:p>
        </p:txBody>
      </p:sp>
      <p:sp>
        <p:nvSpPr>
          <p:cNvPr id="4" name="Slide Number Placeholder 3"/>
          <p:cNvSpPr>
            <a:spLocks noGrp="1"/>
          </p:cNvSpPr>
          <p:nvPr>
            <p:ph type="sldNum" sz="quarter" idx="10"/>
          </p:nvPr>
        </p:nvSpPr>
        <p:spPr/>
        <p:txBody>
          <a:bodyPr/>
          <a:lstStyle/>
          <a:p>
            <a:fld id="{97DF5CE0-D66B-4F01-9876-BEE3584B5BC2}" type="slidenum">
              <a:rPr lang="id-ID" smtClean="0"/>
              <a:t>45</a:t>
            </a:fld>
            <a:endParaRPr lang="id-ID"/>
          </a:p>
        </p:txBody>
      </p:sp>
    </p:spTree>
    <p:extLst>
      <p:ext uri="{BB962C8B-B14F-4D97-AF65-F5344CB8AC3E}">
        <p14:creationId xmlns:p14="http://schemas.microsoft.com/office/powerpoint/2010/main" val="22171745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Security (subsystem 32) – Ensures authorized access to (and a historical record of access to) all ETL data and metadata by individual and role.</a:t>
            </a:r>
          </a:p>
        </p:txBody>
      </p:sp>
      <p:sp>
        <p:nvSpPr>
          <p:cNvPr id="4" name="Slide Number Placeholder 3"/>
          <p:cNvSpPr>
            <a:spLocks noGrp="1"/>
          </p:cNvSpPr>
          <p:nvPr>
            <p:ph type="sldNum" sz="quarter" idx="10"/>
          </p:nvPr>
        </p:nvSpPr>
        <p:spPr/>
        <p:txBody>
          <a:bodyPr/>
          <a:lstStyle/>
          <a:p>
            <a:fld id="{97DF5CE0-D66B-4F01-9876-BEE3584B5BC2}" type="slidenum">
              <a:rPr lang="id-ID" smtClean="0"/>
              <a:t>46</a:t>
            </a:fld>
            <a:endParaRPr lang="id-ID"/>
          </a:p>
        </p:txBody>
      </p:sp>
    </p:spTree>
    <p:extLst>
      <p:ext uri="{BB962C8B-B14F-4D97-AF65-F5344CB8AC3E}">
        <p14:creationId xmlns:p14="http://schemas.microsoft.com/office/powerpoint/2010/main" val="31965034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Compliance Manager (subsystem 33) – Supports the organization’s compliance requirements typically through maintaining the data’s chain of custody and tracking who had authorized access to the data.</a:t>
            </a:r>
          </a:p>
        </p:txBody>
      </p:sp>
      <p:sp>
        <p:nvSpPr>
          <p:cNvPr id="4" name="Slide Number Placeholder 3"/>
          <p:cNvSpPr>
            <a:spLocks noGrp="1"/>
          </p:cNvSpPr>
          <p:nvPr>
            <p:ph type="sldNum" sz="quarter" idx="10"/>
          </p:nvPr>
        </p:nvSpPr>
        <p:spPr/>
        <p:txBody>
          <a:bodyPr/>
          <a:lstStyle/>
          <a:p>
            <a:fld id="{97DF5CE0-D66B-4F01-9876-BEE3584B5BC2}" type="slidenum">
              <a:rPr lang="id-ID" smtClean="0"/>
              <a:t>47</a:t>
            </a:fld>
            <a:endParaRPr lang="id-ID"/>
          </a:p>
        </p:txBody>
      </p:sp>
    </p:spTree>
    <p:extLst>
      <p:ext uri="{BB962C8B-B14F-4D97-AF65-F5344CB8AC3E}">
        <p14:creationId xmlns:p14="http://schemas.microsoft.com/office/powerpoint/2010/main" val="31785080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Metadata Repository (subsystem 34) – Captures ETL metadata including the process metadata, technical metadata and business metadata, which make up much of the metadata of the total DW/BI environment.</a:t>
            </a:r>
          </a:p>
        </p:txBody>
      </p:sp>
      <p:sp>
        <p:nvSpPr>
          <p:cNvPr id="4" name="Slide Number Placeholder 3"/>
          <p:cNvSpPr>
            <a:spLocks noGrp="1"/>
          </p:cNvSpPr>
          <p:nvPr>
            <p:ph type="sldNum" sz="quarter" idx="10"/>
          </p:nvPr>
        </p:nvSpPr>
        <p:spPr/>
        <p:txBody>
          <a:bodyPr/>
          <a:lstStyle/>
          <a:p>
            <a:fld id="{97DF5CE0-D66B-4F01-9876-BEE3584B5BC2}" type="slidenum">
              <a:rPr lang="id-ID" smtClean="0"/>
              <a:t>48</a:t>
            </a:fld>
            <a:endParaRPr lang="id-ID"/>
          </a:p>
        </p:txBody>
      </p:sp>
    </p:spTree>
    <p:extLst>
      <p:ext uri="{BB962C8B-B14F-4D97-AF65-F5344CB8AC3E}">
        <p14:creationId xmlns:p14="http://schemas.microsoft.com/office/powerpoint/2010/main" val="1600699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Most ETL services are available today as off-the-shelf tools, which are a must for any serious DW/BI project. However, the ETL development still takes 70% of the time and effort to build the DW/BI system.</a:t>
            </a:r>
            <a:r>
              <a:rPr lang="id-ID" smtClean="0"/>
              <a:t> </a:t>
            </a:r>
            <a:r>
              <a:rPr lang="en-US" smtClean="0"/>
              <a:t>It is particularly important that the ETL tools work with our key data sources – otherwise, we need to implement the extract code ourselves.</a:t>
            </a:r>
            <a:endParaRPr lang="id-ID" smtClean="0"/>
          </a:p>
        </p:txBody>
      </p:sp>
      <p:sp>
        <p:nvSpPr>
          <p:cNvPr id="4" name="Slide Number Placeholder 3"/>
          <p:cNvSpPr>
            <a:spLocks noGrp="1"/>
          </p:cNvSpPr>
          <p:nvPr>
            <p:ph type="sldNum" sz="quarter" idx="10"/>
          </p:nvPr>
        </p:nvSpPr>
        <p:spPr/>
        <p:txBody>
          <a:bodyPr/>
          <a:lstStyle/>
          <a:p>
            <a:fld id="{97DF5CE0-D66B-4F01-9876-BEE3584B5BC2}" type="slidenum">
              <a:rPr lang="id-ID" smtClean="0"/>
              <a:t>7</a:t>
            </a:fld>
            <a:endParaRPr lang="id-ID"/>
          </a:p>
        </p:txBody>
      </p:sp>
    </p:spTree>
    <p:extLst>
      <p:ext uri="{BB962C8B-B14F-4D97-AF65-F5344CB8AC3E}">
        <p14:creationId xmlns:p14="http://schemas.microsoft.com/office/powerpoint/2010/main" val="3358537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d-ID" smtClean="0"/>
          </a:p>
        </p:txBody>
      </p:sp>
      <p:sp>
        <p:nvSpPr>
          <p:cNvPr id="4" name="Slide Number Placeholder 3"/>
          <p:cNvSpPr>
            <a:spLocks noGrp="1"/>
          </p:cNvSpPr>
          <p:nvPr>
            <p:ph type="sldNum" sz="quarter" idx="10"/>
          </p:nvPr>
        </p:nvSpPr>
        <p:spPr/>
        <p:txBody>
          <a:bodyPr/>
          <a:lstStyle/>
          <a:p>
            <a:fld id="{97DF5CE0-D66B-4F01-9876-BEE3584B5BC2}" type="slidenum">
              <a:rPr lang="id-ID" smtClean="0"/>
              <a:t>8</a:t>
            </a:fld>
            <a:endParaRPr lang="id-ID"/>
          </a:p>
        </p:txBody>
      </p:sp>
    </p:spTree>
    <p:extLst>
      <p:ext uri="{BB962C8B-B14F-4D97-AF65-F5344CB8AC3E}">
        <p14:creationId xmlns:p14="http://schemas.microsoft.com/office/powerpoint/2010/main" val="3107244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smtClean="0">
                <a:solidFill>
                  <a:schemeClr val="tx1"/>
                </a:solidFill>
                <a:latin typeface="+mn-lt"/>
                <a:ea typeface="+mn-ea"/>
                <a:cs typeface="+mn-cs"/>
              </a:rPr>
              <a:t>With the wisdom of hindsight from thousands of successful</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data warehouses, a set of ETL best practices have emerged. There is no reason to</a:t>
            </a:r>
            <a:r>
              <a:rPr lang="id-ID" sz="1200" b="0" i="0" u="none" strike="noStrike" kern="1200" baseline="0" smtClean="0">
                <a:solidFill>
                  <a:schemeClr val="tx1"/>
                </a:solidFill>
                <a:latin typeface="+mn-lt"/>
                <a:ea typeface="+mn-ea"/>
                <a:cs typeface="+mn-cs"/>
              </a:rPr>
              <a:t> tolerate an unstructured approach. </a:t>
            </a:r>
            <a:r>
              <a:rPr lang="en-US" sz="1200" b="0" i="0" u="none" strike="noStrike" kern="1200" baseline="0" smtClean="0">
                <a:solidFill>
                  <a:schemeClr val="tx1"/>
                </a:solidFill>
                <a:latin typeface="+mn-lt"/>
                <a:ea typeface="+mn-ea"/>
                <a:cs typeface="+mn-cs"/>
              </a:rPr>
              <a:t>Careful consideration of these best practices has revealed 34 subsystems that are</a:t>
            </a:r>
            <a:r>
              <a:rPr lang="id-ID" sz="1200" b="0" i="0" u="none" strike="noStrike" kern="1200" baseline="0" smtClean="0">
                <a:solidFill>
                  <a:schemeClr val="tx1"/>
                </a:solidFill>
                <a:latin typeface="+mn-lt"/>
                <a:ea typeface="+mn-ea"/>
                <a:cs typeface="+mn-cs"/>
              </a:rPr>
              <a:t> </a:t>
            </a:r>
            <a:r>
              <a:rPr lang="en-US" sz="1200" b="0" i="0" u="none" strike="noStrike" kern="1200" baseline="0" smtClean="0">
                <a:solidFill>
                  <a:schemeClr val="tx1"/>
                </a:solidFill>
                <a:latin typeface="+mn-lt"/>
                <a:ea typeface="+mn-ea"/>
                <a:cs typeface="+mn-cs"/>
              </a:rPr>
              <a:t>required in almost every dimensional data warehouse back room.</a:t>
            </a:r>
            <a:endParaRPr lang="id-ID" smtClean="0"/>
          </a:p>
        </p:txBody>
      </p:sp>
      <p:sp>
        <p:nvSpPr>
          <p:cNvPr id="4" name="Slide Number Placeholder 3"/>
          <p:cNvSpPr>
            <a:spLocks noGrp="1"/>
          </p:cNvSpPr>
          <p:nvPr>
            <p:ph type="sldNum" sz="quarter" idx="10"/>
          </p:nvPr>
        </p:nvSpPr>
        <p:spPr/>
        <p:txBody>
          <a:bodyPr/>
          <a:lstStyle/>
          <a:p>
            <a:fld id="{97DF5CE0-D66B-4F01-9876-BEE3584B5BC2}" type="slidenum">
              <a:rPr lang="id-ID" smtClean="0"/>
              <a:t>10</a:t>
            </a:fld>
            <a:endParaRPr lang="id-ID"/>
          </a:p>
        </p:txBody>
      </p:sp>
    </p:spTree>
    <p:extLst>
      <p:ext uri="{BB962C8B-B14F-4D97-AF65-F5344CB8AC3E}">
        <p14:creationId xmlns:p14="http://schemas.microsoft.com/office/powerpoint/2010/main" val="2487378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Data profiling is the technical analysis of data to describe its content, consistency, and structure. In some sense, any time you perform a SELECT DISTINCT investigative query on a database field, you are doing data profiling. There are a variety of tools specifically designed to do powerful profiling. It probably pays to invest in a tool rather than roll your own because the tools allow many data relationships to be explored easily with simple user interface gestures. You will be much more productive in the data profiling stages of your project using a tool rather than hand coding all your data content questions.</a:t>
            </a:r>
          </a:p>
          <a:p>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Data Profiling (subsystem 1) – Explores a data source to determine its fit for inclusion as a source and the associated cleaning and conforming requirements.</a:t>
            </a:r>
            <a:endParaRPr lang="id-ID" dirty="0" smtClean="0"/>
          </a:p>
          <a:p>
            <a:endParaRPr lang="en-US" dirty="0"/>
          </a:p>
        </p:txBody>
      </p:sp>
      <p:sp>
        <p:nvSpPr>
          <p:cNvPr id="4" name="Slide Number Placeholder 3"/>
          <p:cNvSpPr>
            <a:spLocks noGrp="1"/>
          </p:cNvSpPr>
          <p:nvPr>
            <p:ph type="sldNum" sz="quarter" idx="10"/>
          </p:nvPr>
        </p:nvSpPr>
        <p:spPr/>
        <p:txBody>
          <a:bodyPr/>
          <a:lstStyle/>
          <a:p>
            <a:fld id="{97DF5CE0-D66B-4F01-9876-BEE3584B5BC2}" type="slidenum">
              <a:rPr lang="id-ID" smtClean="0"/>
              <a:t>12</a:t>
            </a:fld>
            <a:endParaRPr lang="id-ID"/>
          </a:p>
        </p:txBody>
      </p:sp>
    </p:spTree>
    <p:extLst>
      <p:ext uri="{BB962C8B-B14F-4D97-AF65-F5344CB8AC3E}">
        <p14:creationId xmlns:p14="http://schemas.microsoft.com/office/powerpoint/2010/main" val="3499549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During the data warehouse's initial historic load, capturing source data content changes is not important because you are loading all data from a point in time forward. However, many data warehouse tables are so large that they cannot be refreshed during every ETL cycle. You must have a capability to transfer only the relevant changes to the source data since the last update. Isolating the latest source data is called </a:t>
            </a:r>
            <a:r>
              <a:rPr lang="en-US" sz="1200" b="0" i="1" u="none" strike="noStrike" kern="1200" baseline="0" dirty="0" smtClean="0">
                <a:solidFill>
                  <a:schemeClr val="tx1"/>
                </a:solidFill>
                <a:latin typeface="+mn-lt"/>
                <a:ea typeface="+mn-ea"/>
                <a:cs typeface="+mn-cs"/>
              </a:rPr>
              <a:t>change data capture </a:t>
            </a:r>
            <a:r>
              <a:rPr lang="en-US" sz="1200" b="0" i="0" u="none" strike="noStrike" kern="1200" baseline="0" dirty="0" smtClean="0">
                <a:solidFill>
                  <a:schemeClr val="tx1"/>
                </a:solidFill>
                <a:latin typeface="+mn-lt"/>
                <a:ea typeface="+mn-ea"/>
                <a:cs typeface="+mn-cs"/>
              </a:rPr>
              <a:t>(CDC). The idea behind change data capture is simple enough: Just transfer the data that has been changed since the last load. But building a good change data capture system is not as easy as it sounds.</a:t>
            </a:r>
          </a:p>
          <a:p>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Change Data Capture (subsystem 2) – Isolates the changes that occurred in the source system to reduce the ETL processing burden.</a:t>
            </a:r>
            <a:endParaRPr lang="en-US" dirty="0"/>
          </a:p>
        </p:txBody>
      </p:sp>
      <p:sp>
        <p:nvSpPr>
          <p:cNvPr id="4" name="Slide Number Placeholder 3"/>
          <p:cNvSpPr>
            <a:spLocks noGrp="1"/>
          </p:cNvSpPr>
          <p:nvPr>
            <p:ph type="sldNum" sz="quarter" idx="10"/>
          </p:nvPr>
        </p:nvSpPr>
        <p:spPr/>
        <p:txBody>
          <a:bodyPr/>
          <a:lstStyle/>
          <a:p>
            <a:fld id="{97DF5CE0-D66B-4F01-9876-BEE3584B5BC2}" type="slidenum">
              <a:rPr lang="id-ID" smtClean="0"/>
              <a:t>13</a:t>
            </a:fld>
            <a:endParaRPr lang="id-ID"/>
          </a:p>
        </p:txBody>
      </p:sp>
    </p:spTree>
    <p:extLst>
      <p:ext uri="{BB962C8B-B14F-4D97-AF65-F5344CB8AC3E}">
        <p14:creationId xmlns:p14="http://schemas.microsoft.com/office/powerpoint/2010/main" val="69001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pPr eaLnBrk="1" latinLnBrk="0" hangingPunct="1"/>
            <a:endParaRPr lang="en-US" sz="1600" dirty="0"/>
          </a:p>
        </p:txBody>
      </p:sp>
      <p:sp>
        <p:nvSpPr>
          <p:cNvPr id="5" name="Footer Placeholder 4"/>
          <p:cNvSpPr>
            <a:spLocks noGrp="1"/>
          </p:cNvSpPr>
          <p:nvPr>
            <p:ph type="ftr" sz="quarter" idx="11"/>
          </p:nvPr>
        </p:nvSpPr>
        <p:spPr/>
        <p:txBody>
          <a:bodyPr/>
          <a:lstStyle/>
          <a:p>
            <a:pPr algn="r" eaLnBrk="1" latinLnBrk="0" hangingPunct="1"/>
            <a:endParaRPr kumimoji="0" lang="en-US" sz="1400" dirty="0">
              <a:solidFill>
                <a:schemeClr val="tx2"/>
              </a:solidFill>
            </a:endParaRPr>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151331127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100291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3981791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30046471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eaLnBrk="1" latinLnBrk="0" hangingPunct="1"/>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105114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811842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eaLnBrk="1" latinLnBrk="0" hangingPunct="1"/>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402490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38030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3342117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98012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4052149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8846"/>
            <a:ext cx="9144000" cy="4660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28650" y="502920"/>
            <a:ext cx="7886700" cy="1187769"/>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eaLnBrk="1" latinLnBrk="0" hangingPunct="1"/>
            <a:endParaRPr lang="en-US" sz="1400" dirty="0">
              <a:solidFill>
                <a:schemeClr val="tx2"/>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lgn="r" eaLnBrk="1" latinLnBrk="0" hangingPunct="1"/>
            <a:endParaRPr kumimoji="0" lang="en-US" sz="1400" dirty="0">
              <a:solidFill>
                <a:schemeClr val="tx2"/>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pic>
        <p:nvPicPr>
          <p:cNvPr id="7" name="Picture 6"/>
          <p:cNvPicPr>
            <a:picLocks noChangeAspect="1"/>
          </p:cNvPicPr>
          <p:nvPr userDrawn="1"/>
        </p:nvPicPr>
        <p:blipFill>
          <a:blip r:embed="rId13"/>
          <a:stretch>
            <a:fillRect/>
          </a:stretch>
        </p:blipFill>
        <p:spPr>
          <a:xfrm>
            <a:off x="8176276" y="45720"/>
            <a:ext cx="339074" cy="365760"/>
          </a:xfrm>
          <a:prstGeom prst="rect">
            <a:avLst/>
          </a:prstGeom>
          <a:effectLst>
            <a:softEdge rad="12700"/>
          </a:effectLst>
        </p:spPr>
      </p:pic>
      <p:sp>
        <p:nvSpPr>
          <p:cNvPr id="9" name="TextBox 8"/>
          <p:cNvSpPr txBox="1"/>
          <p:nvPr userDrawn="1"/>
        </p:nvSpPr>
        <p:spPr>
          <a:xfrm>
            <a:off x="5181600" y="88761"/>
            <a:ext cx="2872740" cy="274320"/>
          </a:xfrm>
          <a:prstGeom prst="rect">
            <a:avLst/>
          </a:prstGeom>
          <a:noFill/>
        </p:spPr>
        <p:txBody>
          <a:bodyPr wrap="square" rtlCol="0">
            <a:normAutofit/>
          </a:bodyPr>
          <a:lstStyle/>
          <a:p>
            <a:pPr algn="ctr"/>
            <a:r>
              <a:rPr lang="en-US" sz="1200" b="1" smtClean="0">
                <a:solidFill>
                  <a:srgbClr val="0078C4"/>
                </a:solidFill>
              </a:rPr>
              <a:t>Data Warehouse and Business Intelligence</a:t>
            </a:r>
            <a:endParaRPr lang="en-US" sz="1200" b="1" dirty="0">
              <a:solidFill>
                <a:srgbClr val="0078C4"/>
              </a:solidFill>
            </a:endParaRPr>
          </a:p>
        </p:txBody>
      </p:sp>
      <p:sp>
        <p:nvSpPr>
          <p:cNvPr id="10" name="Title 1"/>
          <p:cNvSpPr txBox="1">
            <a:spLocks/>
          </p:cNvSpPr>
          <p:nvPr userDrawn="1"/>
        </p:nvSpPr>
        <p:spPr>
          <a:xfrm>
            <a:off x="628650" y="60731"/>
            <a:ext cx="4114800" cy="333057"/>
          </a:xfrm>
          <a:prstGeom prst="rect">
            <a:avLst/>
          </a:prstGeom>
        </p:spPr>
        <p:txBody>
          <a:bodyPr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1600" b="1" smtClean="0">
                <a:solidFill>
                  <a:srgbClr val="0078C4"/>
                </a:solidFill>
              </a:rPr>
              <a:t>ETL Components and Architecture</a:t>
            </a:r>
            <a:endParaRPr lang="en-US" sz="1600" b="1" dirty="0">
              <a:solidFill>
                <a:srgbClr val="0078C4"/>
              </a:solidFill>
            </a:endParaRPr>
          </a:p>
        </p:txBody>
      </p:sp>
    </p:spTree>
    <p:extLst>
      <p:ext uri="{BB962C8B-B14F-4D97-AF65-F5344CB8AC3E}">
        <p14:creationId xmlns:p14="http://schemas.microsoft.com/office/powerpoint/2010/main" val="27655690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ecourse.del.ac.id/"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softwaretestinghelp.com/best-etl-tools/" TargetMode="Externa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ETL Components and Architecture</a:t>
            </a:r>
            <a:endParaRPr lang="en-US" dirty="0"/>
          </a:p>
        </p:txBody>
      </p:sp>
      <p:sp>
        <p:nvSpPr>
          <p:cNvPr id="3" name="Subtitle 2"/>
          <p:cNvSpPr>
            <a:spLocks noGrp="1"/>
          </p:cNvSpPr>
          <p:nvPr>
            <p:ph type="subTitle" idx="1"/>
          </p:nvPr>
        </p:nvSpPr>
        <p:spPr/>
        <p:txBody>
          <a:bodyPr>
            <a:normAutofit/>
          </a:bodyPr>
          <a:lstStyle/>
          <a:p>
            <a:r>
              <a:rPr lang="id-ID" smtClean="0"/>
              <a:t>Samuel </a:t>
            </a:r>
            <a:r>
              <a:rPr lang="id-ID" dirty="0" smtClean="0"/>
              <a:t>I. G. Situmeang</a:t>
            </a:r>
            <a:endParaRPr lang="en-US" dirty="0"/>
          </a:p>
        </p:txBody>
      </p:sp>
      <p:sp>
        <p:nvSpPr>
          <p:cNvPr id="4" name="Rectangle 3"/>
          <p:cNvSpPr/>
          <p:nvPr/>
        </p:nvSpPr>
        <p:spPr>
          <a:xfrm>
            <a:off x="3957851" y="5775501"/>
            <a:ext cx="4572000" cy="400110"/>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d-ID" sz="1000" dirty="0"/>
              <a:t>Modified slides provided by</a:t>
            </a:r>
            <a:r>
              <a:rPr lang="id-ID" sz="1000"/>
              <a:t>: Michael A. Fudge, Jr.</a:t>
            </a:r>
            <a:endParaRPr lang="id-ID" sz="1000" dirty="0"/>
          </a:p>
          <a:p>
            <a:pPr algn="r"/>
            <a:r>
              <a:rPr lang="en-US" sz="1000"/>
              <a:t>Data Warehousing</a:t>
            </a:r>
            <a:r>
              <a:rPr lang="id-ID" sz="1000" smtClean="0"/>
              <a:t>, </a:t>
            </a:r>
            <a:r>
              <a:rPr lang="id-ID" sz="1000"/>
              <a:t>Syracuse University, </a:t>
            </a:r>
            <a:r>
              <a:rPr lang="id-ID" sz="1000" smtClean="0"/>
              <a:t>201</a:t>
            </a:r>
            <a:r>
              <a:rPr lang="en-US" sz="1000" smtClean="0"/>
              <a:t>7</a:t>
            </a:r>
            <a:endParaRPr lang="id-ID" sz="1000" dirty="0"/>
          </a:p>
        </p:txBody>
      </p:sp>
    </p:spTree>
    <p:extLst>
      <p:ext uri="{BB962C8B-B14F-4D97-AF65-F5344CB8AC3E}">
        <p14:creationId xmlns:p14="http://schemas.microsoft.com/office/powerpoint/2010/main" val="271628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50" dirty="0">
                <a:solidFill>
                  <a:schemeClr val="accent2"/>
                </a:solidFill>
              </a:rPr>
              <a:t>34</a:t>
            </a:r>
            <a:r>
              <a:rPr lang="en-US" sz="4950" dirty="0"/>
              <a:t> Essential </a:t>
            </a:r>
            <a:r>
              <a:rPr lang="en-US" sz="4950" dirty="0">
                <a:solidFill>
                  <a:schemeClr val="accent5"/>
                </a:solidFill>
              </a:rPr>
              <a:t>ETL</a:t>
            </a:r>
            <a:r>
              <a:rPr lang="en-US" sz="4950" dirty="0"/>
              <a:t> Subsystems</a:t>
            </a:r>
          </a:p>
        </p:txBody>
      </p:sp>
      <p:sp>
        <p:nvSpPr>
          <p:cNvPr id="6" name="Content Placeholder 5"/>
          <p:cNvSpPr>
            <a:spLocks noGrp="1"/>
          </p:cNvSpPr>
          <p:nvPr>
            <p:ph type="body" idx="1"/>
          </p:nvPr>
        </p:nvSpPr>
        <p:spPr/>
        <p:txBody>
          <a:bodyPr>
            <a:normAutofit/>
          </a:bodyPr>
          <a:lstStyle/>
          <a:p>
            <a:r>
              <a:rPr lang="en-US" sz="2400" dirty="0"/>
              <a:t>Each one of these systems is part of the E,T,L or Management process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dirty="0"/>
          </a:p>
        </p:txBody>
      </p:sp>
    </p:spTree>
    <p:extLst>
      <p:ext uri="{BB962C8B-B14F-4D97-AF65-F5344CB8AC3E}">
        <p14:creationId xmlns:p14="http://schemas.microsoft.com/office/powerpoint/2010/main" val="2689717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50" dirty="0">
                <a:solidFill>
                  <a:schemeClr val="accent6"/>
                </a:solidFill>
              </a:rPr>
              <a:t>Extracting</a:t>
            </a:r>
            <a:r>
              <a:rPr lang="en-US" sz="4950" dirty="0"/>
              <a:t> Data</a:t>
            </a:r>
          </a:p>
        </p:txBody>
      </p:sp>
      <p:sp>
        <p:nvSpPr>
          <p:cNvPr id="3" name="Text Placeholder 2"/>
          <p:cNvSpPr>
            <a:spLocks noGrp="1"/>
          </p:cNvSpPr>
          <p:nvPr>
            <p:ph type="body" idx="1"/>
          </p:nvPr>
        </p:nvSpPr>
        <p:spPr/>
        <p:txBody>
          <a:bodyPr>
            <a:normAutofit/>
          </a:bodyPr>
          <a:lstStyle/>
          <a:p>
            <a:r>
              <a:rPr lang="en-US" sz="2100" dirty="0"/>
              <a:t>Subsystems for extracting data.</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11</a:t>
            </a:fld>
            <a:endParaRPr kumimoji="0" lang="en-US" dirty="0"/>
          </a:p>
        </p:txBody>
      </p:sp>
    </p:spTree>
    <p:extLst>
      <p:ext uri="{BB962C8B-B14F-4D97-AF65-F5344CB8AC3E}">
        <p14:creationId xmlns:p14="http://schemas.microsoft.com/office/powerpoint/2010/main" val="3721072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solidFill>
                  <a:schemeClr val="accent6"/>
                </a:solidFill>
              </a:rPr>
              <a:t>1 – Data Profiling</a:t>
            </a:r>
          </a:p>
        </p:txBody>
      </p:sp>
      <p:sp>
        <p:nvSpPr>
          <p:cNvPr id="5" name="Content Placeholder 4"/>
          <p:cNvSpPr>
            <a:spLocks noGrp="1"/>
          </p:cNvSpPr>
          <p:nvPr>
            <p:ph idx="1"/>
          </p:nvPr>
        </p:nvSpPr>
        <p:spPr/>
        <p:txBody>
          <a:bodyPr>
            <a:normAutofit lnSpcReduction="10000"/>
          </a:bodyPr>
          <a:lstStyle/>
          <a:p>
            <a:pPr>
              <a:lnSpc>
                <a:spcPct val="150000"/>
              </a:lnSpc>
            </a:pPr>
            <a:r>
              <a:rPr lang="en-US" dirty="0"/>
              <a:t>Helps you to understand the source data.</a:t>
            </a:r>
          </a:p>
          <a:p>
            <a:pPr lvl="1">
              <a:lnSpc>
                <a:spcPct val="150000"/>
              </a:lnSpc>
            </a:pPr>
            <a:r>
              <a:rPr lang="en-US" dirty="0"/>
              <a:t>Identify candidate business keys</a:t>
            </a:r>
          </a:p>
          <a:p>
            <a:pPr lvl="1">
              <a:lnSpc>
                <a:spcPct val="150000"/>
              </a:lnSpc>
            </a:pPr>
            <a:r>
              <a:rPr lang="en-US" dirty="0" smtClean="0"/>
              <a:t>Functional dependencies</a:t>
            </a:r>
          </a:p>
          <a:p>
            <a:pPr lvl="1">
              <a:lnSpc>
                <a:spcPct val="150000"/>
              </a:lnSpc>
            </a:pPr>
            <a:r>
              <a:rPr lang="en-US" dirty="0"/>
              <a:t>Nulls</a:t>
            </a:r>
          </a:p>
          <a:p>
            <a:pPr lvl="1">
              <a:lnSpc>
                <a:spcPct val="150000"/>
              </a:lnSpc>
            </a:pPr>
            <a:r>
              <a:rPr lang="en-US" dirty="0" smtClean="0"/>
              <a:t>Etc..</a:t>
            </a:r>
            <a:endParaRPr lang="en-US" dirty="0"/>
          </a:p>
          <a:p>
            <a:pPr>
              <a:lnSpc>
                <a:spcPct val="150000"/>
              </a:lnSpc>
            </a:pPr>
            <a:r>
              <a:rPr lang="en-US" dirty="0"/>
              <a:t>Helps us figure out the facts, dimensions, </a:t>
            </a:r>
            <a:r>
              <a:rPr lang="en-US" dirty="0" smtClean="0"/>
              <a:t/>
            </a:r>
            <a:br>
              <a:rPr lang="en-US" dirty="0" smtClean="0"/>
            </a:br>
            <a:r>
              <a:rPr lang="en-US" dirty="0" smtClean="0"/>
              <a:t>and </a:t>
            </a:r>
            <a:r>
              <a:rPr lang="en-US" dirty="0"/>
              <a:t>source-to-target mapping.</a:t>
            </a:r>
          </a:p>
          <a:p>
            <a:pPr>
              <a:lnSpc>
                <a:spcPct val="150000"/>
              </a:lnSpc>
            </a:pPr>
            <a:r>
              <a:rPr lang="en-US" dirty="0"/>
              <a:t>Valuable tool when you do not have the SQL </a:t>
            </a:r>
            <a:r>
              <a:rPr lang="en-US" dirty="0" smtClean="0"/>
              <a:t/>
            </a:r>
            <a:br>
              <a:rPr lang="en-US" dirty="0" smtClean="0"/>
            </a:br>
            <a:r>
              <a:rPr lang="en-US" dirty="0" smtClean="0"/>
              <a:t>chops </a:t>
            </a:r>
            <a:r>
              <a:rPr lang="en-US" dirty="0"/>
              <a:t>to query the source data.</a:t>
            </a:r>
          </a:p>
        </p:txBody>
      </p:sp>
      <p:sp>
        <p:nvSpPr>
          <p:cNvPr id="6" name="Slide Number Placeholder 5"/>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12</a:t>
            </a:fld>
            <a:endParaRPr kumimoji="0" lang="en-US" dirty="0"/>
          </a:p>
        </p:txBody>
      </p:sp>
      <p:pic>
        <p:nvPicPr>
          <p:cNvPr id="2" name="Picture 1"/>
          <p:cNvPicPr>
            <a:picLocks noChangeAspect="1"/>
          </p:cNvPicPr>
          <p:nvPr/>
        </p:nvPicPr>
        <p:blipFill>
          <a:blip r:embed="rId3"/>
          <a:stretch>
            <a:fillRect/>
          </a:stretch>
        </p:blipFill>
        <p:spPr>
          <a:xfrm>
            <a:off x="5886450" y="2857500"/>
            <a:ext cx="2905208" cy="2114550"/>
          </a:xfrm>
          <a:prstGeom prst="rect">
            <a:avLst/>
          </a:prstGeom>
        </p:spPr>
      </p:pic>
      <p:pic>
        <p:nvPicPr>
          <p:cNvPr id="3" name="Picture 2"/>
          <p:cNvPicPr>
            <a:picLocks noChangeAspect="1"/>
          </p:cNvPicPr>
          <p:nvPr/>
        </p:nvPicPr>
        <p:blipFill>
          <a:blip r:embed="rId4"/>
          <a:stretch>
            <a:fillRect/>
          </a:stretch>
        </p:blipFill>
        <p:spPr>
          <a:xfrm>
            <a:off x="5911347" y="1867924"/>
            <a:ext cx="2661153" cy="814341"/>
          </a:xfrm>
          <a:prstGeom prst="rect">
            <a:avLst/>
          </a:prstGeom>
        </p:spPr>
      </p:pic>
    </p:spTree>
    <p:extLst>
      <p:ext uri="{BB962C8B-B14F-4D97-AF65-F5344CB8AC3E}">
        <p14:creationId xmlns:p14="http://schemas.microsoft.com/office/powerpoint/2010/main" val="2288603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6"/>
                </a:solidFill>
              </a:rPr>
              <a:t>2- Change Data Capture System</a:t>
            </a:r>
          </a:p>
        </p:txBody>
      </p:sp>
      <p:sp>
        <p:nvSpPr>
          <p:cNvPr id="3" name="Content Placeholder 2"/>
          <p:cNvSpPr>
            <a:spLocks noGrp="1"/>
          </p:cNvSpPr>
          <p:nvPr>
            <p:ph idx="1"/>
          </p:nvPr>
        </p:nvSpPr>
        <p:spPr/>
        <p:txBody>
          <a:bodyPr>
            <a:normAutofit lnSpcReduction="10000"/>
          </a:bodyPr>
          <a:lstStyle/>
          <a:p>
            <a:pPr>
              <a:lnSpc>
                <a:spcPct val="150000"/>
              </a:lnSpc>
            </a:pPr>
            <a:r>
              <a:rPr lang="en-US" dirty="0"/>
              <a:t>A means to detect which data is part of the </a:t>
            </a:r>
            <a:r>
              <a:rPr lang="en-US" b="1" dirty="0"/>
              <a:t>incremental load </a:t>
            </a:r>
            <a:r>
              <a:rPr lang="en-US" dirty="0"/>
              <a:t>(selective processing)</a:t>
            </a:r>
            <a:endParaRPr lang="en-US" b="1" dirty="0"/>
          </a:p>
          <a:p>
            <a:pPr>
              <a:lnSpc>
                <a:spcPct val="150000"/>
              </a:lnSpc>
            </a:pPr>
            <a:r>
              <a:rPr lang="en-US" dirty="0"/>
              <a:t>Difficult to get right, needs a lot of testing.</a:t>
            </a:r>
          </a:p>
          <a:p>
            <a:pPr>
              <a:lnSpc>
                <a:spcPct val="150000"/>
              </a:lnSpc>
            </a:pPr>
            <a:r>
              <a:rPr lang="en-US" dirty="0"/>
              <a:t>Common Approaches:</a:t>
            </a:r>
          </a:p>
          <a:p>
            <a:pPr lvl="1">
              <a:lnSpc>
                <a:spcPct val="150000"/>
              </a:lnSpc>
            </a:pPr>
            <a:r>
              <a:rPr lang="en-US" b="1" dirty="0"/>
              <a:t>Audit columns </a:t>
            </a:r>
            <a:r>
              <a:rPr lang="en-US" dirty="0"/>
              <a:t>in source data (last update)</a:t>
            </a:r>
          </a:p>
          <a:p>
            <a:pPr lvl="1">
              <a:lnSpc>
                <a:spcPct val="150000"/>
              </a:lnSpc>
            </a:pPr>
            <a:r>
              <a:rPr lang="en-US" b="1" dirty="0"/>
              <a:t>Timed extracts </a:t>
            </a:r>
            <a:r>
              <a:rPr lang="en-US" dirty="0"/>
              <a:t>(ex. yesterday’s records)</a:t>
            </a:r>
          </a:p>
          <a:p>
            <a:pPr lvl="1">
              <a:lnSpc>
                <a:spcPct val="150000"/>
              </a:lnSpc>
            </a:pPr>
            <a:r>
              <a:rPr lang="en-US" b="1" dirty="0"/>
              <a:t>Diff Compare </a:t>
            </a:r>
            <a:r>
              <a:rPr lang="en-US" dirty="0"/>
              <a:t>with CRC / Hash</a:t>
            </a:r>
          </a:p>
          <a:p>
            <a:pPr lvl="1">
              <a:lnSpc>
                <a:spcPct val="150000"/>
              </a:lnSpc>
            </a:pPr>
            <a:r>
              <a:rPr lang="en-US" b="1" dirty="0"/>
              <a:t>Database Transactions Logs </a:t>
            </a:r>
          </a:p>
          <a:p>
            <a:pPr lvl="1">
              <a:lnSpc>
                <a:spcPct val="150000"/>
              </a:lnSpc>
            </a:pPr>
            <a:r>
              <a:rPr lang="en-US" b="1" dirty="0"/>
              <a:t>Triggers /  </a:t>
            </a:r>
            <a:r>
              <a:rPr lang="en-US" b="1"/>
              <a:t>Message </a:t>
            </a:r>
            <a:r>
              <a:rPr lang="en-US" b="1" smtClean="0"/>
              <a:t>Queues</a:t>
            </a:r>
            <a:endParaRPr lang="en-US" b="1" dirty="0"/>
          </a:p>
        </p:txBody>
      </p:sp>
      <p:sp>
        <p:nvSpPr>
          <p:cNvPr id="6" name="Slide Number Placeholder 5"/>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13</a:t>
            </a:fld>
            <a:endParaRPr kumimoji="0" lang="en-US" dirty="0"/>
          </a:p>
        </p:txBody>
      </p:sp>
      <p:pic>
        <p:nvPicPr>
          <p:cNvPr id="4" name="Picture 3"/>
          <p:cNvPicPr>
            <a:picLocks noChangeAspect="1"/>
          </p:cNvPicPr>
          <p:nvPr/>
        </p:nvPicPr>
        <p:blipFill>
          <a:blip r:embed="rId3"/>
          <a:stretch>
            <a:fillRect/>
          </a:stretch>
        </p:blipFill>
        <p:spPr>
          <a:xfrm>
            <a:off x="6477706" y="2367468"/>
            <a:ext cx="2114774" cy="680617"/>
          </a:xfrm>
          <a:prstGeom prst="rect">
            <a:avLst/>
          </a:prstGeom>
        </p:spPr>
      </p:pic>
      <p:pic>
        <p:nvPicPr>
          <p:cNvPr id="5" name="Picture 4"/>
          <p:cNvPicPr>
            <a:picLocks noChangeAspect="1"/>
          </p:cNvPicPr>
          <p:nvPr/>
        </p:nvPicPr>
        <p:blipFill>
          <a:blip r:embed="rId4"/>
          <a:stretch>
            <a:fillRect/>
          </a:stretch>
        </p:blipFill>
        <p:spPr>
          <a:xfrm>
            <a:off x="6115051" y="3200400"/>
            <a:ext cx="2668634" cy="1701935"/>
          </a:xfrm>
          <a:prstGeom prst="rect">
            <a:avLst/>
          </a:prstGeom>
        </p:spPr>
      </p:pic>
    </p:spTree>
    <p:extLst>
      <p:ext uri="{BB962C8B-B14F-4D97-AF65-F5344CB8AC3E}">
        <p14:creationId xmlns:p14="http://schemas.microsoft.com/office/powerpoint/2010/main" val="754672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6"/>
                </a:solidFill>
              </a:rPr>
              <a:t>3 – Extract System</a:t>
            </a:r>
          </a:p>
        </p:txBody>
      </p:sp>
      <p:sp>
        <p:nvSpPr>
          <p:cNvPr id="3" name="Content Placeholder 2"/>
          <p:cNvSpPr>
            <a:spLocks noGrp="1"/>
          </p:cNvSpPr>
          <p:nvPr>
            <p:ph idx="1"/>
          </p:nvPr>
        </p:nvSpPr>
        <p:spPr>
          <a:xfrm>
            <a:off x="628650" y="2226469"/>
            <a:ext cx="4572000" cy="3263504"/>
          </a:xfrm>
        </p:spPr>
        <p:txBody>
          <a:bodyPr>
            <a:normAutofit fontScale="70000" lnSpcReduction="20000"/>
          </a:bodyPr>
          <a:lstStyle/>
          <a:p>
            <a:pPr>
              <a:lnSpc>
                <a:spcPct val="160000"/>
              </a:lnSpc>
            </a:pPr>
            <a:r>
              <a:rPr lang="en-US" dirty="0"/>
              <a:t>Getting data from the source system – a fundamental component!</a:t>
            </a:r>
          </a:p>
          <a:p>
            <a:pPr>
              <a:lnSpc>
                <a:spcPct val="160000"/>
              </a:lnSpc>
            </a:pPr>
            <a:r>
              <a:rPr lang="en-US" dirty="0"/>
              <a:t>Two Methods:</a:t>
            </a:r>
          </a:p>
          <a:p>
            <a:pPr lvl="1">
              <a:lnSpc>
                <a:spcPct val="160000"/>
              </a:lnSpc>
            </a:pPr>
            <a:r>
              <a:rPr lang="en-US" b="1" dirty="0"/>
              <a:t>File </a:t>
            </a:r>
            <a:r>
              <a:rPr lang="en-US" dirty="0"/>
              <a:t>– extracted output from a source system. Useful with 3</a:t>
            </a:r>
            <a:r>
              <a:rPr lang="en-US" baseline="30000" dirty="0"/>
              <a:t>rd</a:t>
            </a:r>
            <a:r>
              <a:rPr lang="en-US" dirty="0"/>
              <a:t> parties / legacy systems.</a:t>
            </a:r>
          </a:p>
          <a:p>
            <a:pPr lvl="1">
              <a:lnSpc>
                <a:spcPct val="160000"/>
              </a:lnSpc>
            </a:pPr>
            <a:r>
              <a:rPr lang="en-US" b="1" dirty="0"/>
              <a:t>Stream</a:t>
            </a:r>
            <a:r>
              <a:rPr lang="en-US" dirty="0"/>
              <a:t> –initiated data flows out of a system: Middleware query, web service.</a:t>
            </a:r>
          </a:p>
          <a:p>
            <a:pPr>
              <a:lnSpc>
                <a:spcPct val="160000"/>
              </a:lnSpc>
            </a:pPr>
            <a:r>
              <a:rPr lang="en-US" dirty="0"/>
              <a:t>Files are useful because they provide restart points without </a:t>
            </a:r>
            <a:r>
              <a:rPr lang="en-US" b="1" dirty="0"/>
              <a:t>re-querying the source</a:t>
            </a:r>
            <a:r>
              <a:rPr lang="en-US" dirty="0"/>
              <a:t>.</a:t>
            </a:r>
          </a:p>
        </p:txBody>
      </p:sp>
      <p:pic>
        <p:nvPicPr>
          <p:cNvPr id="4" name="Picture 3"/>
          <p:cNvPicPr>
            <a:picLocks noChangeAspect="1"/>
          </p:cNvPicPr>
          <p:nvPr/>
        </p:nvPicPr>
        <p:blipFill>
          <a:blip r:embed="rId3"/>
          <a:stretch>
            <a:fillRect/>
          </a:stretch>
        </p:blipFill>
        <p:spPr>
          <a:xfrm>
            <a:off x="6343650" y="2125266"/>
            <a:ext cx="1943100" cy="3079416"/>
          </a:xfrm>
          <a:prstGeom prst="rect">
            <a:avLst/>
          </a:prstGeom>
        </p:spPr>
      </p:pic>
      <p:sp>
        <p:nvSpPr>
          <p:cNvPr id="5" name="Slide Number Placeholder 4"/>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14</a:t>
            </a:fld>
            <a:endParaRPr kumimoji="0" lang="en-US" dirty="0"/>
          </a:p>
        </p:txBody>
      </p:sp>
    </p:spTree>
    <p:extLst>
      <p:ext uri="{BB962C8B-B14F-4D97-AF65-F5344CB8AC3E}">
        <p14:creationId xmlns:p14="http://schemas.microsoft.com/office/powerpoint/2010/main" val="2357395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50" dirty="0">
                <a:solidFill>
                  <a:schemeClr val="accent5"/>
                </a:solidFill>
              </a:rPr>
              <a:t>Cleaning &amp; Conforming Data</a:t>
            </a:r>
          </a:p>
        </p:txBody>
      </p:sp>
      <p:sp>
        <p:nvSpPr>
          <p:cNvPr id="3" name="Text Placeholder 2"/>
          <p:cNvSpPr>
            <a:spLocks noGrp="1"/>
          </p:cNvSpPr>
          <p:nvPr>
            <p:ph type="body" idx="1"/>
          </p:nvPr>
        </p:nvSpPr>
        <p:spPr/>
        <p:txBody>
          <a:bodyPr>
            <a:normAutofit/>
          </a:bodyPr>
          <a:lstStyle/>
          <a:p>
            <a:r>
              <a:rPr lang="en-US" sz="2100" dirty="0"/>
              <a:t>The “T” in ETL</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15</a:t>
            </a:fld>
            <a:endParaRPr kumimoji="0" lang="en-US" dirty="0"/>
          </a:p>
        </p:txBody>
      </p:sp>
    </p:spTree>
    <p:extLst>
      <p:ext uri="{BB962C8B-B14F-4D97-AF65-F5344CB8AC3E}">
        <p14:creationId xmlns:p14="http://schemas.microsoft.com/office/powerpoint/2010/main" val="411475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solidFill>
                  <a:schemeClr val="accent5"/>
                </a:solidFill>
              </a:rPr>
              <a:t>4 – Data Cleansing System</a:t>
            </a:r>
          </a:p>
        </p:txBody>
      </p:sp>
      <p:sp>
        <p:nvSpPr>
          <p:cNvPr id="5" name="Content Placeholder 4"/>
          <p:cNvSpPr>
            <a:spLocks noGrp="1"/>
          </p:cNvSpPr>
          <p:nvPr>
            <p:ph idx="1"/>
          </p:nvPr>
        </p:nvSpPr>
        <p:spPr>
          <a:xfrm>
            <a:off x="685800" y="2000250"/>
            <a:ext cx="5600700" cy="3657600"/>
          </a:xfrm>
        </p:spPr>
        <p:txBody>
          <a:bodyPr>
            <a:normAutofit/>
          </a:bodyPr>
          <a:lstStyle/>
          <a:p>
            <a:r>
              <a:rPr lang="en-US" dirty="0"/>
              <a:t>Balance these conflicting goals: </a:t>
            </a:r>
          </a:p>
          <a:p>
            <a:pPr lvl="1"/>
            <a:r>
              <a:rPr lang="en-US" dirty="0"/>
              <a:t>fix dirty data yet maintain data accuracy.</a:t>
            </a:r>
          </a:p>
          <a:p>
            <a:r>
              <a:rPr lang="en-US" dirty="0"/>
              <a:t>Quality screens act as diagnostic filters:</a:t>
            </a:r>
          </a:p>
          <a:p>
            <a:pPr lvl="1"/>
            <a:r>
              <a:rPr lang="en-US" b="1" dirty="0"/>
              <a:t>Column Screens </a:t>
            </a:r>
            <a:r>
              <a:rPr lang="en-US" dirty="0"/>
              <a:t>– test data in fields</a:t>
            </a:r>
          </a:p>
          <a:p>
            <a:pPr lvl="1"/>
            <a:r>
              <a:rPr lang="en-US" b="1" dirty="0"/>
              <a:t>Structure Screens</a:t>
            </a:r>
            <a:r>
              <a:rPr lang="en-US" dirty="0"/>
              <a:t> – test data relationships, lookups</a:t>
            </a:r>
          </a:p>
          <a:p>
            <a:pPr lvl="1"/>
            <a:r>
              <a:rPr lang="en-US" b="1" dirty="0"/>
              <a:t>Business Rule Screens </a:t>
            </a:r>
            <a:r>
              <a:rPr lang="en-US" dirty="0"/>
              <a:t>– test business logic</a:t>
            </a:r>
          </a:p>
          <a:p>
            <a:r>
              <a:rPr lang="en-US" dirty="0"/>
              <a:t>Responding to Quality events:</a:t>
            </a:r>
          </a:p>
          <a:p>
            <a:pPr lvl="1"/>
            <a:r>
              <a:rPr lang="en-US" dirty="0"/>
              <a:t>Fix (ex. Replace NULL w/value)</a:t>
            </a:r>
          </a:p>
          <a:p>
            <a:pPr lvl="1"/>
            <a:r>
              <a:rPr lang="en-US" dirty="0"/>
              <a:t>Log Error and continue or abort (depending on severity)</a:t>
            </a:r>
          </a:p>
          <a:p>
            <a:pPr lvl="1"/>
            <a:endParaRPr lang="en-US" dirty="0"/>
          </a:p>
          <a:p>
            <a:pPr lvl="1"/>
            <a:endParaRPr lang="en-US" dirty="0"/>
          </a:p>
          <a:p>
            <a:endParaRPr lang="en-US" sz="2400" dirty="0"/>
          </a:p>
        </p:txBody>
      </p:sp>
      <p:pic>
        <p:nvPicPr>
          <p:cNvPr id="3" name="Picture 2"/>
          <p:cNvPicPr>
            <a:picLocks noChangeAspect="1"/>
          </p:cNvPicPr>
          <p:nvPr/>
        </p:nvPicPr>
        <p:blipFill>
          <a:blip r:embed="rId3"/>
          <a:stretch>
            <a:fillRect/>
          </a:stretch>
        </p:blipFill>
        <p:spPr>
          <a:xfrm>
            <a:off x="6686550" y="2020620"/>
            <a:ext cx="2029397" cy="2494230"/>
          </a:xfrm>
          <a:prstGeom prst="rect">
            <a:avLst/>
          </a:prstGeom>
        </p:spPr>
      </p:pic>
      <p:sp>
        <p:nvSpPr>
          <p:cNvPr id="2" name="Slide Number Placeholder 1"/>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16</a:t>
            </a:fld>
            <a:endParaRPr kumimoji="0" lang="en-US" dirty="0"/>
          </a:p>
        </p:txBody>
      </p:sp>
    </p:spTree>
    <p:extLst>
      <p:ext uri="{BB962C8B-B14F-4D97-AF65-F5344CB8AC3E}">
        <p14:creationId xmlns:p14="http://schemas.microsoft.com/office/powerpoint/2010/main" val="2310091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5"/>
                </a:solidFill>
              </a:rPr>
              <a:t>5 – Error Event Schema</a:t>
            </a:r>
          </a:p>
        </p:txBody>
      </p:sp>
      <p:sp>
        <p:nvSpPr>
          <p:cNvPr id="3" name="Content Placeholder 2"/>
          <p:cNvSpPr>
            <a:spLocks noGrp="1"/>
          </p:cNvSpPr>
          <p:nvPr>
            <p:ph idx="1"/>
          </p:nvPr>
        </p:nvSpPr>
        <p:spPr>
          <a:xfrm>
            <a:off x="628650" y="2226469"/>
            <a:ext cx="6000750" cy="3263504"/>
          </a:xfrm>
        </p:spPr>
        <p:txBody>
          <a:bodyPr>
            <a:normAutofit/>
          </a:bodyPr>
          <a:lstStyle/>
          <a:p>
            <a:r>
              <a:rPr lang="en-US" dirty="0"/>
              <a:t>A centralized dimensional model for logging errors. </a:t>
            </a:r>
          </a:p>
          <a:p>
            <a:r>
              <a:rPr lang="en-US" dirty="0"/>
              <a:t>Fact table grain is an error event.</a:t>
            </a:r>
          </a:p>
          <a:p>
            <a:r>
              <a:rPr lang="en-US" dirty="0"/>
              <a:t>Dimensions are Date, ETL Job, </a:t>
            </a:r>
            <a:br>
              <a:rPr lang="en-US" dirty="0"/>
            </a:br>
            <a:r>
              <a:rPr lang="en-US" dirty="0"/>
              <a:t>Quality Screen source</a:t>
            </a:r>
          </a:p>
          <a:p>
            <a:r>
              <a:rPr lang="en-US" dirty="0"/>
              <a:t>A row added whenever there</a:t>
            </a:r>
            <a:br>
              <a:rPr lang="en-US" dirty="0"/>
            </a:br>
            <a:r>
              <a:rPr lang="en-US" dirty="0"/>
              <a:t>is a quality screening event that </a:t>
            </a:r>
            <a:br>
              <a:rPr lang="en-US" dirty="0"/>
            </a:br>
            <a:r>
              <a:rPr lang="en-US" dirty="0"/>
              <a:t>results in an error.</a:t>
            </a:r>
          </a:p>
        </p:txBody>
      </p:sp>
      <p:pic>
        <p:nvPicPr>
          <p:cNvPr id="1026" name="Picture 2" descr="http://cdn.information-management.com/media/assets/article/1093610/kimball_fig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1" y="2971800"/>
            <a:ext cx="4500309" cy="289451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17</a:t>
            </a:fld>
            <a:endParaRPr kumimoji="0" lang="en-US" dirty="0"/>
          </a:p>
        </p:txBody>
      </p:sp>
    </p:spTree>
    <p:extLst>
      <p:ext uri="{BB962C8B-B14F-4D97-AF65-F5344CB8AC3E}">
        <p14:creationId xmlns:p14="http://schemas.microsoft.com/office/powerpoint/2010/main" val="734011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5"/>
                </a:solidFill>
              </a:rPr>
              <a:t>6 – Audit Dimension Assembler</a:t>
            </a:r>
          </a:p>
        </p:txBody>
      </p:sp>
      <p:sp>
        <p:nvSpPr>
          <p:cNvPr id="3" name="Content Placeholder 2"/>
          <p:cNvSpPr>
            <a:spLocks noGrp="1"/>
          </p:cNvSpPr>
          <p:nvPr>
            <p:ph idx="1"/>
          </p:nvPr>
        </p:nvSpPr>
        <p:spPr>
          <a:xfrm>
            <a:off x="628650" y="2226469"/>
            <a:ext cx="5257800" cy="3263504"/>
          </a:xfrm>
        </p:spPr>
        <p:txBody>
          <a:bodyPr>
            <a:normAutofit/>
          </a:bodyPr>
          <a:lstStyle/>
          <a:p>
            <a:r>
              <a:rPr lang="en-US" dirty="0"/>
              <a:t>A special dimension, assembled in the back room by the ETL system.</a:t>
            </a:r>
          </a:p>
          <a:p>
            <a:r>
              <a:rPr lang="en-US" dirty="0"/>
              <a:t>Useful for tracking down how data in your schema “got there” or “was “changed”</a:t>
            </a:r>
          </a:p>
          <a:p>
            <a:r>
              <a:rPr lang="en-US" dirty="0"/>
              <a:t>Each fact and dimension table uses the audit dimension for recording results of the ETL process.</a:t>
            </a:r>
          </a:p>
          <a:p>
            <a:r>
              <a:rPr lang="en-US" dirty="0"/>
              <a:t>There are two keys in the audit dimension for </a:t>
            </a:r>
            <a:r>
              <a:rPr lang="en-US" b="1" dirty="0"/>
              <a:t>original insert </a:t>
            </a:r>
            <a:r>
              <a:rPr lang="en-US" dirty="0"/>
              <a:t>and </a:t>
            </a:r>
            <a:r>
              <a:rPr lang="en-US" b="1" dirty="0"/>
              <a:t>most recent update</a:t>
            </a:r>
          </a:p>
        </p:txBody>
      </p:sp>
      <p:pic>
        <p:nvPicPr>
          <p:cNvPr id="2050" name="Picture 2" descr="http://cdn.information-management.com/media/assets/article/1093610/kimball_fig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000250"/>
            <a:ext cx="2457450" cy="378224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18</a:t>
            </a:fld>
            <a:endParaRPr kumimoji="0" lang="en-US" dirty="0"/>
          </a:p>
        </p:txBody>
      </p:sp>
    </p:spTree>
    <p:extLst>
      <p:ext uri="{BB962C8B-B14F-4D97-AF65-F5344CB8AC3E}">
        <p14:creationId xmlns:p14="http://schemas.microsoft.com/office/powerpoint/2010/main" val="1387881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5"/>
                </a:solidFill>
              </a:rPr>
              <a:t>7- Deduplication System</a:t>
            </a:r>
          </a:p>
        </p:txBody>
      </p:sp>
      <p:sp>
        <p:nvSpPr>
          <p:cNvPr id="3" name="Content Placeholder 2"/>
          <p:cNvSpPr>
            <a:spLocks noGrp="1"/>
          </p:cNvSpPr>
          <p:nvPr>
            <p:ph idx="1"/>
          </p:nvPr>
        </p:nvSpPr>
        <p:spPr>
          <a:xfrm>
            <a:off x="628650" y="2226469"/>
            <a:ext cx="5200650" cy="3263504"/>
          </a:xfrm>
        </p:spPr>
        <p:txBody>
          <a:bodyPr>
            <a:normAutofit/>
          </a:bodyPr>
          <a:lstStyle/>
          <a:p>
            <a:r>
              <a:rPr lang="en-US" dirty="0"/>
              <a:t>When dimensions are derived from several sources.</a:t>
            </a:r>
          </a:p>
          <a:p>
            <a:pPr lvl="1"/>
            <a:r>
              <a:rPr lang="en-US" dirty="0"/>
              <a:t>Ex. Customer information merges from several lines of business.</a:t>
            </a:r>
          </a:p>
          <a:p>
            <a:r>
              <a:rPr lang="en-US" b="1" dirty="0"/>
              <a:t>Survivorship </a:t>
            </a:r>
            <a:r>
              <a:rPr lang="en-US" dirty="0"/>
              <a:t>– the process of combining a set of matched records into unified image of authoritative data.</a:t>
            </a:r>
          </a:p>
          <a:p>
            <a:r>
              <a:rPr lang="en-US" b="1" dirty="0"/>
              <a:t>Master Data Management</a:t>
            </a:r>
            <a:r>
              <a:rPr lang="en-US" dirty="0"/>
              <a:t> – centralized facilities to store master copies of data.</a:t>
            </a:r>
            <a:endParaRPr lang="en-US" b="1" dirty="0"/>
          </a:p>
        </p:txBody>
      </p:sp>
      <p:pic>
        <p:nvPicPr>
          <p:cNvPr id="4" name="Picture 3"/>
          <p:cNvPicPr>
            <a:picLocks noChangeAspect="1"/>
          </p:cNvPicPr>
          <p:nvPr/>
        </p:nvPicPr>
        <p:blipFill>
          <a:blip r:embed="rId3"/>
          <a:stretch>
            <a:fillRect/>
          </a:stretch>
        </p:blipFill>
        <p:spPr>
          <a:xfrm>
            <a:off x="6515100" y="2207231"/>
            <a:ext cx="1714500" cy="2670464"/>
          </a:xfrm>
          <a:prstGeom prst="rect">
            <a:avLst/>
          </a:prstGeom>
        </p:spPr>
      </p:pic>
      <p:sp>
        <p:nvSpPr>
          <p:cNvPr id="5" name="Slide Number Placeholder 4"/>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19</a:t>
            </a:fld>
            <a:endParaRPr kumimoji="0" lang="en-US" dirty="0"/>
          </a:p>
        </p:txBody>
      </p:sp>
    </p:spTree>
    <p:extLst>
      <p:ext uri="{BB962C8B-B14F-4D97-AF65-F5344CB8AC3E}">
        <p14:creationId xmlns:p14="http://schemas.microsoft.com/office/powerpoint/2010/main" val="1555878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Lecture Objectives</a:t>
            </a:r>
          </a:p>
        </p:txBody>
      </p:sp>
      <p:sp>
        <p:nvSpPr>
          <p:cNvPr id="5" name="Slide Number Placeholder 4"/>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a:t>
            </a:fld>
            <a:endParaRPr kumimoji="0" lang="en-US" dirty="0"/>
          </a:p>
        </p:txBody>
      </p:sp>
      <p:sp>
        <p:nvSpPr>
          <p:cNvPr id="6" name="Content Placeholder 5"/>
          <p:cNvSpPr>
            <a:spLocks noGrp="1"/>
          </p:cNvSpPr>
          <p:nvPr>
            <p:ph sz="quarter" idx="1"/>
          </p:nvPr>
        </p:nvSpPr>
        <p:spPr/>
        <p:txBody>
          <a:bodyPr/>
          <a:lstStyle/>
          <a:p>
            <a:pPr>
              <a:lnSpc>
                <a:spcPct val="150000"/>
              </a:lnSpc>
            </a:pPr>
            <a:r>
              <a:rPr lang="en-US"/>
              <a:t>ETL </a:t>
            </a:r>
            <a:r>
              <a:rPr lang="en-US" smtClean="0"/>
              <a:t>Components </a:t>
            </a:r>
          </a:p>
          <a:p>
            <a:pPr>
              <a:lnSpc>
                <a:spcPct val="150000"/>
              </a:lnSpc>
            </a:pPr>
            <a:r>
              <a:rPr lang="en-US" smtClean="0"/>
              <a:t>ETL Subsystems</a:t>
            </a:r>
            <a:endParaRPr lang="en-US"/>
          </a:p>
        </p:txBody>
      </p:sp>
    </p:spTree>
    <p:extLst>
      <p:ext uri="{BB962C8B-B14F-4D97-AF65-F5344CB8AC3E}">
        <p14:creationId xmlns:p14="http://schemas.microsoft.com/office/powerpoint/2010/main" val="610764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5"/>
                </a:solidFill>
              </a:rPr>
              <a:t>8 – Conforming System</a:t>
            </a:r>
          </a:p>
        </p:txBody>
      </p:sp>
      <p:sp>
        <p:nvSpPr>
          <p:cNvPr id="3" name="Content Placeholder 2"/>
          <p:cNvSpPr>
            <a:spLocks noGrp="1"/>
          </p:cNvSpPr>
          <p:nvPr>
            <p:ph idx="1"/>
          </p:nvPr>
        </p:nvSpPr>
        <p:spPr>
          <a:xfrm>
            <a:off x="628650" y="2226469"/>
            <a:ext cx="4686300" cy="3263504"/>
          </a:xfrm>
        </p:spPr>
        <p:txBody>
          <a:bodyPr>
            <a:normAutofit/>
          </a:bodyPr>
          <a:lstStyle/>
          <a:p>
            <a:r>
              <a:rPr lang="en-US" dirty="0"/>
              <a:t>Responsible for creating conformed dimensions and facts.</a:t>
            </a:r>
          </a:p>
          <a:p>
            <a:r>
              <a:rPr lang="en-US" dirty="0"/>
              <a:t>Typically conformed dimensions are managed in one place and distributed as a copy into the required dimensional model.</a:t>
            </a:r>
          </a:p>
        </p:txBody>
      </p:sp>
      <p:sp>
        <p:nvSpPr>
          <p:cNvPr id="4" name="Flowchart: Magnetic Disk 3"/>
          <p:cNvSpPr/>
          <p:nvPr/>
        </p:nvSpPr>
        <p:spPr>
          <a:xfrm>
            <a:off x="5886450" y="4400551"/>
            <a:ext cx="1143000" cy="1089422"/>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dirty="0"/>
              <a:t>Authoritative Dimensions</a:t>
            </a:r>
          </a:p>
        </p:txBody>
      </p:sp>
      <p:sp>
        <p:nvSpPr>
          <p:cNvPr id="5" name="Flowchart: Magnetic Disk 4"/>
          <p:cNvSpPr/>
          <p:nvPr/>
        </p:nvSpPr>
        <p:spPr>
          <a:xfrm>
            <a:off x="6081665" y="2743200"/>
            <a:ext cx="971550" cy="91440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Marketing</a:t>
            </a:r>
            <a:br>
              <a:rPr lang="en-US" sz="1350" dirty="0"/>
            </a:br>
            <a:r>
              <a:rPr lang="en-US" sz="1350" dirty="0"/>
              <a:t>DM</a:t>
            </a:r>
          </a:p>
        </p:txBody>
      </p:sp>
      <p:sp>
        <p:nvSpPr>
          <p:cNvPr id="6" name="Flowchart: Magnetic Disk 5"/>
          <p:cNvSpPr/>
          <p:nvPr/>
        </p:nvSpPr>
        <p:spPr>
          <a:xfrm>
            <a:off x="7819931" y="2514600"/>
            <a:ext cx="685800" cy="137160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Sales</a:t>
            </a:r>
            <a:br>
              <a:rPr lang="en-US" sz="1350" dirty="0"/>
            </a:br>
            <a:r>
              <a:rPr lang="en-US" sz="1350" dirty="0"/>
              <a:t>DM</a:t>
            </a:r>
          </a:p>
        </p:txBody>
      </p:sp>
      <p:sp>
        <p:nvSpPr>
          <p:cNvPr id="7" name="Flowchart: Magnetic Disk 6"/>
          <p:cNvSpPr/>
          <p:nvPr/>
        </p:nvSpPr>
        <p:spPr>
          <a:xfrm>
            <a:off x="8058150" y="4286250"/>
            <a:ext cx="685800" cy="1028700"/>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a:t>Finance</a:t>
            </a:r>
            <a:br>
              <a:rPr lang="en-US" sz="1350" dirty="0"/>
            </a:br>
            <a:r>
              <a:rPr lang="en-US" sz="1350" dirty="0"/>
              <a:t>DM</a:t>
            </a:r>
          </a:p>
        </p:txBody>
      </p:sp>
      <p:sp>
        <p:nvSpPr>
          <p:cNvPr id="8" name="Right Arrow 7"/>
          <p:cNvSpPr/>
          <p:nvPr/>
        </p:nvSpPr>
        <p:spPr>
          <a:xfrm rot="16200000">
            <a:off x="6081665" y="3914210"/>
            <a:ext cx="97155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ight Arrow 8"/>
          <p:cNvSpPr/>
          <p:nvPr/>
        </p:nvSpPr>
        <p:spPr>
          <a:xfrm>
            <a:off x="7029450" y="4800600"/>
            <a:ext cx="108585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ight Arrow 9"/>
          <p:cNvSpPr/>
          <p:nvPr/>
        </p:nvSpPr>
        <p:spPr>
          <a:xfrm rot="18884925">
            <a:off x="6794444" y="3970637"/>
            <a:ext cx="130595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10"/>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20</a:t>
            </a:fld>
            <a:endParaRPr kumimoji="0" lang="en-US" dirty="0"/>
          </a:p>
        </p:txBody>
      </p:sp>
    </p:spTree>
    <p:extLst>
      <p:ext uri="{BB962C8B-B14F-4D97-AF65-F5344CB8AC3E}">
        <p14:creationId xmlns:p14="http://schemas.microsoft.com/office/powerpoint/2010/main" val="5377114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50" dirty="0">
                <a:solidFill>
                  <a:schemeClr val="accent6"/>
                </a:solidFill>
              </a:rPr>
              <a:t>Delivering Data for Presentation</a:t>
            </a:r>
          </a:p>
        </p:txBody>
      </p:sp>
      <p:sp>
        <p:nvSpPr>
          <p:cNvPr id="3" name="Text Placeholder 2"/>
          <p:cNvSpPr>
            <a:spLocks noGrp="1"/>
          </p:cNvSpPr>
          <p:nvPr>
            <p:ph type="body" idx="1"/>
          </p:nvPr>
        </p:nvSpPr>
        <p:spPr/>
        <p:txBody>
          <a:bodyPr>
            <a:normAutofit/>
          </a:bodyPr>
          <a:lstStyle/>
          <a:p>
            <a:r>
              <a:rPr lang="en-US" sz="2100" dirty="0"/>
              <a:t>The “L” in ETL</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21</a:t>
            </a:fld>
            <a:endParaRPr kumimoji="0" lang="en-US" dirty="0"/>
          </a:p>
        </p:txBody>
      </p:sp>
    </p:spTree>
    <p:extLst>
      <p:ext uri="{BB962C8B-B14F-4D97-AF65-F5344CB8AC3E}">
        <p14:creationId xmlns:p14="http://schemas.microsoft.com/office/powerpoint/2010/main" val="33658157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solidFill>
                  <a:schemeClr val="accent6"/>
                </a:solidFill>
              </a:rPr>
              <a:t>9 – Slowly Changing Dimension Manager</a:t>
            </a:r>
          </a:p>
        </p:txBody>
      </p:sp>
      <p:sp>
        <p:nvSpPr>
          <p:cNvPr id="5" name="Content Placeholder 4"/>
          <p:cNvSpPr>
            <a:spLocks noGrp="1"/>
          </p:cNvSpPr>
          <p:nvPr>
            <p:ph sz="half" idx="1"/>
          </p:nvPr>
        </p:nvSpPr>
        <p:spPr/>
        <p:txBody>
          <a:bodyPr>
            <a:normAutofit/>
          </a:bodyPr>
          <a:lstStyle/>
          <a:p>
            <a:r>
              <a:rPr lang="en-US" dirty="0"/>
              <a:t>The ETL system must determine how to handle a dimension attribute value that has changed from what is already in the warehouse.</a:t>
            </a:r>
          </a:p>
        </p:txBody>
      </p:sp>
      <p:pic>
        <p:nvPicPr>
          <p:cNvPr id="9" name="Content Placeholder 8"/>
          <p:cNvPicPr>
            <a:picLocks noGrp="1" noChangeAspect="1"/>
          </p:cNvPicPr>
          <p:nvPr>
            <p:ph sz="half" idx="2"/>
          </p:nvPr>
        </p:nvPicPr>
        <p:blipFill>
          <a:blip r:embed="rId3"/>
          <a:stretch>
            <a:fillRect/>
          </a:stretch>
        </p:blipFill>
        <p:spPr>
          <a:xfrm>
            <a:off x="5829300" y="2400301"/>
            <a:ext cx="2571750" cy="3493697"/>
          </a:xfrm>
          <a:prstGeom prst="rect">
            <a:avLst/>
          </a:prstGeom>
        </p:spPr>
      </p:pic>
      <p:pic>
        <p:nvPicPr>
          <p:cNvPr id="2" name="Picture 1"/>
          <p:cNvPicPr>
            <a:picLocks noChangeAspect="1"/>
          </p:cNvPicPr>
          <p:nvPr/>
        </p:nvPicPr>
        <p:blipFill>
          <a:blip r:embed="rId4"/>
          <a:stretch>
            <a:fillRect/>
          </a:stretch>
        </p:blipFill>
        <p:spPr>
          <a:xfrm>
            <a:off x="6286501" y="2004394"/>
            <a:ext cx="1543265" cy="342948"/>
          </a:xfrm>
          <a:prstGeom prst="rect">
            <a:avLst/>
          </a:prstGeom>
        </p:spPr>
      </p:pic>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22</a:t>
            </a:fld>
            <a:endParaRPr kumimoji="0" lang="en-US"/>
          </a:p>
        </p:txBody>
      </p:sp>
    </p:spTree>
    <p:extLst>
      <p:ext uri="{BB962C8B-B14F-4D97-AF65-F5344CB8AC3E}">
        <p14:creationId xmlns:p14="http://schemas.microsoft.com/office/powerpoint/2010/main" val="22050127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6"/>
                </a:solidFill>
              </a:rPr>
              <a:t>10 – Surrogate Key Manager</a:t>
            </a:r>
          </a:p>
        </p:txBody>
      </p:sp>
      <p:sp>
        <p:nvSpPr>
          <p:cNvPr id="3" name="Content Placeholder 2"/>
          <p:cNvSpPr>
            <a:spLocks noGrp="1"/>
          </p:cNvSpPr>
          <p:nvPr>
            <p:ph idx="1"/>
          </p:nvPr>
        </p:nvSpPr>
        <p:spPr>
          <a:xfrm>
            <a:off x="628650" y="2226469"/>
            <a:ext cx="4743450" cy="3263504"/>
          </a:xfrm>
        </p:spPr>
        <p:txBody>
          <a:bodyPr>
            <a:normAutofit/>
          </a:bodyPr>
          <a:lstStyle/>
          <a:p>
            <a:r>
              <a:rPr lang="en-US" dirty="0"/>
              <a:t>Surrogate keys are recommended for PK’s of your dimension tables.</a:t>
            </a:r>
          </a:p>
          <a:p>
            <a:r>
              <a:rPr lang="en-US" dirty="0"/>
              <a:t>In SQL Server, use </a:t>
            </a:r>
            <a:r>
              <a:rPr lang="en-US" b="1" dirty="0">
                <a:latin typeface="Consolas" panose="020B0609020204030204" pitchFamily="49" charset="0"/>
                <a:cs typeface="Consolas" panose="020B0609020204030204" pitchFamily="49" charset="0"/>
              </a:rPr>
              <a:t>IDENTITY</a:t>
            </a:r>
            <a:r>
              <a:rPr lang="en-US" dirty="0">
                <a:latin typeface="Consolas" panose="020B0609020204030204" pitchFamily="49" charset="0"/>
                <a:cs typeface="Consolas" panose="020B0609020204030204" pitchFamily="49" charset="0"/>
              </a:rPr>
              <a:t> </a:t>
            </a:r>
          </a:p>
          <a:p>
            <a:r>
              <a:rPr lang="en-US" dirty="0"/>
              <a:t>In other DBMS’s use a sequence with a database trigger can be used.</a:t>
            </a:r>
          </a:p>
          <a:p>
            <a:r>
              <a:rPr lang="en-US" dirty="0"/>
              <a:t>The ETL system can also manage them.</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23</a:t>
            </a:fld>
            <a:endParaRPr kumimoji="0" lang="en-US" dirty="0"/>
          </a:p>
        </p:txBody>
      </p:sp>
    </p:spTree>
    <p:extLst>
      <p:ext uri="{BB962C8B-B14F-4D97-AF65-F5344CB8AC3E}">
        <p14:creationId xmlns:p14="http://schemas.microsoft.com/office/powerpoint/2010/main" val="26171859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6"/>
                </a:solidFill>
              </a:rPr>
              <a:t>11 – Hierarchy Manager</a:t>
            </a:r>
          </a:p>
        </p:txBody>
      </p:sp>
      <p:sp>
        <p:nvSpPr>
          <p:cNvPr id="3" name="Content Placeholder 2"/>
          <p:cNvSpPr>
            <a:spLocks noGrp="1"/>
          </p:cNvSpPr>
          <p:nvPr>
            <p:ph idx="1"/>
          </p:nvPr>
        </p:nvSpPr>
        <p:spPr>
          <a:xfrm>
            <a:off x="628650" y="2226469"/>
            <a:ext cx="6915150" cy="3263504"/>
          </a:xfrm>
        </p:spPr>
        <p:txBody>
          <a:bodyPr>
            <a:noAutofit/>
          </a:bodyPr>
          <a:lstStyle/>
          <a:p>
            <a:r>
              <a:rPr lang="en-US" dirty="0"/>
              <a:t>Hierarchies are common among dimensions. Two Types:</a:t>
            </a:r>
          </a:p>
          <a:p>
            <a:r>
              <a:rPr lang="en-US" b="1" dirty="0">
                <a:solidFill>
                  <a:schemeClr val="accent6"/>
                </a:solidFill>
              </a:rPr>
              <a:t>Fixed</a:t>
            </a:r>
            <a:r>
              <a:rPr lang="en-US" dirty="0">
                <a:solidFill>
                  <a:schemeClr val="accent6"/>
                </a:solidFill>
              </a:rPr>
              <a:t> </a:t>
            </a:r>
            <a:r>
              <a:rPr lang="en-US" dirty="0"/>
              <a:t>– a consistent number of levels. Modeled as attributes in the dimension</a:t>
            </a:r>
          </a:p>
          <a:p>
            <a:pPr lvl="1"/>
            <a:r>
              <a:rPr lang="en-US" sz="1500" dirty="0"/>
              <a:t>Example</a:t>
            </a:r>
            <a:r>
              <a:rPr lang="en-US" sz="1350" dirty="0"/>
              <a:t>: Product </a:t>
            </a:r>
            <a:r>
              <a:rPr lang="en-US" sz="1350" dirty="0">
                <a:sym typeface="Wingdings" panose="05000000000000000000" pitchFamily="2" charset="2"/>
              </a:rPr>
              <a:t> Manufacturer</a:t>
            </a:r>
          </a:p>
          <a:p>
            <a:r>
              <a:rPr lang="en-US" b="1" dirty="0">
                <a:solidFill>
                  <a:schemeClr val="accent6"/>
                </a:solidFill>
                <a:sym typeface="Wingdings" panose="05000000000000000000" pitchFamily="2" charset="2"/>
              </a:rPr>
              <a:t>Ragged</a:t>
            </a:r>
            <a:r>
              <a:rPr lang="en-US" b="1" dirty="0">
                <a:sym typeface="Wingdings" panose="05000000000000000000" pitchFamily="2" charset="2"/>
              </a:rPr>
              <a:t> </a:t>
            </a:r>
            <a:r>
              <a:rPr lang="en-US" dirty="0">
                <a:sym typeface="Wingdings" panose="05000000000000000000" pitchFamily="2" charset="2"/>
              </a:rPr>
              <a:t>– a variable number of levels. Must be modeled as a snowflake with recursive bridge table.</a:t>
            </a:r>
          </a:p>
          <a:p>
            <a:pPr lvl="1"/>
            <a:r>
              <a:rPr lang="en-US" sz="1500" dirty="0">
                <a:sym typeface="Wingdings" panose="05000000000000000000" pitchFamily="2" charset="2"/>
              </a:rPr>
              <a:t>Example:  Outdoors  Camping  Tents  Multi-Room</a:t>
            </a:r>
          </a:p>
          <a:p>
            <a:r>
              <a:rPr lang="en-US" dirty="0">
                <a:sym typeface="Wingdings" panose="05000000000000000000" pitchFamily="2" charset="2"/>
              </a:rPr>
              <a:t>Master Data Management can help with hierarchies outside the OLTP</a:t>
            </a:r>
          </a:p>
          <a:p>
            <a:r>
              <a:rPr lang="en-US" dirty="0" smtClean="0">
                <a:sym typeface="Wingdings" panose="05000000000000000000" pitchFamily="2" charset="2"/>
              </a:rPr>
              <a:t>Hierarchy Rules are added to the MOLAP Databases</a:t>
            </a:r>
            <a:endParaRPr lang="en-US" dirty="0"/>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24</a:t>
            </a:fld>
            <a:endParaRPr kumimoji="0" lang="en-US" dirty="0"/>
          </a:p>
        </p:txBody>
      </p:sp>
    </p:spTree>
    <p:extLst>
      <p:ext uri="{BB962C8B-B14F-4D97-AF65-F5344CB8AC3E}">
        <p14:creationId xmlns:p14="http://schemas.microsoft.com/office/powerpoint/2010/main" val="1386809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6"/>
                </a:solidFill>
              </a:rPr>
              <a:t>12 – Special Dimensions Manager</a:t>
            </a:r>
          </a:p>
        </p:txBody>
      </p:sp>
      <p:sp>
        <p:nvSpPr>
          <p:cNvPr id="3" name="Content Placeholder 2"/>
          <p:cNvSpPr>
            <a:spLocks noGrp="1"/>
          </p:cNvSpPr>
          <p:nvPr>
            <p:ph idx="1"/>
          </p:nvPr>
        </p:nvSpPr>
        <p:spPr/>
        <p:txBody>
          <a:bodyPr>
            <a:normAutofit/>
          </a:bodyPr>
          <a:lstStyle/>
          <a:p>
            <a:r>
              <a:rPr lang="en-US" dirty="0"/>
              <a:t>A placeholder for supporting an organization’s specific dimensional design characteristics.</a:t>
            </a:r>
          </a:p>
          <a:p>
            <a:r>
              <a:rPr lang="en-US" b="1" dirty="0"/>
              <a:t>Date and/or Time Dimensions</a:t>
            </a:r>
          </a:p>
          <a:p>
            <a:r>
              <a:rPr lang="en-US" b="1" dirty="0"/>
              <a:t>Junk Dimensions</a:t>
            </a:r>
          </a:p>
          <a:p>
            <a:r>
              <a:rPr lang="en-US" b="1" dirty="0"/>
              <a:t>Shrunken Dimensions </a:t>
            </a:r>
          </a:p>
          <a:p>
            <a:pPr lvl="1"/>
            <a:r>
              <a:rPr lang="en-US" sz="1500" dirty="0"/>
              <a:t>Conformed Dimensions which are subsets of a larger dimension.</a:t>
            </a:r>
          </a:p>
          <a:p>
            <a:r>
              <a:rPr lang="en-US" b="1" dirty="0"/>
              <a:t>Small Static Dimensions</a:t>
            </a:r>
          </a:p>
          <a:p>
            <a:pPr lvl="1"/>
            <a:r>
              <a:rPr lang="en-US" sz="1500" dirty="0"/>
              <a:t>Lookup tables not sourced elsewhere</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25</a:t>
            </a:fld>
            <a:endParaRPr kumimoji="0" lang="en-US" dirty="0"/>
          </a:p>
        </p:txBody>
      </p:sp>
    </p:spTree>
    <p:extLst>
      <p:ext uri="{BB962C8B-B14F-4D97-AF65-F5344CB8AC3E}">
        <p14:creationId xmlns:p14="http://schemas.microsoft.com/office/powerpoint/2010/main" val="23447570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solidFill>
                  <a:schemeClr val="accent6"/>
                </a:solidFill>
              </a:rPr>
              <a:t>13 – Fact Table Builders</a:t>
            </a:r>
            <a:endParaRPr lang="en-US" sz="3600"/>
          </a:p>
        </p:txBody>
      </p:sp>
      <p:sp>
        <p:nvSpPr>
          <p:cNvPr id="3" name="Content Placeholder 2"/>
          <p:cNvSpPr>
            <a:spLocks noGrp="1"/>
          </p:cNvSpPr>
          <p:nvPr>
            <p:ph idx="1"/>
          </p:nvPr>
        </p:nvSpPr>
        <p:spPr/>
        <p:txBody>
          <a:bodyPr/>
          <a:lstStyle/>
          <a:p>
            <a:r>
              <a:rPr lang="en-US"/>
              <a:t>Focuses on the architectural requirements for building the fact tables.</a:t>
            </a:r>
          </a:p>
          <a:p>
            <a:r>
              <a:rPr lang="en-US"/>
              <a:t>Transaction</a:t>
            </a:r>
          </a:p>
          <a:p>
            <a:pPr lvl="1"/>
            <a:r>
              <a:rPr lang="en-US"/>
              <a:t>Loaded as the transaction occurs, or on an interval</a:t>
            </a:r>
          </a:p>
          <a:p>
            <a:r>
              <a:rPr lang="en-US"/>
              <a:t>Periodic Snapshots</a:t>
            </a:r>
          </a:p>
          <a:p>
            <a:pPr lvl="1"/>
            <a:r>
              <a:rPr lang="en-US"/>
              <a:t>Loaded on an interval based on periods</a:t>
            </a:r>
          </a:p>
          <a:p>
            <a:r>
              <a:rPr lang="en-US"/>
              <a:t>Accumulating </a:t>
            </a:r>
          </a:p>
          <a:p>
            <a:pPr lvl="1"/>
            <a:r>
              <a:rPr lang="en-US"/>
              <a:t>Since facts are updated the ETL design must accommodate that</a:t>
            </a:r>
            <a:r>
              <a:rPr lang="en-US" smtClean="0"/>
              <a:t>.</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26</a:t>
            </a:fld>
            <a:endParaRPr kumimoji="0" lang="en-US" dirty="0"/>
          </a:p>
        </p:txBody>
      </p:sp>
    </p:spTree>
    <p:extLst>
      <p:ext uri="{BB962C8B-B14F-4D97-AF65-F5344CB8AC3E}">
        <p14:creationId xmlns:p14="http://schemas.microsoft.com/office/powerpoint/2010/main" val="41755011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6"/>
                </a:solidFill>
              </a:rPr>
              <a:t>14 – Surrogate Key Pipeline</a:t>
            </a:r>
          </a:p>
        </p:txBody>
      </p:sp>
      <p:sp>
        <p:nvSpPr>
          <p:cNvPr id="3" name="Content Placeholder 2"/>
          <p:cNvSpPr>
            <a:spLocks noGrp="1"/>
          </p:cNvSpPr>
          <p:nvPr>
            <p:ph idx="1"/>
          </p:nvPr>
        </p:nvSpPr>
        <p:spPr/>
        <p:txBody>
          <a:bodyPr>
            <a:normAutofit/>
          </a:bodyPr>
          <a:lstStyle/>
          <a:p>
            <a:r>
              <a:rPr lang="en-US" dirty="0"/>
              <a:t>A system for replacing </a:t>
            </a:r>
            <a:r>
              <a:rPr lang="en-US" b="1" dirty="0"/>
              <a:t>operational natural keys </a:t>
            </a:r>
            <a:r>
              <a:rPr lang="en-US" dirty="0"/>
              <a:t>in the incoming </a:t>
            </a:r>
            <a:r>
              <a:rPr lang="en-US" b="1" dirty="0"/>
              <a:t>fact table record </a:t>
            </a:r>
            <a:r>
              <a:rPr lang="en-US" dirty="0"/>
              <a:t>with appropriate </a:t>
            </a:r>
            <a:r>
              <a:rPr lang="en-US" b="1" dirty="0"/>
              <a:t>dimension surrogate keys</a:t>
            </a:r>
            <a:r>
              <a:rPr lang="en-US" dirty="0"/>
              <a:t>.</a:t>
            </a:r>
          </a:p>
          <a:p>
            <a:r>
              <a:rPr lang="en-US" dirty="0"/>
              <a:t>Approaches to handling </a:t>
            </a:r>
            <a:r>
              <a:rPr lang="en-US" b="1" dirty="0"/>
              <a:t>referential integrity </a:t>
            </a:r>
            <a:r>
              <a:rPr lang="en-US" dirty="0"/>
              <a:t>errors:</a:t>
            </a:r>
          </a:p>
          <a:p>
            <a:pPr lvl="1"/>
            <a:r>
              <a:rPr lang="en-US" sz="1500" dirty="0"/>
              <a:t>Throw away fact rows – bad idea</a:t>
            </a:r>
          </a:p>
          <a:p>
            <a:pPr lvl="1"/>
            <a:r>
              <a:rPr lang="en-US" sz="1500" dirty="0"/>
              <a:t>Write bad rows to an error table – most common</a:t>
            </a:r>
          </a:p>
          <a:p>
            <a:pPr lvl="1"/>
            <a:r>
              <a:rPr lang="en-US" sz="1500" dirty="0"/>
              <a:t>Insert placeholder row into the dimension – most complex</a:t>
            </a:r>
          </a:p>
          <a:p>
            <a:pPr lvl="1"/>
            <a:r>
              <a:rPr lang="en-US" sz="1500" dirty="0"/>
              <a:t>Fail the package and abort – draconian</a:t>
            </a:r>
          </a:p>
          <a:p>
            <a:pPr marL="385763" indent="-385763">
              <a:buFont typeface="+mj-lt"/>
              <a:buAutoNum type="arabicPeriod"/>
            </a:pPr>
            <a:r>
              <a:rPr lang="en-US" dirty="0" smtClean="0"/>
              <a:t>Staged Lookups (Below)</a:t>
            </a:r>
          </a:p>
          <a:p>
            <a:pPr marL="385763" indent="-385763">
              <a:buFont typeface="+mj-lt"/>
              <a:buAutoNum type="arabicPeriod"/>
            </a:pPr>
            <a:r>
              <a:rPr lang="en-US" dirty="0" smtClean="0"/>
              <a:t>Table joins (Like in Initial Load Example)</a:t>
            </a:r>
            <a:endParaRPr lang="en-US" dirty="0"/>
          </a:p>
          <a:p>
            <a:endParaRPr lang="en-US" dirty="0"/>
          </a:p>
        </p:txBody>
      </p:sp>
      <p:pic>
        <p:nvPicPr>
          <p:cNvPr id="4" name="Picture 3"/>
          <p:cNvPicPr>
            <a:picLocks noChangeAspect="1"/>
          </p:cNvPicPr>
          <p:nvPr/>
        </p:nvPicPr>
        <p:blipFill>
          <a:blip r:embed="rId3"/>
          <a:stretch>
            <a:fillRect/>
          </a:stretch>
        </p:blipFill>
        <p:spPr>
          <a:xfrm>
            <a:off x="857250" y="5086350"/>
            <a:ext cx="6680339" cy="607304"/>
          </a:xfrm>
          <a:prstGeom prst="rect">
            <a:avLst/>
          </a:prstGeom>
        </p:spPr>
      </p:pic>
      <p:pic>
        <p:nvPicPr>
          <p:cNvPr id="5" name="Picture 4"/>
          <p:cNvPicPr>
            <a:picLocks noChangeAspect="1"/>
          </p:cNvPicPr>
          <p:nvPr/>
        </p:nvPicPr>
        <p:blipFill>
          <a:blip r:embed="rId4"/>
          <a:stretch>
            <a:fillRect/>
          </a:stretch>
        </p:blipFill>
        <p:spPr>
          <a:xfrm>
            <a:off x="6972300" y="3590053"/>
            <a:ext cx="1371600" cy="498764"/>
          </a:xfrm>
          <a:prstGeom prst="rect">
            <a:avLst/>
          </a:prstGeom>
        </p:spPr>
      </p:pic>
      <p:sp>
        <p:nvSpPr>
          <p:cNvPr id="6" name="Slide Number Placeholder 5"/>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27</a:t>
            </a:fld>
            <a:endParaRPr kumimoji="0" lang="en-US" dirty="0"/>
          </a:p>
        </p:txBody>
      </p:sp>
    </p:spTree>
    <p:extLst>
      <p:ext uri="{BB962C8B-B14F-4D97-AF65-F5344CB8AC3E}">
        <p14:creationId xmlns:p14="http://schemas.microsoft.com/office/powerpoint/2010/main" val="3563615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6"/>
                </a:solidFill>
              </a:rPr>
              <a:t>15 – Multi-Valued Dimension Bridge Table Builder</a:t>
            </a:r>
          </a:p>
        </p:txBody>
      </p:sp>
      <p:sp>
        <p:nvSpPr>
          <p:cNvPr id="3" name="Content Placeholder 2"/>
          <p:cNvSpPr>
            <a:spLocks noGrp="1"/>
          </p:cNvSpPr>
          <p:nvPr>
            <p:ph idx="1"/>
          </p:nvPr>
        </p:nvSpPr>
        <p:spPr>
          <a:xfrm>
            <a:off x="685800" y="2286001"/>
            <a:ext cx="6972300" cy="1771649"/>
          </a:xfrm>
        </p:spPr>
        <p:txBody>
          <a:bodyPr>
            <a:normAutofit/>
          </a:bodyPr>
          <a:lstStyle/>
          <a:p>
            <a:r>
              <a:rPr lang="en-US" dirty="0"/>
              <a:t>Support for </a:t>
            </a:r>
            <a:r>
              <a:rPr lang="en-US" b="1" dirty="0"/>
              <a:t>M-M relationships </a:t>
            </a:r>
            <a:r>
              <a:rPr lang="en-US" dirty="0"/>
              <a:t>among Fact and Dimensions is required.</a:t>
            </a:r>
          </a:p>
          <a:p>
            <a:r>
              <a:rPr lang="en-US" dirty="0"/>
              <a:t>Rebalancing the weighted values in the bridge table to add up to 1 is important.</a:t>
            </a:r>
          </a:p>
          <a:p>
            <a:pPr lvl="1"/>
            <a:r>
              <a:rPr lang="en-US" sz="1500" dirty="0"/>
              <a:t>Examples: Patients and diagnoses, Classes and instructors</a:t>
            </a:r>
          </a:p>
          <a:p>
            <a:pPr lvl="1"/>
            <a:endParaRPr lang="en-US" sz="1500" dirty="0"/>
          </a:p>
        </p:txBody>
      </p:sp>
      <p:pic>
        <p:nvPicPr>
          <p:cNvPr id="3074" name="Picture 2" descr="http://www.kimballgroup.com/wp-content/uploads/2012/06/dt124-e134026661282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067" y="4057650"/>
            <a:ext cx="7330960" cy="17716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28</a:t>
            </a:fld>
            <a:endParaRPr kumimoji="0" lang="en-US" dirty="0"/>
          </a:p>
        </p:txBody>
      </p:sp>
    </p:spTree>
    <p:extLst>
      <p:ext uri="{BB962C8B-B14F-4D97-AF65-F5344CB8AC3E}">
        <p14:creationId xmlns:p14="http://schemas.microsoft.com/office/powerpoint/2010/main" val="12551018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6"/>
                </a:solidFill>
              </a:rPr>
              <a:t>16 – Late Arriving Data Handler</a:t>
            </a:r>
          </a:p>
        </p:txBody>
      </p:sp>
      <p:sp>
        <p:nvSpPr>
          <p:cNvPr id="3" name="Content Placeholder 2"/>
          <p:cNvSpPr>
            <a:spLocks noGrp="1"/>
          </p:cNvSpPr>
          <p:nvPr>
            <p:ph idx="1"/>
          </p:nvPr>
        </p:nvSpPr>
        <p:spPr/>
        <p:txBody>
          <a:bodyPr>
            <a:normAutofit/>
          </a:bodyPr>
          <a:lstStyle/>
          <a:p>
            <a:r>
              <a:rPr lang="en-US" dirty="0"/>
              <a:t>Ideally we want all data to arrive at the same time. </a:t>
            </a:r>
          </a:p>
          <a:p>
            <a:r>
              <a:rPr lang="en-US" dirty="0"/>
              <a:t>In some circumstances that is not the case.</a:t>
            </a:r>
          </a:p>
          <a:p>
            <a:pPr marL="557213" lvl="2" indent="-257175"/>
            <a:r>
              <a:rPr lang="en-US" dirty="0"/>
              <a:t>Example: Orders are updated daily, but Salesperson changes are processed monthly</a:t>
            </a:r>
            <a:endParaRPr lang="en-US" sz="2100" dirty="0"/>
          </a:p>
          <a:p>
            <a:r>
              <a:rPr lang="en-US" dirty="0"/>
              <a:t>The ETL system must handle these situations and still maintain </a:t>
            </a:r>
            <a:r>
              <a:rPr lang="en-US" b="1" dirty="0"/>
              <a:t>referential integrity.</a:t>
            </a:r>
          </a:p>
          <a:p>
            <a:r>
              <a:rPr lang="en-US" dirty="0"/>
              <a:t>Placeholder row</a:t>
            </a:r>
            <a:r>
              <a:rPr lang="en-US" b="1" dirty="0"/>
              <a:t> </a:t>
            </a:r>
            <a:r>
              <a:rPr lang="en-US" dirty="0"/>
              <a:t>technique.</a:t>
            </a:r>
          </a:p>
          <a:p>
            <a:pPr lvl="1"/>
            <a:r>
              <a:rPr lang="en-US" dirty="0"/>
              <a:t>Fact assigned a default value for the dimension until it is known.  </a:t>
            </a:r>
            <a:r>
              <a:rPr lang="en-US" dirty="0" smtClean="0"/>
              <a:t/>
            </a:r>
            <a:br>
              <a:rPr lang="en-US" dirty="0" smtClean="0"/>
            </a:br>
            <a:r>
              <a:rPr lang="en-US" dirty="0" smtClean="0"/>
              <a:t>Ex: -2 Customer TBD</a:t>
            </a:r>
            <a:br>
              <a:rPr lang="en-US" dirty="0" smtClean="0"/>
            </a:br>
            <a:r>
              <a:rPr lang="en-US" dirty="0" smtClean="0"/>
              <a:t>Once known the dimension value is updated by a separate ETL Task.</a:t>
            </a:r>
            <a:endParaRPr lang="en-US" dirty="0"/>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29</a:t>
            </a:fld>
            <a:endParaRPr kumimoji="0" lang="en-US" dirty="0"/>
          </a:p>
        </p:txBody>
      </p:sp>
    </p:spTree>
    <p:extLst>
      <p:ext uri="{BB962C8B-B14F-4D97-AF65-F5344CB8AC3E}">
        <p14:creationId xmlns:p14="http://schemas.microsoft.com/office/powerpoint/2010/main" val="419815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Kimball Lifecycle</a:t>
            </a:r>
            <a:endParaRPr lang="en-US" dirty="0"/>
          </a:p>
        </p:txBody>
      </p:sp>
      <p:pic>
        <p:nvPicPr>
          <p:cNvPr id="1026" name="Picture 2" descr="http://www.kimballgroup.com/wp-content/uploads/2012/06/kimball-core-concepts-02.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69271" y="2057400"/>
            <a:ext cx="6561438" cy="3371850"/>
          </a:xfrm>
          <a:prstGeom prst="rect">
            <a:avLst/>
          </a:prstGeom>
          <a:solidFill>
            <a:schemeClr val="accent6">
              <a:lumMod val="20000"/>
              <a:lumOff val="80000"/>
            </a:schemeClr>
          </a:solidFill>
          <a:extLst/>
        </p:spPr>
      </p:pic>
      <p:sp>
        <p:nvSpPr>
          <p:cNvPr id="3" name="Rectangle 2"/>
          <p:cNvSpPr/>
          <p:nvPr/>
        </p:nvSpPr>
        <p:spPr>
          <a:xfrm>
            <a:off x="4972050" y="3371850"/>
            <a:ext cx="914400" cy="62865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a:t>
            </a:fld>
            <a:endParaRPr kumimoji="0" lang="en-US" dirty="0"/>
          </a:p>
        </p:txBody>
      </p:sp>
    </p:spTree>
    <p:extLst>
      <p:ext uri="{BB962C8B-B14F-4D97-AF65-F5344CB8AC3E}">
        <p14:creationId xmlns:p14="http://schemas.microsoft.com/office/powerpoint/2010/main" val="17554461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6"/>
                </a:solidFill>
              </a:rPr>
              <a:t>17 – Dimension Manager</a:t>
            </a:r>
          </a:p>
        </p:txBody>
      </p:sp>
      <p:sp>
        <p:nvSpPr>
          <p:cNvPr id="3" name="Content Placeholder 2"/>
          <p:cNvSpPr>
            <a:spLocks noGrp="1"/>
          </p:cNvSpPr>
          <p:nvPr>
            <p:ph idx="1"/>
          </p:nvPr>
        </p:nvSpPr>
        <p:spPr>
          <a:xfrm>
            <a:off x="628650" y="2226469"/>
            <a:ext cx="5543550" cy="3263504"/>
          </a:xfrm>
        </p:spPr>
        <p:txBody>
          <a:bodyPr>
            <a:normAutofit/>
          </a:bodyPr>
          <a:lstStyle/>
          <a:p>
            <a:r>
              <a:rPr lang="en-US" dirty="0"/>
              <a:t>A Centralized authority, typically a person, who prepares and publishes conformed dimensions to the DW community. </a:t>
            </a:r>
          </a:p>
          <a:p>
            <a:r>
              <a:rPr lang="en-US" dirty="0"/>
              <a:t>Responsibilities:</a:t>
            </a:r>
          </a:p>
          <a:p>
            <a:pPr lvl="1"/>
            <a:r>
              <a:rPr lang="en-US" dirty="0"/>
              <a:t>Implement descriptive labels for attributes</a:t>
            </a:r>
          </a:p>
          <a:p>
            <a:pPr lvl="1"/>
            <a:r>
              <a:rPr lang="en-US" dirty="0"/>
              <a:t>Add rows to the conformed dimension</a:t>
            </a:r>
          </a:p>
          <a:p>
            <a:pPr lvl="1"/>
            <a:r>
              <a:rPr lang="en-US" dirty="0"/>
              <a:t>Manage attribute changes</a:t>
            </a:r>
          </a:p>
          <a:p>
            <a:pPr lvl="1"/>
            <a:r>
              <a:rPr lang="en-US" dirty="0"/>
              <a:t>Distribute dimensional updates</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30</a:t>
            </a:fld>
            <a:endParaRPr kumimoji="0" lang="en-US" dirty="0"/>
          </a:p>
        </p:txBody>
      </p:sp>
    </p:spTree>
    <p:extLst>
      <p:ext uri="{BB962C8B-B14F-4D97-AF65-F5344CB8AC3E}">
        <p14:creationId xmlns:p14="http://schemas.microsoft.com/office/powerpoint/2010/main" val="22491683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6"/>
                </a:solidFill>
              </a:rPr>
              <a:t>18 – Fact Provider System</a:t>
            </a:r>
          </a:p>
        </p:txBody>
      </p:sp>
      <p:sp>
        <p:nvSpPr>
          <p:cNvPr id="3" name="Content Placeholder 2"/>
          <p:cNvSpPr>
            <a:spLocks noGrp="1"/>
          </p:cNvSpPr>
          <p:nvPr>
            <p:ph idx="1"/>
          </p:nvPr>
        </p:nvSpPr>
        <p:spPr/>
        <p:txBody>
          <a:bodyPr>
            <a:normAutofit/>
          </a:bodyPr>
          <a:lstStyle/>
          <a:p>
            <a:r>
              <a:rPr lang="en-US" dirty="0"/>
              <a:t>Owns the administration of fact tables</a:t>
            </a:r>
          </a:p>
          <a:p>
            <a:r>
              <a:rPr lang="en-US" dirty="0"/>
              <a:t>Responsibilities:</a:t>
            </a:r>
          </a:p>
          <a:p>
            <a:pPr lvl="1"/>
            <a:r>
              <a:rPr lang="en-US" dirty="0"/>
              <a:t>Receive duplicated dimensions from the dimension manager</a:t>
            </a:r>
          </a:p>
          <a:p>
            <a:pPr lvl="1"/>
            <a:r>
              <a:rPr lang="en-US" dirty="0"/>
              <a:t>Adds / Updates fact tables</a:t>
            </a:r>
          </a:p>
          <a:p>
            <a:pPr lvl="1"/>
            <a:r>
              <a:rPr lang="en-US" dirty="0"/>
              <a:t>Adjusts / updates stored aggregates which have been invalidated.</a:t>
            </a:r>
          </a:p>
          <a:p>
            <a:pPr lvl="1"/>
            <a:r>
              <a:rPr lang="en-US" dirty="0"/>
              <a:t>Ensure quality of fact data</a:t>
            </a:r>
          </a:p>
          <a:p>
            <a:pPr lvl="1"/>
            <a:r>
              <a:rPr lang="en-US" dirty="0"/>
              <a:t>Notify users of changes, updates, and issues</a:t>
            </a:r>
          </a:p>
          <a:p>
            <a:pPr lvl="1"/>
            <a:endParaRPr lang="en-US" sz="1500" dirty="0"/>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31</a:t>
            </a:fld>
            <a:endParaRPr kumimoji="0" lang="en-US" dirty="0"/>
          </a:p>
        </p:txBody>
      </p:sp>
    </p:spTree>
    <p:extLst>
      <p:ext uri="{BB962C8B-B14F-4D97-AF65-F5344CB8AC3E}">
        <p14:creationId xmlns:p14="http://schemas.microsoft.com/office/powerpoint/2010/main" val="5240890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6"/>
                </a:solidFill>
              </a:rPr>
              <a:t>19 – Aggregate Builder</a:t>
            </a:r>
          </a:p>
        </p:txBody>
      </p:sp>
      <p:sp>
        <p:nvSpPr>
          <p:cNvPr id="3" name="Content Placeholder 2"/>
          <p:cNvSpPr>
            <a:spLocks noGrp="1"/>
          </p:cNvSpPr>
          <p:nvPr>
            <p:ph idx="1"/>
          </p:nvPr>
        </p:nvSpPr>
        <p:spPr/>
        <p:txBody>
          <a:bodyPr>
            <a:normAutofit/>
          </a:bodyPr>
          <a:lstStyle/>
          <a:p>
            <a:r>
              <a:rPr lang="en-US" dirty="0"/>
              <a:t>Aggregates are specific data structures created to improve performance.</a:t>
            </a:r>
          </a:p>
          <a:p>
            <a:r>
              <a:rPr lang="en-US" dirty="0"/>
              <a:t>Aggregates must be chosen carefully – over aggregation is as problematic as not enough.</a:t>
            </a:r>
          </a:p>
          <a:p>
            <a:r>
              <a:rPr lang="en-US" dirty="0" smtClean="0"/>
              <a:t>Summary Facts and Dimensions are generated from the base facts /dimensions.</a:t>
            </a:r>
            <a:endParaRPr lang="en-US" dirty="0"/>
          </a:p>
        </p:txBody>
      </p:sp>
      <p:pic>
        <p:nvPicPr>
          <p:cNvPr id="4" name="Picture 3"/>
          <p:cNvPicPr>
            <a:picLocks noChangeAspect="1"/>
          </p:cNvPicPr>
          <p:nvPr/>
        </p:nvPicPr>
        <p:blipFill>
          <a:blip r:embed="rId3"/>
          <a:stretch>
            <a:fillRect/>
          </a:stretch>
        </p:blipFill>
        <p:spPr>
          <a:xfrm>
            <a:off x="3429000" y="4514850"/>
            <a:ext cx="1793632" cy="685800"/>
          </a:xfrm>
          <a:prstGeom prst="rect">
            <a:avLst/>
          </a:prstGeom>
        </p:spPr>
      </p:pic>
      <p:sp>
        <p:nvSpPr>
          <p:cNvPr id="5" name="Slide Number Placeholder 4"/>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32</a:t>
            </a:fld>
            <a:endParaRPr kumimoji="0" lang="en-US" dirty="0"/>
          </a:p>
        </p:txBody>
      </p:sp>
    </p:spTree>
    <p:extLst>
      <p:ext uri="{BB962C8B-B14F-4D97-AF65-F5344CB8AC3E}">
        <p14:creationId xmlns:p14="http://schemas.microsoft.com/office/powerpoint/2010/main" val="41572738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6"/>
                </a:solidFill>
              </a:rPr>
              <a:t>20 – OLAP Cube Builder</a:t>
            </a:r>
          </a:p>
        </p:txBody>
      </p:sp>
      <p:sp>
        <p:nvSpPr>
          <p:cNvPr id="3" name="Content Placeholder 2"/>
          <p:cNvSpPr>
            <a:spLocks noGrp="1"/>
          </p:cNvSpPr>
          <p:nvPr>
            <p:ph idx="1"/>
          </p:nvPr>
        </p:nvSpPr>
        <p:spPr/>
        <p:txBody>
          <a:bodyPr>
            <a:normAutofit/>
          </a:bodyPr>
          <a:lstStyle/>
          <a:p>
            <a:r>
              <a:rPr lang="en-US" dirty="0"/>
              <a:t>Cubes (MOLAP) present dimensional data in an intuitive way which is easy to explore.</a:t>
            </a:r>
          </a:p>
          <a:p>
            <a:r>
              <a:rPr lang="en-US" dirty="0"/>
              <a:t>The ROLAP star schema is the foundation for your MOLAP cube.</a:t>
            </a:r>
          </a:p>
          <a:p>
            <a:r>
              <a:rPr lang="en-US" dirty="0"/>
              <a:t>Cube must be refreshed when fact and dimension data is added or updated.</a:t>
            </a:r>
          </a:p>
        </p:txBody>
      </p:sp>
      <p:pic>
        <p:nvPicPr>
          <p:cNvPr id="4" name="Picture 3"/>
          <p:cNvPicPr>
            <a:picLocks noChangeAspect="1"/>
          </p:cNvPicPr>
          <p:nvPr/>
        </p:nvPicPr>
        <p:blipFill>
          <a:blip r:embed="rId3"/>
          <a:stretch>
            <a:fillRect/>
          </a:stretch>
        </p:blipFill>
        <p:spPr>
          <a:xfrm>
            <a:off x="2628900" y="4286250"/>
            <a:ext cx="2961910" cy="628650"/>
          </a:xfrm>
          <a:prstGeom prst="rect">
            <a:avLst/>
          </a:prstGeom>
        </p:spPr>
      </p:pic>
      <p:sp>
        <p:nvSpPr>
          <p:cNvPr id="5" name="Slide Number Placeholder 4"/>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33</a:t>
            </a:fld>
            <a:endParaRPr kumimoji="0" lang="en-US" dirty="0"/>
          </a:p>
        </p:txBody>
      </p:sp>
    </p:spTree>
    <p:extLst>
      <p:ext uri="{BB962C8B-B14F-4D97-AF65-F5344CB8AC3E}">
        <p14:creationId xmlns:p14="http://schemas.microsoft.com/office/powerpoint/2010/main" val="21730738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6"/>
                </a:solidFill>
              </a:rPr>
              <a:t>21 – Data Propagation Manager</a:t>
            </a:r>
          </a:p>
        </p:txBody>
      </p:sp>
      <p:sp>
        <p:nvSpPr>
          <p:cNvPr id="3" name="Content Placeholder 2"/>
          <p:cNvSpPr>
            <a:spLocks noGrp="1"/>
          </p:cNvSpPr>
          <p:nvPr>
            <p:ph idx="1"/>
          </p:nvPr>
        </p:nvSpPr>
        <p:spPr>
          <a:xfrm>
            <a:off x="628650" y="2226469"/>
            <a:ext cx="5429250" cy="3263504"/>
          </a:xfrm>
        </p:spPr>
        <p:txBody>
          <a:bodyPr>
            <a:normAutofit/>
          </a:bodyPr>
          <a:lstStyle/>
          <a:p>
            <a:r>
              <a:rPr lang="en-US" dirty="0"/>
              <a:t>Responsible for moving Warehouse data into other environments for special purposes. </a:t>
            </a:r>
          </a:p>
          <a:p>
            <a:r>
              <a:rPr lang="en-US" dirty="0"/>
              <a:t>Examples: </a:t>
            </a:r>
          </a:p>
          <a:p>
            <a:pPr lvl="1"/>
            <a:r>
              <a:rPr lang="en-US" dirty="0"/>
              <a:t>Reimbursement programs</a:t>
            </a:r>
          </a:p>
          <a:p>
            <a:pPr lvl="1"/>
            <a:r>
              <a:rPr lang="en-US" dirty="0"/>
              <a:t>Independent auditing</a:t>
            </a:r>
          </a:p>
          <a:p>
            <a:pPr lvl="1"/>
            <a:r>
              <a:rPr lang="en-US" dirty="0"/>
              <a:t>Data mining systems</a:t>
            </a:r>
          </a:p>
          <a:p>
            <a:pPr lvl="1"/>
            <a:endParaRPr lang="en-US" sz="1500" dirty="0"/>
          </a:p>
        </p:txBody>
      </p:sp>
      <p:pic>
        <p:nvPicPr>
          <p:cNvPr id="4" name="Picture 3"/>
          <p:cNvPicPr>
            <a:picLocks noChangeAspect="1"/>
          </p:cNvPicPr>
          <p:nvPr/>
        </p:nvPicPr>
        <p:blipFill>
          <a:blip r:embed="rId3"/>
          <a:stretch>
            <a:fillRect/>
          </a:stretch>
        </p:blipFill>
        <p:spPr>
          <a:xfrm>
            <a:off x="6629401" y="2343150"/>
            <a:ext cx="2133599" cy="800100"/>
          </a:xfrm>
          <a:prstGeom prst="rect">
            <a:avLst/>
          </a:prstGeom>
        </p:spPr>
      </p:pic>
      <p:sp>
        <p:nvSpPr>
          <p:cNvPr id="5" name="Slide Number Placeholder 4"/>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34</a:t>
            </a:fld>
            <a:endParaRPr kumimoji="0" lang="en-US" dirty="0"/>
          </a:p>
        </p:txBody>
      </p:sp>
    </p:spTree>
    <p:extLst>
      <p:ext uri="{BB962C8B-B14F-4D97-AF65-F5344CB8AC3E}">
        <p14:creationId xmlns:p14="http://schemas.microsoft.com/office/powerpoint/2010/main" val="27163326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C00000"/>
                </a:solidFill>
              </a:rPr>
              <a:t>Managing the ETL Environment</a:t>
            </a:r>
            <a:endParaRPr lang="en-US" dirty="0">
              <a:solidFill>
                <a:srgbClr val="C00000"/>
              </a:solidFill>
            </a:endParaRPr>
          </a:p>
        </p:txBody>
      </p:sp>
      <p:sp>
        <p:nvSpPr>
          <p:cNvPr id="5" name="Text Placeholder 4"/>
          <p:cNvSpPr>
            <a:spLocks noGrp="1"/>
          </p:cNvSpPr>
          <p:nvPr>
            <p:ph type="body" idx="1"/>
          </p:nvPr>
        </p:nvSpPr>
        <p:spPr/>
        <p:txBody>
          <a:bodyPr>
            <a:normAutofit/>
          </a:bodyPr>
          <a:lstStyle/>
          <a:p>
            <a:r>
              <a:rPr lang="en-US" sz="2100" dirty="0"/>
              <a:t>The last piece of the puzzle, these components help manage the ETL process.</a:t>
            </a:r>
          </a:p>
        </p:txBody>
      </p:sp>
      <p:sp>
        <p:nvSpPr>
          <p:cNvPr id="2" name="Slide Number Placeholder 1"/>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35</a:t>
            </a:fld>
            <a:endParaRPr kumimoji="0" lang="en-US" dirty="0"/>
          </a:p>
        </p:txBody>
      </p:sp>
    </p:spTree>
    <p:extLst>
      <p:ext uri="{BB962C8B-B14F-4D97-AF65-F5344CB8AC3E}">
        <p14:creationId xmlns:p14="http://schemas.microsoft.com/office/powerpoint/2010/main" val="39571853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solidFill>
                  <a:srgbClr val="C00000"/>
                </a:solidFill>
              </a:rPr>
              <a:t>22 – Job Scheduler</a:t>
            </a:r>
          </a:p>
        </p:txBody>
      </p:sp>
      <p:sp>
        <p:nvSpPr>
          <p:cNvPr id="5" name="Content Placeholder 4"/>
          <p:cNvSpPr>
            <a:spLocks noGrp="1"/>
          </p:cNvSpPr>
          <p:nvPr>
            <p:ph idx="1"/>
          </p:nvPr>
        </p:nvSpPr>
        <p:spPr>
          <a:xfrm>
            <a:off x="628650" y="2226469"/>
            <a:ext cx="4743450" cy="3263504"/>
          </a:xfrm>
        </p:spPr>
        <p:txBody>
          <a:bodyPr>
            <a:normAutofit/>
          </a:bodyPr>
          <a:lstStyle/>
          <a:p>
            <a:r>
              <a:rPr lang="en-US" sz="2400" dirty="0"/>
              <a:t>As the name implies, the job scheduler is responsible for:</a:t>
            </a:r>
          </a:p>
          <a:p>
            <a:pPr lvl="1"/>
            <a:r>
              <a:rPr lang="en-US" sz="2100" b="1" dirty="0"/>
              <a:t>Job Definition </a:t>
            </a:r>
          </a:p>
          <a:p>
            <a:pPr lvl="1"/>
            <a:r>
              <a:rPr lang="en-US" sz="2100" b="1" dirty="0"/>
              <a:t>Job Scheduling</a:t>
            </a:r>
            <a:r>
              <a:rPr lang="en-US" sz="2100" dirty="0"/>
              <a:t> – when the job runs</a:t>
            </a:r>
          </a:p>
          <a:p>
            <a:pPr lvl="1"/>
            <a:r>
              <a:rPr lang="en-US" sz="2100" b="1" dirty="0"/>
              <a:t>Metadata capture </a:t>
            </a:r>
            <a:r>
              <a:rPr lang="en-US" sz="2100" dirty="0"/>
              <a:t>– which steps are you on, etc…</a:t>
            </a:r>
          </a:p>
          <a:p>
            <a:pPr lvl="1"/>
            <a:r>
              <a:rPr lang="en-US" sz="2100" b="1" dirty="0"/>
              <a:t>Logging</a:t>
            </a:r>
          </a:p>
          <a:p>
            <a:pPr lvl="1"/>
            <a:r>
              <a:rPr lang="en-US" sz="2100" b="1" dirty="0"/>
              <a:t>Notification </a:t>
            </a:r>
          </a:p>
        </p:txBody>
      </p:sp>
      <p:pic>
        <p:nvPicPr>
          <p:cNvPr id="3" name="Picture 2"/>
          <p:cNvPicPr>
            <a:picLocks noChangeAspect="1"/>
          </p:cNvPicPr>
          <p:nvPr/>
        </p:nvPicPr>
        <p:blipFill>
          <a:blip r:embed="rId3"/>
          <a:stretch>
            <a:fillRect/>
          </a:stretch>
        </p:blipFill>
        <p:spPr>
          <a:xfrm>
            <a:off x="5600700" y="2457450"/>
            <a:ext cx="3258851" cy="2228850"/>
          </a:xfrm>
          <a:prstGeom prst="rect">
            <a:avLst/>
          </a:prstGeom>
        </p:spPr>
      </p:pic>
      <p:sp>
        <p:nvSpPr>
          <p:cNvPr id="6" name="Rectangle 5"/>
          <p:cNvSpPr/>
          <p:nvPr/>
        </p:nvSpPr>
        <p:spPr>
          <a:xfrm>
            <a:off x="5943600" y="2857500"/>
            <a:ext cx="2571750" cy="62865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Slide Number Placeholder 1"/>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36</a:t>
            </a:fld>
            <a:endParaRPr kumimoji="0" lang="en-US" dirty="0"/>
          </a:p>
        </p:txBody>
      </p:sp>
    </p:spTree>
    <p:extLst>
      <p:ext uri="{BB962C8B-B14F-4D97-AF65-F5344CB8AC3E}">
        <p14:creationId xmlns:p14="http://schemas.microsoft.com/office/powerpoint/2010/main" val="28351736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C00000"/>
                </a:solidFill>
              </a:rPr>
              <a:t>23 – Backup System</a:t>
            </a:r>
          </a:p>
        </p:txBody>
      </p:sp>
      <p:sp>
        <p:nvSpPr>
          <p:cNvPr id="3" name="Content Placeholder 2"/>
          <p:cNvSpPr>
            <a:spLocks noGrp="1"/>
          </p:cNvSpPr>
          <p:nvPr>
            <p:ph idx="1"/>
          </p:nvPr>
        </p:nvSpPr>
        <p:spPr>
          <a:xfrm>
            <a:off x="628650" y="2226469"/>
            <a:ext cx="4400550" cy="3263504"/>
          </a:xfrm>
        </p:spPr>
        <p:txBody>
          <a:bodyPr>
            <a:normAutofit/>
          </a:bodyPr>
          <a:lstStyle/>
          <a:p>
            <a:r>
              <a:rPr lang="en-US" sz="2400" dirty="0"/>
              <a:t>A means to backup, archive and retrieve elements of the ETL system.</a:t>
            </a:r>
          </a:p>
          <a:p>
            <a:pPr marL="0" indent="0">
              <a:buNone/>
            </a:pPr>
            <a:endParaRPr lang="en-US" sz="2400" dirty="0"/>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37</a:t>
            </a:fld>
            <a:endParaRPr kumimoji="0" lang="en-US" dirty="0"/>
          </a:p>
        </p:txBody>
      </p:sp>
    </p:spTree>
    <p:extLst>
      <p:ext uri="{BB962C8B-B14F-4D97-AF65-F5344CB8AC3E}">
        <p14:creationId xmlns:p14="http://schemas.microsoft.com/office/powerpoint/2010/main" val="18010973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C00000"/>
                </a:solidFill>
              </a:rPr>
              <a:t>24 – Recovery &amp; Restart System</a:t>
            </a:r>
          </a:p>
        </p:txBody>
      </p:sp>
      <p:sp>
        <p:nvSpPr>
          <p:cNvPr id="3" name="Content Placeholder 2"/>
          <p:cNvSpPr>
            <a:spLocks noGrp="1"/>
          </p:cNvSpPr>
          <p:nvPr>
            <p:ph idx="1"/>
          </p:nvPr>
        </p:nvSpPr>
        <p:spPr>
          <a:xfrm>
            <a:off x="628650" y="2226469"/>
            <a:ext cx="4800600" cy="3263504"/>
          </a:xfrm>
        </p:spPr>
        <p:txBody>
          <a:bodyPr>
            <a:normAutofit/>
          </a:bodyPr>
          <a:lstStyle/>
          <a:p>
            <a:r>
              <a:rPr lang="en-US" dirty="0"/>
              <a:t>Jobs must be designed to recover from system errors and have the capability to automatically restart, if desired.</a:t>
            </a:r>
          </a:p>
        </p:txBody>
      </p:sp>
      <p:pic>
        <p:nvPicPr>
          <p:cNvPr id="4" name="Picture 3"/>
          <p:cNvPicPr>
            <a:picLocks noChangeAspect="1"/>
          </p:cNvPicPr>
          <p:nvPr/>
        </p:nvPicPr>
        <p:blipFill>
          <a:blip r:embed="rId3"/>
          <a:stretch>
            <a:fillRect/>
          </a:stretch>
        </p:blipFill>
        <p:spPr>
          <a:xfrm>
            <a:off x="5600700" y="2457450"/>
            <a:ext cx="3258851" cy="2228850"/>
          </a:xfrm>
          <a:prstGeom prst="rect">
            <a:avLst/>
          </a:prstGeom>
        </p:spPr>
      </p:pic>
      <p:sp>
        <p:nvSpPr>
          <p:cNvPr id="5" name="Rectangle 4"/>
          <p:cNvSpPr/>
          <p:nvPr/>
        </p:nvSpPr>
        <p:spPr>
          <a:xfrm>
            <a:off x="5943600" y="2857500"/>
            <a:ext cx="2571750" cy="62865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lide Number Placeholder 5"/>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38</a:t>
            </a:fld>
            <a:endParaRPr kumimoji="0" lang="en-US" dirty="0"/>
          </a:p>
        </p:txBody>
      </p:sp>
    </p:spTree>
    <p:extLst>
      <p:ext uri="{BB962C8B-B14F-4D97-AF65-F5344CB8AC3E}">
        <p14:creationId xmlns:p14="http://schemas.microsoft.com/office/powerpoint/2010/main" val="9227731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C00000"/>
                </a:solidFill>
              </a:rPr>
              <a:t>25 – Version Control System</a:t>
            </a:r>
          </a:p>
        </p:txBody>
      </p:sp>
      <p:sp>
        <p:nvSpPr>
          <p:cNvPr id="3" name="Content Placeholder 2"/>
          <p:cNvSpPr>
            <a:spLocks noGrp="1"/>
          </p:cNvSpPr>
          <p:nvPr>
            <p:ph sz="half" idx="1"/>
          </p:nvPr>
        </p:nvSpPr>
        <p:spPr/>
        <p:txBody>
          <a:bodyPr>
            <a:normAutofit/>
          </a:bodyPr>
          <a:lstStyle/>
          <a:p>
            <a:r>
              <a:rPr lang="en-US" sz="2400" dirty="0"/>
              <a:t>Versioning should be part of the ETL process.</a:t>
            </a:r>
          </a:p>
          <a:p>
            <a:r>
              <a:rPr lang="en-US" sz="2400" dirty="0"/>
              <a:t>ETL is a form of programming and should be placed in a source code management system. (SCM)</a:t>
            </a:r>
          </a:p>
          <a:p>
            <a:pPr marL="0" indent="0">
              <a:buNone/>
            </a:pPr>
            <a:endParaRPr lang="en-US" sz="2400" dirty="0"/>
          </a:p>
        </p:txBody>
      </p:sp>
      <p:sp>
        <p:nvSpPr>
          <p:cNvPr id="4" name="Content Placeholder 3"/>
          <p:cNvSpPr>
            <a:spLocks noGrp="1"/>
          </p:cNvSpPr>
          <p:nvPr>
            <p:ph sz="half" idx="2"/>
          </p:nvPr>
        </p:nvSpPr>
        <p:spPr>
          <a:xfrm>
            <a:off x="4629150" y="2226469"/>
            <a:ext cx="3886200" cy="3263504"/>
          </a:xfrm>
        </p:spPr>
        <p:txBody>
          <a:bodyPr/>
          <a:lstStyle/>
          <a:p>
            <a:r>
              <a:rPr lang="en-US" dirty="0" smtClean="0"/>
              <a:t>Products</a:t>
            </a:r>
          </a:p>
          <a:p>
            <a:pPr lvl="1"/>
            <a:r>
              <a:rPr lang="en-US" dirty="0" smtClean="0"/>
              <a:t>GIT</a:t>
            </a:r>
          </a:p>
          <a:p>
            <a:pPr lvl="1"/>
            <a:r>
              <a:rPr lang="en-US" dirty="0" smtClean="0"/>
              <a:t>Mercurial</a:t>
            </a:r>
          </a:p>
          <a:p>
            <a:pPr lvl="1"/>
            <a:r>
              <a:rPr lang="en-US" dirty="0" smtClean="0"/>
              <a:t>SVN</a:t>
            </a:r>
          </a:p>
          <a:p>
            <a:r>
              <a:rPr lang="en-US" dirty="0" smtClean="0"/>
              <a:t>Check in </a:t>
            </a:r>
          </a:p>
          <a:p>
            <a:pPr lvl="1"/>
            <a:r>
              <a:rPr lang="en-US" dirty="0" smtClean="0"/>
              <a:t>ETL Tooling code</a:t>
            </a:r>
          </a:p>
          <a:p>
            <a:pPr lvl="1"/>
            <a:r>
              <a:rPr lang="en-US" dirty="0" smtClean="0"/>
              <a:t>SQL </a:t>
            </a:r>
          </a:p>
          <a:p>
            <a:pPr lvl="1"/>
            <a:r>
              <a:rPr lang="en-US" dirty="0" smtClean="0"/>
              <a:t>Scripts to run Jobs</a:t>
            </a:r>
            <a:endParaRPr lang="en-US" dirty="0"/>
          </a:p>
        </p:txBody>
      </p:sp>
      <p:sp>
        <p:nvSpPr>
          <p:cNvPr id="5" name="Slide Number Placeholder 4"/>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39</a:t>
            </a:fld>
            <a:endParaRPr kumimoji="0" lang="en-US"/>
          </a:p>
        </p:txBody>
      </p:sp>
    </p:spTree>
    <p:extLst>
      <p:ext uri="{BB962C8B-B14F-4D97-AF65-F5344CB8AC3E}">
        <p14:creationId xmlns:p14="http://schemas.microsoft.com/office/powerpoint/2010/main" val="3400228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00">
                <a:solidFill>
                  <a:schemeClr val="accent1"/>
                </a:solidFill>
              </a:rPr>
              <a:t>ETL</a:t>
            </a:r>
            <a:r>
              <a:rPr lang="en-US" sz="4800"/>
              <a:t> Components </a:t>
            </a:r>
          </a:p>
        </p:txBody>
      </p:sp>
      <p:sp>
        <p:nvSpPr>
          <p:cNvPr id="6" name="Text Placeholder 5"/>
          <p:cNvSpPr>
            <a:spLocks noGrp="1"/>
          </p:cNvSpPr>
          <p:nvPr>
            <p:ph type="body" idx="1"/>
          </p:nvPr>
        </p:nvSpPr>
        <p:spPr/>
        <p:txBody>
          <a:bodyPr>
            <a:normAutofit/>
          </a:bodyPr>
          <a:lstStyle/>
          <a:p>
            <a:r>
              <a:rPr lang="en-US" sz="2400"/>
              <a:t>ETL Definition and 4 Major ETL Operations</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a:t>
            </a:fld>
            <a:endParaRPr kumimoji="0" lang="en-US" dirty="0"/>
          </a:p>
        </p:txBody>
      </p:sp>
    </p:spTree>
    <p:extLst>
      <p:ext uri="{BB962C8B-B14F-4D97-AF65-F5344CB8AC3E}">
        <p14:creationId xmlns:p14="http://schemas.microsoft.com/office/powerpoint/2010/main" val="26488291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C00000"/>
                </a:solidFill>
              </a:rPr>
              <a:t>26 – Version Migration System</a:t>
            </a:r>
          </a:p>
        </p:txBody>
      </p:sp>
      <p:sp>
        <p:nvSpPr>
          <p:cNvPr id="3" name="Content Placeholder 2"/>
          <p:cNvSpPr>
            <a:spLocks noGrp="1"/>
          </p:cNvSpPr>
          <p:nvPr>
            <p:ph idx="1"/>
          </p:nvPr>
        </p:nvSpPr>
        <p:spPr>
          <a:xfrm>
            <a:off x="628650" y="2226469"/>
            <a:ext cx="7886700" cy="802481"/>
          </a:xfrm>
        </p:spPr>
        <p:txBody>
          <a:bodyPr>
            <a:normAutofit/>
          </a:bodyPr>
          <a:lstStyle/>
          <a:p>
            <a:r>
              <a:rPr lang="en-US" sz="2400" dirty="0"/>
              <a:t>There needs to be a means to transfer changes between environments like Development, Test and production. </a:t>
            </a:r>
          </a:p>
        </p:txBody>
      </p:sp>
      <p:graphicFrame>
        <p:nvGraphicFramePr>
          <p:cNvPr id="4" name="Content Placeholder 3"/>
          <p:cNvGraphicFramePr>
            <a:graphicFrameLocks/>
          </p:cNvGraphicFramePr>
          <p:nvPr>
            <p:extLst/>
          </p:nvPr>
        </p:nvGraphicFramePr>
        <p:xfrm>
          <a:off x="628650" y="3028950"/>
          <a:ext cx="7886700" cy="29009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40</a:t>
            </a:fld>
            <a:endParaRPr kumimoji="0" lang="en-US" dirty="0"/>
          </a:p>
        </p:txBody>
      </p:sp>
    </p:spTree>
    <p:extLst>
      <p:ext uri="{BB962C8B-B14F-4D97-AF65-F5344CB8AC3E}">
        <p14:creationId xmlns:p14="http://schemas.microsoft.com/office/powerpoint/2010/main" val="27894419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C00000"/>
                </a:solidFill>
              </a:rPr>
              <a:t>27 – Workflow Monitor</a:t>
            </a:r>
          </a:p>
        </p:txBody>
      </p:sp>
      <p:sp>
        <p:nvSpPr>
          <p:cNvPr id="3" name="Content Placeholder 2"/>
          <p:cNvSpPr>
            <a:spLocks noGrp="1"/>
          </p:cNvSpPr>
          <p:nvPr>
            <p:ph idx="1"/>
          </p:nvPr>
        </p:nvSpPr>
        <p:spPr>
          <a:xfrm>
            <a:off x="628650" y="2226469"/>
            <a:ext cx="4914900" cy="3263504"/>
          </a:xfrm>
        </p:spPr>
        <p:txBody>
          <a:bodyPr>
            <a:normAutofit/>
          </a:bodyPr>
          <a:lstStyle/>
          <a:p>
            <a:r>
              <a:rPr lang="en-US" sz="2400" dirty="0"/>
              <a:t>There must be a system to monitor the ETL processes are operating efficiently and promptly.</a:t>
            </a:r>
          </a:p>
          <a:p>
            <a:r>
              <a:rPr lang="en-US" sz="2400" dirty="0"/>
              <a:t>There should be:</a:t>
            </a:r>
          </a:p>
          <a:p>
            <a:pPr lvl="1"/>
            <a:r>
              <a:rPr lang="en-US" sz="2100" dirty="0"/>
              <a:t>An audit system</a:t>
            </a:r>
          </a:p>
          <a:p>
            <a:pPr lvl="1"/>
            <a:r>
              <a:rPr lang="en-US" sz="2100" dirty="0"/>
              <a:t>ETL logs</a:t>
            </a:r>
          </a:p>
          <a:p>
            <a:pPr lvl="1"/>
            <a:r>
              <a:rPr lang="en-US" sz="2100" dirty="0"/>
              <a:t>Database monitoring </a:t>
            </a:r>
          </a:p>
        </p:txBody>
      </p:sp>
      <p:pic>
        <p:nvPicPr>
          <p:cNvPr id="4" name="Picture 3"/>
          <p:cNvPicPr>
            <a:picLocks noChangeAspect="1"/>
          </p:cNvPicPr>
          <p:nvPr/>
        </p:nvPicPr>
        <p:blipFill>
          <a:blip r:embed="rId3"/>
          <a:stretch>
            <a:fillRect/>
          </a:stretch>
        </p:blipFill>
        <p:spPr>
          <a:xfrm>
            <a:off x="5600700" y="2457450"/>
            <a:ext cx="3258851" cy="2228850"/>
          </a:xfrm>
          <a:prstGeom prst="rect">
            <a:avLst/>
          </a:prstGeom>
        </p:spPr>
      </p:pic>
      <p:sp>
        <p:nvSpPr>
          <p:cNvPr id="5" name="Rectangle 4"/>
          <p:cNvSpPr/>
          <p:nvPr/>
        </p:nvSpPr>
        <p:spPr>
          <a:xfrm>
            <a:off x="5829300" y="3086100"/>
            <a:ext cx="2743200" cy="160020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lide Number Placeholder 5"/>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41</a:t>
            </a:fld>
            <a:endParaRPr kumimoji="0" lang="en-US" dirty="0"/>
          </a:p>
        </p:txBody>
      </p:sp>
    </p:spTree>
    <p:extLst>
      <p:ext uri="{BB962C8B-B14F-4D97-AF65-F5344CB8AC3E}">
        <p14:creationId xmlns:p14="http://schemas.microsoft.com/office/powerpoint/2010/main" val="1482811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C00000"/>
                </a:solidFill>
              </a:rPr>
              <a:t>28 – Sorting System</a:t>
            </a:r>
          </a:p>
        </p:txBody>
      </p:sp>
      <p:sp>
        <p:nvSpPr>
          <p:cNvPr id="3" name="Content Placeholder 2"/>
          <p:cNvSpPr>
            <a:spLocks noGrp="1"/>
          </p:cNvSpPr>
          <p:nvPr>
            <p:ph idx="1"/>
          </p:nvPr>
        </p:nvSpPr>
        <p:spPr>
          <a:xfrm>
            <a:off x="628650" y="2226469"/>
            <a:ext cx="4629150" cy="3263504"/>
          </a:xfrm>
        </p:spPr>
        <p:txBody>
          <a:bodyPr>
            <a:normAutofit/>
          </a:bodyPr>
          <a:lstStyle/>
          <a:p>
            <a:r>
              <a:rPr lang="en-US" sz="2400" dirty="0"/>
              <a:t>Sorting is a transformation within the data flow.</a:t>
            </a:r>
          </a:p>
          <a:p>
            <a:r>
              <a:rPr lang="en-US" sz="2400" dirty="0"/>
              <a:t>Is it typically a final step in loading process when applicable.</a:t>
            </a:r>
          </a:p>
          <a:p>
            <a:r>
              <a:rPr lang="en-US" sz="2400" dirty="0"/>
              <a:t>A common feature in ETL tooling.</a:t>
            </a:r>
          </a:p>
          <a:p>
            <a:pPr marL="0" indent="0">
              <a:buNone/>
            </a:pPr>
            <a:endParaRPr lang="en-US" sz="2400" dirty="0"/>
          </a:p>
        </p:txBody>
      </p:sp>
      <p:pic>
        <p:nvPicPr>
          <p:cNvPr id="4" name="Picture 3"/>
          <p:cNvPicPr>
            <a:picLocks noChangeAspect="1"/>
          </p:cNvPicPr>
          <p:nvPr/>
        </p:nvPicPr>
        <p:blipFill>
          <a:blip r:embed="rId3"/>
          <a:stretch>
            <a:fillRect/>
          </a:stretch>
        </p:blipFill>
        <p:spPr>
          <a:xfrm>
            <a:off x="6286500" y="2152426"/>
            <a:ext cx="1771650" cy="665711"/>
          </a:xfrm>
          <a:prstGeom prst="rect">
            <a:avLst/>
          </a:prstGeom>
        </p:spPr>
      </p:pic>
      <p:sp>
        <p:nvSpPr>
          <p:cNvPr id="5" name="Slide Number Placeholder 4"/>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42</a:t>
            </a:fld>
            <a:endParaRPr kumimoji="0" lang="en-US" dirty="0"/>
          </a:p>
        </p:txBody>
      </p:sp>
    </p:spTree>
    <p:extLst>
      <p:ext uri="{BB962C8B-B14F-4D97-AF65-F5344CB8AC3E}">
        <p14:creationId xmlns:p14="http://schemas.microsoft.com/office/powerpoint/2010/main" val="2333316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C00000"/>
                </a:solidFill>
              </a:rPr>
              <a:t>29 – Lineage and Dependency Analyzer</a:t>
            </a:r>
          </a:p>
        </p:txBody>
      </p:sp>
      <p:sp>
        <p:nvSpPr>
          <p:cNvPr id="3" name="Content Placeholder 2"/>
          <p:cNvSpPr>
            <a:spLocks noGrp="1"/>
          </p:cNvSpPr>
          <p:nvPr>
            <p:ph idx="1"/>
          </p:nvPr>
        </p:nvSpPr>
        <p:spPr/>
        <p:txBody>
          <a:bodyPr>
            <a:normAutofit/>
          </a:bodyPr>
          <a:lstStyle/>
          <a:p>
            <a:r>
              <a:rPr lang="en-US" b="1" dirty="0">
                <a:solidFill>
                  <a:srgbClr val="FF0000"/>
                </a:solidFill>
              </a:rPr>
              <a:t>Lineage</a:t>
            </a:r>
            <a:r>
              <a:rPr lang="en-US" b="1" dirty="0"/>
              <a:t> </a:t>
            </a:r>
            <a:r>
              <a:rPr lang="en-US" dirty="0"/>
              <a:t>– the ability to look at a data element and see how it was populated.</a:t>
            </a:r>
          </a:p>
          <a:p>
            <a:pPr lvl="1"/>
            <a:r>
              <a:rPr lang="en-US" dirty="0"/>
              <a:t>Audit Tables help here</a:t>
            </a:r>
          </a:p>
          <a:p>
            <a:r>
              <a:rPr lang="en-US" b="1" dirty="0">
                <a:solidFill>
                  <a:srgbClr val="FF0000"/>
                </a:solidFill>
              </a:rPr>
              <a:t>Dependency</a:t>
            </a:r>
            <a:r>
              <a:rPr lang="en-US" b="1" dirty="0"/>
              <a:t> </a:t>
            </a:r>
            <a:r>
              <a:rPr lang="en-US" dirty="0"/>
              <a:t>– is opposite direction. Look at a source table and identify the Cubes and star schemas which use it.</a:t>
            </a:r>
          </a:p>
          <a:p>
            <a:pPr lvl="1"/>
            <a:r>
              <a:rPr lang="en-US" dirty="0"/>
              <a:t>Custom Metadata tables</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43</a:t>
            </a:fld>
            <a:endParaRPr kumimoji="0" lang="en-US" dirty="0"/>
          </a:p>
        </p:txBody>
      </p:sp>
    </p:spTree>
    <p:extLst>
      <p:ext uri="{BB962C8B-B14F-4D97-AF65-F5344CB8AC3E}">
        <p14:creationId xmlns:p14="http://schemas.microsoft.com/office/powerpoint/2010/main" val="10916908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C00000"/>
                </a:solidFill>
              </a:rPr>
              <a:t>30 – Problem Escalation System</a:t>
            </a:r>
          </a:p>
        </p:txBody>
      </p:sp>
      <p:sp>
        <p:nvSpPr>
          <p:cNvPr id="3" name="Content Placeholder 2"/>
          <p:cNvSpPr>
            <a:spLocks noGrp="1"/>
          </p:cNvSpPr>
          <p:nvPr>
            <p:ph idx="1"/>
          </p:nvPr>
        </p:nvSpPr>
        <p:spPr>
          <a:xfrm>
            <a:off x="628650" y="2226469"/>
            <a:ext cx="4686300" cy="3263504"/>
          </a:xfrm>
        </p:spPr>
        <p:txBody>
          <a:bodyPr>
            <a:normAutofit/>
          </a:bodyPr>
          <a:lstStyle/>
          <a:p>
            <a:r>
              <a:rPr lang="en-US" dirty="0"/>
              <a:t>ETL should be automated, but when major issues occur be a system in place to alert administrators.</a:t>
            </a:r>
          </a:p>
          <a:p>
            <a:r>
              <a:rPr lang="en-US" dirty="0"/>
              <a:t>Minor errors should simply be logged and notified at their typical levels.</a:t>
            </a:r>
          </a:p>
        </p:txBody>
      </p:sp>
      <p:pic>
        <p:nvPicPr>
          <p:cNvPr id="4" name="Picture 3"/>
          <p:cNvPicPr>
            <a:picLocks noChangeAspect="1"/>
          </p:cNvPicPr>
          <p:nvPr/>
        </p:nvPicPr>
        <p:blipFill>
          <a:blip r:embed="rId3"/>
          <a:stretch>
            <a:fillRect/>
          </a:stretch>
        </p:blipFill>
        <p:spPr>
          <a:xfrm>
            <a:off x="6172201" y="2219679"/>
            <a:ext cx="1993328" cy="1170969"/>
          </a:xfrm>
          <a:prstGeom prst="rect">
            <a:avLst/>
          </a:prstGeom>
        </p:spPr>
      </p:pic>
      <p:sp>
        <p:nvSpPr>
          <p:cNvPr id="5" name="Slide Number Placeholder 4"/>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44</a:t>
            </a:fld>
            <a:endParaRPr kumimoji="0" lang="en-US" dirty="0"/>
          </a:p>
        </p:txBody>
      </p:sp>
    </p:spTree>
    <p:extLst>
      <p:ext uri="{BB962C8B-B14F-4D97-AF65-F5344CB8AC3E}">
        <p14:creationId xmlns:p14="http://schemas.microsoft.com/office/powerpoint/2010/main" val="25263659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C00000"/>
                </a:solidFill>
              </a:rPr>
              <a:t>31 – Parallelizing / Pipelining System</a:t>
            </a:r>
          </a:p>
        </p:txBody>
      </p:sp>
      <p:sp>
        <p:nvSpPr>
          <p:cNvPr id="3" name="Content Placeholder 2"/>
          <p:cNvSpPr>
            <a:spLocks noGrp="1"/>
          </p:cNvSpPr>
          <p:nvPr>
            <p:ph idx="1"/>
          </p:nvPr>
        </p:nvSpPr>
        <p:spPr/>
        <p:txBody>
          <a:bodyPr>
            <a:normAutofit/>
          </a:bodyPr>
          <a:lstStyle/>
          <a:p>
            <a:r>
              <a:rPr lang="en-US" dirty="0"/>
              <a:t>Take advantage of multiple processors or computers in order to complete the ETL in a timely fashion. </a:t>
            </a:r>
          </a:p>
          <a:p>
            <a:pPr lvl="1"/>
            <a:r>
              <a:rPr lang="en-US" dirty="0"/>
              <a:t>SSIS supports this feature.</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45</a:t>
            </a:fld>
            <a:endParaRPr kumimoji="0" lang="en-US" dirty="0"/>
          </a:p>
        </p:txBody>
      </p:sp>
    </p:spTree>
    <p:extLst>
      <p:ext uri="{BB962C8B-B14F-4D97-AF65-F5344CB8AC3E}">
        <p14:creationId xmlns:p14="http://schemas.microsoft.com/office/powerpoint/2010/main" val="229600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C00000"/>
                </a:solidFill>
              </a:rPr>
              <a:t>32 – Security System</a:t>
            </a:r>
          </a:p>
        </p:txBody>
      </p:sp>
      <p:sp>
        <p:nvSpPr>
          <p:cNvPr id="3" name="Content Placeholder 2"/>
          <p:cNvSpPr>
            <a:spLocks noGrp="1"/>
          </p:cNvSpPr>
          <p:nvPr>
            <p:ph idx="1"/>
          </p:nvPr>
        </p:nvSpPr>
        <p:spPr/>
        <p:txBody>
          <a:bodyPr>
            <a:normAutofit/>
          </a:bodyPr>
          <a:lstStyle/>
          <a:p>
            <a:r>
              <a:rPr lang="en-US" sz="2400" dirty="0"/>
              <a:t>Since it is not a user-facing system, there should be limited access to the ETL back-end.</a:t>
            </a:r>
          </a:p>
          <a:p>
            <a:r>
              <a:rPr lang="en-US" sz="2400" dirty="0"/>
              <a:t>Staging tables should be off-limits to business users.</a:t>
            </a:r>
          </a:p>
          <a:p>
            <a:pPr marL="0" indent="0">
              <a:buNone/>
            </a:pPr>
            <a:endParaRPr lang="en-US" sz="2400" dirty="0"/>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46</a:t>
            </a:fld>
            <a:endParaRPr kumimoji="0" lang="en-US" dirty="0"/>
          </a:p>
        </p:txBody>
      </p:sp>
    </p:spTree>
    <p:extLst>
      <p:ext uri="{BB962C8B-B14F-4D97-AF65-F5344CB8AC3E}">
        <p14:creationId xmlns:p14="http://schemas.microsoft.com/office/powerpoint/2010/main" val="7176672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C00000"/>
                </a:solidFill>
              </a:rPr>
              <a:t>33 – Compliance Manager</a:t>
            </a:r>
          </a:p>
        </p:txBody>
      </p:sp>
      <p:sp>
        <p:nvSpPr>
          <p:cNvPr id="3" name="Content Placeholder 2"/>
          <p:cNvSpPr>
            <a:spLocks noGrp="1"/>
          </p:cNvSpPr>
          <p:nvPr>
            <p:ph idx="1"/>
          </p:nvPr>
        </p:nvSpPr>
        <p:spPr/>
        <p:txBody>
          <a:bodyPr>
            <a:normAutofit/>
          </a:bodyPr>
          <a:lstStyle/>
          <a:p>
            <a:r>
              <a:rPr lang="en-US" sz="2400" dirty="0"/>
              <a:t>A means of maintaining the chain of custody for the data in order to support compliance requirements of regulated environments.</a:t>
            </a:r>
          </a:p>
          <a:p>
            <a:endParaRPr lang="en-US" sz="2400" dirty="0"/>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47</a:t>
            </a:fld>
            <a:endParaRPr kumimoji="0" lang="en-US" dirty="0"/>
          </a:p>
        </p:txBody>
      </p:sp>
    </p:spTree>
    <p:extLst>
      <p:ext uri="{BB962C8B-B14F-4D97-AF65-F5344CB8AC3E}">
        <p14:creationId xmlns:p14="http://schemas.microsoft.com/office/powerpoint/2010/main" val="9640332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C00000"/>
                </a:solidFill>
              </a:rPr>
              <a:t>34 – Metadata Repository Manager</a:t>
            </a:r>
          </a:p>
        </p:txBody>
      </p:sp>
      <p:sp>
        <p:nvSpPr>
          <p:cNvPr id="3" name="Content Placeholder 2"/>
          <p:cNvSpPr>
            <a:spLocks noGrp="1"/>
          </p:cNvSpPr>
          <p:nvPr>
            <p:ph idx="1"/>
          </p:nvPr>
        </p:nvSpPr>
        <p:spPr/>
        <p:txBody>
          <a:bodyPr>
            <a:normAutofit/>
          </a:bodyPr>
          <a:lstStyle/>
          <a:p>
            <a:r>
              <a:rPr lang="en-US" sz="2400" dirty="0"/>
              <a:t>A system to manage the metadata associated with the ETL process.</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48</a:t>
            </a:fld>
            <a:endParaRPr kumimoji="0" lang="en-US" dirty="0"/>
          </a:p>
        </p:txBody>
      </p:sp>
    </p:spTree>
    <p:extLst>
      <p:ext uri="{BB962C8B-B14F-4D97-AF65-F5344CB8AC3E}">
        <p14:creationId xmlns:p14="http://schemas.microsoft.com/office/powerpoint/2010/main" val="18658436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 Getting the Data Into the </a:t>
            </a:r>
            <a:r>
              <a:rPr lang="en-US" smtClean="0"/>
              <a:t>DW</a:t>
            </a:r>
            <a:br>
              <a:rPr lang="en-US" smtClean="0"/>
            </a:br>
            <a:r>
              <a:rPr lang="en-US" sz="1800"/>
              <a:t>Note: Numbers in the parentheses refer to Kimball’s 34 ETL subsystems.</a:t>
            </a:r>
            <a:endParaRPr lang="en-US"/>
          </a:p>
        </p:txBody>
      </p:sp>
      <p:pic>
        <p:nvPicPr>
          <p:cNvPr id="5" name="Content Placeholder 4"/>
          <p:cNvPicPr>
            <a:picLocks noGrp="1" noChangeAspect="1"/>
          </p:cNvPicPr>
          <p:nvPr>
            <p:ph idx="1"/>
          </p:nvPr>
        </p:nvPicPr>
        <p:blipFill>
          <a:blip r:embed="rId2"/>
          <a:stretch>
            <a:fillRect/>
          </a:stretch>
        </p:blipFill>
        <p:spPr>
          <a:xfrm>
            <a:off x="857370" y="1825625"/>
            <a:ext cx="7429260" cy="4351338"/>
          </a:xfrm>
          <a:prstGeom prst="rect">
            <a:avLst/>
          </a:prstGeom>
        </p:spPr>
      </p:pic>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49</a:t>
            </a:fld>
            <a:endParaRPr kumimoji="0" lang="en-US" dirty="0"/>
          </a:p>
        </p:txBody>
      </p:sp>
    </p:spTree>
    <p:extLst>
      <p:ext uri="{BB962C8B-B14F-4D97-AF65-F5344CB8AC3E}">
        <p14:creationId xmlns:p14="http://schemas.microsoft.com/office/powerpoint/2010/main" val="1675859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moncif.com/inmoncif-old/www/library/articles/images/artcifco_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1" y="1023219"/>
            <a:ext cx="5738420" cy="44577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3"/>
          <p:cNvSpPr txBox="1">
            <a:spLocks/>
          </p:cNvSpPr>
          <p:nvPr/>
        </p:nvSpPr>
        <p:spPr>
          <a:xfrm>
            <a:off x="529234" y="4125162"/>
            <a:ext cx="3257550" cy="113263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050" dirty="0">
                <a:solidFill>
                  <a:schemeClr val="accent6"/>
                </a:solidFill>
              </a:rPr>
              <a:t>What Exactly</a:t>
            </a:r>
            <a:br>
              <a:rPr lang="en-US" sz="4050" dirty="0">
                <a:solidFill>
                  <a:schemeClr val="accent6"/>
                </a:solidFill>
              </a:rPr>
            </a:br>
            <a:r>
              <a:rPr lang="en-US" sz="4050" dirty="0">
                <a:solidFill>
                  <a:schemeClr val="accent6"/>
                </a:solidFill>
              </a:rPr>
              <a:t>is ETL?</a:t>
            </a:r>
          </a:p>
        </p:txBody>
      </p:sp>
      <p:sp>
        <p:nvSpPr>
          <p:cNvPr id="10" name="Content Placeholder 9"/>
          <p:cNvSpPr>
            <a:spLocks noGrp="1"/>
          </p:cNvSpPr>
          <p:nvPr>
            <p:ph idx="1"/>
          </p:nvPr>
        </p:nvSpPr>
        <p:spPr>
          <a:xfrm>
            <a:off x="6343650" y="1131094"/>
            <a:ext cx="2469161" cy="4358879"/>
          </a:xfrm>
        </p:spPr>
        <p:txBody>
          <a:bodyPr>
            <a:normAutofit fontScale="92500" lnSpcReduction="10000"/>
          </a:bodyPr>
          <a:lstStyle/>
          <a:p>
            <a:pPr marL="0" indent="0">
              <a:lnSpc>
                <a:spcPct val="150000"/>
              </a:lnSpc>
              <a:buNone/>
            </a:pPr>
            <a:r>
              <a:rPr lang="en-US" sz="2700" dirty="0">
                <a:solidFill>
                  <a:schemeClr val="accent5"/>
                </a:solidFill>
              </a:rPr>
              <a:t>ETL or Extract, Transform and Load</a:t>
            </a:r>
            <a:r>
              <a:rPr lang="en-US" sz="2700" dirty="0"/>
              <a:t> is a method for populating data into our </a:t>
            </a:r>
            <a:r>
              <a:rPr lang="en-US" sz="2700" dirty="0">
                <a:solidFill>
                  <a:schemeClr val="accent2"/>
                </a:solidFill>
              </a:rPr>
              <a:t>data warehouse </a:t>
            </a:r>
            <a:r>
              <a:rPr lang="en-US" sz="2700" dirty="0"/>
              <a:t>with </a:t>
            </a:r>
            <a:r>
              <a:rPr lang="en-US" sz="2700" dirty="0">
                <a:solidFill>
                  <a:schemeClr val="accent4"/>
                </a:solidFill>
              </a:rPr>
              <a:t>consistency</a:t>
            </a:r>
            <a:r>
              <a:rPr lang="en-US" sz="2700" dirty="0"/>
              <a:t> and </a:t>
            </a:r>
            <a:r>
              <a:rPr lang="en-US" sz="2700" dirty="0">
                <a:solidFill>
                  <a:schemeClr val="accent4"/>
                </a:solidFill>
              </a:rPr>
              <a:t>reliability</a:t>
            </a:r>
            <a:r>
              <a:rPr lang="en-US" sz="2700" dirty="0"/>
              <a:t>.</a:t>
            </a:r>
          </a:p>
        </p:txBody>
      </p:sp>
      <p:sp>
        <p:nvSpPr>
          <p:cNvPr id="2" name="Slide Number Placeholder 1"/>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a:t>
            </a:fld>
            <a:endParaRPr kumimoji="0" lang="en-US" dirty="0"/>
          </a:p>
        </p:txBody>
      </p:sp>
    </p:spTree>
    <p:extLst>
      <p:ext uri="{BB962C8B-B14F-4D97-AF65-F5344CB8AC3E}">
        <p14:creationId xmlns:p14="http://schemas.microsoft.com/office/powerpoint/2010/main" val="38937396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T</a:t>
            </a:r>
            <a:r>
              <a:rPr lang="id-ID" dirty="0"/>
              <a:t>: Clean </a:t>
            </a:r>
            <a:r>
              <a:rPr lang="id-ID"/>
              <a:t>and </a:t>
            </a:r>
            <a:r>
              <a:rPr lang="id-ID" smtClean="0"/>
              <a:t>Conform</a:t>
            </a:r>
            <a:r>
              <a:rPr lang="en-US" smtClean="0"/>
              <a:t/>
            </a:r>
            <a:br>
              <a:rPr lang="en-US" smtClean="0"/>
            </a:br>
            <a:r>
              <a:rPr lang="en-US" sz="1800"/>
              <a:t>Note: Numbers in the parentheses refer to Kimball’s 34 ETL subsystems.</a:t>
            </a:r>
            <a:endParaRPr lang="id-ID" sz="1800" dirty="0"/>
          </a:p>
        </p:txBody>
      </p:sp>
      <p:pic>
        <p:nvPicPr>
          <p:cNvPr id="4" name="Content Placeholder 3"/>
          <p:cNvPicPr>
            <a:picLocks noGrp="1" noChangeAspect="1"/>
          </p:cNvPicPr>
          <p:nvPr>
            <p:ph idx="1"/>
          </p:nvPr>
        </p:nvPicPr>
        <p:blipFill>
          <a:blip r:embed="rId2"/>
          <a:stretch>
            <a:fillRect/>
          </a:stretch>
        </p:blipFill>
        <p:spPr>
          <a:xfrm>
            <a:off x="849189" y="1825625"/>
            <a:ext cx="7445622" cy="4351338"/>
          </a:xfrm>
          <a:prstGeom prst="rect">
            <a:avLst/>
          </a:prstGeom>
        </p:spPr>
      </p:pic>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50</a:t>
            </a:fld>
            <a:endParaRPr kumimoji="0" lang="en-US" dirty="0"/>
          </a:p>
        </p:txBody>
      </p:sp>
    </p:spTree>
    <p:extLst>
      <p:ext uri="{BB962C8B-B14F-4D97-AF65-F5344CB8AC3E}">
        <p14:creationId xmlns:p14="http://schemas.microsoft.com/office/powerpoint/2010/main" val="14016092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L: Prepare </a:t>
            </a:r>
            <a:r>
              <a:rPr lang="id-ID"/>
              <a:t>for </a:t>
            </a:r>
            <a:r>
              <a:rPr lang="id-ID" smtClean="0"/>
              <a:t>Presentation</a:t>
            </a:r>
            <a:r>
              <a:rPr lang="en-US" smtClean="0"/>
              <a:t/>
            </a:r>
            <a:br>
              <a:rPr lang="en-US" smtClean="0"/>
            </a:br>
            <a:r>
              <a:rPr lang="en-US" sz="1800"/>
              <a:t>Note: Numbers in the parentheses refer to Kimball’s 34 ETL subsystems.</a:t>
            </a:r>
            <a:endParaRPr lang="id-ID" dirty="0"/>
          </a:p>
        </p:txBody>
      </p:sp>
      <p:pic>
        <p:nvPicPr>
          <p:cNvPr id="4" name="Content Placeholder 3"/>
          <p:cNvPicPr>
            <a:picLocks noGrp="1" noChangeAspect="1"/>
          </p:cNvPicPr>
          <p:nvPr>
            <p:ph idx="1"/>
          </p:nvPr>
        </p:nvPicPr>
        <p:blipFill>
          <a:blip r:embed="rId2"/>
          <a:stretch>
            <a:fillRect/>
          </a:stretch>
        </p:blipFill>
        <p:spPr>
          <a:xfrm>
            <a:off x="854352" y="1825625"/>
            <a:ext cx="7435296" cy="4351338"/>
          </a:xfrm>
          <a:prstGeom prst="rect">
            <a:avLst/>
          </a:prstGeom>
        </p:spPr>
      </p:pic>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51</a:t>
            </a:fld>
            <a:endParaRPr kumimoji="0" lang="en-US" dirty="0"/>
          </a:p>
        </p:txBody>
      </p:sp>
    </p:spTree>
    <p:extLst>
      <p:ext uri="{BB962C8B-B14F-4D97-AF65-F5344CB8AC3E}">
        <p14:creationId xmlns:p14="http://schemas.microsoft.com/office/powerpoint/2010/main" val="42402341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
            </a:r>
            <a:r>
              <a:rPr lang="en-US" dirty="0"/>
              <a:t>: Manage All </a:t>
            </a:r>
            <a:r>
              <a:rPr lang="en-US"/>
              <a:t>the </a:t>
            </a:r>
            <a:r>
              <a:rPr lang="en-US" smtClean="0"/>
              <a:t>Processes</a:t>
            </a:r>
            <a:br>
              <a:rPr lang="en-US" smtClean="0"/>
            </a:br>
            <a:r>
              <a:rPr lang="en-US" sz="1800"/>
              <a:t>Note: Numbers in the parentheses refer to Kimball’s 34 ETL subsystems.</a:t>
            </a:r>
            <a:endParaRPr lang="id-ID" dirty="0"/>
          </a:p>
        </p:txBody>
      </p:sp>
      <p:pic>
        <p:nvPicPr>
          <p:cNvPr id="4" name="Content Placeholder 3"/>
          <p:cNvPicPr>
            <a:picLocks noGrp="1" noChangeAspect="1"/>
          </p:cNvPicPr>
          <p:nvPr>
            <p:ph idx="1"/>
          </p:nvPr>
        </p:nvPicPr>
        <p:blipFill>
          <a:blip r:embed="rId2"/>
          <a:stretch>
            <a:fillRect/>
          </a:stretch>
        </p:blipFill>
        <p:spPr>
          <a:xfrm>
            <a:off x="857370" y="1825625"/>
            <a:ext cx="7429260" cy="4351338"/>
          </a:xfrm>
          <a:prstGeom prst="rect">
            <a:avLst/>
          </a:prstGeom>
        </p:spPr>
      </p:pic>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52</a:t>
            </a:fld>
            <a:endParaRPr kumimoji="0" lang="en-US" dirty="0"/>
          </a:p>
        </p:txBody>
      </p:sp>
    </p:spTree>
    <p:extLst>
      <p:ext uri="{BB962C8B-B14F-4D97-AF65-F5344CB8AC3E}">
        <p14:creationId xmlns:p14="http://schemas.microsoft.com/office/powerpoint/2010/main" val="4294714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Resources</a:t>
            </a:r>
            <a:endParaRPr lang="id-ID" dirty="0"/>
          </a:p>
        </p:txBody>
      </p:sp>
      <p:sp>
        <p:nvSpPr>
          <p:cNvPr id="5" name="Slide Number Placeholder 4"/>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53</a:t>
            </a:fld>
            <a:endParaRPr kumimoji="0" lang="en-US" dirty="0"/>
          </a:p>
        </p:txBody>
      </p:sp>
      <p:sp>
        <p:nvSpPr>
          <p:cNvPr id="6" name="Content Placeholder 5"/>
          <p:cNvSpPr>
            <a:spLocks noGrp="1"/>
          </p:cNvSpPr>
          <p:nvPr>
            <p:ph sz="quarter" idx="1"/>
          </p:nvPr>
        </p:nvSpPr>
        <p:spPr/>
        <p:txBody>
          <a:bodyPr>
            <a:normAutofit/>
          </a:bodyPr>
          <a:lstStyle/>
          <a:p>
            <a:r>
              <a:rPr lang="id-ID" smtClean="0"/>
              <a:t>Reading:</a:t>
            </a:r>
            <a:endParaRPr lang="en-US" smtClean="0"/>
          </a:p>
          <a:p>
            <a:pPr lvl="1"/>
            <a:r>
              <a:rPr lang="en-US" smtClean="0"/>
              <a:t>Kimball Ch. 9</a:t>
            </a:r>
          </a:p>
          <a:p>
            <a:endParaRPr lang="en-US" dirty="0"/>
          </a:p>
          <a:p>
            <a:r>
              <a:rPr lang="en-US"/>
              <a:t>Group discussion:</a:t>
            </a:r>
          </a:p>
          <a:p>
            <a:pPr lvl="1"/>
            <a:r>
              <a:rPr lang="en-US">
                <a:hlinkClick r:id="rId2"/>
              </a:rPr>
              <a:t>https://ecourse.del.ac.id</a:t>
            </a:r>
            <a:r>
              <a:rPr lang="en-US" smtClean="0">
                <a:hlinkClick r:id="rId2"/>
              </a:rPr>
              <a:t>/</a:t>
            </a:r>
            <a:endParaRPr lang="id-ID"/>
          </a:p>
        </p:txBody>
      </p:sp>
    </p:spTree>
    <p:extLst>
      <p:ext uri="{BB962C8B-B14F-4D97-AF65-F5344CB8AC3E}">
        <p14:creationId xmlns:p14="http://schemas.microsoft.com/office/powerpoint/2010/main" val="37031113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A7C8D44-3667-46F6-9772-CC52308E2A7F}" type="slidenum">
              <a:rPr lang="en-US" smtClean="0"/>
              <a:pPr/>
              <a:t>54</a:t>
            </a:fld>
            <a:endParaRPr lang="en-US" dirty="0"/>
          </a:p>
        </p:txBody>
      </p:sp>
      <p:sp>
        <p:nvSpPr>
          <p:cNvPr id="6" name="Content Placeholder 5"/>
          <p:cNvSpPr>
            <a:spLocks noGrp="1"/>
          </p:cNvSpPr>
          <p:nvPr>
            <p:ph idx="4294967295"/>
          </p:nvPr>
        </p:nvSpPr>
        <p:spPr>
          <a:xfrm>
            <a:off x="628650" y="1253331"/>
            <a:ext cx="7886700" cy="4351338"/>
          </a:xfrm>
        </p:spPr>
        <p:txBody>
          <a:bodyPr anchor="ctr">
            <a:normAutofit/>
          </a:bodyPr>
          <a:lstStyle/>
          <a:p>
            <a:pPr marL="0" indent="0" algn="ctr">
              <a:buNone/>
            </a:pPr>
            <a:r>
              <a:rPr lang="en-US" sz="3600" smtClean="0">
                <a:latin typeface="Courier New" panose="02070309020205020404" pitchFamily="49" charset="0"/>
                <a:cs typeface="Courier New" panose="02070309020205020404" pitchFamily="49" charset="0"/>
              </a:rPr>
              <a:t>EOF</a:t>
            </a:r>
            <a:endParaRPr lang="id-ID"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39577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5"/>
                </a:solidFill>
              </a:rPr>
              <a:t>Kimball: </a:t>
            </a:r>
            <a:r>
              <a:rPr lang="en-US" sz="3600" dirty="0"/>
              <a:t>4 Major ETL Operations</a:t>
            </a:r>
          </a:p>
        </p:txBody>
      </p:sp>
      <p:sp>
        <p:nvSpPr>
          <p:cNvPr id="3" name="Content Placeholder 2"/>
          <p:cNvSpPr>
            <a:spLocks noGrp="1"/>
          </p:cNvSpPr>
          <p:nvPr>
            <p:ph idx="1"/>
          </p:nvPr>
        </p:nvSpPr>
        <p:spPr/>
        <p:txBody>
          <a:bodyPr>
            <a:normAutofit/>
          </a:bodyPr>
          <a:lstStyle/>
          <a:p>
            <a:pPr marL="385763" indent="-385763">
              <a:lnSpc>
                <a:spcPct val="150000"/>
              </a:lnSpc>
              <a:buClr>
                <a:schemeClr val="tx1"/>
              </a:buClr>
              <a:buFont typeface="+mj-lt"/>
              <a:buAutoNum type="arabicPeriod"/>
            </a:pPr>
            <a:r>
              <a:rPr lang="en-US" sz="2700" b="1" dirty="0">
                <a:solidFill>
                  <a:schemeClr val="accent4"/>
                </a:solidFill>
              </a:rPr>
              <a:t>Extract</a:t>
            </a:r>
            <a:r>
              <a:rPr lang="en-US" sz="2700" b="1" dirty="0"/>
              <a:t> </a:t>
            </a:r>
            <a:r>
              <a:rPr lang="en-US" sz="2700" dirty="0"/>
              <a:t>the data from </a:t>
            </a:r>
            <a:r>
              <a:rPr lang="en-US" sz="2700"/>
              <a:t>its </a:t>
            </a:r>
            <a:r>
              <a:rPr lang="en-US" sz="2700" smtClean="0"/>
              <a:t>source.</a:t>
            </a:r>
            <a:endParaRPr lang="en-US" sz="2700" dirty="0"/>
          </a:p>
          <a:p>
            <a:pPr marL="385763" indent="-385763">
              <a:lnSpc>
                <a:spcPct val="150000"/>
              </a:lnSpc>
              <a:buClr>
                <a:schemeClr val="tx1"/>
              </a:buClr>
              <a:buFont typeface="+mj-lt"/>
              <a:buAutoNum type="arabicPeriod"/>
            </a:pPr>
            <a:r>
              <a:rPr lang="en-US" sz="2700" b="1" dirty="0">
                <a:solidFill>
                  <a:schemeClr val="accent4"/>
                </a:solidFill>
              </a:rPr>
              <a:t>Cleanse and Conform </a:t>
            </a:r>
            <a:r>
              <a:rPr lang="en-US" sz="2700" dirty="0"/>
              <a:t>to improve data accuracy and quality (</a:t>
            </a:r>
            <a:r>
              <a:rPr lang="en-US" sz="2700"/>
              <a:t>transform</a:t>
            </a:r>
            <a:r>
              <a:rPr lang="en-US" sz="2700" smtClean="0"/>
              <a:t>).</a:t>
            </a:r>
            <a:endParaRPr lang="en-US" sz="2700" dirty="0"/>
          </a:p>
          <a:p>
            <a:pPr marL="385763" indent="-385763">
              <a:lnSpc>
                <a:spcPct val="150000"/>
              </a:lnSpc>
              <a:buClr>
                <a:schemeClr val="tx1"/>
              </a:buClr>
              <a:buFont typeface="+mj-lt"/>
              <a:buAutoNum type="arabicPeriod"/>
            </a:pPr>
            <a:r>
              <a:rPr lang="en-US" sz="2700" b="1" dirty="0">
                <a:solidFill>
                  <a:schemeClr val="accent4"/>
                </a:solidFill>
              </a:rPr>
              <a:t>Deliver</a:t>
            </a:r>
            <a:r>
              <a:rPr lang="en-US" sz="2700" b="1" dirty="0"/>
              <a:t> </a:t>
            </a:r>
            <a:r>
              <a:rPr lang="en-US" sz="2700" dirty="0"/>
              <a:t>the data into the presentation server (</a:t>
            </a:r>
            <a:r>
              <a:rPr lang="en-US" sz="2700"/>
              <a:t>load</a:t>
            </a:r>
            <a:r>
              <a:rPr lang="en-US" sz="2700" smtClean="0"/>
              <a:t>).</a:t>
            </a:r>
            <a:endParaRPr lang="en-US" sz="2700" dirty="0"/>
          </a:p>
          <a:p>
            <a:pPr marL="385763" indent="-385763">
              <a:lnSpc>
                <a:spcPct val="150000"/>
              </a:lnSpc>
              <a:buClr>
                <a:schemeClr val="tx1"/>
              </a:buClr>
              <a:buFont typeface="+mj-lt"/>
              <a:buAutoNum type="arabicPeriod"/>
            </a:pPr>
            <a:r>
              <a:rPr lang="en-US" sz="2700" b="1" dirty="0">
                <a:solidFill>
                  <a:schemeClr val="accent4"/>
                </a:solidFill>
              </a:rPr>
              <a:t>Managing</a:t>
            </a:r>
            <a:r>
              <a:rPr lang="en-US" sz="2700" b="1" dirty="0"/>
              <a:t> </a:t>
            </a:r>
            <a:r>
              <a:rPr lang="en-US" sz="2700" dirty="0"/>
              <a:t>the ETL process itself.</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dirty="0"/>
          </a:p>
        </p:txBody>
      </p:sp>
    </p:spTree>
    <p:extLst>
      <p:ext uri="{BB962C8B-B14F-4D97-AF65-F5344CB8AC3E}">
        <p14:creationId xmlns:p14="http://schemas.microsoft.com/office/powerpoint/2010/main" val="312426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50" dirty="0">
                <a:solidFill>
                  <a:schemeClr val="accent4"/>
                </a:solidFill>
              </a:rPr>
              <a:t>ETL Tools</a:t>
            </a:r>
          </a:p>
        </p:txBody>
      </p:sp>
      <p:sp>
        <p:nvSpPr>
          <p:cNvPr id="5" name="Content Placeholder 4"/>
          <p:cNvSpPr>
            <a:spLocks noGrp="1"/>
          </p:cNvSpPr>
          <p:nvPr>
            <p:ph idx="1"/>
          </p:nvPr>
        </p:nvSpPr>
        <p:spPr/>
        <p:txBody>
          <a:bodyPr/>
          <a:lstStyle/>
          <a:p>
            <a:pPr>
              <a:lnSpc>
                <a:spcPct val="150000"/>
              </a:lnSpc>
            </a:pPr>
            <a:r>
              <a:rPr lang="en-US"/>
              <a:t>70% of the DW/BI effort is ETL.</a:t>
            </a:r>
          </a:p>
          <a:p>
            <a:pPr>
              <a:lnSpc>
                <a:spcPct val="150000"/>
              </a:lnSpc>
            </a:pPr>
            <a:r>
              <a:rPr lang="en-US"/>
              <a:t>In the past developers used to program by hand.</a:t>
            </a:r>
          </a:p>
          <a:p>
            <a:pPr>
              <a:lnSpc>
                <a:spcPct val="150000"/>
              </a:lnSpc>
            </a:pPr>
            <a:r>
              <a:rPr lang="en-US"/>
              <a:t>ETL tooling is a popular choice today.</a:t>
            </a:r>
          </a:p>
          <a:p>
            <a:pPr>
              <a:lnSpc>
                <a:spcPct val="150000"/>
              </a:lnSpc>
            </a:pPr>
            <a:r>
              <a:rPr lang="en-US"/>
              <a:t>All the DBMS vendors offer tools.</a:t>
            </a:r>
          </a:p>
          <a:p>
            <a:pPr>
              <a:lnSpc>
                <a:spcPct val="150000"/>
              </a:lnSpc>
            </a:pPr>
            <a:r>
              <a:rPr lang="en-US"/>
              <a:t>Tooling not required but aids the process greatly.</a:t>
            </a:r>
          </a:p>
          <a:p>
            <a:pPr>
              <a:lnSpc>
                <a:spcPct val="150000"/>
              </a:lnSpc>
            </a:pPr>
            <a:r>
              <a:rPr lang="en-US"/>
              <a:t>Tooling is visual and self-documenting.</a:t>
            </a:r>
            <a:endParaRPr lang="en-US" dirty="0"/>
          </a:p>
        </p:txBody>
      </p:sp>
      <p:sp>
        <p:nvSpPr>
          <p:cNvPr id="2" name="Slide Number Placeholder 1"/>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a:p>
        </p:txBody>
      </p:sp>
    </p:spTree>
    <p:extLst>
      <p:ext uri="{BB962C8B-B14F-4D97-AF65-F5344CB8AC3E}">
        <p14:creationId xmlns:p14="http://schemas.microsoft.com/office/powerpoint/2010/main" val="3392522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50" dirty="0">
                <a:solidFill>
                  <a:schemeClr val="accent4"/>
                </a:solidFill>
              </a:rPr>
              <a:t>ETL Tools</a:t>
            </a:r>
          </a:p>
        </p:txBody>
      </p:sp>
      <p:sp>
        <p:nvSpPr>
          <p:cNvPr id="5" name="Content Placeholder 4"/>
          <p:cNvSpPr>
            <a:spLocks noGrp="1"/>
          </p:cNvSpPr>
          <p:nvPr>
            <p:ph idx="1"/>
          </p:nvPr>
        </p:nvSpPr>
        <p:spPr/>
        <p:txBody>
          <a:bodyPr numCol="2">
            <a:normAutofit/>
          </a:bodyPr>
          <a:lstStyle/>
          <a:p>
            <a:pPr marL="800100" lvl="1" indent="-457200">
              <a:buFont typeface="+mj-lt"/>
              <a:buAutoNum type="arabicPeriod"/>
            </a:pPr>
            <a:r>
              <a:rPr lang="en-US" smtClean="0"/>
              <a:t>Improvado</a:t>
            </a:r>
            <a:endParaRPr lang="en-US"/>
          </a:p>
          <a:p>
            <a:pPr marL="800100" lvl="1" indent="-457200">
              <a:buFont typeface="+mj-lt"/>
              <a:buAutoNum type="arabicPeriod"/>
            </a:pPr>
            <a:r>
              <a:rPr lang="en-US" smtClean="0"/>
              <a:t>Skyvia</a:t>
            </a:r>
            <a:endParaRPr lang="en-US"/>
          </a:p>
          <a:p>
            <a:pPr marL="800100" lvl="1" indent="-457200">
              <a:buFont typeface="+mj-lt"/>
              <a:buAutoNum type="arabicPeriod"/>
            </a:pPr>
            <a:r>
              <a:rPr lang="en-US" smtClean="0"/>
              <a:t>HEVO</a:t>
            </a:r>
            <a:endParaRPr lang="en-US"/>
          </a:p>
          <a:p>
            <a:pPr marL="800100" lvl="1" indent="-457200">
              <a:buFont typeface="+mj-lt"/>
              <a:buAutoNum type="arabicPeriod"/>
            </a:pPr>
            <a:r>
              <a:rPr lang="en-US" smtClean="0"/>
              <a:t>Matillion</a:t>
            </a:r>
            <a:endParaRPr lang="en-US"/>
          </a:p>
          <a:p>
            <a:pPr marL="800100" lvl="1" indent="-457200">
              <a:buFont typeface="+mj-lt"/>
              <a:buAutoNum type="arabicPeriod"/>
            </a:pPr>
            <a:r>
              <a:rPr lang="en-US" smtClean="0"/>
              <a:t>Xplenty</a:t>
            </a:r>
            <a:endParaRPr lang="en-US"/>
          </a:p>
          <a:p>
            <a:pPr marL="800100" lvl="1" indent="-457200">
              <a:buFont typeface="+mj-lt"/>
              <a:buAutoNum type="arabicPeriod"/>
            </a:pPr>
            <a:r>
              <a:rPr lang="en-US" smtClean="0"/>
              <a:t>IRI </a:t>
            </a:r>
            <a:r>
              <a:rPr lang="en-US"/>
              <a:t>Voracity</a:t>
            </a:r>
          </a:p>
          <a:p>
            <a:pPr marL="800100" lvl="1" indent="-457200">
              <a:buFont typeface="+mj-lt"/>
              <a:buAutoNum type="arabicPeriod"/>
            </a:pPr>
            <a:r>
              <a:rPr lang="en-US" smtClean="0"/>
              <a:t>Informatica </a:t>
            </a:r>
            <a:r>
              <a:rPr lang="en-US"/>
              <a:t>– PowerCenter</a:t>
            </a:r>
          </a:p>
          <a:p>
            <a:pPr marL="800100" lvl="1" indent="-457200">
              <a:buFont typeface="+mj-lt"/>
              <a:buAutoNum type="arabicPeriod"/>
            </a:pPr>
            <a:r>
              <a:rPr lang="en-US" smtClean="0"/>
              <a:t>IBM </a:t>
            </a:r>
            <a:r>
              <a:rPr lang="en-US"/>
              <a:t>– Infosphere Information </a:t>
            </a:r>
            <a:r>
              <a:rPr lang="en-US" smtClean="0"/>
              <a:t>Server</a:t>
            </a:r>
            <a:endParaRPr lang="en-US"/>
          </a:p>
          <a:p>
            <a:pPr marL="800100" lvl="1" indent="-457200">
              <a:buFont typeface="+mj-lt"/>
              <a:buAutoNum type="arabicPeriod"/>
            </a:pPr>
            <a:r>
              <a:rPr lang="en-US" smtClean="0"/>
              <a:t>Oracle </a:t>
            </a:r>
            <a:r>
              <a:rPr lang="en-US"/>
              <a:t>Data Integrator</a:t>
            </a:r>
          </a:p>
          <a:p>
            <a:pPr marL="800100" lvl="1" indent="-457200">
              <a:buFont typeface="+mj-lt"/>
              <a:buAutoNum type="arabicPeriod"/>
            </a:pPr>
            <a:r>
              <a:rPr lang="en-US" smtClean="0"/>
              <a:t>Microsoft </a:t>
            </a:r>
            <a:r>
              <a:rPr lang="en-US"/>
              <a:t>– SQL Server </a:t>
            </a:r>
            <a:r>
              <a:rPr lang="en-US" smtClean="0"/>
              <a:t>Integrated </a:t>
            </a:r>
            <a:r>
              <a:rPr lang="en-US"/>
              <a:t>Services (SSIS)</a:t>
            </a:r>
          </a:p>
          <a:p>
            <a:pPr marL="800100" lvl="1" indent="-457200">
              <a:buFont typeface="+mj-lt"/>
              <a:buAutoNum type="arabicPeriod"/>
            </a:pPr>
            <a:r>
              <a:rPr lang="en-US" smtClean="0"/>
              <a:t>Ab Initio</a:t>
            </a:r>
          </a:p>
          <a:p>
            <a:pPr marL="800100" lvl="1" indent="-457200">
              <a:buFont typeface="+mj-lt"/>
              <a:buAutoNum type="arabicPeriod"/>
            </a:pPr>
            <a:endParaRPr lang="en-US"/>
          </a:p>
          <a:p>
            <a:pPr marL="800100" lvl="1" indent="-457200">
              <a:buFont typeface="+mj-lt"/>
              <a:buAutoNum type="arabicPeriod"/>
            </a:pPr>
            <a:r>
              <a:rPr lang="en-US" smtClean="0"/>
              <a:t>Talend </a:t>
            </a:r>
            <a:r>
              <a:rPr lang="en-US"/>
              <a:t>– Talend Open Studio for Data Integration</a:t>
            </a:r>
          </a:p>
          <a:p>
            <a:pPr marL="800100" lvl="1" indent="-457200">
              <a:buFont typeface="+mj-lt"/>
              <a:buAutoNum type="arabicPeriod"/>
            </a:pPr>
            <a:r>
              <a:rPr lang="en-US" smtClean="0"/>
              <a:t>CloverDX </a:t>
            </a:r>
            <a:r>
              <a:rPr lang="en-US"/>
              <a:t>Data Integration Software</a:t>
            </a:r>
          </a:p>
          <a:p>
            <a:pPr marL="800100" lvl="1" indent="-457200">
              <a:buFont typeface="+mj-lt"/>
              <a:buAutoNum type="arabicPeriod"/>
            </a:pPr>
            <a:r>
              <a:rPr lang="en-US" smtClean="0"/>
              <a:t>Pentaho </a:t>
            </a:r>
            <a:r>
              <a:rPr lang="en-US"/>
              <a:t>Data Integration</a:t>
            </a:r>
          </a:p>
          <a:p>
            <a:pPr marL="800100" lvl="1" indent="-457200">
              <a:buFont typeface="+mj-lt"/>
              <a:buAutoNum type="arabicPeriod"/>
            </a:pPr>
            <a:r>
              <a:rPr lang="en-US" smtClean="0"/>
              <a:t>Apache </a:t>
            </a:r>
            <a:r>
              <a:rPr lang="en-US"/>
              <a:t>Nifi</a:t>
            </a:r>
          </a:p>
          <a:p>
            <a:pPr marL="800100" lvl="1" indent="-457200">
              <a:buFont typeface="+mj-lt"/>
              <a:buAutoNum type="arabicPeriod"/>
            </a:pPr>
            <a:r>
              <a:rPr lang="en-US" smtClean="0"/>
              <a:t>SAS </a:t>
            </a:r>
            <a:r>
              <a:rPr lang="en-US"/>
              <a:t>– Data Integration Studio</a:t>
            </a:r>
          </a:p>
          <a:p>
            <a:pPr marL="800100" lvl="1" indent="-457200">
              <a:buFont typeface="+mj-lt"/>
              <a:buAutoNum type="arabicPeriod"/>
            </a:pPr>
            <a:r>
              <a:rPr lang="en-US" smtClean="0"/>
              <a:t>SAP </a:t>
            </a:r>
            <a:r>
              <a:rPr lang="en-US"/>
              <a:t>– BusinessObjects Data Integrator</a:t>
            </a:r>
          </a:p>
          <a:p>
            <a:pPr marL="800100" lvl="1" indent="-457200">
              <a:buFont typeface="+mj-lt"/>
              <a:buAutoNum type="arabicPeriod"/>
            </a:pPr>
            <a:r>
              <a:rPr lang="en-US" smtClean="0"/>
              <a:t>Oracle </a:t>
            </a:r>
            <a:r>
              <a:rPr lang="en-US"/>
              <a:t>Warehouse Builder</a:t>
            </a:r>
          </a:p>
          <a:p>
            <a:pPr marL="800100" lvl="1" indent="-457200">
              <a:buFont typeface="+mj-lt"/>
              <a:buAutoNum type="arabicPeriod"/>
            </a:pPr>
            <a:r>
              <a:rPr lang="en-US" smtClean="0"/>
              <a:t>Sybase </a:t>
            </a:r>
            <a:r>
              <a:rPr lang="en-US"/>
              <a:t>ETL</a:t>
            </a:r>
          </a:p>
          <a:p>
            <a:pPr marL="800100" lvl="1" indent="-457200">
              <a:buFont typeface="+mj-lt"/>
              <a:buAutoNum type="arabicPeriod"/>
            </a:pPr>
            <a:r>
              <a:rPr lang="en-US" smtClean="0"/>
              <a:t>DBSoftlab</a:t>
            </a:r>
            <a:endParaRPr lang="en-US"/>
          </a:p>
          <a:p>
            <a:pPr marL="800100" lvl="1" indent="-457200">
              <a:buFont typeface="+mj-lt"/>
              <a:buAutoNum type="arabicPeriod"/>
            </a:pPr>
            <a:r>
              <a:rPr lang="en-US" smtClean="0"/>
              <a:t>Jasper</a:t>
            </a:r>
            <a:endParaRPr lang="en-US" dirty="0"/>
          </a:p>
        </p:txBody>
      </p:sp>
      <p:sp>
        <p:nvSpPr>
          <p:cNvPr id="2" name="Slide Number Placeholder 1"/>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a:p>
        </p:txBody>
      </p:sp>
      <p:sp>
        <p:nvSpPr>
          <p:cNvPr id="3" name="Rectangle 2"/>
          <p:cNvSpPr/>
          <p:nvPr/>
        </p:nvSpPr>
        <p:spPr>
          <a:xfrm>
            <a:off x="628650" y="6311899"/>
            <a:ext cx="4572000" cy="253916"/>
          </a:xfrm>
          <a:prstGeom prst="rect">
            <a:avLst/>
          </a:prstGeom>
        </p:spPr>
        <p:txBody>
          <a:bodyPr>
            <a:spAutoFit/>
          </a:bodyPr>
          <a:lstStyle/>
          <a:p>
            <a:r>
              <a:rPr lang="en-US" sz="1050" smtClean="0"/>
              <a:t>Source: </a:t>
            </a:r>
            <a:r>
              <a:rPr lang="en-US" sz="1050">
                <a:hlinkClick r:id="rId3"/>
              </a:rPr>
              <a:t>https://www.softwaretestinghelp.com/best-etl-tools</a:t>
            </a:r>
            <a:r>
              <a:rPr lang="en-US" sz="1050" smtClean="0">
                <a:hlinkClick r:id="rId3"/>
              </a:rPr>
              <a:t>/</a:t>
            </a:r>
            <a:r>
              <a:rPr lang="en-US" sz="1050"/>
              <a:t>, February 6, 2020</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9312" y="-165864"/>
            <a:ext cx="1879740" cy="1879740"/>
          </a:xfrm>
          <a:prstGeom prst="rect">
            <a:avLst/>
          </a:prstGeom>
        </p:spPr>
      </p:pic>
      <p:pic>
        <p:nvPicPr>
          <p:cNvPr id="1028" name="Picture 4" descr="https://skyvia.com/assets/img/meta-img/meta-image.pn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20257" y="770553"/>
            <a:ext cx="3057678" cy="16052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encrypted-tbn0.gstatic.com/images?q=tbn:ANd9GcRua4UluyHCCY_AQVThaA-F_SAw41FHJ7TLFpEKiisY6x7-CMI5&amp;s"/>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8423" y="1737935"/>
            <a:ext cx="2753482"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encrypted-tbn0.gstatic.com/images?q=tbn:ANd9GcQCaknhcAgqp-6c_cqsX0zOH6UhuZ1cBk0UlxucpUUEZ-bIfO8i&amp;s"/>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53957" y="560347"/>
            <a:ext cx="1502079" cy="107291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encrypted-tbn0.gstatic.com/images?q=tbn:ANd9GcRz5cTiKFkhC1G5qYVB8vid4Zvnm58srHqzMkJ42IRXC9j7fiZ0&amp;s"/>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02854" y="589915"/>
            <a:ext cx="767591" cy="31983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azisnotes.files.wordpress.com/2015/03/pentaho.jpg?w=624"/>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38839" y="1118821"/>
            <a:ext cx="1681584" cy="8219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10">
            <a:clrChange>
              <a:clrFrom>
                <a:srgbClr val="FFFFFF"/>
              </a:clrFrom>
              <a:clrTo>
                <a:srgbClr val="FFFFFF">
                  <a:alpha val="0"/>
                </a:srgbClr>
              </a:clrTo>
            </a:clrChange>
          </a:blip>
          <a:stretch>
            <a:fillRect/>
          </a:stretch>
        </p:blipFill>
        <p:spPr>
          <a:xfrm>
            <a:off x="3859110" y="1117890"/>
            <a:ext cx="1325964" cy="485109"/>
          </a:xfrm>
          <a:prstGeom prst="rect">
            <a:avLst/>
          </a:prstGeom>
        </p:spPr>
      </p:pic>
      <p:pic>
        <p:nvPicPr>
          <p:cNvPr id="1040" name="Picture 16" descr="https://encrypted-tbn0.gstatic.com/images?q=tbn:ANd9GcQLjc48H4K_tLu9rZY5EwyaV8A20ANqpOWk2Q20VaUkHGa6nffI0w&amp;s"/>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02854" y="5082586"/>
            <a:ext cx="1664682" cy="8753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12">
            <a:clrChange>
              <a:clrFrom>
                <a:srgbClr val="FFFFFF"/>
              </a:clrFrom>
              <a:clrTo>
                <a:srgbClr val="FFFFFF">
                  <a:alpha val="0"/>
                </a:srgbClr>
              </a:clrTo>
            </a:clrChange>
          </a:blip>
          <a:stretch>
            <a:fillRect/>
          </a:stretch>
        </p:blipFill>
        <p:spPr>
          <a:xfrm>
            <a:off x="3282919" y="2817952"/>
            <a:ext cx="1078986" cy="561322"/>
          </a:xfrm>
          <a:prstGeom prst="rect">
            <a:avLst/>
          </a:prstGeom>
        </p:spPr>
      </p:pic>
    </p:spTree>
    <p:extLst>
      <p:ext uri="{BB962C8B-B14F-4D97-AF65-F5344CB8AC3E}">
        <p14:creationId xmlns:p14="http://schemas.microsoft.com/office/powerpoint/2010/main" val="293026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8"/>
                                        </p:tgtEl>
                                        <p:attrNameLst>
                                          <p:attrName>style.visibility</p:attrName>
                                        </p:attrNameLst>
                                      </p:cBhvr>
                                      <p:to>
                                        <p:strVal val="visible"/>
                                      </p:to>
                                    </p:set>
                                    <p:animEffect transition="in" filter="fade">
                                      <p:cBhvr>
                                        <p:cTn id="11" dur="500"/>
                                        <p:tgtEl>
                                          <p:spTgt spid="102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30"/>
                                        </p:tgtEl>
                                        <p:attrNameLst>
                                          <p:attrName>style.visibility</p:attrName>
                                        </p:attrNameLst>
                                      </p:cBhvr>
                                      <p:to>
                                        <p:strVal val="visible"/>
                                      </p:to>
                                    </p:set>
                                    <p:animEffect transition="in" filter="fade">
                                      <p:cBhvr>
                                        <p:cTn id="15" dur="500"/>
                                        <p:tgtEl>
                                          <p:spTgt spid="103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32"/>
                                        </p:tgtEl>
                                        <p:attrNameLst>
                                          <p:attrName>style.visibility</p:attrName>
                                        </p:attrNameLst>
                                      </p:cBhvr>
                                      <p:to>
                                        <p:strVal val="visible"/>
                                      </p:to>
                                    </p:set>
                                    <p:animEffect transition="in" filter="fade">
                                      <p:cBhvr>
                                        <p:cTn id="23" dur="500"/>
                                        <p:tgtEl>
                                          <p:spTgt spid="103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40"/>
                                        </p:tgtEl>
                                        <p:attrNameLst>
                                          <p:attrName>style.visibility</p:attrName>
                                        </p:attrNameLst>
                                      </p:cBhvr>
                                      <p:to>
                                        <p:strVal val="visible"/>
                                      </p:to>
                                    </p:set>
                                    <p:animEffect transition="in" filter="fade">
                                      <p:cBhvr>
                                        <p:cTn id="31" dur="500"/>
                                        <p:tgtEl>
                                          <p:spTgt spid="104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36"/>
                                        </p:tgtEl>
                                        <p:attrNameLst>
                                          <p:attrName>style.visibility</p:attrName>
                                        </p:attrNameLst>
                                      </p:cBhvr>
                                      <p:to>
                                        <p:strVal val="visible"/>
                                      </p:to>
                                    </p:set>
                                    <p:animEffect transition="in" filter="fade">
                                      <p:cBhvr>
                                        <p:cTn id="35" dur="500"/>
                                        <p:tgtEl>
                                          <p:spTgt spid="1036"/>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34"/>
                                        </p:tgtEl>
                                        <p:attrNameLst>
                                          <p:attrName>style.visibility</p:attrName>
                                        </p:attrNameLst>
                                      </p:cBhvr>
                                      <p:to>
                                        <p:strVal val="visible"/>
                                      </p:to>
                                    </p:set>
                                    <p:animEffect transition="in" filter="fade">
                                      <p:cBhvr>
                                        <p:cTn id="39"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ETL Tool vs. Custom Coding</a:t>
            </a:r>
            <a:endParaRPr lang="en-US" dirty="0"/>
          </a:p>
        </p:txBody>
      </p:sp>
      <p:pic>
        <p:nvPicPr>
          <p:cNvPr id="7" name="Content Placeholder 6"/>
          <p:cNvPicPr>
            <a:picLocks noGrp="1" noChangeAspect="1"/>
          </p:cNvPicPr>
          <p:nvPr>
            <p:ph sz="half" idx="2"/>
          </p:nvPr>
        </p:nvPicPr>
        <p:blipFill>
          <a:blip r:embed="rId2"/>
          <a:stretch>
            <a:fillRect/>
          </a:stretch>
        </p:blipFill>
        <p:spPr>
          <a:xfrm>
            <a:off x="4629150" y="2148729"/>
            <a:ext cx="3028950" cy="3211817"/>
          </a:xfrm>
          <a:prstGeom prst="rect">
            <a:avLst/>
          </a:prstGeom>
        </p:spPr>
      </p:pic>
      <p:pic>
        <p:nvPicPr>
          <p:cNvPr id="6" name="Content Placeholder 5"/>
          <p:cNvPicPr>
            <a:picLocks noGrp="1" noChangeAspect="1"/>
          </p:cNvPicPr>
          <p:nvPr>
            <p:ph sz="quarter" idx="4294967295"/>
          </p:nvPr>
        </p:nvPicPr>
        <p:blipFill>
          <a:blip r:embed="rId3"/>
          <a:stretch>
            <a:fillRect/>
          </a:stretch>
        </p:blipFill>
        <p:spPr>
          <a:xfrm>
            <a:off x="1546601" y="2057401"/>
            <a:ext cx="2771817" cy="3394472"/>
          </a:xfrm>
          <a:prstGeom prst="rect">
            <a:avLst/>
          </a:prstGeom>
        </p:spPr>
      </p:pic>
      <p:sp>
        <p:nvSpPr>
          <p:cNvPr id="8" name="TextBox 7"/>
          <p:cNvSpPr txBox="1"/>
          <p:nvPr/>
        </p:nvSpPr>
        <p:spPr>
          <a:xfrm>
            <a:off x="2243053" y="5392258"/>
            <a:ext cx="4508863" cy="415498"/>
          </a:xfrm>
          <a:prstGeom prst="rect">
            <a:avLst/>
          </a:prstGeom>
          <a:noFill/>
        </p:spPr>
        <p:txBody>
          <a:bodyPr wrap="none" rtlCol="0">
            <a:spAutoFit/>
          </a:bodyPr>
          <a:lstStyle/>
          <a:p>
            <a:r>
              <a:rPr lang="en-US" sz="2100" dirty="0"/>
              <a:t>Which of these is easier to understand?</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a:p>
        </p:txBody>
      </p:sp>
    </p:spTree>
    <p:extLst>
      <p:ext uri="{BB962C8B-B14F-4D97-AF65-F5344CB8AC3E}">
        <p14:creationId xmlns:p14="http://schemas.microsoft.com/office/powerpoint/2010/main" val="25404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4753</TotalTime>
  <Words>4563</Words>
  <Application>Microsoft Office PowerPoint</Application>
  <PresentationFormat>On-screen Show (4:3)</PresentationFormat>
  <Paragraphs>427</Paragraphs>
  <Slides>54</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Calibri Light</vt:lpstr>
      <vt:lpstr>Consolas</vt:lpstr>
      <vt:lpstr>Courier New</vt:lpstr>
      <vt:lpstr>Wingdings</vt:lpstr>
      <vt:lpstr>Office Theme</vt:lpstr>
      <vt:lpstr>ETL Components and Architecture</vt:lpstr>
      <vt:lpstr>Lecture Objectives</vt:lpstr>
      <vt:lpstr>Recall: Kimball Lifecycle</vt:lpstr>
      <vt:lpstr>ETL Components </vt:lpstr>
      <vt:lpstr>PowerPoint Presentation</vt:lpstr>
      <vt:lpstr>Kimball: 4 Major ETL Operations</vt:lpstr>
      <vt:lpstr>ETL Tools</vt:lpstr>
      <vt:lpstr>ETL Tools</vt:lpstr>
      <vt:lpstr>ETL Tool vs. Custom Coding</vt:lpstr>
      <vt:lpstr>34 Essential ETL Subsystems</vt:lpstr>
      <vt:lpstr>Extracting Data</vt:lpstr>
      <vt:lpstr>1 – Data Profiling</vt:lpstr>
      <vt:lpstr>2- Change Data Capture System</vt:lpstr>
      <vt:lpstr>3 – Extract System</vt:lpstr>
      <vt:lpstr>Cleaning &amp; Conforming Data</vt:lpstr>
      <vt:lpstr>4 – Data Cleansing System</vt:lpstr>
      <vt:lpstr>5 – Error Event Schema</vt:lpstr>
      <vt:lpstr>6 – Audit Dimension Assembler</vt:lpstr>
      <vt:lpstr>7- Deduplication System</vt:lpstr>
      <vt:lpstr>8 – Conforming System</vt:lpstr>
      <vt:lpstr>Delivering Data for Presentation</vt:lpstr>
      <vt:lpstr>9 – Slowly Changing Dimension Manager</vt:lpstr>
      <vt:lpstr>10 – Surrogate Key Manager</vt:lpstr>
      <vt:lpstr>11 – Hierarchy Manager</vt:lpstr>
      <vt:lpstr>12 – Special Dimensions Manager</vt:lpstr>
      <vt:lpstr>13 – Fact Table Builders</vt:lpstr>
      <vt:lpstr>14 – Surrogate Key Pipeline</vt:lpstr>
      <vt:lpstr>15 – Multi-Valued Dimension Bridge Table Builder</vt:lpstr>
      <vt:lpstr>16 – Late Arriving Data Handler</vt:lpstr>
      <vt:lpstr>17 – Dimension Manager</vt:lpstr>
      <vt:lpstr>18 – Fact Provider System</vt:lpstr>
      <vt:lpstr>19 – Aggregate Builder</vt:lpstr>
      <vt:lpstr>20 – OLAP Cube Builder</vt:lpstr>
      <vt:lpstr>21 – Data Propagation Manager</vt:lpstr>
      <vt:lpstr>Managing the ETL Environment</vt:lpstr>
      <vt:lpstr>22 – Job Scheduler</vt:lpstr>
      <vt:lpstr>23 – Backup System</vt:lpstr>
      <vt:lpstr>24 – Recovery &amp; Restart System</vt:lpstr>
      <vt:lpstr>25 – Version Control System</vt:lpstr>
      <vt:lpstr>26 – Version Migration System</vt:lpstr>
      <vt:lpstr>27 – Workflow Monitor</vt:lpstr>
      <vt:lpstr>28 – Sorting System</vt:lpstr>
      <vt:lpstr>29 – Lineage and Dependency Analyzer</vt:lpstr>
      <vt:lpstr>30 – Problem Escalation System</vt:lpstr>
      <vt:lpstr>31 – Parallelizing / Pipelining System</vt:lpstr>
      <vt:lpstr>32 – Security System</vt:lpstr>
      <vt:lpstr>33 – Compliance Manager</vt:lpstr>
      <vt:lpstr>34 – Metadata Repository Manager</vt:lpstr>
      <vt:lpstr>E: Getting the Data Into the DW Note: Numbers in the parentheses refer to Kimball’s 34 ETL subsystems.</vt:lpstr>
      <vt:lpstr>T: Clean and Conform Note: Numbers in the parentheses refer to Kimball’s 34 ETL subsystems.</vt:lpstr>
      <vt:lpstr>L: Prepare for Presentation Note: Numbers in the parentheses refer to Kimball’s 34 ETL subsystems.</vt:lpstr>
      <vt:lpstr>M: Manage All the Processes Note: Numbers in the parentheses refer to Kimball’s 34 ETL subsystems.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Situmeang</dc:creator>
  <cp:lastModifiedBy>Yolanda Romauli M</cp:lastModifiedBy>
  <cp:revision>270</cp:revision>
  <dcterms:created xsi:type="dcterms:W3CDTF">2014-09-16T21:38:26Z</dcterms:created>
  <dcterms:modified xsi:type="dcterms:W3CDTF">2020-06-01T04:24:10Z</dcterms:modified>
</cp:coreProperties>
</file>