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6" r:id="rId10"/>
    <p:sldId id="265" r:id="rId11"/>
  </p:sldIdLst>
  <p:sldSz cx="101504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36" y="-96"/>
      </p:cViewPr>
      <p:guideLst>
        <p:guide orient="horz" pos="2160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048" y="2516625"/>
            <a:ext cx="812038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48" y="5166530"/>
            <a:ext cx="812038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6158" y="1826709"/>
            <a:ext cx="1656778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581" y="1826709"/>
            <a:ext cx="5818402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48" y="5017572"/>
            <a:ext cx="812038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048" y="3865098"/>
            <a:ext cx="812038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15048" y="1544716"/>
            <a:ext cx="812038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015048" y="2743200"/>
            <a:ext cx="3958685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97043" y="2743201"/>
            <a:ext cx="3958685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224" y="2743200"/>
            <a:ext cx="3735375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2849" y="2743200"/>
            <a:ext cx="373212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5048" y="1544716"/>
            <a:ext cx="812038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015048" y="3383280"/>
            <a:ext cx="3958685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97042" y="3383280"/>
            <a:ext cx="3958685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47" y="1825363"/>
            <a:ext cx="3275744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424" y="1826709"/>
            <a:ext cx="4671003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5047" y="4061096"/>
            <a:ext cx="3275744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48" y="1828800"/>
            <a:ext cx="3278603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2301" y="2286000"/>
            <a:ext cx="4483126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5048" y="4059936"/>
            <a:ext cx="3278603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363733" y="573807"/>
            <a:ext cx="95728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12650" y="573807"/>
            <a:ext cx="639480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048" y="1544716"/>
            <a:ext cx="812038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048" y="2769834"/>
            <a:ext cx="812038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8953" y="548797"/>
            <a:ext cx="132001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9AE6B33-545D-4052-8C42-4D94413D292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9509" y="548797"/>
            <a:ext cx="1044801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398075-E640-4DF0-94AA-E9EF1DF15D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0061" y="855957"/>
            <a:ext cx="249375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biologi.com/lingkungan/%E2%80%9Ddosenbiologi.com/makhluk-hidup/biota-laut%E2%80%9D" TargetMode="External"/><Relationship Id="rId2" Type="http://schemas.openxmlformats.org/officeDocument/2006/relationships/hyperlink" Target="https://dosenbiologi.com/lingkungan/%E2%80%9Ddosenbiologi.com/makhluk-hidup/proses-fotosintesis%E2%80%9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senbiologi.com/lingkungan/%E2%80%9Ddosenbiologi.com" TargetMode="External"/><Relationship Id="rId4" Type="http://schemas.openxmlformats.org/officeDocument/2006/relationships/hyperlink" Target="https://dosenbiologi.com/lingkungan/%E2%80%9Ddosenbiologi.com/makhluk-hidup/rantai-makanan%E2%80%9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biologi.com/lingkungan/%E2%80%9Ddosenbiologi.com/tumbuhan/fungsi-cahaya-matahari-untuk-tumbuhan%E2%80%9D" TargetMode="External"/><Relationship Id="rId2" Type="http://schemas.openxmlformats.org/officeDocument/2006/relationships/hyperlink" Target="https://dosenbiologi.com/lingkungan/%E2%80%9Ddosenbiologi.com/tumbuhan/akibat-kekurangan-air-pada-tumbuhan%E2%80%9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senbiologi.com/lingkungan/%E2%80%9Ddosenbiologi.com/lingkungan/bahaya-logam-berat%E2%80%9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biologi.com/lingkungan/%E2%80%9Ddosenbiologi.com/manusia/sistem-pencernaan-pada-manusia%E2%80%9D" TargetMode="External"/><Relationship Id="rId2" Type="http://schemas.openxmlformats.org/officeDocument/2006/relationships/hyperlink" Target="https://dosenbiologi.com/lingkungan/%E2%80%9Ddosenbiologi.com/makhluk-hidup/tingkat-organisasi-kehidupan%E2%80%9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senbiologi.com/lingkungan/%E2%80%9Ddosenbiologi.com/manusia/sistem-sirkulasi-pada-manusia%E2%80%9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biologi.com/lingkungan/%E2%80%9Ddosenbiologi.com/lingkungan/pencemaran-tanah%E2%80%9D" TargetMode="External"/><Relationship Id="rId2" Type="http://schemas.openxmlformats.org/officeDocument/2006/relationships/hyperlink" Target="https://dosenbiologi.com/lingkungan/%E2%80%9Ddosenbiologi.com/makhluk-hidup/ekosistem-buatan%E2%80%9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senbiologi.com/lingkungan/%E2%80%9Ddosenbiologi.com/lingkungan/dampak-sampah-plastik%E2%80%9D" TargetMode="External"/><Relationship Id="rId5" Type="http://schemas.openxmlformats.org/officeDocument/2006/relationships/hyperlink" Target="https://dosenbiologi.com/lingkungan/%E2%80%9Ddosenbiologi.com/hewan/cara-mencegah-hama%E2%80%9D" TargetMode="External"/><Relationship Id="rId4" Type="http://schemas.openxmlformats.org/officeDocument/2006/relationships/hyperlink" Target="https://dosenbiologi.com/lingkungan/%E2%80%9Ddosenbiologi.com/lingkungan/dampak-pencemaran-udara%E2%80%9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biologi.com/lingkungan/%E2%80%9Ddosenbiologi.com/lingkungan/upaya-pelestarian-lingkungan-hidup%E2%80%9D" TargetMode="External"/><Relationship Id="rId2" Type="http://schemas.openxmlformats.org/officeDocument/2006/relationships/hyperlink" Target="https://dosenbiologi.com/lingkungan/%E2%80%9Ddosenbiologi.com/lingkungan/bahaya-tidak-melestarikan-lingkungan%E2%80%9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EKOSISTEM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ADL/KU3000</a:t>
            </a:r>
          </a:p>
          <a:p>
            <a:r>
              <a:rPr lang="en-US" dirty="0" smtClean="0"/>
              <a:t>26 September 2019/IT-Del/DDA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5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, website, </a:t>
            </a:r>
            <a:r>
              <a:rPr lang="en-US" dirty="0" err="1" smtClean="0"/>
              <a:t>warta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media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ekosistem</a:t>
            </a:r>
            <a:r>
              <a:rPr lang="en-US" dirty="0" smtClean="0"/>
              <a:t> yang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rusaknya</a:t>
            </a:r>
            <a:r>
              <a:rPr lang="en-US" dirty="0" smtClean="0"/>
              <a:t> </a:t>
            </a:r>
            <a:r>
              <a:rPr lang="en-US" dirty="0" err="1" smtClean="0"/>
              <a:t>ekosistem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4572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55637" y="569416"/>
            <a:ext cx="324643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 err="1" smtClean="0">
                <a:latin typeface="Arial" charset="0"/>
              </a:rPr>
              <a:t>Ekosistem</a:t>
            </a:r>
            <a:r>
              <a:rPr lang="en-US" sz="2400" u="sng" dirty="0" smtClean="0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Arial" charset="0"/>
              </a:rPr>
              <a:t>Istilah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lainnya</a:t>
            </a:r>
            <a:endParaRPr lang="en-US" sz="2000" dirty="0" smtClean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en-US" sz="2000" dirty="0" err="1" smtClean="0">
                <a:latin typeface="Arial" charset="0"/>
              </a:rPr>
              <a:t>Biocoenosis</a:t>
            </a:r>
            <a:endParaRPr lang="en-US" sz="2000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en-US" sz="2000" dirty="0" err="1" smtClean="0">
                <a:latin typeface="Arial" charset="0"/>
              </a:rPr>
              <a:t>Mikrocosm</a:t>
            </a:r>
            <a:r>
              <a:rPr lang="en-US" sz="2000" dirty="0" smtClean="0">
                <a:latin typeface="Arial" charset="0"/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en-US" sz="2000" dirty="0" err="1" smtClean="0">
                <a:latin typeface="Arial" charset="0"/>
              </a:rPr>
              <a:t>Geobiocoenocis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Arial" charset="0"/>
              </a:rPr>
              <a:t>Istilah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yg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berhubungan</a:t>
            </a:r>
            <a:endParaRPr lang="en-US" sz="2000" dirty="0" smtClean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en-US" sz="2000" dirty="0" err="1" smtClean="0">
                <a:latin typeface="Arial" charset="0"/>
              </a:rPr>
              <a:t>Ekologi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5636" y="4105870"/>
            <a:ext cx="878497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err="1">
                <a:latin typeface="Arial" charset="0"/>
              </a:rPr>
              <a:t>Ekosistem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adalah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tempat</a:t>
            </a:r>
            <a:r>
              <a:rPr lang="en-US" dirty="0">
                <a:latin typeface="Arial" charset="0"/>
              </a:rPr>
              <a:t> di </a:t>
            </a:r>
            <a:r>
              <a:rPr lang="en-US" dirty="0" err="1">
                <a:latin typeface="Arial" charset="0"/>
              </a:rPr>
              <a:t>mana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kehidupan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berlangsung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dalam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sistem</a:t>
            </a:r>
            <a:r>
              <a:rPr lang="en-US" dirty="0">
                <a:latin typeface="Arial" charset="0"/>
              </a:rPr>
              <a:t> yang </a:t>
            </a:r>
            <a:r>
              <a:rPr lang="en-US" dirty="0" err="1">
                <a:latin typeface="Arial" charset="0"/>
              </a:rPr>
              <a:t>teratur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mandiri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ketergantungan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dari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komponen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biotik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abiotik</a:t>
            </a:r>
            <a:r>
              <a:rPr lang="en-US" dirty="0" smtClean="0">
                <a:latin typeface="Arial" charset="0"/>
              </a:rPr>
              <a:t>. Hal </a:t>
            </a:r>
            <a:r>
              <a:rPr lang="en-US" dirty="0" err="1" smtClean="0">
                <a:latin typeface="Arial" charset="0"/>
              </a:rPr>
              <a:t>ini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digambarkan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dengan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adanya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rantai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jaringan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makanan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siklus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hidrologi</a:t>
            </a:r>
            <a:r>
              <a:rPr lang="en-US" dirty="0" smtClean="0">
                <a:latin typeface="Arial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dirty="0" err="1" smtClean="0">
                <a:latin typeface="Arial" charset="0"/>
              </a:rPr>
              <a:t>Ekosistem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terbagi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menjadi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dua</a:t>
            </a:r>
            <a:r>
              <a:rPr lang="en-US" dirty="0" smtClean="0">
                <a:latin typeface="Arial" charset="0"/>
              </a:rPr>
              <a:t> :</a:t>
            </a:r>
          </a:p>
          <a:p>
            <a:pPr marL="285750" indent="-285750" algn="just">
              <a:spcBef>
                <a:spcPct val="50000"/>
              </a:spcBef>
              <a:buFontTx/>
              <a:buChar char="-"/>
            </a:pPr>
            <a:r>
              <a:rPr lang="en-US" dirty="0" err="1" smtClean="0">
                <a:latin typeface="Arial" charset="0"/>
              </a:rPr>
              <a:t>Ekosistem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Alam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err="1" smtClean="0">
                <a:latin typeface="Arial" charset="0"/>
              </a:rPr>
              <a:t>Danau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Laut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Gurun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dll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285750" indent="-285750" algn="just">
              <a:spcBef>
                <a:spcPct val="50000"/>
              </a:spcBef>
              <a:buFontTx/>
              <a:buChar char="-"/>
            </a:pPr>
            <a:r>
              <a:rPr lang="en-US" dirty="0" err="1" smtClean="0">
                <a:latin typeface="Arial" charset="0"/>
              </a:rPr>
              <a:t>Ekosistem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Binaan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err="1" smtClean="0">
                <a:latin typeface="Arial" charset="0"/>
              </a:rPr>
              <a:t>Pedesaan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Perkotaan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Perindustrian</a:t>
            </a:r>
            <a:r>
              <a:rPr lang="en-US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37" y="550174"/>
            <a:ext cx="5819775" cy="34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7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7" y="533401"/>
            <a:ext cx="8120380" cy="6857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Biotik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047" y="1371600"/>
            <a:ext cx="8403589" cy="4937761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diuraikan</a:t>
            </a:r>
            <a:r>
              <a:rPr lang="en-US" dirty="0"/>
              <a:t>,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biotik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biotik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, </a:t>
            </a:r>
            <a:r>
              <a:rPr lang="en-US" dirty="0" err="1"/>
              <a:t>konsumen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pengurai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Produsen</a:t>
            </a:r>
            <a:r>
              <a:rPr lang="en-US" dirty="0"/>
              <a:t> –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proses </a:t>
            </a:r>
            <a:r>
              <a:rPr lang="en-US" dirty="0" err="1">
                <a:hlinkClick r:id="rId2"/>
              </a:rPr>
              <a:t>fotosintesis</a:t>
            </a:r>
            <a:r>
              <a:rPr lang="en-US" dirty="0"/>
              <a:t>.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biota </a:t>
            </a:r>
            <a:r>
              <a:rPr lang="en-US" dirty="0" err="1">
                <a:hlinkClick r:id="rId3"/>
              </a:rPr>
              <a:t>laut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fitoplankton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alga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Konsumen</a:t>
            </a:r>
            <a:r>
              <a:rPr lang="en-US" dirty="0"/>
              <a:t> –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mengonsumsi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lain.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tingkatannya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>
                <a:hlinkClick r:id="rId4"/>
              </a:rPr>
              <a:t>rantai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makanan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herbivora</a:t>
            </a:r>
            <a:r>
              <a:rPr lang="en-US" dirty="0"/>
              <a:t> (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pemakan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), </a:t>
            </a:r>
            <a:r>
              <a:rPr lang="en-US" dirty="0" err="1"/>
              <a:t>karnivora</a:t>
            </a:r>
            <a:r>
              <a:rPr lang="en-US" dirty="0"/>
              <a:t> (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pemakan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omnivora</a:t>
            </a:r>
            <a:r>
              <a:rPr lang="en-US" dirty="0"/>
              <a:t> (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pemakan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).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 </a:t>
            </a:r>
            <a:r>
              <a:rPr lang="en-US" dirty="0" err="1">
                <a:hlinkClick r:id="rId5"/>
              </a:rPr>
              <a:t>Ciri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ciri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hewan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karnivora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herbivora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omnivora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>
                <a:hlinkClick r:id="rId5"/>
              </a:rPr>
              <a:t>hewan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karnivora</a:t>
            </a:r>
            <a:r>
              <a:rPr lang="en-US" dirty="0">
                <a:hlinkClick r:id="rId5"/>
              </a:rPr>
              <a:t>, </a:t>
            </a:r>
            <a:r>
              <a:rPr lang="en-US" dirty="0" err="1">
                <a:hlinkClick r:id="rId5"/>
              </a:rPr>
              <a:t>herbivora</a:t>
            </a:r>
            <a:r>
              <a:rPr lang="en-US" dirty="0">
                <a:hlinkClick r:id="rId5"/>
              </a:rPr>
              <a:t>, </a:t>
            </a:r>
            <a:r>
              <a:rPr lang="en-US" dirty="0" err="1">
                <a:hlinkClick r:id="rId5"/>
              </a:rPr>
              <a:t>dan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omnivora</a:t>
            </a:r>
            <a:endParaRPr lang="en-US" dirty="0"/>
          </a:p>
          <a:p>
            <a:pPr algn="just"/>
            <a:r>
              <a:rPr lang="en-US" dirty="0" err="1"/>
              <a:t>Pengurai</a:t>
            </a:r>
            <a:r>
              <a:rPr lang="en-US" dirty="0"/>
              <a:t> –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dekomposer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yang </a:t>
            </a:r>
            <a:r>
              <a:rPr lang="en-US" dirty="0" err="1"/>
              <a:t>menguraikan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.</a:t>
            </a:r>
          </a:p>
          <a:p>
            <a:pPr marL="4572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7" y="533401"/>
            <a:ext cx="8120380" cy="6857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Abiotik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047" y="1371600"/>
            <a:ext cx="8403589" cy="4937761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abiotik</a:t>
            </a:r>
            <a:r>
              <a:rPr lang="en-US" sz="1400" dirty="0"/>
              <a:t> </a:t>
            </a:r>
            <a:r>
              <a:rPr lang="en-US" sz="1400" dirty="0" err="1"/>
              <a:t>merujuk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benda</a:t>
            </a:r>
            <a:r>
              <a:rPr lang="en-US" sz="1400" dirty="0"/>
              <a:t> </a:t>
            </a:r>
            <a:r>
              <a:rPr lang="en-US" sz="1400" dirty="0" err="1"/>
              <a:t>mati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benda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ciri</a:t>
            </a:r>
            <a:r>
              <a:rPr lang="en-US" sz="1400" dirty="0"/>
              <a:t> </a:t>
            </a:r>
            <a:r>
              <a:rPr lang="en-US" sz="1400" dirty="0" err="1"/>
              <a:t>makhluk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ekosistem</a:t>
            </a:r>
            <a:r>
              <a:rPr lang="en-US" sz="1400" dirty="0"/>
              <a:t>,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abiotik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fisika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kimiawi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/</a:t>
            </a:r>
            <a:r>
              <a:rPr lang="en-US" sz="1400" dirty="0" err="1"/>
              <a:t>benda</a:t>
            </a:r>
            <a:r>
              <a:rPr lang="en-US" sz="1400" dirty="0"/>
              <a:t> </a:t>
            </a:r>
            <a:r>
              <a:rPr lang="en-US" sz="1400" dirty="0" err="1"/>
              <a:t>disekitar</a:t>
            </a:r>
            <a:r>
              <a:rPr lang="en-US" sz="1400" dirty="0"/>
              <a:t> yang </a:t>
            </a:r>
            <a:r>
              <a:rPr lang="en-US" sz="1400" dirty="0" err="1"/>
              <a:t>menunjang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 </a:t>
            </a:r>
            <a:r>
              <a:rPr lang="en-US" sz="1400" dirty="0" err="1"/>
              <a:t>makhluk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.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abiotik</a:t>
            </a:r>
            <a:r>
              <a:rPr lang="en-US" sz="1400" dirty="0"/>
              <a:t> </a:t>
            </a:r>
            <a:r>
              <a:rPr lang="en-US" sz="1400" dirty="0" err="1" smtClean="0"/>
              <a:t>diantaranya</a:t>
            </a:r>
            <a:r>
              <a:rPr lang="en-US" sz="1400" dirty="0" smtClean="0"/>
              <a:t> :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dirty="0" smtClean="0"/>
              <a:t>ir </a:t>
            </a:r>
            <a:r>
              <a:rPr lang="en-US" sz="1400" dirty="0"/>
              <a:t>– air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vital yang </a:t>
            </a:r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makhluk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. </a:t>
            </a:r>
            <a:r>
              <a:rPr lang="en-US" sz="1400" dirty="0" err="1"/>
              <a:t>Tubuh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70%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air, </a:t>
            </a:r>
            <a:r>
              <a:rPr lang="en-US" sz="1400" dirty="0" err="1"/>
              <a:t>begitu</a:t>
            </a:r>
            <a:r>
              <a:rPr lang="en-US" sz="1400" dirty="0"/>
              <a:t> pula </a:t>
            </a:r>
            <a:r>
              <a:rPr lang="en-US" sz="1400" dirty="0" err="1"/>
              <a:t>sebagian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hewan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tumbuhan</a:t>
            </a:r>
            <a:r>
              <a:rPr lang="en-US" sz="1400" dirty="0"/>
              <a:t> </a:t>
            </a:r>
            <a:r>
              <a:rPr lang="en-US" sz="1400" dirty="0" err="1"/>
              <a:t>memerlukan</a:t>
            </a:r>
            <a:r>
              <a:rPr lang="en-US" sz="1400" dirty="0"/>
              <a:t> air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fotosintesis</a:t>
            </a:r>
            <a:r>
              <a:rPr lang="en-US" sz="1400" dirty="0"/>
              <a:t>. </a:t>
            </a:r>
            <a:r>
              <a:rPr lang="en-US" sz="1400" dirty="0" err="1">
                <a:hlinkClick r:id="rId2"/>
              </a:rPr>
              <a:t>Akibat</a:t>
            </a:r>
            <a:r>
              <a:rPr lang="en-US" sz="1400" dirty="0">
                <a:hlinkClick r:id="rId2"/>
              </a:rPr>
              <a:t> </a:t>
            </a:r>
            <a:r>
              <a:rPr lang="en-US" sz="1400" dirty="0" err="1">
                <a:hlinkClick r:id="rId2"/>
              </a:rPr>
              <a:t>kekurangan</a:t>
            </a:r>
            <a:r>
              <a:rPr lang="en-US" sz="1400" dirty="0">
                <a:hlinkClick r:id="rId2"/>
              </a:rPr>
              <a:t> air </a:t>
            </a:r>
            <a:r>
              <a:rPr lang="en-US" sz="1400" dirty="0" err="1">
                <a:hlinkClick r:id="rId2"/>
              </a:rPr>
              <a:t>pada</a:t>
            </a:r>
            <a:r>
              <a:rPr lang="en-US" sz="1400" dirty="0">
                <a:hlinkClick r:id="rId2"/>
              </a:rPr>
              <a:t> </a:t>
            </a:r>
            <a:r>
              <a:rPr lang="en-US" sz="1400" dirty="0" err="1">
                <a:hlinkClick r:id="rId2"/>
              </a:rPr>
              <a:t>tumbuhan</a:t>
            </a:r>
            <a:r>
              <a:rPr lang="en-US" sz="1400" dirty="0"/>
              <a:t> 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terlihat</a:t>
            </a:r>
            <a:r>
              <a:rPr lang="en-US" sz="1400" dirty="0"/>
              <a:t>. </a:t>
            </a:r>
            <a:r>
              <a:rPr lang="en-US" sz="1400" dirty="0" err="1"/>
              <a:t>Tumbuhan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layu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akhirnya</a:t>
            </a:r>
            <a:r>
              <a:rPr lang="en-US" sz="1400" dirty="0"/>
              <a:t> </a:t>
            </a:r>
            <a:r>
              <a:rPr lang="en-US" sz="1400" dirty="0" err="1"/>
              <a:t>mati</a:t>
            </a:r>
            <a:endParaRPr lang="en-US" sz="1400" dirty="0"/>
          </a:p>
          <a:p>
            <a:r>
              <a:rPr lang="en-US" sz="1400" dirty="0" err="1"/>
              <a:t>C</a:t>
            </a:r>
            <a:r>
              <a:rPr lang="en-US" sz="1400" dirty="0" err="1" smtClean="0"/>
              <a:t>ahaya</a:t>
            </a:r>
            <a:r>
              <a:rPr lang="en-US" sz="1400" dirty="0" smtClean="0"/>
              <a:t> </a:t>
            </a:r>
            <a:r>
              <a:rPr lang="en-US" sz="1400" dirty="0" err="1"/>
              <a:t>matahari</a:t>
            </a:r>
            <a:r>
              <a:rPr lang="en-US" sz="1400" dirty="0"/>
              <a:t> – </a:t>
            </a:r>
            <a:r>
              <a:rPr lang="en-US" sz="1400" dirty="0" err="1"/>
              <a:t>cahaya</a:t>
            </a:r>
            <a:r>
              <a:rPr lang="en-US" sz="1400" dirty="0"/>
              <a:t> </a:t>
            </a:r>
            <a:r>
              <a:rPr lang="en-US" sz="1400" dirty="0" err="1"/>
              <a:t>matahari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energi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 </a:t>
            </a:r>
            <a:r>
              <a:rPr lang="en-US" sz="1400" dirty="0" err="1"/>
              <a:t>makhluk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, </a:t>
            </a:r>
            <a:r>
              <a:rPr lang="en-US" sz="1400" dirty="0" err="1"/>
              <a:t>khususnya</a:t>
            </a:r>
            <a:r>
              <a:rPr lang="en-US" sz="1400" dirty="0"/>
              <a:t> </a:t>
            </a:r>
            <a:r>
              <a:rPr lang="en-US" sz="1400" dirty="0" err="1"/>
              <a:t>tumbuhan</a:t>
            </a:r>
            <a:r>
              <a:rPr lang="en-US" sz="1400" dirty="0"/>
              <a:t>. </a:t>
            </a:r>
            <a:r>
              <a:rPr lang="en-US" sz="1400" dirty="0" err="1">
                <a:hlinkClick r:id="rId3"/>
              </a:rPr>
              <a:t>Fungsi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 err="1">
                <a:hlinkClick r:id="rId3"/>
              </a:rPr>
              <a:t>cahaya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 err="1">
                <a:hlinkClick r:id="rId3"/>
              </a:rPr>
              <a:t>matahari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 err="1">
                <a:hlinkClick r:id="rId3"/>
              </a:rPr>
              <a:t>untuk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 err="1">
                <a:hlinkClick r:id="rId3"/>
              </a:rPr>
              <a:t>tumbuhan</a:t>
            </a:r>
            <a:r>
              <a:rPr lang="en-US" sz="1400" dirty="0"/>
              <a:t> 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fotosintesis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U</a:t>
            </a:r>
            <a:r>
              <a:rPr lang="en-US" sz="1400" dirty="0" err="1" smtClean="0"/>
              <a:t>dara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err="1"/>
              <a:t>udara</a:t>
            </a:r>
            <a:r>
              <a:rPr lang="en-US" sz="1400" dirty="0"/>
              <a:t>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senyawa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oksigen</a:t>
            </a:r>
            <a:r>
              <a:rPr lang="en-US" sz="1400" dirty="0"/>
              <a:t>, </a:t>
            </a:r>
            <a:r>
              <a:rPr lang="en-US" sz="1400" dirty="0" err="1"/>
              <a:t>karbondioksida</a:t>
            </a:r>
            <a:r>
              <a:rPr lang="en-US" sz="1400" dirty="0"/>
              <a:t>, gas nitrogen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sebagainya</a:t>
            </a:r>
            <a:r>
              <a:rPr lang="en-US" sz="1400" dirty="0"/>
              <a:t>. </a:t>
            </a:r>
            <a:r>
              <a:rPr lang="en-US" sz="1400" dirty="0" err="1"/>
              <a:t>Senyawa</a:t>
            </a:r>
            <a:r>
              <a:rPr lang="en-US" sz="1400" dirty="0"/>
              <a:t> </a:t>
            </a:r>
            <a:r>
              <a:rPr lang="en-US" sz="1400" dirty="0" err="1"/>
              <a:t>oksigen</a:t>
            </a:r>
            <a:r>
              <a:rPr lang="en-US" sz="1400" dirty="0"/>
              <a:t> </a:t>
            </a:r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hewan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bernafas</a:t>
            </a:r>
            <a:r>
              <a:rPr lang="en-US" sz="1400" dirty="0"/>
              <a:t>.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tumbuhan</a:t>
            </a:r>
            <a:r>
              <a:rPr lang="en-US" sz="1400" dirty="0"/>
              <a:t> </a:t>
            </a:r>
            <a:r>
              <a:rPr lang="en-US" sz="1400" dirty="0" err="1"/>
              <a:t>menyerap</a:t>
            </a:r>
            <a:r>
              <a:rPr lang="en-US" sz="1400" dirty="0"/>
              <a:t> </a:t>
            </a:r>
            <a:r>
              <a:rPr lang="en-US" sz="1400" dirty="0" err="1"/>
              <a:t>karbondioksida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udara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diproses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fotosintesis</a:t>
            </a:r>
            <a:r>
              <a:rPr lang="en-US" sz="1400" dirty="0"/>
              <a:t>.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anah </a:t>
            </a:r>
            <a:r>
              <a:rPr lang="en-US" sz="1400" dirty="0"/>
              <a:t>– </a:t>
            </a:r>
            <a:r>
              <a:rPr lang="en-US" sz="1400" dirty="0" err="1"/>
              <a:t>tanah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organisme</a:t>
            </a:r>
            <a:r>
              <a:rPr lang="en-US" sz="1400" dirty="0"/>
              <a:t>.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tumbuhan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.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 </a:t>
            </a:r>
            <a:r>
              <a:rPr lang="en-US" sz="1400" dirty="0" err="1"/>
              <a:t>tumbuhan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. Tanah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pertumbuhan</a:t>
            </a:r>
            <a:r>
              <a:rPr lang="en-US" sz="1400" dirty="0"/>
              <a:t> </a:t>
            </a:r>
            <a:r>
              <a:rPr lang="en-US" sz="1400" dirty="0" err="1"/>
              <a:t>tanaman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r>
              <a:rPr lang="en-US" sz="1400" dirty="0"/>
              <a:t> yang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humus. Tanah yang </a:t>
            </a:r>
            <a:r>
              <a:rPr lang="en-US" sz="1400" dirty="0" err="1"/>
              <a:t>tercemar</a:t>
            </a:r>
            <a:r>
              <a:rPr lang="en-US" sz="1400" dirty="0"/>
              <a:t> </a:t>
            </a:r>
            <a:r>
              <a:rPr lang="en-US" sz="1400" dirty="0" err="1"/>
              <a:t>logam</a:t>
            </a:r>
            <a:r>
              <a:rPr lang="en-US" sz="1400" dirty="0"/>
              <a:t> </a:t>
            </a:r>
            <a:r>
              <a:rPr lang="en-US" sz="1400" dirty="0" err="1"/>
              <a:t>berat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tanaman</a:t>
            </a:r>
            <a:r>
              <a:rPr lang="en-US" sz="1400" dirty="0"/>
              <a:t> </a:t>
            </a:r>
            <a:r>
              <a:rPr lang="en-US" sz="1400" dirty="0" err="1"/>
              <a:t>sulit</a:t>
            </a:r>
            <a:r>
              <a:rPr lang="en-US" sz="1400" dirty="0"/>
              <a:t> </a:t>
            </a:r>
            <a:r>
              <a:rPr lang="en-US" sz="1400" dirty="0" err="1"/>
              <a:t>tumbuh</a:t>
            </a:r>
            <a:r>
              <a:rPr lang="en-US" sz="1400" dirty="0"/>
              <a:t>. </a:t>
            </a:r>
            <a:r>
              <a:rPr lang="en-US" sz="1400" dirty="0" err="1">
                <a:hlinkClick r:id="rId4"/>
              </a:rPr>
              <a:t>Bahaya</a:t>
            </a:r>
            <a:r>
              <a:rPr lang="en-US" sz="1400" dirty="0">
                <a:hlinkClick r:id="rId4"/>
              </a:rPr>
              <a:t> </a:t>
            </a:r>
            <a:r>
              <a:rPr lang="en-US" sz="1400" dirty="0" err="1">
                <a:hlinkClick r:id="rId4"/>
              </a:rPr>
              <a:t>logam</a:t>
            </a:r>
            <a:r>
              <a:rPr lang="en-US" sz="1400" dirty="0">
                <a:hlinkClick r:id="rId4"/>
              </a:rPr>
              <a:t> </a:t>
            </a:r>
            <a:r>
              <a:rPr lang="en-US" sz="1400" dirty="0" err="1">
                <a:hlinkClick r:id="rId4"/>
              </a:rPr>
              <a:t>berat</a:t>
            </a:r>
            <a:r>
              <a:rPr lang="en-US" sz="1400" dirty="0"/>
              <a:t> 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hewan</a:t>
            </a:r>
            <a:r>
              <a:rPr lang="en-US" sz="1400" dirty="0"/>
              <a:t> </a:t>
            </a:r>
            <a:r>
              <a:rPr lang="en-US" sz="1400" dirty="0" err="1"/>
              <a:t>disekitarnya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iklim</a:t>
            </a:r>
            <a:r>
              <a:rPr lang="en-US" sz="1400" dirty="0"/>
              <a:t> – </a:t>
            </a:r>
            <a:r>
              <a:rPr lang="en-US" sz="1400" dirty="0" err="1"/>
              <a:t>iklim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keadaan</a:t>
            </a:r>
            <a:r>
              <a:rPr lang="en-US" sz="1400" dirty="0"/>
              <a:t> rata-rata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daerah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yang </a:t>
            </a:r>
            <a:r>
              <a:rPr lang="en-US" sz="1400" dirty="0" err="1"/>
              <a:t>relatif</a:t>
            </a:r>
            <a:r>
              <a:rPr lang="en-US" sz="1400" dirty="0"/>
              <a:t> lama.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iklim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kelembaban</a:t>
            </a:r>
            <a:r>
              <a:rPr lang="en-US" sz="1400" dirty="0"/>
              <a:t>, </a:t>
            </a:r>
            <a:r>
              <a:rPr lang="en-US" sz="1400" dirty="0" err="1"/>
              <a:t>suhu</a:t>
            </a:r>
            <a:r>
              <a:rPr lang="en-US" sz="1400" dirty="0"/>
              <a:t>, </a:t>
            </a:r>
            <a:r>
              <a:rPr lang="en-US" sz="1400" dirty="0" err="1"/>
              <a:t>curah</a:t>
            </a:r>
            <a:r>
              <a:rPr lang="en-US" sz="1400" dirty="0"/>
              <a:t> </a:t>
            </a:r>
            <a:r>
              <a:rPr lang="en-US" sz="1400" dirty="0" err="1"/>
              <a:t>hujan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sebagainya</a:t>
            </a:r>
            <a:r>
              <a:rPr lang="en-US" sz="1400" dirty="0"/>
              <a:t>. </a:t>
            </a:r>
            <a:r>
              <a:rPr lang="en-US" sz="1400" dirty="0" err="1"/>
              <a:t>Keadaan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 </a:t>
            </a:r>
            <a:r>
              <a:rPr lang="en-US" sz="1400" dirty="0" err="1"/>
              <a:t>tanaman</a:t>
            </a:r>
            <a:r>
              <a:rPr lang="en-US" sz="1400" dirty="0"/>
              <a:t> yang </a:t>
            </a:r>
            <a:r>
              <a:rPr lang="en-US" sz="1400" dirty="0" err="1"/>
              <a:t>tumbuh</a:t>
            </a:r>
            <a:r>
              <a:rPr lang="en-US" sz="1400" dirty="0"/>
              <a:t> di </a:t>
            </a:r>
            <a:r>
              <a:rPr lang="en-US" sz="1400" dirty="0" err="1"/>
              <a:t>daerah</a:t>
            </a:r>
            <a:r>
              <a:rPr lang="en-US" sz="1400" dirty="0"/>
              <a:t> </a:t>
            </a:r>
            <a:r>
              <a:rPr lang="en-US" sz="1400" dirty="0" err="1" smtClean="0"/>
              <a:t>tersebut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52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7" y="152400"/>
            <a:ext cx="8348980" cy="1154097"/>
          </a:xfrm>
        </p:spPr>
        <p:txBody>
          <a:bodyPr/>
          <a:lstStyle/>
          <a:p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Ekosistem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7" y="1447800"/>
            <a:ext cx="8686799" cy="4861561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/>
              <a:t>Semua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tingkat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organisasi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kehidupan</a:t>
            </a:r>
            <a:r>
              <a:rPr lang="en-US" dirty="0"/>
              <a:t>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yang </a:t>
            </a:r>
            <a:r>
              <a:rPr lang="en-US" dirty="0" err="1"/>
              <a:t>harmonis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.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yang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kestabilan</a:t>
            </a:r>
            <a:r>
              <a:rPr lang="en-US" dirty="0"/>
              <a:t>,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homeostasis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sistem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pencernaan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pada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manusia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dirty="0" err="1">
                <a:hlinkClick r:id="rId4"/>
              </a:rPr>
              <a:t>sistem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sirkulasi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pada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manusia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terganggu</a:t>
            </a:r>
            <a:r>
              <a:rPr lang="en-US" dirty="0"/>
              <a:t> </a:t>
            </a:r>
            <a:r>
              <a:rPr lang="en-US" dirty="0" err="1"/>
              <a:t>keseimbangannya</a:t>
            </a:r>
            <a:r>
              <a:rPr lang="en-US" dirty="0"/>
              <a:t>.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.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esok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 Kita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di Indonesia.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dekade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kemarau</a:t>
            </a:r>
            <a:r>
              <a:rPr lang="en-US" dirty="0"/>
              <a:t> di Indonesia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penghujan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kemarau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diprediksi</a:t>
            </a:r>
            <a:r>
              <a:rPr lang="en-US" dirty="0"/>
              <a:t> </a:t>
            </a:r>
            <a:r>
              <a:rPr lang="en-US" dirty="0" err="1" smtClean="0"/>
              <a:t>awalnya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homeostasisnya</a:t>
            </a:r>
            <a:r>
              <a:rPr lang="en-US" dirty="0"/>
              <a:t>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pengganggu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6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7" y="152400"/>
            <a:ext cx="8348980" cy="1154097"/>
          </a:xfrm>
        </p:spPr>
        <p:txBody>
          <a:bodyPr/>
          <a:lstStyle/>
          <a:p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Ekosistem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7" y="1447800"/>
            <a:ext cx="8686799" cy="4861561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Ekosistem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:</a:t>
            </a:r>
          </a:p>
          <a:p>
            <a:pPr algn="just"/>
            <a:r>
              <a:rPr lang="en-US" u="sng" dirty="0" err="1" smtClean="0"/>
              <a:t>Faktor</a:t>
            </a:r>
            <a:r>
              <a:rPr lang="en-US" u="sng" dirty="0" smtClean="0"/>
              <a:t> </a:t>
            </a:r>
            <a:r>
              <a:rPr lang="en-US" u="sng" dirty="0" err="1" smtClean="0"/>
              <a:t>Alam</a:t>
            </a:r>
            <a:endParaRPr lang="en-US" u="sng" dirty="0" smtClean="0"/>
          </a:p>
          <a:p>
            <a:pPr marL="225425" indent="0">
              <a:buNone/>
              <a:tabLst>
                <a:tab pos="228600" algn="l"/>
              </a:tabLst>
            </a:pP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marL="396875" indent="-182563">
              <a:buFont typeface="Arial" pitchFamily="34" charset="0"/>
              <a:buChar char="•"/>
            </a:pPr>
            <a:r>
              <a:rPr lang="en-US" dirty="0" err="1"/>
              <a:t>Gunung</a:t>
            </a:r>
            <a:r>
              <a:rPr lang="en-US" dirty="0"/>
              <a:t> </a:t>
            </a:r>
            <a:r>
              <a:rPr lang="en-US" dirty="0" err="1"/>
              <a:t>meletus</a:t>
            </a:r>
            <a:endParaRPr lang="en-US" dirty="0"/>
          </a:p>
          <a:p>
            <a:pPr marL="396875" indent="-182563">
              <a:buFont typeface="Arial" pitchFamily="34" charset="0"/>
              <a:buChar char="•"/>
            </a:pPr>
            <a:r>
              <a:rPr lang="en-US" dirty="0"/>
              <a:t>Tsunami</a:t>
            </a:r>
          </a:p>
          <a:p>
            <a:pPr marL="396875" indent="-182563">
              <a:buFont typeface="Arial" pitchFamily="34" charset="0"/>
              <a:buChar char="•"/>
            </a:pPr>
            <a:r>
              <a:rPr lang="en-US" dirty="0" err="1"/>
              <a:t>Gempa</a:t>
            </a:r>
            <a:endParaRPr lang="en-US" dirty="0"/>
          </a:p>
          <a:p>
            <a:pPr marL="396875" indent="-182563">
              <a:buFont typeface="Arial" pitchFamily="34" charset="0"/>
              <a:buChar char="•"/>
            </a:pPr>
            <a:r>
              <a:rPr lang="en-US" dirty="0" err="1"/>
              <a:t>Banjir</a:t>
            </a:r>
            <a:endParaRPr lang="en-US" dirty="0"/>
          </a:p>
          <a:p>
            <a:pPr marL="396875" indent="-182563">
              <a:buFont typeface="Arial" pitchFamily="34" charset="0"/>
              <a:buChar char="•"/>
            </a:pPr>
            <a:r>
              <a:rPr lang="en-US" dirty="0" err="1"/>
              <a:t>Longsor</a:t>
            </a:r>
            <a:endParaRPr lang="en-US" dirty="0"/>
          </a:p>
          <a:p>
            <a:pPr marL="396875" indent="-182563">
              <a:buFont typeface="Arial" pitchFamily="34" charset="0"/>
              <a:buChar char="•"/>
            </a:pP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lempeng</a:t>
            </a:r>
            <a:r>
              <a:rPr lang="en-US" dirty="0"/>
              <a:t> </a:t>
            </a:r>
            <a:r>
              <a:rPr lang="en-US" dirty="0" err="1"/>
              <a:t>tektonik</a:t>
            </a:r>
            <a:endParaRPr lang="en-US" dirty="0"/>
          </a:p>
          <a:p>
            <a:pPr marL="4572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7" y="609600"/>
            <a:ext cx="8686800" cy="569976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Faktor</a:t>
            </a:r>
            <a:r>
              <a:rPr lang="en-US" b="1" dirty="0"/>
              <a:t> </a:t>
            </a:r>
            <a:r>
              <a:rPr lang="en-US" b="1" dirty="0" err="1"/>
              <a:t>Perilaku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endParaRPr lang="en-US" dirty="0"/>
          </a:p>
          <a:p>
            <a:pPr marL="225425" indent="0" algn="just">
              <a:buNone/>
            </a:pP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bertanggungjawab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ekosistem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buatan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yang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mengeksploitasi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marL="457200" indent="-182563" algn="just">
              <a:buFont typeface="Arial" pitchFamily="34" charset="0"/>
              <a:buChar char="•"/>
            </a:pPr>
            <a:r>
              <a:rPr lang="en-US" dirty="0" err="1"/>
              <a:t>Penebangan</a:t>
            </a:r>
            <a:r>
              <a:rPr lang="en-US" dirty="0"/>
              <a:t> Liar – </a:t>
            </a:r>
            <a:r>
              <a:rPr lang="en-US" dirty="0" err="1"/>
              <a:t>Penebangan</a:t>
            </a:r>
            <a:r>
              <a:rPr lang="en-US" dirty="0"/>
              <a:t> liar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longsor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, </a:t>
            </a:r>
            <a:r>
              <a:rPr lang="en-US" dirty="0" err="1"/>
              <a:t>penebangan</a:t>
            </a:r>
            <a:r>
              <a:rPr lang="en-US" dirty="0"/>
              <a:t> liar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habitat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yang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perkampungan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habitat </a:t>
            </a:r>
            <a:r>
              <a:rPr lang="en-US" dirty="0" err="1"/>
              <a:t>aslinya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dirusak</a:t>
            </a:r>
            <a:r>
              <a:rPr lang="en-US" dirty="0"/>
              <a:t>.</a:t>
            </a:r>
          </a:p>
          <a:p>
            <a:pPr marL="457200" indent="-182563" algn="just">
              <a:buFont typeface="Arial" pitchFamily="34" charset="0"/>
              <a:buChar char="•"/>
            </a:pPr>
            <a:r>
              <a:rPr lang="en-US" dirty="0" err="1"/>
              <a:t>Pencemaran</a:t>
            </a:r>
            <a:r>
              <a:rPr lang="en-US" dirty="0"/>
              <a:t> – </a:t>
            </a:r>
            <a:r>
              <a:rPr lang="en-US" dirty="0" err="1">
                <a:hlinkClick r:id="rId3"/>
              </a:rPr>
              <a:t>pencemaran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tanah</a:t>
            </a:r>
            <a:r>
              <a:rPr lang="en-US" dirty="0"/>
              <a:t>, air,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kasusnya</a:t>
            </a:r>
            <a:r>
              <a:rPr lang="en-US" dirty="0"/>
              <a:t>. </a:t>
            </a:r>
            <a:r>
              <a:rPr lang="en-US" dirty="0" err="1">
                <a:hlinkClick r:id="rId4"/>
              </a:rPr>
              <a:t>Dampak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pencemaran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udara</a:t>
            </a:r>
            <a:r>
              <a:rPr lang="en-US" dirty="0"/>
              <a:t> 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menipisnya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ozon</a:t>
            </a:r>
            <a:r>
              <a:rPr lang="en-US" dirty="0"/>
              <a:t> yang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.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pemanasan</a:t>
            </a:r>
            <a:r>
              <a:rPr lang="en-US" dirty="0"/>
              <a:t> global.</a:t>
            </a:r>
          </a:p>
          <a:p>
            <a:pPr marL="457200" indent="-182563" algn="just">
              <a:buFont typeface="Arial" pitchFamily="34" charset="0"/>
              <a:buChar char="•"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pupuk</a:t>
            </a:r>
            <a:r>
              <a:rPr lang="en-US" dirty="0"/>
              <a:t> </a:t>
            </a:r>
            <a:r>
              <a:rPr lang="en-US" dirty="0" err="1"/>
              <a:t>anorganik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pestisida</a:t>
            </a:r>
            <a:r>
              <a:rPr lang="en-US" dirty="0"/>
              <a:t> – </a:t>
            </a:r>
            <a:r>
              <a:rPr lang="en-US" dirty="0" err="1"/>
              <a:t>pestisida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 </a:t>
            </a:r>
            <a:r>
              <a:rPr lang="en-US" dirty="0" err="1">
                <a:hlinkClick r:id="rId5"/>
              </a:rPr>
              <a:t>cara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mencegah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hama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pupuk</a:t>
            </a:r>
            <a:r>
              <a:rPr lang="en-US" dirty="0"/>
              <a:t> </a:t>
            </a:r>
            <a:r>
              <a:rPr lang="en-US" dirty="0" err="1"/>
              <a:t>anorganik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pestisida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mengikis</a:t>
            </a:r>
            <a:r>
              <a:rPr lang="en-US" dirty="0"/>
              <a:t> </a:t>
            </a:r>
            <a:r>
              <a:rPr lang="en-US" dirty="0" err="1"/>
              <a:t>kesuburan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membunuh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sawah</a:t>
            </a:r>
            <a:r>
              <a:rPr lang="en-US" dirty="0"/>
              <a:t>.</a:t>
            </a:r>
          </a:p>
          <a:p>
            <a:pPr marL="457200" indent="-182563" algn="just">
              <a:buFont typeface="Arial" pitchFamily="34" charset="0"/>
              <a:buChar char="•"/>
            </a:pPr>
            <a:r>
              <a:rPr lang="en-US" dirty="0" err="1"/>
              <a:t>Pembuangan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</a:t>
            </a:r>
            <a:r>
              <a:rPr lang="en-US" dirty="0" err="1"/>
              <a:t>sembarangan</a:t>
            </a:r>
            <a:r>
              <a:rPr lang="en-US" dirty="0"/>
              <a:t> –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.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</a:t>
            </a:r>
            <a:r>
              <a:rPr lang="en-US" dirty="0" err="1"/>
              <a:t>plastik</a:t>
            </a:r>
            <a:r>
              <a:rPr lang="en-US" dirty="0"/>
              <a:t>.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plastik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terurai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 </a:t>
            </a:r>
            <a:r>
              <a:rPr lang="en-US" dirty="0" err="1">
                <a:hlinkClick r:id="rId6"/>
              </a:rPr>
              <a:t>Dampak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sampah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plastik</a:t>
            </a:r>
            <a:r>
              <a:rPr lang="en-US" dirty="0"/>
              <a:t> 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plastik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berkembangbiak</a:t>
            </a:r>
            <a:r>
              <a:rPr lang="en-US" dirty="0"/>
              <a:t> </a:t>
            </a:r>
            <a:r>
              <a:rPr lang="en-US" dirty="0" err="1"/>
              <a:t>nyamuk</a:t>
            </a:r>
            <a:r>
              <a:rPr lang="en-US" dirty="0"/>
              <a:t> yang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malaria </a:t>
            </a:r>
            <a:r>
              <a:rPr lang="en-US" dirty="0" err="1"/>
              <a:t>dan</a:t>
            </a:r>
            <a:r>
              <a:rPr lang="en-US" dirty="0"/>
              <a:t> DBD.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1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048" y="2514600"/>
            <a:ext cx="8120380" cy="3539527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agar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terganggu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bahaya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tidak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melestarikan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lingkungan</a:t>
            </a:r>
            <a:r>
              <a:rPr lang="en-US" dirty="0"/>
              <a:t> 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upaya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pelestarian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lingkungan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hidup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48" y="457200"/>
            <a:ext cx="8120380" cy="1154097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41" y="1905000"/>
            <a:ext cx="6778096" cy="3812678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751637" y="2187076"/>
            <a:ext cx="3200400" cy="1600200"/>
          </a:xfrm>
          <a:prstGeom prst="wedgeEllipseCallout">
            <a:avLst>
              <a:gd name="adj1" fmla="val -83615"/>
              <a:gd name="adj2" fmla="val 72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SISTEM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59</TotalTime>
  <Words>317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EKOSISTEM</vt:lpstr>
      <vt:lpstr>PowerPoint Presentation</vt:lpstr>
      <vt:lpstr>Komponen Biotik</vt:lpstr>
      <vt:lpstr>Komponen Abiotik</vt:lpstr>
      <vt:lpstr>Keseimbangan Ekosistem</vt:lpstr>
      <vt:lpstr>Keseimbangan Ekosistem</vt:lpstr>
      <vt:lpstr>PowerPoint Presentation</vt:lpstr>
      <vt:lpstr>PowerPoint Presentation</vt:lpstr>
      <vt:lpstr>Terima Kasih</vt:lpstr>
      <vt:lpstr>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EKOSISTEM</dc:title>
  <dc:creator>ITD</dc:creator>
  <cp:lastModifiedBy>ITD</cp:lastModifiedBy>
  <cp:revision>6</cp:revision>
  <dcterms:created xsi:type="dcterms:W3CDTF">2019-09-26T02:00:44Z</dcterms:created>
  <dcterms:modified xsi:type="dcterms:W3CDTF">2019-09-26T03:00:40Z</dcterms:modified>
</cp:coreProperties>
</file>