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7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8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9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21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22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23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24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25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6"/>
  </p:notesMasterIdLst>
  <p:sldIdLst>
    <p:sldId id="265" r:id="rId5"/>
    <p:sldId id="288" r:id="rId6"/>
    <p:sldId id="289" r:id="rId7"/>
    <p:sldId id="290" r:id="rId8"/>
    <p:sldId id="294" r:id="rId9"/>
    <p:sldId id="293" r:id="rId10"/>
    <p:sldId id="292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19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E9E"/>
    <a:srgbClr val="C44950"/>
    <a:srgbClr val="FF9C4A"/>
    <a:srgbClr val="109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03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Drive%20-%20Informative%20Data%20Services\Sarath\IDS\Carma\Zajil\data\Charting%20M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Drive%20-%20Informative%20Data%20Services\Sarath\IDS\Carma\Zajil\data\Charting%20M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017008345376773E-2"/>
          <c:y val="1.743511025802115E-2"/>
          <c:w val="0.95578902688125955"/>
          <c:h val="0.5946938270563478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solidFill>
                <a:schemeClr val="accent2">
                  <a:shade val="95000"/>
                  <a:satMod val="105000"/>
                  <a:alpha val="36000"/>
                </a:schemeClr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2">
                    <a:shade val="95000"/>
                    <a:satMod val="105000"/>
                    <a:alpha val="36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AE6-4C7E-A5BC-C8B2089881C0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2">
                    <a:shade val="95000"/>
                    <a:satMod val="105000"/>
                    <a:alpha val="36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E6-4C7E-A5BC-C8B2089881C0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2">
                    <a:shade val="95000"/>
                    <a:satMod val="105000"/>
                    <a:alpha val="36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AE6-4C7E-A5BC-C8B2089881C0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2">
                    <a:shade val="95000"/>
                    <a:satMod val="105000"/>
                    <a:alpha val="36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AE6-4C7E-A5BC-C8B2089881C0}"/>
              </c:ext>
            </c:extLst>
          </c:dPt>
          <c:dPt>
            <c:idx val="29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2">
                    <a:shade val="95000"/>
                    <a:satMod val="105000"/>
                    <a:alpha val="36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0ED-4AAD-A5B2-DF5E829F6500}"/>
              </c:ext>
            </c:extLst>
          </c:dPt>
          <c:dLbls>
            <c:dLbl>
              <c:idx val="0"/>
              <c:layout>
                <c:manualLayout>
                  <c:x val="-3.5969823866818375E-3"/>
                  <c:y val="-2.563037089972092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0ED-4AAD-A5B2-DF5E829F6500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Sheet2!$A$21:$A$50</c:f>
              <c:strCache>
                <c:ptCount val="30"/>
                <c:pt idx="0">
                  <c:v>BURAIDAH</c:v>
                </c:pt>
                <c:pt idx="1">
                  <c:v>ARAR</c:v>
                </c:pt>
                <c:pt idx="2">
                  <c:v>BISHA</c:v>
                </c:pt>
                <c:pt idx="3">
                  <c:v>Exit19</c:v>
                </c:pt>
                <c:pt idx="4">
                  <c:v>Exit19</c:v>
                </c:pt>
                <c:pt idx="5">
                  <c:v>GHARNATA</c:v>
                </c:pt>
                <c:pt idx="6">
                  <c:v>HAFAR ALBATIN</c:v>
                </c:pt>
                <c:pt idx="7">
                  <c:v>HAIL</c:v>
                </c:pt>
                <c:pt idx="8">
                  <c:v>Hassa</c:v>
                </c:pt>
                <c:pt idx="9">
                  <c:v>JABAL AL NOUR</c:v>
                </c:pt>
                <c:pt idx="10">
                  <c:v>JIZAN</c:v>
                </c:pt>
                <c:pt idx="11">
                  <c:v>KAKIYYAH</c:v>
                </c:pt>
                <c:pt idx="12">
                  <c:v>KHAFJI</c:v>
                </c:pt>
                <c:pt idx="13">
                  <c:v>KHALDYAH</c:v>
                </c:pt>
                <c:pt idx="14">
                  <c:v>KHAMIS MUSHAIT</c:v>
                </c:pt>
                <c:pt idx="15">
                  <c:v>KHARJ</c:v>
                </c:pt>
                <c:pt idx="16">
                  <c:v>KHARJ</c:v>
                </c:pt>
                <c:pt idx="17">
                  <c:v>MADENA AIRPORT ROAD</c:v>
                </c:pt>
                <c:pt idx="18">
                  <c:v>MORJAN</c:v>
                </c:pt>
                <c:pt idx="19">
                  <c:v>MURUJ FIRST</c:v>
                </c:pt>
                <c:pt idx="20">
                  <c:v>MURUJ FIRST</c:v>
                </c:pt>
                <c:pt idx="21">
                  <c:v>NAJRAN</c:v>
                </c:pt>
                <c:pt idx="22">
                  <c:v>PETROMEEN</c:v>
                </c:pt>
                <c:pt idx="23">
                  <c:v>RASS</c:v>
                </c:pt>
                <c:pt idx="24">
                  <c:v>RASS</c:v>
                </c:pt>
                <c:pt idx="25">
                  <c:v>TABUK</c:v>
                </c:pt>
                <c:pt idx="26">
                  <c:v>TAHLIA</c:v>
                </c:pt>
                <c:pt idx="27">
                  <c:v>UNAIZAH</c:v>
                </c:pt>
                <c:pt idx="28">
                  <c:v>YARMUK</c:v>
                </c:pt>
                <c:pt idx="29">
                  <c:v>YARMUK</c:v>
                </c:pt>
              </c:strCache>
            </c:strRef>
          </c:cat>
          <c:val>
            <c:numRef>
              <c:f>Sheet2!$B$21:$B$50</c:f>
              <c:numCache>
                <c:formatCode>0.00</c:formatCode>
                <c:ptCount val="30"/>
                <c:pt idx="0">
                  <c:v>100</c:v>
                </c:pt>
                <c:pt idx="1">
                  <c:v>100</c:v>
                </c:pt>
                <c:pt idx="2">
                  <c:v>63.542500000000004</c:v>
                </c:pt>
                <c:pt idx="3">
                  <c:v>87.497500000000002</c:v>
                </c:pt>
                <c:pt idx="4" formatCode="General">
                  <c:v>77.774999999999991</c:v>
                </c:pt>
                <c:pt idx="5">
                  <c:v>70.832499999999996</c:v>
                </c:pt>
                <c:pt idx="6">
                  <c:v>100</c:v>
                </c:pt>
                <c:pt idx="7">
                  <c:v>47.914999999999992</c:v>
                </c:pt>
                <c:pt idx="8">
                  <c:v>85.417500000000004</c:v>
                </c:pt>
                <c:pt idx="9">
                  <c:v>93.75</c:v>
                </c:pt>
                <c:pt idx="10">
                  <c:v>75</c:v>
                </c:pt>
                <c:pt idx="11">
                  <c:v>97.917500000000004</c:v>
                </c:pt>
                <c:pt idx="12">
                  <c:v>97.917500000000004</c:v>
                </c:pt>
                <c:pt idx="13">
                  <c:v>74.997500000000002</c:v>
                </c:pt>
                <c:pt idx="14">
                  <c:v>57.292500000000004</c:v>
                </c:pt>
                <c:pt idx="15">
                  <c:v>91.664999999999992</c:v>
                </c:pt>
                <c:pt idx="16" formatCode="General">
                  <c:v>95.832499999999996</c:v>
                </c:pt>
                <c:pt idx="17">
                  <c:v>47.914999999999999</c:v>
                </c:pt>
                <c:pt idx="18">
                  <c:v>100</c:v>
                </c:pt>
                <c:pt idx="19">
                  <c:v>100</c:v>
                </c:pt>
                <c:pt idx="20" formatCode="General">
                  <c:v>95.832499999999996</c:v>
                </c:pt>
                <c:pt idx="21">
                  <c:v>58.332499999999996</c:v>
                </c:pt>
                <c:pt idx="22">
                  <c:v>88.542500000000004</c:v>
                </c:pt>
                <c:pt idx="23">
                  <c:v>95.832499999999996</c:v>
                </c:pt>
                <c:pt idx="24" formatCode="General">
                  <c:v>95.832499999999996</c:v>
                </c:pt>
                <c:pt idx="25">
                  <c:v>75</c:v>
                </c:pt>
                <c:pt idx="26">
                  <c:v>83.332499999999996</c:v>
                </c:pt>
                <c:pt idx="27">
                  <c:v>97.917500000000004</c:v>
                </c:pt>
                <c:pt idx="28">
                  <c:v>95.832499999999996</c:v>
                </c:pt>
                <c:pt idx="29" formatCode="General">
                  <c:v>81.25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ED-4AAD-A5B2-DF5E829F65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"/>
        <c:overlap val="3"/>
        <c:axId val="735705120"/>
        <c:axId val="735706368"/>
      </c:barChart>
      <c:catAx>
        <c:axId val="73570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dk1"/>
            </a:solidFill>
            <a:prstDash val="solid"/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735706368"/>
        <c:crossesAt val="83.460000000000008"/>
        <c:auto val="0"/>
        <c:lblAlgn val="ctr"/>
        <c:lblOffset val="10"/>
        <c:tickLblSkip val="1"/>
        <c:noMultiLvlLbl val="0"/>
      </c:catAx>
      <c:valAx>
        <c:axId val="735706368"/>
        <c:scaling>
          <c:orientation val="minMax"/>
          <c:max val="110"/>
          <c:min val="40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dk1"/>
            </a:solidFill>
            <a:prstDash val="solid"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735705120"/>
        <c:crossesAt val="1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Zajil made it easy to handle my transaction- Mean 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Overall</c:v>
                </c:pt>
                <c:pt idx="1">
                  <c:v>GHARNATA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6.04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F4-46AA-AD14-525216356E9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26330927"/>
        <c:axId val="1426312207"/>
      </c:barChart>
      <c:catAx>
        <c:axId val="1426330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12207"/>
        <c:crosses val="autoZero"/>
        <c:auto val="1"/>
        <c:lblAlgn val="ctr"/>
        <c:lblOffset val="100"/>
        <c:noMultiLvlLbl val="0"/>
      </c:catAx>
      <c:valAx>
        <c:axId val="1426312207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3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B4BE9E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Zajil made it easy to handle my transaction- Mean 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Overall</c:v>
                </c:pt>
                <c:pt idx="1">
                  <c:v>Hassa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6.04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38-40A1-A2C9-891ACBC14E8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26330927"/>
        <c:axId val="1426312207"/>
      </c:barChart>
      <c:catAx>
        <c:axId val="1426330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12207"/>
        <c:crosses val="autoZero"/>
        <c:auto val="1"/>
        <c:lblAlgn val="ctr"/>
        <c:lblOffset val="100"/>
        <c:noMultiLvlLbl val="0"/>
      </c:catAx>
      <c:valAx>
        <c:axId val="1426312207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3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B4BE9E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Zajil made it easy to handle my transaction- Mean 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Overall</c:v>
                </c:pt>
                <c:pt idx="1">
                  <c:v>KHAFJI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6.04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CC-428D-9DAA-CE8157BB410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26330927"/>
        <c:axId val="1426312207"/>
      </c:barChart>
      <c:catAx>
        <c:axId val="1426330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12207"/>
        <c:crosses val="autoZero"/>
        <c:auto val="1"/>
        <c:lblAlgn val="ctr"/>
        <c:lblOffset val="100"/>
        <c:noMultiLvlLbl val="0"/>
      </c:catAx>
      <c:valAx>
        <c:axId val="1426312207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3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B4BE9E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Zajil made it easy to handle my transaction- Mean 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Overall</c:v>
                </c:pt>
                <c:pt idx="1">
                  <c:v>KHALDYAH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6.04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4A-44CD-BCC2-684AACC3DF6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26330927"/>
        <c:axId val="1426312207"/>
      </c:barChart>
      <c:catAx>
        <c:axId val="1426330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12207"/>
        <c:crosses val="autoZero"/>
        <c:auto val="1"/>
        <c:lblAlgn val="ctr"/>
        <c:lblOffset val="100"/>
        <c:noMultiLvlLbl val="0"/>
      </c:catAx>
      <c:valAx>
        <c:axId val="1426312207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3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B4BE9E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Zajil made it easy to handle my transaction- Mean 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Overall</c:v>
                </c:pt>
                <c:pt idx="1">
                  <c:v>ARAR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6.04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A6-4067-8166-33C25EDD4E0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26330927"/>
        <c:axId val="1426312207"/>
      </c:barChart>
      <c:catAx>
        <c:axId val="1426330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12207"/>
        <c:crosses val="autoZero"/>
        <c:auto val="1"/>
        <c:lblAlgn val="ctr"/>
        <c:lblOffset val="100"/>
        <c:noMultiLvlLbl val="0"/>
      </c:catAx>
      <c:valAx>
        <c:axId val="1426312207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3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B4BE9E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Zajil made it easy to handle my transaction- Mean 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Overall</c:v>
                </c:pt>
                <c:pt idx="1">
                  <c:v>HAFAR ALBATIN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6.04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F7-4725-8A10-419DE957FB7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26330927"/>
        <c:axId val="1426312207"/>
      </c:barChart>
      <c:catAx>
        <c:axId val="1426330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12207"/>
        <c:crosses val="autoZero"/>
        <c:auto val="1"/>
        <c:lblAlgn val="ctr"/>
        <c:lblOffset val="100"/>
        <c:noMultiLvlLbl val="0"/>
      </c:catAx>
      <c:valAx>
        <c:axId val="1426312207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3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B4BE9E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Zajil made it easy to handle my transaction- Mean 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Overall</c:v>
                </c:pt>
                <c:pt idx="1">
                  <c:v>HAIL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6.04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46-4B39-95FE-1888D709EF9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26330927"/>
        <c:axId val="1426312207"/>
      </c:barChart>
      <c:catAx>
        <c:axId val="1426330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12207"/>
        <c:crosses val="autoZero"/>
        <c:auto val="1"/>
        <c:lblAlgn val="ctr"/>
        <c:lblOffset val="100"/>
        <c:noMultiLvlLbl val="0"/>
      </c:catAx>
      <c:valAx>
        <c:axId val="1426312207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3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B4BE9E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Zajil made it easy to handle my transaction- Mean 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Overall</c:v>
                </c:pt>
                <c:pt idx="1">
                  <c:v>TABUK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6.04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D9-4561-A343-E58A71E46A9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26330927"/>
        <c:axId val="1426312207"/>
      </c:barChart>
      <c:catAx>
        <c:axId val="1426330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12207"/>
        <c:crosses val="autoZero"/>
        <c:auto val="1"/>
        <c:lblAlgn val="ctr"/>
        <c:lblOffset val="100"/>
        <c:noMultiLvlLbl val="0"/>
      </c:catAx>
      <c:valAx>
        <c:axId val="1426312207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3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B4BE9E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Zajil made it easy to handle my transaction- Mean 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Overall</c:v>
                </c:pt>
                <c:pt idx="1">
                  <c:v>BISHA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6.04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81-40B9-BC9D-8B11A1F38EF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26330927"/>
        <c:axId val="1426312207"/>
      </c:barChart>
      <c:catAx>
        <c:axId val="1426330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12207"/>
        <c:crosses val="autoZero"/>
        <c:auto val="1"/>
        <c:lblAlgn val="ctr"/>
        <c:lblOffset val="100"/>
        <c:noMultiLvlLbl val="0"/>
      </c:catAx>
      <c:valAx>
        <c:axId val="1426312207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3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B4BE9E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Zajil made it easy to handle my transaction- Mean 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Overall</c:v>
                </c:pt>
                <c:pt idx="1">
                  <c:v>JIZAN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6.04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13-4818-A3E7-631C58EE197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26330927"/>
        <c:axId val="1426312207"/>
      </c:barChart>
      <c:catAx>
        <c:axId val="1426330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12207"/>
        <c:crosses val="autoZero"/>
        <c:auto val="1"/>
        <c:lblAlgn val="ctr"/>
        <c:lblOffset val="100"/>
        <c:noMultiLvlLbl val="0"/>
      </c:catAx>
      <c:valAx>
        <c:axId val="1426312207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3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B4BE9E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017008345376773E-2"/>
          <c:y val="1.743511025802115E-2"/>
          <c:w val="0.95578902688125955"/>
          <c:h val="0.5946938270563478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solidFill>
                <a:schemeClr val="accent2">
                  <a:shade val="95000"/>
                  <a:satMod val="105000"/>
                  <a:alpha val="36000"/>
                </a:schemeClr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2">
                    <a:shade val="95000"/>
                    <a:satMod val="105000"/>
                    <a:alpha val="36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AE6-4C7E-A5BC-C8B2089881C0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2">
                    <a:shade val="95000"/>
                    <a:satMod val="105000"/>
                    <a:alpha val="36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E6-4C7E-A5BC-C8B2089881C0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2">
                    <a:shade val="95000"/>
                    <a:satMod val="105000"/>
                    <a:alpha val="36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AE6-4C7E-A5BC-C8B2089881C0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2">
                    <a:shade val="95000"/>
                    <a:satMod val="105000"/>
                    <a:alpha val="36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AE6-4C7E-A5BC-C8B2089881C0}"/>
              </c:ext>
            </c:extLst>
          </c:dPt>
          <c:dPt>
            <c:idx val="29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2">
                    <a:shade val="95000"/>
                    <a:satMod val="105000"/>
                    <a:alpha val="36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0ED-4AAD-A5B2-DF5E829F6500}"/>
              </c:ext>
            </c:extLst>
          </c:dPt>
          <c:dLbls>
            <c:dLbl>
              <c:idx val="0"/>
              <c:layout>
                <c:manualLayout>
                  <c:x val="-3.5969823866818375E-3"/>
                  <c:y val="-2.563037089972092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0ED-4AAD-A5B2-DF5E829F6500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Sheet2!$A$21:$A$50</c:f>
              <c:strCache>
                <c:ptCount val="30"/>
                <c:pt idx="0">
                  <c:v>BURAIDAH</c:v>
                </c:pt>
                <c:pt idx="1">
                  <c:v>ARAR</c:v>
                </c:pt>
                <c:pt idx="2">
                  <c:v>BISHA</c:v>
                </c:pt>
                <c:pt idx="3">
                  <c:v>Exit19</c:v>
                </c:pt>
                <c:pt idx="4">
                  <c:v>Exit19</c:v>
                </c:pt>
                <c:pt idx="5">
                  <c:v>GHARNATA</c:v>
                </c:pt>
                <c:pt idx="6">
                  <c:v>HAFAR ALBATIN</c:v>
                </c:pt>
                <c:pt idx="7">
                  <c:v>HAIL</c:v>
                </c:pt>
                <c:pt idx="8">
                  <c:v>Hassa</c:v>
                </c:pt>
                <c:pt idx="9">
                  <c:v>JABAL AL NOUR</c:v>
                </c:pt>
                <c:pt idx="10">
                  <c:v>JIZAN</c:v>
                </c:pt>
                <c:pt idx="11">
                  <c:v>KAKIYYAH</c:v>
                </c:pt>
                <c:pt idx="12">
                  <c:v>KHAFJI</c:v>
                </c:pt>
                <c:pt idx="13">
                  <c:v>KHALDYAH</c:v>
                </c:pt>
                <c:pt idx="14">
                  <c:v>KHAMIS MUSHAIT</c:v>
                </c:pt>
                <c:pt idx="15">
                  <c:v>KHARJ</c:v>
                </c:pt>
                <c:pt idx="16">
                  <c:v>KHARJ</c:v>
                </c:pt>
                <c:pt idx="17">
                  <c:v>MADENA AIRPORT ROAD</c:v>
                </c:pt>
                <c:pt idx="18">
                  <c:v>MORJAN</c:v>
                </c:pt>
                <c:pt idx="19">
                  <c:v>MURUJ FIRST</c:v>
                </c:pt>
                <c:pt idx="20">
                  <c:v>MURUJ FIRST</c:v>
                </c:pt>
                <c:pt idx="21">
                  <c:v>NAJRAN</c:v>
                </c:pt>
                <c:pt idx="22">
                  <c:v>PETROMEEN</c:v>
                </c:pt>
                <c:pt idx="23">
                  <c:v>RASS</c:v>
                </c:pt>
                <c:pt idx="24">
                  <c:v>RASS</c:v>
                </c:pt>
                <c:pt idx="25">
                  <c:v>TABUK</c:v>
                </c:pt>
                <c:pt idx="26">
                  <c:v>TAHLIA</c:v>
                </c:pt>
                <c:pt idx="27">
                  <c:v>UNAIZAH</c:v>
                </c:pt>
                <c:pt idx="28">
                  <c:v>YARMUK</c:v>
                </c:pt>
                <c:pt idx="29">
                  <c:v>YARMUK</c:v>
                </c:pt>
              </c:strCache>
            </c:strRef>
          </c:cat>
          <c:val>
            <c:numRef>
              <c:f>Sheet2!$B$21:$B$50</c:f>
              <c:numCache>
                <c:formatCode>0.00</c:formatCode>
                <c:ptCount val="30"/>
                <c:pt idx="0">
                  <c:v>100</c:v>
                </c:pt>
                <c:pt idx="1">
                  <c:v>100</c:v>
                </c:pt>
                <c:pt idx="2">
                  <c:v>63.542500000000004</c:v>
                </c:pt>
                <c:pt idx="3">
                  <c:v>87.497500000000002</c:v>
                </c:pt>
                <c:pt idx="4" formatCode="General">
                  <c:v>77.774999999999991</c:v>
                </c:pt>
                <c:pt idx="5">
                  <c:v>70.832499999999996</c:v>
                </c:pt>
                <c:pt idx="6">
                  <c:v>100</c:v>
                </c:pt>
                <c:pt idx="7">
                  <c:v>47.914999999999992</c:v>
                </c:pt>
                <c:pt idx="8">
                  <c:v>85.417500000000004</c:v>
                </c:pt>
                <c:pt idx="9">
                  <c:v>93.75</c:v>
                </c:pt>
                <c:pt idx="10">
                  <c:v>75</c:v>
                </c:pt>
                <c:pt idx="11">
                  <c:v>97.917500000000004</c:v>
                </c:pt>
                <c:pt idx="12">
                  <c:v>97.917500000000004</c:v>
                </c:pt>
                <c:pt idx="13">
                  <c:v>74.997500000000002</c:v>
                </c:pt>
                <c:pt idx="14">
                  <c:v>57.292500000000004</c:v>
                </c:pt>
                <c:pt idx="15">
                  <c:v>91.664999999999992</c:v>
                </c:pt>
                <c:pt idx="16" formatCode="General">
                  <c:v>95.832499999999996</c:v>
                </c:pt>
                <c:pt idx="17">
                  <c:v>47.914999999999999</c:v>
                </c:pt>
                <c:pt idx="18">
                  <c:v>100</c:v>
                </c:pt>
                <c:pt idx="19">
                  <c:v>100</c:v>
                </c:pt>
                <c:pt idx="20" formatCode="General">
                  <c:v>95.832499999999996</c:v>
                </c:pt>
                <c:pt idx="21">
                  <c:v>58.332499999999996</c:v>
                </c:pt>
                <c:pt idx="22">
                  <c:v>88.542500000000004</c:v>
                </c:pt>
                <c:pt idx="23">
                  <c:v>95.832499999999996</c:v>
                </c:pt>
                <c:pt idx="24" formatCode="General">
                  <c:v>95.832499999999996</c:v>
                </c:pt>
                <c:pt idx="25">
                  <c:v>75</c:v>
                </c:pt>
                <c:pt idx="26">
                  <c:v>83.332499999999996</c:v>
                </c:pt>
                <c:pt idx="27">
                  <c:v>97.917500000000004</c:v>
                </c:pt>
                <c:pt idx="28">
                  <c:v>95.832499999999996</c:v>
                </c:pt>
                <c:pt idx="29" formatCode="General">
                  <c:v>81.25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ED-4AAD-A5B2-DF5E829F65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"/>
        <c:overlap val="3"/>
        <c:axId val="735705120"/>
        <c:axId val="735706368"/>
      </c:barChart>
      <c:catAx>
        <c:axId val="73570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dk1"/>
            </a:solidFill>
            <a:prstDash val="solid"/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735706368"/>
        <c:crossesAt val="83.460000000000008"/>
        <c:auto val="0"/>
        <c:lblAlgn val="ctr"/>
        <c:lblOffset val="10"/>
        <c:tickLblSkip val="1"/>
        <c:noMultiLvlLbl val="0"/>
      </c:catAx>
      <c:valAx>
        <c:axId val="735706368"/>
        <c:scaling>
          <c:orientation val="minMax"/>
          <c:max val="110"/>
          <c:min val="40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dk1"/>
            </a:solidFill>
            <a:prstDash val="solid"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735705120"/>
        <c:crossesAt val="1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Zajil made it easy to handle my transaction- Mean 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Overall</c:v>
                </c:pt>
                <c:pt idx="1">
                  <c:v>KHAMIS MUSHAIT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6.04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E2-4FD5-A08C-C59D9BB3085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26330927"/>
        <c:axId val="1426312207"/>
      </c:barChart>
      <c:catAx>
        <c:axId val="1426330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12207"/>
        <c:crosses val="autoZero"/>
        <c:auto val="1"/>
        <c:lblAlgn val="ctr"/>
        <c:lblOffset val="100"/>
        <c:noMultiLvlLbl val="0"/>
      </c:catAx>
      <c:valAx>
        <c:axId val="1426312207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3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B4BE9E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Zajil made it easy to handle my transaction- Mean 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Overall</c:v>
                </c:pt>
                <c:pt idx="1">
                  <c:v>NAJRAN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6.04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90-4C1E-BDA8-F57BB1C84E9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26330927"/>
        <c:axId val="1426312207"/>
      </c:barChart>
      <c:catAx>
        <c:axId val="1426330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12207"/>
        <c:crosses val="autoZero"/>
        <c:auto val="1"/>
        <c:lblAlgn val="ctr"/>
        <c:lblOffset val="100"/>
        <c:noMultiLvlLbl val="0"/>
      </c:catAx>
      <c:valAx>
        <c:axId val="1426312207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3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B4BE9E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Zajil made it easy to handle my transaction- Mean 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Overall</c:v>
                </c:pt>
                <c:pt idx="1">
                  <c:v>JABAL AL NOUR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6.04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80-47A1-B2D4-73B968F387D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26330927"/>
        <c:axId val="1426312207"/>
      </c:barChart>
      <c:catAx>
        <c:axId val="1426330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12207"/>
        <c:crosses val="autoZero"/>
        <c:auto val="1"/>
        <c:lblAlgn val="ctr"/>
        <c:lblOffset val="100"/>
        <c:noMultiLvlLbl val="0"/>
      </c:catAx>
      <c:valAx>
        <c:axId val="1426312207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3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B4BE9E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Zajil made it easy to handle my transaction- Mean 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Overall</c:v>
                </c:pt>
                <c:pt idx="1">
                  <c:v>KAKIYYAH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6.04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C5-410D-845B-0247CB3BE8F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26330927"/>
        <c:axId val="1426312207"/>
      </c:barChart>
      <c:catAx>
        <c:axId val="1426330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12207"/>
        <c:crosses val="autoZero"/>
        <c:auto val="1"/>
        <c:lblAlgn val="ctr"/>
        <c:lblOffset val="100"/>
        <c:noMultiLvlLbl val="0"/>
      </c:catAx>
      <c:valAx>
        <c:axId val="1426312207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3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B4BE9E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Zajil made it easy to handle my transaction- Mean 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Overall</c:v>
                </c:pt>
                <c:pt idx="1">
                  <c:v>MADENA AIRPORT ROAD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6.04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9E-4FA2-8A4C-46771D075C3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26330927"/>
        <c:axId val="1426312207"/>
      </c:barChart>
      <c:catAx>
        <c:axId val="1426330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12207"/>
        <c:crosses val="autoZero"/>
        <c:auto val="1"/>
        <c:lblAlgn val="ctr"/>
        <c:lblOffset val="100"/>
        <c:noMultiLvlLbl val="0"/>
      </c:catAx>
      <c:valAx>
        <c:axId val="1426312207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3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B4BE9E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Zajil made it easy to handle my transaction- Mean 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Overall</c:v>
                </c:pt>
                <c:pt idx="1">
                  <c:v>MORJAN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6.04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C-41DE-B985-9313892FD1C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26330927"/>
        <c:axId val="1426312207"/>
      </c:barChart>
      <c:catAx>
        <c:axId val="1426330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12207"/>
        <c:crosses val="autoZero"/>
        <c:auto val="1"/>
        <c:lblAlgn val="ctr"/>
        <c:lblOffset val="100"/>
        <c:noMultiLvlLbl val="0"/>
      </c:catAx>
      <c:valAx>
        <c:axId val="1426312207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3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B4BE9E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Zajil made it easy to handle my transaction- Mean 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Overall</c:v>
                </c:pt>
                <c:pt idx="1">
                  <c:v>PETROMEEN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6.04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62-41C6-A384-793089914C0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26330927"/>
        <c:axId val="1426312207"/>
      </c:barChart>
      <c:catAx>
        <c:axId val="1426330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12207"/>
        <c:crosses val="autoZero"/>
        <c:auto val="1"/>
        <c:lblAlgn val="ctr"/>
        <c:lblOffset val="100"/>
        <c:noMultiLvlLbl val="0"/>
      </c:catAx>
      <c:valAx>
        <c:axId val="1426312207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3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B4BE9E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Zajil made it easy to handle my transaction- Mean 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Overall</c:v>
                </c:pt>
                <c:pt idx="1">
                  <c:v>TAHLIA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6.04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A0-426E-A30A-8F19C7C9E92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26330927"/>
        <c:axId val="1426312207"/>
      </c:barChart>
      <c:catAx>
        <c:axId val="1426330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12207"/>
        <c:crosses val="autoZero"/>
        <c:auto val="1"/>
        <c:lblAlgn val="ctr"/>
        <c:lblOffset val="100"/>
        <c:noMultiLvlLbl val="0"/>
      </c:catAx>
      <c:valAx>
        <c:axId val="1426312207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3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B4BE9E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Zajil made it easy to handle my transaction- Mean 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Overall</c:v>
                </c:pt>
                <c:pt idx="1">
                  <c:v>BURAIDAH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6.04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D4-4851-A2B4-B0C642D2F7A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26330927"/>
        <c:axId val="1426312207"/>
      </c:barChart>
      <c:catAx>
        <c:axId val="1426330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12207"/>
        <c:crosses val="autoZero"/>
        <c:auto val="1"/>
        <c:lblAlgn val="ctr"/>
        <c:lblOffset val="100"/>
        <c:noMultiLvlLbl val="0"/>
      </c:catAx>
      <c:valAx>
        <c:axId val="1426312207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3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B4BE9E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Zajil made it easy to handle my transaction- Mean 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Overall</c:v>
                </c:pt>
                <c:pt idx="1">
                  <c:v>Exit19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6.04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DD-4E51-8354-B51A5A1C776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26330927"/>
        <c:axId val="1426312207"/>
      </c:barChart>
      <c:catAx>
        <c:axId val="1426330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12207"/>
        <c:crosses val="autoZero"/>
        <c:auto val="1"/>
        <c:lblAlgn val="ctr"/>
        <c:lblOffset val="100"/>
        <c:noMultiLvlLbl val="0"/>
      </c:catAx>
      <c:valAx>
        <c:axId val="1426312207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3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B4BE9E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Zajil made it easy to handle my transaction- Mean 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Overall</c:v>
                </c:pt>
                <c:pt idx="1">
                  <c:v>KHARJ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6.04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FA-4580-A279-2B00C796E85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26330927"/>
        <c:axId val="1426312207"/>
      </c:barChart>
      <c:catAx>
        <c:axId val="1426330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12207"/>
        <c:crosses val="autoZero"/>
        <c:auto val="1"/>
        <c:lblAlgn val="ctr"/>
        <c:lblOffset val="100"/>
        <c:noMultiLvlLbl val="0"/>
      </c:catAx>
      <c:valAx>
        <c:axId val="1426312207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3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B4BE9E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Zajil made it easy to handle my transaction- Mean 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Overall</c:v>
                </c:pt>
                <c:pt idx="1">
                  <c:v>MURUJ FIRST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6.04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4C-4656-A469-EBA6F3E35BA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26330927"/>
        <c:axId val="1426312207"/>
      </c:barChart>
      <c:catAx>
        <c:axId val="1426330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12207"/>
        <c:crosses val="autoZero"/>
        <c:auto val="1"/>
        <c:lblAlgn val="ctr"/>
        <c:lblOffset val="100"/>
        <c:noMultiLvlLbl val="0"/>
      </c:catAx>
      <c:valAx>
        <c:axId val="1426312207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3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B4BE9E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Zajil made it easy to handle my transaction- Mean 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Overall</c:v>
                </c:pt>
                <c:pt idx="1">
                  <c:v>RASS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6.04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73-4C89-B19C-EE15019612C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26330927"/>
        <c:axId val="1426312207"/>
      </c:barChart>
      <c:catAx>
        <c:axId val="1426330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12207"/>
        <c:crosses val="autoZero"/>
        <c:auto val="1"/>
        <c:lblAlgn val="ctr"/>
        <c:lblOffset val="100"/>
        <c:noMultiLvlLbl val="0"/>
      </c:catAx>
      <c:valAx>
        <c:axId val="1426312207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3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B4BE9E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Zajil made it easy to handle my transaction- Mean 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Overall</c:v>
                </c:pt>
                <c:pt idx="1">
                  <c:v>UNAIZAH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6.04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0C-4611-B545-81E6DD94704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26330927"/>
        <c:axId val="1426312207"/>
      </c:barChart>
      <c:catAx>
        <c:axId val="1426330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12207"/>
        <c:crosses val="autoZero"/>
        <c:auto val="1"/>
        <c:lblAlgn val="ctr"/>
        <c:lblOffset val="100"/>
        <c:noMultiLvlLbl val="0"/>
      </c:catAx>
      <c:valAx>
        <c:axId val="1426312207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3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B4BE9E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Zajil made it easy to handle my transaction- Mean 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Overall</c:v>
                </c:pt>
                <c:pt idx="1">
                  <c:v>YARMUK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6.04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E6-400B-9F09-DED4283E8A4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26330927"/>
        <c:axId val="1426312207"/>
      </c:barChart>
      <c:catAx>
        <c:axId val="1426330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12207"/>
        <c:crosses val="autoZero"/>
        <c:auto val="1"/>
        <c:lblAlgn val="ctr"/>
        <c:lblOffset val="100"/>
        <c:noMultiLvlLbl val="0"/>
      </c:catAx>
      <c:valAx>
        <c:axId val="1426312207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2633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B4BE9E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0.45684</cdr:x>
      <cdr:y>0.40773</cdr:y>
    </cdr:from>
    <cdr:to>
      <cdr:x>0.54316</cdr:x>
      <cdr:y>0.59227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002B8D1-D5E2-ECDD-297C-80850639DCB9}"/>
            </a:ext>
          </a:extLst>
        </cdr:cNvPr>
        <cdr:cNvSpPr txBox="1"/>
      </cdr:nvSpPr>
      <cdr:spPr>
        <a:xfrm xmlns:a="http://schemas.openxmlformats.org/drawingml/2006/main">
          <a:off x="4838906" y="202032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0.45684</cdr:x>
      <cdr:y>0.40773</cdr:y>
    </cdr:from>
    <cdr:to>
      <cdr:x>0.54316</cdr:x>
      <cdr:y>0.59227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002B8D1-D5E2-ECDD-297C-80850639DCB9}"/>
            </a:ext>
          </a:extLst>
        </cdr:cNvPr>
        <cdr:cNvSpPr txBox="1"/>
      </cdr:nvSpPr>
      <cdr:spPr>
        <a:xfrm xmlns:a="http://schemas.openxmlformats.org/drawingml/2006/main">
          <a:off x="4838906" y="202032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EF32D-DA5B-475E-B754-EBD0A92B2F6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8B5AD-7257-43DC-B24B-417EB414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3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8B5AD-7257-43DC-B24B-417EB4146D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35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8B5AD-7257-43DC-B24B-417EB4146D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09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8B5AD-7257-43DC-B24B-417EB4146D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26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8B5AD-7257-43DC-B24B-417EB4146D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15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8B5AD-7257-43DC-B24B-417EB4146D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14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8B5AD-7257-43DC-B24B-417EB4146D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51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8B5AD-7257-43DC-B24B-417EB4146D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36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8B5AD-7257-43DC-B24B-417EB4146D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27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8B5AD-7257-43DC-B24B-417EB4146D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69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8B5AD-7257-43DC-B24B-417EB4146D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76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8B5AD-7257-43DC-B24B-417EB4146D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6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8B5AD-7257-43DC-B24B-417EB4146D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04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8B5AD-7257-43DC-B24B-417EB4146D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58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8B5AD-7257-43DC-B24B-417EB4146D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47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8B5AD-7257-43DC-B24B-417EB4146D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1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8B5AD-7257-43DC-B24B-417EB4146D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82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8B5AD-7257-43DC-B24B-417EB4146D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77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8B5AD-7257-43DC-B24B-417EB4146D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0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8B5AD-7257-43DC-B24B-417EB4146D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95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8B5AD-7257-43DC-B24B-417EB4146D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01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8B5AD-7257-43DC-B24B-417EB4146D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02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8B5AD-7257-43DC-B24B-417EB4146D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9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8B5AD-7257-43DC-B24B-417EB4146D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17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8B5AD-7257-43DC-B24B-417EB4146D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15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8B5AD-7257-43DC-B24B-417EB4146D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8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ZAJIL- MYSTERY SHOPPING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Carma Market Research and consulting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>
            <a:extLst>
              <a:ext uri="{FF2B5EF4-FFF2-40B4-BE49-F238E27FC236}">
                <a16:creationId xmlns:a16="http://schemas.microsoft.com/office/drawing/2014/main" id="{82D6A148-4C52-0E24-AB76-9BAD595B35E9}"/>
              </a:ext>
            </a:extLst>
          </p:cNvPr>
          <p:cNvSpPr txBox="1"/>
          <p:nvPr/>
        </p:nvSpPr>
        <p:spPr>
          <a:xfrm>
            <a:off x="179290" y="170154"/>
            <a:ext cx="9014137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ts val="3500"/>
              </a:lnSpc>
              <a:defRPr sz="3800" b="1" spc="-150">
                <a:solidFill>
                  <a:srgbClr val="3C3C3C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PERFORMANCE SCORE FOR BRANCH - MURUJ FIRST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BB79BE1-8E40-2014-2317-ED4D53B6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71" y="706679"/>
            <a:ext cx="6575739" cy="16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00049-D89F-DD25-A0F0-EF383EA57F4B}"/>
              </a:ext>
            </a:extLst>
          </p:cNvPr>
          <p:cNvSpPr txBox="1"/>
          <p:nvPr/>
        </p:nvSpPr>
        <p:spPr>
          <a:xfrm>
            <a:off x="5436971" y="2397927"/>
            <a:ext cx="6563382" cy="37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BEFC6D1-85D2-B8CA-E2EF-4EA08E79F1A3}"/>
              </a:ext>
            </a:extLst>
          </p:cNvPr>
          <p:cNvGraphicFramePr>
            <a:graphicFrameLocks noGrp="1"/>
          </p:cNvGraphicFramePr>
          <p:nvPr/>
        </p:nvGraphicFramePr>
        <p:xfrm>
          <a:off x="290500" y="706678"/>
          <a:ext cx="5035261" cy="207162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27814">
                  <a:extLst>
                    <a:ext uri="{9D8B030D-6E8A-4147-A177-3AD203B41FA5}">
                      <a16:colId xmlns:a16="http://schemas.microsoft.com/office/drawing/2014/main" val="925317437"/>
                    </a:ext>
                  </a:extLst>
                </a:gridCol>
                <a:gridCol w="1507447">
                  <a:extLst>
                    <a:ext uri="{9D8B030D-6E8A-4147-A177-3AD203B41FA5}">
                      <a16:colId xmlns:a16="http://schemas.microsoft.com/office/drawing/2014/main" val="283198855"/>
                    </a:ext>
                  </a:extLst>
                </a:gridCol>
              </a:tblGrid>
              <a:tr h="445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 Area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Score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75882"/>
                  </a:ext>
                </a:extLst>
              </a:tr>
              <a:tr h="32697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It’s Simple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478848"/>
                  </a:ext>
                </a:extLst>
              </a:tr>
              <a:tr h="30131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Quick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219847"/>
                  </a:ext>
                </a:extLst>
              </a:tr>
              <a:tr h="272354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 Trust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565990"/>
                  </a:ext>
                </a:extLst>
              </a:tr>
              <a:tr h="27392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Worth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90976"/>
                  </a:ext>
                </a:extLst>
              </a:tr>
              <a:tr h="45162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l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 Score across all evaluation area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68479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C7C40B7-7DCE-4285-348F-1DDB439CBBF6}"/>
              </a:ext>
            </a:extLst>
          </p:cNvPr>
          <p:cNvGraphicFramePr>
            <a:graphicFrameLocks noGrp="1"/>
          </p:cNvGraphicFramePr>
          <p:nvPr/>
        </p:nvGraphicFramePr>
        <p:xfrm>
          <a:off x="282260" y="2968690"/>
          <a:ext cx="5055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641">
                  <a:extLst>
                    <a:ext uri="{9D8B030D-6E8A-4147-A177-3AD203B41FA5}">
                      <a16:colId xmlns:a16="http://schemas.microsoft.com/office/drawing/2014/main" val="738282178"/>
                    </a:ext>
                  </a:extLst>
                </a:gridCol>
                <a:gridCol w="1511217">
                  <a:extLst>
                    <a:ext uri="{9D8B030D-6E8A-4147-A177-3AD203B41FA5}">
                      <a16:colId xmlns:a16="http://schemas.microsoft.com/office/drawing/2014/main" val="228597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Average Score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C449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83.46</a:t>
                      </a:r>
                    </a:p>
                  </a:txBody>
                  <a:tcPr>
                    <a:solidFill>
                      <a:srgbClr val="C449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207414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BF2DC55-B31C-2435-400A-D926D11715BC}"/>
              </a:ext>
            </a:extLst>
          </p:cNvPr>
          <p:cNvGraphicFramePr/>
          <p:nvPr/>
        </p:nvGraphicFramePr>
        <p:xfrm>
          <a:off x="290500" y="3429000"/>
          <a:ext cx="5055858" cy="2813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826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>
            <a:extLst>
              <a:ext uri="{FF2B5EF4-FFF2-40B4-BE49-F238E27FC236}">
                <a16:creationId xmlns:a16="http://schemas.microsoft.com/office/drawing/2014/main" id="{82D6A148-4C52-0E24-AB76-9BAD595B35E9}"/>
              </a:ext>
            </a:extLst>
          </p:cNvPr>
          <p:cNvSpPr txBox="1"/>
          <p:nvPr/>
        </p:nvSpPr>
        <p:spPr>
          <a:xfrm>
            <a:off x="179290" y="170154"/>
            <a:ext cx="803795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ts val="3500"/>
              </a:lnSpc>
              <a:defRPr sz="3800" b="1" spc="-150">
                <a:solidFill>
                  <a:srgbClr val="3C3C3C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PERFORMANCE SCORE FOR BRANCH - RASS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BB79BE1-8E40-2014-2317-ED4D53B6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71" y="706679"/>
            <a:ext cx="6575739" cy="16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00049-D89F-DD25-A0F0-EF383EA57F4B}"/>
              </a:ext>
            </a:extLst>
          </p:cNvPr>
          <p:cNvSpPr txBox="1"/>
          <p:nvPr/>
        </p:nvSpPr>
        <p:spPr>
          <a:xfrm>
            <a:off x="5449328" y="2548551"/>
            <a:ext cx="6563382" cy="37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47988A38-46B1-30DF-7515-A9D3CD51262D}"/>
              </a:ext>
            </a:extLst>
          </p:cNvPr>
          <p:cNvGraphicFramePr>
            <a:graphicFrameLocks noGrp="1"/>
          </p:cNvGraphicFramePr>
          <p:nvPr/>
        </p:nvGraphicFramePr>
        <p:xfrm>
          <a:off x="290500" y="706678"/>
          <a:ext cx="5035261" cy="207162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27814">
                  <a:extLst>
                    <a:ext uri="{9D8B030D-6E8A-4147-A177-3AD203B41FA5}">
                      <a16:colId xmlns:a16="http://schemas.microsoft.com/office/drawing/2014/main" val="925317437"/>
                    </a:ext>
                  </a:extLst>
                </a:gridCol>
                <a:gridCol w="1507447">
                  <a:extLst>
                    <a:ext uri="{9D8B030D-6E8A-4147-A177-3AD203B41FA5}">
                      <a16:colId xmlns:a16="http://schemas.microsoft.com/office/drawing/2014/main" val="283198855"/>
                    </a:ext>
                  </a:extLst>
                </a:gridCol>
              </a:tblGrid>
              <a:tr h="445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 Area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Score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75882"/>
                  </a:ext>
                </a:extLst>
              </a:tr>
              <a:tr h="32697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It’s Simple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478848"/>
                  </a:ext>
                </a:extLst>
              </a:tr>
              <a:tr h="30131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Quick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219847"/>
                  </a:ext>
                </a:extLst>
              </a:tr>
              <a:tr h="272354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 Trust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565990"/>
                  </a:ext>
                </a:extLst>
              </a:tr>
              <a:tr h="27392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Worth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90976"/>
                  </a:ext>
                </a:extLst>
              </a:tr>
              <a:tr h="45162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l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 Score across all evaluation area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95.83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68479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E692452D-C376-90AB-8CFB-53C0274A407F}"/>
              </a:ext>
            </a:extLst>
          </p:cNvPr>
          <p:cNvGraphicFramePr>
            <a:graphicFrameLocks noGrp="1"/>
          </p:cNvGraphicFramePr>
          <p:nvPr/>
        </p:nvGraphicFramePr>
        <p:xfrm>
          <a:off x="282260" y="2968690"/>
          <a:ext cx="5055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641">
                  <a:extLst>
                    <a:ext uri="{9D8B030D-6E8A-4147-A177-3AD203B41FA5}">
                      <a16:colId xmlns:a16="http://schemas.microsoft.com/office/drawing/2014/main" val="738282178"/>
                    </a:ext>
                  </a:extLst>
                </a:gridCol>
                <a:gridCol w="1511217">
                  <a:extLst>
                    <a:ext uri="{9D8B030D-6E8A-4147-A177-3AD203B41FA5}">
                      <a16:colId xmlns:a16="http://schemas.microsoft.com/office/drawing/2014/main" val="228597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Average Score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C449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83.46</a:t>
                      </a:r>
                    </a:p>
                  </a:txBody>
                  <a:tcPr>
                    <a:solidFill>
                      <a:srgbClr val="C449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207414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674236A-DF09-A45C-96A8-75C26143DD36}"/>
              </a:ext>
            </a:extLst>
          </p:cNvPr>
          <p:cNvGraphicFramePr/>
          <p:nvPr/>
        </p:nvGraphicFramePr>
        <p:xfrm>
          <a:off x="290500" y="3429000"/>
          <a:ext cx="5055858" cy="2813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9669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>
            <a:extLst>
              <a:ext uri="{FF2B5EF4-FFF2-40B4-BE49-F238E27FC236}">
                <a16:creationId xmlns:a16="http://schemas.microsoft.com/office/drawing/2014/main" id="{82D6A148-4C52-0E24-AB76-9BAD595B35E9}"/>
              </a:ext>
            </a:extLst>
          </p:cNvPr>
          <p:cNvSpPr txBox="1"/>
          <p:nvPr/>
        </p:nvSpPr>
        <p:spPr>
          <a:xfrm>
            <a:off x="179290" y="170154"/>
            <a:ext cx="803795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ts val="3500"/>
              </a:lnSpc>
              <a:defRPr sz="3800" b="1" spc="-150">
                <a:solidFill>
                  <a:srgbClr val="3C3C3C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PERFORMANCE SCORE FOR BRANCH - </a:t>
            </a:r>
            <a:r>
              <a:rPr kumimoji="0" lang="en-US" sz="3000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UNAIZAH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BB79BE1-8E40-2014-2317-ED4D53B6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71" y="706679"/>
            <a:ext cx="6575739" cy="16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00049-D89F-DD25-A0F0-EF383EA57F4B}"/>
              </a:ext>
            </a:extLst>
          </p:cNvPr>
          <p:cNvSpPr txBox="1"/>
          <p:nvPr/>
        </p:nvSpPr>
        <p:spPr>
          <a:xfrm>
            <a:off x="5449328" y="2548551"/>
            <a:ext cx="6563382" cy="37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9EB439C0-2404-FFDB-7451-6EE696140D07}"/>
              </a:ext>
            </a:extLst>
          </p:cNvPr>
          <p:cNvGraphicFramePr>
            <a:graphicFrameLocks noGrp="1"/>
          </p:cNvGraphicFramePr>
          <p:nvPr/>
        </p:nvGraphicFramePr>
        <p:xfrm>
          <a:off x="290500" y="706678"/>
          <a:ext cx="5035261" cy="207162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27814">
                  <a:extLst>
                    <a:ext uri="{9D8B030D-6E8A-4147-A177-3AD203B41FA5}">
                      <a16:colId xmlns:a16="http://schemas.microsoft.com/office/drawing/2014/main" val="925317437"/>
                    </a:ext>
                  </a:extLst>
                </a:gridCol>
                <a:gridCol w="1507447">
                  <a:extLst>
                    <a:ext uri="{9D8B030D-6E8A-4147-A177-3AD203B41FA5}">
                      <a16:colId xmlns:a16="http://schemas.microsoft.com/office/drawing/2014/main" val="283198855"/>
                    </a:ext>
                  </a:extLst>
                </a:gridCol>
              </a:tblGrid>
              <a:tr h="445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 Area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Score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75882"/>
                  </a:ext>
                </a:extLst>
              </a:tr>
              <a:tr h="32697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It’s Simple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478848"/>
                  </a:ext>
                </a:extLst>
              </a:tr>
              <a:tr h="30131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Quick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219847"/>
                  </a:ext>
                </a:extLst>
              </a:tr>
              <a:tr h="272354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 Trust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565990"/>
                  </a:ext>
                </a:extLst>
              </a:tr>
              <a:tr h="27392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Worth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90976"/>
                  </a:ext>
                </a:extLst>
              </a:tr>
              <a:tr h="45162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l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 Score across all evaluation area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68479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6D2D651-C374-5D85-A28D-C1B47334096B}"/>
              </a:ext>
            </a:extLst>
          </p:cNvPr>
          <p:cNvGraphicFramePr>
            <a:graphicFrameLocks noGrp="1"/>
          </p:cNvGraphicFramePr>
          <p:nvPr/>
        </p:nvGraphicFramePr>
        <p:xfrm>
          <a:off x="282260" y="2968690"/>
          <a:ext cx="5055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641">
                  <a:extLst>
                    <a:ext uri="{9D8B030D-6E8A-4147-A177-3AD203B41FA5}">
                      <a16:colId xmlns:a16="http://schemas.microsoft.com/office/drawing/2014/main" val="738282178"/>
                    </a:ext>
                  </a:extLst>
                </a:gridCol>
                <a:gridCol w="1511217">
                  <a:extLst>
                    <a:ext uri="{9D8B030D-6E8A-4147-A177-3AD203B41FA5}">
                      <a16:colId xmlns:a16="http://schemas.microsoft.com/office/drawing/2014/main" val="228597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Average Score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C449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83.46</a:t>
                      </a:r>
                    </a:p>
                  </a:txBody>
                  <a:tcPr>
                    <a:solidFill>
                      <a:srgbClr val="C449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207414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B6F7E8C-260C-CE0C-A951-983CE61073F8}"/>
              </a:ext>
            </a:extLst>
          </p:cNvPr>
          <p:cNvGraphicFramePr/>
          <p:nvPr/>
        </p:nvGraphicFramePr>
        <p:xfrm>
          <a:off x="290500" y="3429000"/>
          <a:ext cx="5055858" cy="2813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7497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>
            <a:extLst>
              <a:ext uri="{FF2B5EF4-FFF2-40B4-BE49-F238E27FC236}">
                <a16:creationId xmlns:a16="http://schemas.microsoft.com/office/drawing/2014/main" id="{82D6A148-4C52-0E24-AB76-9BAD595B35E9}"/>
              </a:ext>
            </a:extLst>
          </p:cNvPr>
          <p:cNvSpPr txBox="1"/>
          <p:nvPr/>
        </p:nvSpPr>
        <p:spPr>
          <a:xfrm>
            <a:off x="179290" y="170154"/>
            <a:ext cx="803795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ts val="3500"/>
              </a:lnSpc>
              <a:defRPr sz="3800" b="1" spc="-150">
                <a:solidFill>
                  <a:srgbClr val="3C3C3C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PERFORMANCE SCORE FOR BRANCH - </a:t>
            </a:r>
            <a:r>
              <a:rPr kumimoji="0" lang="en-US" sz="3000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YARMUK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BB79BE1-8E40-2014-2317-ED4D53B6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71" y="706679"/>
            <a:ext cx="6575739" cy="16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00049-D89F-DD25-A0F0-EF383EA57F4B}"/>
              </a:ext>
            </a:extLst>
          </p:cNvPr>
          <p:cNvSpPr txBox="1"/>
          <p:nvPr/>
        </p:nvSpPr>
        <p:spPr>
          <a:xfrm>
            <a:off x="5449328" y="2548551"/>
            <a:ext cx="6563382" cy="37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4C74981-779C-3E35-B539-2FC6343202FE}"/>
              </a:ext>
            </a:extLst>
          </p:cNvPr>
          <p:cNvGraphicFramePr>
            <a:graphicFrameLocks noGrp="1"/>
          </p:cNvGraphicFramePr>
          <p:nvPr/>
        </p:nvGraphicFramePr>
        <p:xfrm>
          <a:off x="290500" y="706678"/>
          <a:ext cx="5035261" cy="207162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27814">
                  <a:extLst>
                    <a:ext uri="{9D8B030D-6E8A-4147-A177-3AD203B41FA5}">
                      <a16:colId xmlns:a16="http://schemas.microsoft.com/office/drawing/2014/main" val="925317437"/>
                    </a:ext>
                  </a:extLst>
                </a:gridCol>
                <a:gridCol w="1507447">
                  <a:extLst>
                    <a:ext uri="{9D8B030D-6E8A-4147-A177-3AD203B41FA5}">
                      <a16:colId xmlns:a16="http://schemas.microsoft.com/office/drawing/2014/main" val="283198855"/>
                    </a:ext>
                  </a:extLst>
                </a:gridCol>
              </a:tblGrid>
              <a:tr h="445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 Area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Score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75882"/>
                  </a:ext>
                </a:extLst>
              </a:tr>
              <a:tr h="32697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It’s Simple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478848"/>
                  </a:ext>
                </a:extLst>
              </a:tr>
              <a:tr h="30131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Quick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219847"/>
                  </a:ext>
                </a:extLst>
              </a:tr>
              <a:tr h="272354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 Trust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565990"/>
                  </a:ext>
                </a:extLst>
              </a:tr>
              <a:tr h="27392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Worth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90976"/>
                  </a:ext>
                </a:extLst>
              </a:tr>
              <a:tr h="45162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l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 Score across all evaluation area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95.83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68479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9000AC2-00F4-20E6-24D1-DEC18ECE0061}"/>
              </a:ext>
            </a:extLst>
          </p:cNvPr>
          <p:cNvGraphicFramePr>
            <a:graphicFrameLocks noGrp="1"/>
          </p:cNvGraphicFramePr>
          <p:nvPr/>
        </p:nvGraphicFramePr>
        <p:xfrm>
          <a:off x="282260" y="2968690"/>
          <a:ext cx="5055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641">
                  <a:extLst>
                    <a:ext uri="{9D8B030D-6E8A-4147-A177-3AD203B41FA5}">
                      <a16:colId xmlns:a16="http://schemas.microsoft.com/office/drawing/2014/main" val="738282178"/>
                    </a:ext>
                  </a:extLst>
                </a:gridCol>
                <a:gridCol w="1511217">
                  <a:extLst>
                    <a:ext uri="{9D8B030D-6E8A-4147-A177-3AD203B41FA5}">
                      <a16:colId xmlns:a16="http://schemas.microsoft.com/office/drawing/2014/main" val="228597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Average Score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C449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83.46</a:t>
                      </a:r>
                    </a:p>
                  </a:txBody>
                  <a:tcPr>
                    <a:solidFill>
                      <a:srgbClr val="C449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207414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FB9294D-5ADE-C6D7-8562-C9F74DED05F7}"/>
              </a:ext>
            </a:extLst>
          </p:cNvPr>
          <p:cNvGraphicFramePr/>
          <p:nvPr/>
        </p:nvGraphicFramePr>
        <p:xfrm>
          <a:off x="290500" y="3429000"/>
          <a:ext cx="5055858" cy="2813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4939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>
            <a:extLst>
              <a:ext uri="{FF2B5EF4-FFF2-40B4-BE49-F238E27FC236}">
                <a16:creationId xmlns:a16="http://schemas.microsoft.com/office/drawing/2014/main" id="{82D6A148-4C52-0E24-AB76-9BAD595B35E9}"/>
              </a:ext>
            </a:extLst>
          </p:cNvPr>
          <p:cNvSpPr txBox="1"/>
          <p:nvPr/>
        </p:nvSpPr>
        <p:spPr>
          <a:xfrm>
            <a:off x="179290" y="170154"/>
            <a:ext cx="803795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ts val="3500"/>
              </a:lnSpc>
              <a:defRPr sz="3800" b="1" spc="-150">
                <a:solidFill>
                  <a:srgbClr val="3C3C3C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PERFORMANCE SCORE FOR BRANCH - </a:t>
            </a:r>
            <a:r>
              <a:rPr kumimoji="0" lang="en-US" sz="3000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GHARNATA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BB79BE1-8E40-2014-2317-ED4D53B6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71" y="706679"/>
            <a:ext cx="6575739" cy="16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00049-D89F-DD25-A0F0-EF383EA57F4B}"/>
              </a:ext>
            </a:extLst>
          </p:cNvPr>
          <p:cNvSpPr txBox="1"/>
          <p:nvPr/>
        </p:nvSpPr>
        <p:spPr>
          <a:xfrm>
            <a:off x="5449328" y="2548551"/>
            <a:ext cx="6563382" cy="37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771063F5-4E55-FA52-E5DD-F11883FA0D69}"/>
              </a:ext>
            </a:extLst>
          </p:cNvPr>
          <p:cNvGraphicFramePr>
            <a:graphicFrameLocks noGrp="1"/>
          </p:cNvGraphicFramePr>
          <p:nvPr/>
        </p:nvGraphicFramePr>
        <p:xfrm>
          <a:off x="290500" y="706678"/>
          <a:ext cx="5035261" cy="207162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27814">
                  <a:extLst>
                    <a:ext uri="{9D8B030D-6E8A-4147-A177-3AD203B41FA5}">
                      <a16:colId xmlns:a16="http://schemas.microsoft.com/office/drawing/2014/main" val="925317437"/>
                    </a:ext>
                  </a:extLst>
                </a:gridCol>
                <a:gridCol w="1507447">
                  <a:extLst>
                    <a:ext uri="{9D8B030D-6E8A-4147-A177-3AD203B41FA5}">
                      <a16:colId xmlns:a16="http://schemas.microsoft.com/office/drawing/2014/main" val="283198855"/>
                    </a:ext>
                  </a:extLst>
                </a:gridCol>
              </a:tblGrid>
              <a:tr h="445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 Area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Score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75882"/>
                  </a:ext>
                </a:extLst>
              </a:tr>
              <a:tr h="32697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It’s Simple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478848"/>
                  </a:ext>
                </a:extLst>
              </a:tr>
              <a:tr h="30131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Quick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219847"/>
                  </a:ext>
                </a:extLst>
              </a:tr>
              <a:tr h="272354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 Trust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565990"/>
                  </a:ext>
                </a:extLst>
              </a:tr>
              <a:tr h="27392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Worth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90976"/>
                  </a:ext>
                </a:extLst>
              </a:tr>
              <a:tr h="45162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l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 Score across all evaluation area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70.83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68479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76695FA-8664-8818-7D67-20ECD1F1A233}"/>
              </a:ext>
            </a:extLst>
          </p:cNvPr>
          <p:cNvGraphicFramePr>
            <a:graphicFrameLocks noGrp="1"/>
          </p:cNvGraphicFramePr>
          <p:nvPr/>
        </p:nvGraphicFramePr>
        <p:xfrm>
          <a:off x="282260" y="2968690"/>
          <a:ext cx="5055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641">
                  <a:extLst>
                    <a:ext uri="{9D8B030D-6E8A-4147-A177-3AD203B41FA5}">
                      <a16:colId xmlns:a16="http://schemas.microsoft.com/office/drawing/2014/main" val="738282178"/>
                    </a:ext>
                  </a:extLst>
                </a:gridCol>
                <a:gridCol w="1511217">
                  <a:extLst>
                    <a:ext uri="{9D8B030D-6E8A-4147-A177-3AD203B41FA5}">
                      <a16:colId xmlns:a16="http://schemas.microsoft.com/office/drawing/2014/main" val="228597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Average Score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C449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83.46</a:t>
                      </a:r>
                    </a:p>
                  </a:txBody>
                  <a:tcPr>
                    <a:solidFill>
                      <a:srgbClr val="C449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207414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6B7C530-5C3E-AC7D-0213-11B0F8CAAA72}"/>
              </a:ext>
            </a:extLst>
          </p:cNvPr>
          <p:cNvGraphicFramePr/>
          <p:nvPr/>
        </p:nvGraphicFramePr>
        <p:xfrm>
          <a:off x="290500" y="3429000"/>
          <a:ext cx="5055858" cy="2813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83952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>
            <a:extLst>
              <a:ext uri="{FF2B5EF4-FFF2-40B4-BE49-F238E27FC236}">
                <a16:creationId xmlns:a16="http://schemas.microsoft.com/office/drawing/2014/main" id="{82D6A148-4C52-0E24-AB76-9BAD595B35E9}"/>
              </a:ext>
            </a:extLst>
          </p:cNvPr>
          <p:cNvSpPr txBox="1"/>
          <p:nvPr/>
        </p:nvSpPr>
        <p:spPr>
          <a:xfrm>
            <a:off x="179290" y="170154"/>
            <a:ext cx="803795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ts val="3500"/>
              </a:lnSpc>
              <a:defRPr sz="3800" b="1" spc="-150">
                <a:solidFill>
                  <a:srgbClr val="3C3C3C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PERFORMANCE SCORE FOR BRANCH -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Hassa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BB79BE1-8E40-2014-2317-ED4D53B6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71" y="706679"/>
            <a:ext cx="6575739" cy="16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00049-D89F-DD25-A0F0-EF383EA57F4B}"/>
              </a:ext>
            </a:extLst>
          </p:cNvPr>
          <p:cNvSpPr txBox="1"/>
          <p:nvPr/>
        </p:nvSpPr>
        <p:spPr>
          <a:xfrm>
            <a:off x="5449328" y="2548551"/>
            <a:ext cx="6563382" cy="37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70CCE49F-AD21-E952-B406-8C0E10FA3F1B}"/>
              </a:ext>
            </a:extLst>
          </p:cNvPr>
          <p:cNvGraphicFramePr>
            <a:graphicFrameLocks noGrp="1"/>
          </p:cNvGraphicFramePr>
          <p:nvPr/>
        </p:nvGraphicFramePr>
        <p:xfrm>
          <a:off x="290500" y="706678"/>
          <a:ext cx="5035261" cy="207162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27814">
                  <a:extLst>
                    <a:ext uri="{9D8B030D-6E8A-4147-A177-3AD203B41FA5}">
                      <a16:colId xmlns:a16="http://schemas.microsoft.com/office/drawing/2014/main" val="925317437"/>
                    </a:ext>
                  </a:extLst>
                </a:gridCol>
                <a:gridCol w="1507447">
                  <a:extLst>
                    <a:ext uri="{9D8B030D-6E8A-4147-A177-3AD203B41FA5}">
                      <a16:colId xmlns:a16="http://schemas.microsoft.com/office/drawing/2014/main" val="283198855"/>
                    </a:ext>
                  </a:extLst>
                </a:gridCol>
              </a:tblGrid>
              <a:tr h="445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 Area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Score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75882"/>
                  </a:ext>
                </a:extLst>
              </a:tr>
              <a:tr h="32697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It’s Simple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478848"/>
                  </a:ext>
                </a:extLst>
              </a:tr>
              <a:tr h="30131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Quick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219847"/>
                  </a:ext>
                </a:extLst>
              </a:tr>
              <a:tr h="272354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 Trust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565990"/>
                  </a:ext>
                </a:extLst>
              </a:tr>
              <a:tr h="27392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Worth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90976"/>
                  </a:ext>
                </a:extLst>
              </a:tr>
              <a:tr h="45162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l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 Score across all evaluation area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85.42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68479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21DB41C-C8E4-6B03-F57F-C24C086FDB42}"/>
              </a:ext>
            </a:extLst>
          </p:cNvPr>
          <p:cNvGraphicFramePr>
            <a:graphicFrameLocks noGrp="1"/>
          </p:cNvGraphicFramePr>
          <p:nvPr/>
        </p:nvGraphicFramePr>
        <p:xfrm>
          <a:off x="282260" y="2968690"/>
          <a:ext cx="5055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641">
                  <a:extLst>
                    <a:ext uri="{9D8B030D-6E8A-4147-A177-3AD203B41FA5}">
                      <a16:colId xmlns:a16="http://schemas.microsoft.com/office/drawing/2014/main" val="738282178"/>
                    </a:ext>
                  </a:extLst>
                </a:gridCol>
                <a:gridCol w="1511217">
                  <a:extLst>
                    <a:ext uri="{9D8B030D-6E8A-4147-A177-3AD203B41FA5}">
                      <a16:colId xmlns:a16="http://schemas.microsoft.com/office/drawing/2014/main" val="228597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Average Score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C449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83.46</a:t>
                      </a:r>
                    </a:p>
                  </a:txBody>
                  <a:tcPr>
                    <a:solidFill>
                      <a:srgbClr val="C449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207414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B5BA12F-FD40-9EB6-4A88-0189688889E5}"/>
              </a:ext>
            </a:extLst>
          </p:cNvPr>
          <p:cNvGraphicFramePr/>
          <p:nvPr/>
        </p:nvGraphicFramePr>
        <p:xfrm>
          <a:off x="290500" y="3429000"/>
          <a:ext cx="5055858" cy="2813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09275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>
            <a:extLst>
              <a:ext uri="{FF2B5EF4-FFF2-40B4-BE49-F238E27FC236}">
                <a16:creationId xmlns:a16="http://schemas.microsoft.com/office/drawing/2014/main" id="{82D6A148-4C52-0E24-AB76-9BAD595B35E9}"/>
              </a:ext>
            </a:extLst>
          </p:cNvPr>
          <p:cNvSpPr txBox="1"/>
          <p:nvPr/>
        </p:nvSpPr>
        <p:spPr>
          <a:xfrm>
            <a:off x="179290" y="170154"/>
            <a:ext cx="803795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ts val="3500"/>
              </a:lnSpc>
              <a:defRPr sz="3800" b="1" spc="-150">
                <a:solidFill>
                  <a:srgbClr val="3C3C3C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PERFORMANCE SCORE FOR BRANCH -KHAFJI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BB79BE1-8E40-2014-2317-ED4D53B6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71" y="706679"/>
            <a:ext cx="6575739" cy="16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00049-D89F-DD25-A0F0-EF383EA57F4B}"/>
              </a:ext>
            </a:extLst>
          </p:cNvPr>
          <p:cNvSpPr txBox="1"/>
          <p:nvPr/>
        </p:nvSpPr>
        <p:spPr>
          <a:xfrm>
            <a:off x="5449328" y="2548551"/>
            <a:ext cx="6563382" cy="37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3B2DC79B-C292-88ED-FF55-BA666B2ECB43}"/>
              </a:ext>
            </a:extLst>
          </p:cNvPr>
          <p:cNvGraphicFramePr>
            <a:graphicFrameLocks noGrp="1"/>
          </p:cNvGraphicFramePr>
          <p:nvPr/>
        </p:nvGraphicFramePr>
        <p:xfrm>
          <a:off x="290500" y="706678"/>
          <a:ext cx="5035261" cy="207162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27814">
                  <a:extLst>
                    <a:ext uri="{9D8B030D-6E8A-4147-A177-3AD203B41FA5}">
                      <a16:colId xmlns:a16="http://schemas.microsoft.com/office/drawing/2014/main" val="925317437"/>
                    </a:ext>
                  </a:extLst>
                </a:gridCol>
                <a:gridCol w="1507447">
                  <a:extLst>
                    <a:ext uri="{9D8B030D-6E8A-4147-A177-3AD203B41FA5}">
                      <a16:colId xmlns:a16="http://schemas.microsoft.com/office/drawing/2014/main" val="283198855"/>
                    </a:ext>
                  </a:extLst>
                </a:gridCol>
              </a:tblGrid>
              <a:tr h="445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 Area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Score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75882"/>
                  </a:ext>
                </a:extLst>
              </a:tr>
              <a:tr h="32697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It’s Simple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478848"/>
                  </a:ext>
                </a:extLst>
              </a:tr>
              <a:tr h="30131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Quick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219847"/>
                  </a:ext>
                </a:extLst>
              </a:tr>
              <a:tr h="272354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 Trust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565990"/>
                  </a:ext>
                </a:extLst>
              </a:tr>
              <a:tr h="27392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Worth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90976"/>
                  </a:ext>
                </a:extLst>
              </a:tr>
              <a:tr h="45162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l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 Score across all evaluation area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68479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4A1D007-BF5A-114A-208A-954EBDC192AA}"/>
              </a:ext>
            </a:extLst>
          </p:cNvPr>
          <p:cNvGraphicFramePr>
            <a:graphicFrameLocks noGrp="1"/>
          </p:cNvGraphicFramePr>
          <p:nvPr/>
        </p:nvGraphicFramePr>
        <p:xfrm>
          <a:off x="282260" y="2968690"/>
          <a:ext cx="5055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641">
                  <a:extLst>
                    <a:ext uri="{9D8B030D-6E8A-4147-A177-3AD203B41FA5}">
                      <a16:colId xmlns:a16="http://schemas.microsoft.com/office/drawing/2014/main" val="738282178"/>
                    </a:ext>
                  </a:extLst>
                </a:gridCol>
                <a:gridCol w="1511217">
                  <a:extLst>
                    <a:ext uri="{9D8B030D-6E8A-4147-A177-3AD203B41FA5}">
                      <a16:colId xmlns:a16="http://schemas.microsoft.com/office/drawing/2014/main" val="228597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Average Score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C449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83.46</a:t>
                      </a:r>
                    </a:p>
                  </a:txBody>
                  <a:tcPr>
                    <a:solidFill>
                      <a:srgbClr val="C449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207414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BE31836-2FFE-52C3-57D9-D675697CA37D}"/>
              </a:ext>
            </a:extLst>
          </p:cNvPr>
          <p:cNvGraphicFramePr/>
          <p:nvPr/>
        </p:nvGraphicFramePr>
        <p:xfrm>
          <a:off x="290500" y="3429000"/>
          <a:ext cx="5055858" cy="2813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4457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>
            <a:extLst>
              <a:ext uri="{FF2B5EF4-FFF2-40B4-BE49-F238E27FC236}">
                <a16:creationId xmlns:a16="http://schemas.microsoft.com/office/drawing/2014/main" id="{82D6A148-4C52-0E24-AB76-9BAD595B35E9}"/>
              </a:ext>
            </a:extLst>
          </p:cNvPr>
          <p:cNvSpPr txBox="1"/>
          <p:nvPr/>
        </p:nvSpPr>
        <p:spPr>
          <a:xfrm>
            <a:off x="179290" y="170154"/>
            <a:ext cx="803795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ts val="3500"/>
              </a:lnSpc>
              <a:defRPr sz="3800" b="1" spc="-150">
                <a:solidFill>
                  <a:srgbClr val="3C3C3C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PERFORMANCE SCORE FOR BRANCH - KHALDYAH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BB79BE1-8E40-2014-2317-ED4D53B6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71" y="706679"/>
            <a:ext cx="6575739" cy="16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00049-D89F-DD25-A0F0-EF383EA57F4B}"/>
              </a:ext>
            </a:extLst>
          </p:cNvPr>
          <p:cNvSpPr txBox="1"/>
          <p:nvPr/>
        </p:nvSpPr>
        <p:spPr>
          <a:xfrm>
            <a:off x="5449328" y="2548551"/>
            <a:ext cx="6563382" cy="37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4B1F473C-A44A-91A4-2E7B-6764432F7388}"/>
              </a:ext>
            </a:extLst>
          </p:cNvPr>
          <p:cNvGraphicFramePr>
            <a:graphicFrameLocks noGrp="1"/>
          </p:cNvGraphicFramePr>
          <p:nvPr/>
        </p:nvGraphicFramePr>
        <p:xfrm>
          <a:off x="290500" y="706678"/>
          <a:ext cx="5035261" cy="207162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27814">
                  <a:extLst>
                    <a:ext uri="{9D8B030D-6E8A-4147-A177-3AD203B41FA5}">
                      <a16:colId xmlns:a16="http://schemas.microsoft.com/office/drawing/2014/main" val="925317437"/>
                    </a:ext>
                  </a:extLst>
                </a:gridCol>
                <a:gridCol w="1507447">
                  <a:extLst>
                    <a:ext uri="{9D8B030D-6E8A-4147-A177-3AD203B41FA5}">
                      <a16:colId xmlns:a16="http://schemas.microsoft.com/office/drawing/2014/main" val="283198855"/>
                    </a:ext>
                  </a:extLst>
                </a:gridCol>
              </a:tblGrid>
              <a:tr h="445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 Area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Score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75882"/>
                  </a:ext>
                </a:extLst>
              </a:tr>
              <a:tr h="32697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It’s Simple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478848"/>
                  </a:ext>
                </a:extLst>
              </a:tr>
              <a:tr h="30131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Quick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219847"/>
                  </a:ext>
                </a:extLst>
              </a:tr>
              <a:tr h="272354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 Trust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565990"/>
                  </a:ext>
                </a:extLst>
              </a:tr>
              <a:tr h="27392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Worth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90976"/>
                  </a:ext>
                </a:extLst>
              </a:tr>
              <a:tr h="45162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l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 Score across all evaluation area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68479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8582240-C5BA-7FB7-BB0B-94126477E8DB}"/>
              </a:ext>
            </a:extLst>
          </p:cNvPr>
          <p:cNvGraphicFramePr>
            <a:graphicFrameLocks noGrp="1"/>
          </p:cNvGraphicFramePr>
          <p:nvPr/>
        </p:nvGraphicFramePr>
        <p:xfrm>
          <a:off x="282260" y="2968690"/>
          <a:ext cx="5055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641">
                  <a:extLst>
                    <a:ext uri="{9D8B030D-6E8A-4147-A177-3AD203B41FA5}">
                      <a16:colId xmlns:a16="http://schemas.microsoft.com/office/drawing/2014/main" val="738282178"/>
                    </a:ext>
                  </a:extLst>
                </a:gridCol>
                <a:gridCol w="1511217">
                  <a:extLst>
                    <a:ext uri="{9D8B030D-6E8A-4147-A177-3AD203B41FA5}">
                      <a16:colId xmlns:a16="http://schemas.microsoft.com/office/drawing/2014/main" val="228597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Average Score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C449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83.46</a:t>
                      </a:r>
                    </a:p>
                  </a:txBody>
                  <a:tcPr>
                    <a:solidFill>
                      <a:srgbClr val="C449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207414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28E7567-5604-D9B4-D3FB-714A60B6AA36}"/>
              </a:ext>
            </a:extLst>
          </p:cNvPr>
          <p:cNvGraphicFramePr/>
          <p:nvPr/>
        </p:nvGraphicFramePr>
        <p:xfrm>
          <a:off x="290500" y="3429000"/>
          <a:ext cx="5055858" cy="2813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55272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>
            <a:extLst>
              <a:ext uri="{FF2B5EF4-FFF2-40B4-BE49-F238E27FC236}">
                <a16:creationId xmlns:a16="http://schemas.microsoft.com/office/drawing/2014/main" id="{82D6A148-4C52-0E24-AB76-9BAD595B35E9}"/>
              </a:ext>
            </a:extLst>
          </p:cNvPr>
          <p:cNvSpPr txBox="1"/>
          <p:nvPr/>
        </p:nvSpPr>
        <p:spPr>
          <a:xfrm>
            <a:off x="179290" y="170154"/>
            <a:ext cx="803795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ts val="3500"/>
              </a:lnSpc>
              <a:defRPr sz="3800" b="1" spc="-150">
                <a:solidFill>
                  <a:srgbClr val="3C3C3C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PERFORMANCE SCORE FOR BRANCH -ARAR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BB79BE1-8E40-2014-2317-ED4D53B6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71" y="706679"/>
            <a:ext cx="6575739" cy="16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84CF8A-23E8-5B16-AD32-63237D227A09}"/>
              </a:ext>
            </a:extLst>
          </p:cNvPr>
          <p:cNvSpPr txBox="1"/>
          <p:nvPr/>
        </p:nvSpPr>
        <p:spPr>
          <a:xfrm>
            <a:off x="5449328" y="2548551"/>
            <a:ext cx="6563382" cy="37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68449C9-F6A8-AAC4-C315-E7B643BDD777}"/>
              </a:ext>
            </a:extLst>
          </p:cNvPr>
          <p:cNvGraphicFramePr>
            <a:graphicFrameLocks noGrp="1"/>
          </p:cNvGraphicFramePr>
          <p:nvPr/>
        </p:nvGraphicFramePr>
        <p:xfrm>
          <a:off x="290500" y="706678"/>
          <a:ext cx="5035261" cy="207162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27814">
                  <a:extLst>
                    <a:ext uri="{9D8B030D-6E8A-4147-A177-3AD203B41FA5}">
                      <a16:colId xmlns:a16="http://schemas.microsoft.com/office/drawing/2014/main" val="925317437"/>
                    </a:ext>
                  </a:extLst>
                </a:gridCol>
                <a:gridCol w="1507447">
                  <a:extLst>
                    <a:ext uri="{9D8B030D-6E8A-4147-A177-3AD203B41FA5}">
                      <a16:colId xmlns:a16="http://schemas.microsoft.com/office/drawing/2014/main" val="283198855"/>
                    </a:ext>
                  </a:extLst>
                </a:gridCol>
              </a:tblGrid>
              <a:tr h="445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 Area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Score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75882"/>
                  </a:ext>
                </a:extLst>
              </a:tr>
              <a:tr h="32697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It’s Simple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478848"/>
                  </a:ext>
                </a:extLst>
              </a:tr>
              <a:tr h="30131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Quick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219847"/>
                  </a:ext>
                </a:extLst>
              </a:tr>
              <a:tr h="272354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 Trust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565990"/>
                  </a:ext>
                </a:extLst>
              </a:tr>
              <a:tr h="27392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Worth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90976"/>
                  </a:ext>
                </a:extLst>
              </a:tr>
              <a:tr h="45162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l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 Score across all evaluation area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684795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2C74B349-7CA0-CAFE-6520-D247DB95F532}"/>
              </a:ext>
            </a:extLst>
          </p:cNvPr>
          <p:cNvGraphicFramePr>
            <a:graphicFrameLocks noGrp="1"/>
          </p:cNvGraphicFramePr>
          <p:nvPr/>
        </p:nvGraphicFramePr>
        <p:xfrm>
          <a:off x="282260" y="2968690"/>
          <a:ext cx="5055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641">
                  <a:extLst>
                    <a:ext uri="{9D8B030D-6E8A-4147-A177-3AD203B41FA5}">
                      <a16:colId xmlns:a16="http://schemas.microsoft.com/office/drawing/2014/main" val="738282178"/>
                    </a:ext>
                  </a:extLst>
                </a:gridCol>
                <a:gridCol w="1511217">
                  <a:extLst>
                    <a:ext uri="{9D8B030D-6E8A-4147-A177-3AD203B41FA5}">
                      <a16:colId xmlns:a16="http://schemas.microsoft.com/office/drawing/2014/main" val="228597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Average Score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C449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83.46</a:t>
                      </a:r>
                    </a:p>
                  </a:txBody>
                  <a:tcPr>
                    <a:solidFill>
                      <a:srgbClr val="C449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207414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C698B98-FCEC-2826-71CB-C63D9930931F}"/>
              </a:ext>
            </a:extLst>
          </p:cNvPr>
          <p:cNvGraphicFramePr/>
          <p:nvPr/>
        </p:nvGraphicFramePr>
        <p:xfrm>
          <a:off x="290500" y="3429000"/>
          <a:ext cx="5055858" cy="2813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65146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>
            <a:extLst>
              <a:ext uri="{FF2B5EF4-FFF2-40B4-BE49-F238E27FC236}">
                <a16:creationId xmlns:a16="http://schemas.microsoft.com/office/drawing/2014/main" id="{82D6A148-4C52-0E24-AB76-9BAD595B35E9}"/>
              </a:ext>
            </a:extLst>
          </p:cNvPr>
          <p:cNvSpPr txBox="1"/>
          <p:nvPr/>
        </p:nvSpPr>
        <p:spPr>
          <a:xfrm>
            <a:off x="179290" y="170154"/>
            <a:ext cx="9384840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ts val="3500"/>
              </a:lnSpc>
              <a:defRPr sz="3800" b="1" spc="-150">
                <a:solidFill>
                  <a:srgbClr val="3C3C3C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PERFORMANCE SCORE FOR BRANCH - </a:t>
            </a:r>
            <a:r>
              <a:rPr kumimoji="0" lang="en-US" sz="3000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HAFAR ALBATIN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BB79BE1-8E40-2014-2317-ED4D53B6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71" y="706679"/>
            <a:ext cx="6575739" cy="16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00049-D89F-DD25-A0F0-EF383EA57F4B}"/>
              </a:ext>
            </a:extLst>
          </p:cNvPr>
          <p:cNvSpPr txBox="1"/>
          <p:nvPr/>
        </p:nvSpPr>
        <p:spPr>
          <a:xfrm>
            <a:off x="5449328" y="2548551"/>
            <a:ext cx="6563382" cy="37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9A484151-28C6-4089-3545-6A9BE0FB0920}"/>
              </a:ext>
            </a:extLst>
          </p:cNvPr>
          <p:cNvGraphicFramePr>
            <a:graphicFrameLocks noGrp="1"/>
          </p:cNvGraphicFramePr>
          <p:nvPr/>
        </p:nvGraphicFramePr>
        <p:xfrm>
          <a:off x="290500" y="706678"/>
          <a:ext cx="5035261" cy="207162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27814">
                  <a:extLst>
                    <a:ext uri="{9D8B030D-6E8A-4147-A177-3AD203B41FA5}">
                      <a16:colId xmlns:a16="http://schemas.microsoft.com/office/drawing/2014/main" val="925317437"/>
                    </a:ext>
                  </a:extLst>
                </a:gridCol>
                <a:gridCol w="1507447">
                  <a:extLst>
                    <a:ext uri="{9D8B030D-6E8A-4147-A177-3AD203B41FA5}">
                      <a16:colId xmlns:a16="http://schemas.microsoft.com/office/drawing/2014/main" val="283198855"/>
                    </a:ext>
                  </a:extLst>
                </a:gridCol>
              </a:tblGrid>
              <a:tr h="445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 Area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Score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75882"/>
                  </a:ext>
                </a:extLst>
              </a:tr>
              <a:tr h="32697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It’s Simple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478848"/>
                  </a:ext>
                </a:extLst>
              </a:tr>
              <a:tr h="30131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Quick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219847"/>
                  </a:ext>
                </a:extLst>
              </a:tr>
              <a:tr h="272354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 Trust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565990"/>
                  </a:ext>
                </a:extLst>
              </a:tr>
              <a:tr h="27392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Worth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90976"/>
                  </a:ext>
                </a:extLst>
              </a:tr>
              <a:tr h="45162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l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 Score across all evaluation area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68479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124CC3A-7C5A-D048-6526-4D070E1F6464}"/>
              </a:ext>
            </a:extLst>
          </p:cNvPr>
          <p:cNvGraphicFramePr>
            <a:graphicFrameLocks noGrp="1"/>
          </p:cNvGraphicFramePr>
          <p:nvPr/>
        </p:nvGraphicFramePr>
        <p:xfrm>
          <a:off x="282260" y="2968690"/>
          <a:ext cx="5055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641">
                  <a:extLst>
                    <a:ext uri="{9D8B030D-6E8A-4147-A177-3AD203B41FA5}">
                      <a16:colId xmlns:a16="http://schemas.microsoft.com/office/drawing/2014/main" val="738282178"/>
                    </a:ext>
                  </a:extLst>
                </a:gridCol>
                <a:gridCol w="1511217">
                  <a:extLst>
                    <a:ext uri="{9D8B030D-6E8A-4147-A177-3AD203B41FA5}">
                      <a16:colId xmlns:a16="http://schemas.microsoft.com/office/drawing/2014/main" val="228597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Average Score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C449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83.46</a:t>
                      </a:r>
                    </a:p>
                  </a:txBody>
                  <a:tcPr>
                    <a:solidFill>
                      <a:srgbClr val="C449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207414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89FB9AC-435B-B632-4E10-8B6DABF59423}"/>
              </a:ext>
            </a:extLst>
          </p:cNvPr>
          <p:cNvGraphicFramePr/>
          <p:nvPr/>
        </p:nvGraphicFramePr>
        <p:xfrm>
          <a:off x="290500" y="3429000"/>
          <a:ext cx="5055858" cy="2813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8552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0C1E46-1212-BE25-94CF-F56FCBBB002B}"/>
              </a:ext>
            </a:extLst>
          </p:cNvPr>
          <p:cNvSpPr txBox="1"/>
          <p:nvPr/>
        </p:nvSpPr>
        <p:spPr>
          <a:xfrm>
            <a:off x="3144579" y="0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Branch Visit Deep Dive (1/3)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D00E8A-900B-BF4E-4FC7-0CFA5F7E4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568333"/>
              </p:ext>
            </p:extLst>
          </p:nvPr>
        </p:nvGraphicFramePr>
        <p:xfrm>
          <a:off x="252984" y="546971"/>
          <a:ext cx="11686032" cy="5764057"/>
        </p:xfrm>
        <a:graphic>
          <a:graphicData uri="http://schemas.openxmlformats.org/drawingml/2006/table">
            <a:tbl>
              <a:tblPr/>
              <a:tblGrid>
                <a:gridCol w="4736592">
                  <a:extLst>
                    <a:ext uri="{9D8B030D-6E8A-4147-A177-3AD203B41FA5}">
                      <a16:colId xmlns:a16="http://schemas.microsoft.com/office/drawing/2014/main" val="1799932821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4131898947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4256813807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930336213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219180496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42583364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310707756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15291313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531114483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884057289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2985870461"/>
                    </a:ext>
                  </a:extLst>
                </a:gridCol>
              </a:tblGrid>
              <a:tr h="14652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91" marR="991" marT="9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Average</a:t>
                      </a:r>
                    </a:p>
                  </a:txBody>
                  <a:tcPr marL="991" marR="991" marT="991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91" marR="991" marT="991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91" marR="991" marT="991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91" marR="991" marT="991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91" marR="991" marT="991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91" marR="991" marT="991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640652"/>
                  </a:ext>
                </a:extLst>
              </a:tr>
              <a:tr h="2920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91" marR="991" marT="9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BURAIDAH</a:t>
                      </a:r>
                    </a:p>
                  </a:txBody>
                  <a:tcPr marL="991" marR="991" marT="991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Exit19</a:t>
                      </a:r>
                    </a:p>
                  </a:txBody>
                  <a:tcPr marL="991" marR="991" marT="991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KHARJ</a:t>
                      </a:r>
                    </a:p>
                  </a:txBody>
                  <a:tcPr marL="991" marR="991" marT="991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MURUJ FIRST</a:t>
                      </a:r>
                    </a:p>
                  </a:txBody>
                  <a:tcPr marL="991" marR="991" marT="991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RASS</a:t>
                      </a:r>
                    </a:p>
                  </a:txBody>
                  <a:tcPr marL="991" marR="991" marT="991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UNAIZAH</a:t>
                      </a:r>
                    </a:p>
                  </a:txBody>
                  <a:tcPr marL="991" marR="991" marT="991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YARMUK</a:t>
                      </a:r>
                    </a:p>
                  </a:txBody>
                  <a:tcPr marL="991" marR="991" marT="991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GHARNATA</a:t>
                      </a:r>
                    </a:p>
                  </a:txBody>
                  <a:tcPr marL="991" marR="991" marT="991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Hassa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1" marR="991" marT="991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863972"/>
                  </a:ext>
                </a:extLst>
              </a:tr>
              <a:tr h="161080">
                <a:tc>
                  <a:txBody>
                    <a:bodyPr/>
                    <a:lstStyle/>
                    <a:p>
                      <a:pPr marL="91440" lvl="0" algn="l" rtl="0" fontAlgn="b">
                        <a:spcBef>
                          <a:spcPts val="600"/>
                        </a:spcBef>
                      </a:pP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Base:All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1" marR="991" marT="9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731774"/>
                  </a:ext>
                </a:extLst>
              </a:tr>
              <a:tr h="161080">
                <a:tc>
                  <a:txBody>
                    <a:bodyPr/>
                    <a:lstStyle/>
                    <a:p>
                      <a:pPr marL="91440" lvl="0" algn="l" rtl="0" fontAlgn="b">
                        <a:spcBef>
                          <a:spcPts val="600"/>
                        </a:spcBef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Simple Score Summary</a:t>
                      </a:r>
                    </a:p>
                  </a:txBody>
                  <a:tcPr marL="991" marR="991" marT="9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860900"/>
                  </a:ext>
                </a:extLst>
              </a:tr>
              <a:tr h="161080">
                <a:tc>
                  <a:txBody>
                    <a:bodyPr/>
                    <a:lstStyle/>
                    <a:p>
                      <a:pPr marL="91440" lvl="0" algn="l" rtl="0" fontAlgn="b">
                        <a:spcBef>
                          <a:spcPts val="600"/>
                        </a:spcBef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Was it easy to find the desired branch online</a:t>
                      </a:r>
                    </a:p>
                  </a:txBody>
                  <a:tcPr marL="991" marR="991" marT="9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352513"/>
                  </a:ext>
                </a:extLst>
              </a:tr>
              <a:tr h="209276">
                <a:tc>
                  <a:txBody>
                    <a:bodyPr/>
                    <a:lstStyle/>
                    <a:p>
                      <a:pPr marL="91440" lvl="0" algn="l" rtl="0" fontAlgn="b">
                        <a:spcBef>
                          <a:spcPts val="600"/>
                        </a:spcBef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Was it easy to find a parking space for your car Infront of the branch </a:t>
                      </a:r>
                    </a:p>
                  </a:txBody>
                  <a:tcPr marL="991" marR="991" marT="9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870088"/>
                  </a:ext>
                </a:extLst>
              </a:tr>
              <a:tr h="325542">
                <a:tc>
                  <a:txBody>
                    <a:bodyPr/>
                    <a:lstStyle/>
                    <a:p>
                      <a:pPr marL="91440" lvl="0" algn="l" rtl="0" fontAlgn="b">
                        <a:spcBef>
                          <a:spcPts val="600"/>
                        </a:spcBef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What best describes the manner in which the SALES CONSULTANT responds to your questions</a:t>
                      </a:r>
                    </a:p>
                  </a:txBody>
                  <a:tcPr marL="991" marR="991" marT="9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296996"/>
                  </a:ext>
                </a:extLst>
              </a:tr>
              <a:tr h="161080">
                <a:tc>
                  <a:txBody>
                    <a:bodyPr/>
                    <a:lstStyle/>
                    <a:p>
                      <a:pPr marL="91440" lvl="0" algn="l" rtl="0" fontAlgn="b">
                        <a:spcBef>
                          <a:spcPts val="600"/>
                        </a:spcBef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Everything I needed was in the store </a:t>
                      </a:r>
                    </a:p>
                  </a:txBody>
                  <a:tcPr marL="991" marR="991" marT="9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47437"/>
                  </a:ext>
                </a:extLst>
              </a:tr>
              <a:tr h="161080">
                <a:tc>
                  <a:txBody>
                    <a:bodyPr/>
                    <a:lstStyle/>
                    <a:p>
                      <a:pPr marL="91440" lvl="0" algn="l" rtl="0" fontAlgn="b">
                        <a:spcBef>
                          <a:spcPts val="600"/>
                        </a:spcBef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Pricing</a:t>
                      </a:r>
                    </a:p>
                  </a:txBody>
                  <a:tcPr marL="991" marR="991" marT="9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775230"/>
                  </a:ext>
                </a:extLst>
              </a:tr>
              <a:tr h="161080">
                <a:tc>
                  <a:txBody>
                    <a:bodyPr/>
                    <a:lstStyle/>
                    <a:p>
                      <a:pPr marL="91440" lvl="0" algn="l" rtl="0" fontAlgn="b">
                        <a:spcBef>
                          <a:spcPts val="600"/>
                        </a:spcBef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Was the package delivered on time </a:t>
                      </a:r>
                    </a:p>
                  </a:txBody>
                  <a:tcPr marL="991" marR="991" marT="9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812574"/>
                  </a:ext>
                </a:extLst>
              </a:tr>
              <a:tr h="161080">
                <a:tc>
                  <a:txBody>
                    <a:bodyPr/>
                    <a:lstStyle/>
                    <a:p>
                      <a:pPr marL="91440" lvl="0" algn="l" rtl="0" fontAlgn="b">
                        <a:spcBef>
                          <a:spcPts val="600"/>
                        </a:spcBef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Quick Score Summary</a:t>
                      </a:r>
                    </a:p>
                  </a:txBody>
                  <a:tcPr marL="991" marR="991" marT="9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064055"/>
                  </a:ext>
                </a:extLst>
              </a:tr>
              <a:tr h="161080">
                <a:tc>
                  <a:txBody>
                    <a:bodyPr/>
                    <a:lstStyle/>
                    <a:p>
                      <a:pPr marL="91440" lvl="0" algn="l" rtl="0" fontAlgn="b">
                        <a:spcBef>
                          <a:spcPts val="600"/>
                        </a:spcBef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Was it easy to find the desired branch</a:t>
                      </a:r>
                    </a:p>
                  </a:txBody>
                  <a:tcPr marL="991" marR="991" marT="9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949755"/>
                  </a:ext>
                </a:extLst>
              </a:tr>
              <a:tr h="161080">
                <a:tc>
                  <a:txBody>
                    <a:bodyPr/>
                    <a:lstStyle/>
                    <a:p>
                      <a:pPr marL="91440" lvl="0" algn="l" rtl="0" fontAlgn="b">
                        <a:spcBef>
                          <a:spcPts val="600"/>
                        </a:spcBef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Was there a queue in front of you</a:t>
                      </a:r>
                    </a:p>
                  </a:txBody>
                  <a:tcPr marL="991" marR="991" marT="9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956482"/>
                  </a:ext>
                </a:extLst>
              </a:tr>
              <a:tr h="255782">
                <a:tc>
                  <a:txBody>
                    <a:bodyPr/>
                    <a:lstStyle/>
                    <a:p>
                      <a:pPr marL="91440" lvl="0" algn="l" rtl="0" fontAlgn="b">
                        <a:spcBef>
                          <a:spcPts val="600"/>
                        </a:spcBef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How long did it take from the moment you entered the branch to your turn</a:t>
                      </a:r>
                    </a:p>
                  </a:txBody>
                  <a:tcPr marL="991" marR="991" marT="9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268317"/>
                  </a:ext>
                </a:extLst>
              </a:tr>
              <a:tr h="186024">
                <a:tc>
                  <a:txBody>
                    <a:bodyPr/>
                    <a:lstStyle/>
                    <a:p>
                      <a:pPr marL="91440" lvl="0" algn="l" rtl="0" fontAlgn="b">
                        <a:spcBef>
                          <a:spcPts val="600"/>
                        </a:spcBef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How long did the sales consultant take to finish your request</a:t>
                      </a:r>
                    </a:p>
                  </a:txBody>
                  <a:tcPr marL="991" marR="991" marT="9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86981"/>
                  </a:ext>
                </a:extLst>
              </a:tr>
              <a:tr h="232530">
                <a:tc>
                  <a:txBody>
                    <a:bodyPr/>
                    <a:lstStyle/>
                    <a:p>
                      <a:pPr marL="91440" lvl="0" algn="l" rtl="0" fontAlgn="b">
                        <a:spcBef>
                          <a:spcPts val="600"/>
                        </a:spcBef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Was the time the employee told you to deliver the shipment right for you</a:t>
                      </a:r>
                    </a:p>
                  </a:txBody>
                  <a:tcPr marL="991" marR="991" marT="9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792523"/>
                  </a:ext>
                </a:extLst>
              </a:tr>
              <a:tr h="161080">
                <a:tc>
                  <a:txBody>
                    <a:bodyPr/>
                    <a:lstStyle/>
                    <a:p>
                      <a:pPr marL="91440" lvl="0" algn="l" rtl="0" fontAlgn="b">
                        <a:spcBef>
                          <a:spcPts val="600"/>
                        </a:spcBef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Was the package delivered on time</a:t>
                      </a:r>
                    </a:p>
                  </a:txBody>
                  <a:tcPr marL="991" marR="991" marT="9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804300"/>
                  </a:ext>
                </a:extLst>
              </a:tr>
              <a:tr h="161080">
                <a:tc>
                  <a:txBody>
                    <a:bodyPr/>
                    <a:lstStyle/>
                    <a:p>
                      <a:pPr marL="91440" lvl="0" algn="l" rtl="0" fontAlgn="b">
                        <a:spcBef>
                          <a:spcPts val="600"/>
                        </a:spcBef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Trust Score Summary</a:t>
                      </a:r>
                    </a:p>
                  </a:txBody>
                  <a:tcPr marL="991" marR="991" marT="9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75388"/>
                  </a:ext>
                </a:extLst>
              </a:tr>
              <a:tr h="348794">
                <a:tc>
                  <a:txBody>
                    <a:bodyPr/>
                    <a:lstStyle/>
                    <a:p>
                      <a:pPr marL="91440" lvl="0" algn="l" rtl="0" fontAlgn="b">
                        <a:spcBef>
                          <a:spcPts val="600"/>
                        </a:spcBef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Was the information online correct with regards to working hours when you reached the branch</a:t>
                      </a:r>
                    </a:p>
                  </a:txBody>
                  <a:tcPr marL="991" marR="991" marT="9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961021"/>
                  </a:ext>
                </a:extLst>
              </a:tr>
              <a:tr h="186024">
                <a:tc>
                  <a:txBody>
                    <a:bodyPr/>
                    <a:lstStyle/>
                    <a:p>
                      <a:pPr marL="91440" lvl="0" algn="l" rtl="0" fontAlgn="b">
                        <a:spcBef>
                          <a:spcPts val="600"/>
                        </a:spcBef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What best describes the appearance of the branch</a:t>
                      </a:r>
                    </a:p>
                  </a:txBody>
                  <a:tcPr marL="991" marR="991" marT="9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816525"/>
                  </a:ext>
                </a:extLst>
              </a:tr>
              <a:tr h="209276">
                <a:tc>
                  <a:txBody>
                    <a:bodyPr/>
                    <a:lstStyle/>
                    <a:p>
                      <a:pPr marL="91440" lvl="0" algn="l" rtl="0" fontAlgn="b">
                        <a:spcBef>
                          <a:spcPts val="600"/>
                        </a:spcBef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What best describes the SALES CONSULTANT's appearance</a:t>
                      </a:r>
                    </a:p>
                  </a:txBody>
                  <a:tcPr marL="991" marR="991" marT="9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942039"/>
                  </a:ext>
                </a:extLst>
              </a:tr>
              <a:tr h="321214">
                <a:tc>
                  <a:txBody>
                    <a:bodyPr/>
                    <a:lstStyle/>
                    <a:p>
                      <a:pPr marL="91440" lvl="0" algn="l" rtl="0" fontAlgn="b">
                        <a:spcBef>
                          <a:spcPts val="600"/>
                        </a:spcBef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What best describes SALES CONSULTANT's level of friendliness  throughout your interaction:</a:t>
                      </a:r>
                    </a:p>
                  </a:txBody>
                  <a:tcPr marL="991" marR="991" marT="9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009429"/>
                  </a:ext>
                </a:extLst>
              </a:tr>
              <a:tr h="321214">
                <a:tc>
                  <a:txBody>
                    <a:bodyPr/>
                    <a:lstStyle/>
                    <a:p>
                      <a:pPr marL="91440" lvl="0" algn="l" rtl="0" fontAlgn="b">
                        <a:spcBef>
                          <a:spcPts val="600"/>
                        </a:spcBef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What best describes the manner in which the overall sales process was handled:</a:t>
                      </a:r>
                    </a:p>
                  </a:txBody>
                  <a:tcPr marL="991" marR="991" marT="9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932910"/>
                  </a:ext>
                </a:extLst>
              </a:tr>
              <a:tr h="162770">
                <a:tc>
                  <a:txBody>
                    <a:bodyPr/>
                    <a:lstStyle/>
                    <a:p>
                      <a:pPr marL="91440" lvl="0" algn="l" rtl="0" fontAlgn="b">
                        <a:spcBef>
                          <a:spcPts val="600"/>
                        </a:spcBef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Was the package delivered in full and unbroken</a:t>
                      </a:r>
                    </a:p>
                  </a:txBody>
                  <a:tcPr marL="991" marR="991" marT="9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706910"/>
                  </a:ext>
                </a:extLst>
              </a:tr>
              <a:tr h="161080">
                <a:tc>
                  <a:txBody>
                    <a:bodyPr/>
                    <a:lstStyle/>
                    <a:p>
                      <a:pPr marL="91440" lvl="0" algn="l" rtl="0" fontAlgn="b">
                        <a:spcBef>
                          <a:spcPts val="600"/>
                        </a:spcBef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Worth Score Summary</a:t>
                      </a:r>
                    </a:p>
                  </a:txBody>
                  <a:tcPr marL="991" marR="991" marT="9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54817"/>
                  </a:ext>
                </a:extLst>
              </a:tr>
              <a:tr h="161080">
                <a:tc>
                  <a:txBody>
                    <a:bodyPr/>
                    <a:lstStyle/>
                    <a:p>
                      <a:pPr marL="91440" lvl="0" algn="l" rtl="0" fontAlgn="b">
                        <a:spcBef>
                          <a:spcPts val="600"/>
                        </a:spcBef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Was the price right for you</a:t>
                      </a:r>
                    </a:p>
                  </a:txBody>
                  <a:tcPr marL="991" marR="991" marT="9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87290"/>
                  </a:ext>
                </a:extLst>
              </a:tr>
              <a:tr h="321214">
                <a:tc>
                  <a:txBody>
                    <a:bodyPr/>
                    <a:lstStyle/>
                    <a:p>
                      <a:pPr marL="91440" lvl="0" algn="l" rtl="0" fontAlgn="b">
                        <a:spcBef>
                          <a:spcPts val="600"/>
                        </a:spcBef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Compared to the service you received today, do you think the amount you paid was worth it</a:t>
                      </a:r>
                    </a:p>
                  </a:txBody>
                  <a:tcPr marL="991" marR="991" marT="9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91" marR="991" marT="991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8922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F3036C-FC32-DA24-30E3-9D92E8170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556968"/>
              </p:ext>
            </p:extLst>
          </p:nvPr>
        </p:nvGraphicFramePr>
        <p:xfrm>
          <a:off x="1861976" y="6538990"/>
          <a:ext cx="1296144" cy="192405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Satisfactory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37BACF-6D08-E091-1C2D-29F1EDA52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5778"/>
              </p:ext>
            </p:extLst>
          </p:nvPr>
        </p:nvGraphicFramePr>
        <p:xfrm>
          <a:off x="493824" y="6538990"/>
          <a:ext cx="1296144" cy="192405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6100"/>
                          </a:solidFill>
                          <a:effectLst/>
                          <a:latin typeface="+mn-lt"/>
                        </a:rPr>
                        <a:t>Exemplary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47F442-2684-C899-A213-FFD79555D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90250"/>
              </p:ext>
            </p:extLst>
          </p:nvPr>
        </p:nvGraphicFramePr>
        <p:xfrm>
          <a:off x="3230128" y="6538990"/>
          <a:ext cx="1296144" cy="192405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Unsatisfactory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B89C43-EF62-676A-5726-58ED64C8CE43}"/>
              </a:ext>
            </a:extLst>
          </p:cNvPr>
          <p:cNvSpPr txBox="1"/>
          <p:nvPr/>
        </p:nvSpPr>
        <p:spPr>
          <a:xfrm>
            <a:off x="9591514" y="6481303"/>
            <a:ext cx="2347502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Overall Average Score= 83.46</a:t>
            </a:r>
          </a:p>
        </p:txBody>
      </p:sp>
    </p:spTree>
    <p:extLst>
      <p:ext uri="{BB962C8B-B14F-4D97-AF65-F5344CB8AC3E}">
        <p14:creationId xmlns:p14="http://schemas.microsoft.com/office/powerpoint/2010/main" val="4043294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>
            <a:extLst>
              <a:ext uri="{FF2B5EF4-FFF2-40B4-BE49-F238E27FC236}">
                <a16:creationId xmlns:a16="http://schemas.microsoft.com/office/drawing/2014/main" id="{82D6A148-4C52-0E24-AB76-9BAD595B35E9}"/>
              </a:ext>
            </a:extLst>
          </p:cNvPr>
          <p:cNvSpPr txBox="1"/>
          <p:nvPr/>
        </p:nvSpPr>
        <p:spPr>
          <a:xfrm>
            <a:off x="179290" y="170154"/>
            <a:ext cx="8186234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ts val="3500"/>
              </a:lnSpc>
              <a:defRPr sz="3800" b="1" spc="-150">
                <a:solidFill>
                  <a:srgbClr val="3C3C3C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PERFORMANCE SCORE FOR BRANCH - HAIL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BB79BE1-8E40-2014-2317-ED4D53B6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71" y="706679"/>
            <a:ext cx="6575739" cy="16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00049-D89F-DD25-A0F0-EF383EA57F4B}"/>
              </a:ext>
            </a:extLst>
          </p:cNvPr>
          <p:cNvSpPr txBox="1"/>
          <p:nvPr/>
        </p:nvSpPr>
        <p:spPr>
          <a:xfrm>
            <a:off x="5449328" y="2548551"/>
            <a:ext cx="6563382" cy="37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74EE5C0-E8E6-671F-7A8D-C0A0972E1F0B}"/>
              </a:ext>
            </a:extLst>
          </p:cNvPr>
          <p:cNvGraphicFramePr>
            <a:graphicFrameLocks noGrp="1"/>
          </p:cNvGraphicFramePr>
          <p:nvPr/>
        </p:nvGraphicFramePr>
        <p:xfrm>
          <a:off x="290500" y="706678"/>
          <a:ext cx="5035261" cy="207162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27814">
                  <a:extLst>
                    <a:ext uri="{9D8B030D-6E8A-4147-A177-3AD203B41FA5}">
                      <a16:colId xmlns:a16="http://schemas.microsoft.com/office/drawing/2014/main" val="925317437"/>
                    </a:ext>
                  </a:extLst>
                </a:gridCol>
                <a:gridCol w="1507447">
                  <a:extLst>
                    <a:ext uri="{9D8B030D-6E8A-4147-A177-3AD203B41FA5}">
                      <a16:colId xmlns:a16="http://schemas.microsoft.com/office/drawing/2014/main" val="283198855"/>
                    </a:ext>
                  </a:extLst>
                </a:gridCol>
              </a:tblGrid>
              <a:tr h="445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 Area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Score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75882"/>
                  </a:ext>
                </a:extLst>
              </a:tr>
              <a:tr h="32697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It’s Simple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478848"/>
                  </a:ext>
                </a:extLst>
              </a:tr>
              <a:tr h="30131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Quick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219847"/>
                  </a:ext>
                </a:extLst>
              </a:tr>
              <a:tr h="272354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 Trust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565990"/>
                  </a:ext>
                </a:extLst>
              </a:tr>
              <a:tr h="27392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Worth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90976"/>
                  </a:ext>
                </a:extLst>
              </a:tr>
              <a:tr h="45162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l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 Score across all evaluation area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68479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3E963C2-0015-AFF7-5970-E6AB873E67BB}"/>
              </a:ext>
            </a:extLst>
          </p:cNvPr>
          <p:cNvGraphicFramePr>
            <a:graphicFrameLocks noGrp="1"/>
          </p:cNvGraphicFramePr>
          <p:nvPr/>
        </p:nvGraphicFramePr>
        <p:xfrm>
          <a:off x="282260" y="2968690"/>
          <a:ext cx="5055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641">
                  <a:extLst>
                    <a:ext uri="{9D8B030D-6E8A-4147-A177-3AD203B41FA5}">
                      <a16:colId xmlns:a16="http://schemas.microsoft.com/office/drawing/2014/main" val="738282178"/>
                    </a:ext>
                  </a:extLst>
                </a:gridCol>
                <a:gridCol w="1511217">
                  <a:extLst>
                    <a:ext uri="{9D8B030D-6E8A-4147-A177-3AD203B41FA5}">
                      <a16:colId xmlns:a16="http://schemas.microsoft.com/office/drawing/2014/main" val="228597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Average Score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C449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83.46</a:t>
                      </a:r>
                    </a:p>
                  </a:txBody>
                  <a:tcPr>
                    <a:solidFill>
                      <a:srgbClr val="C449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207414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240C3B5-207C-A336-985B-8D93FE9A1F71}"/>
              </a:ext>
            </a:extLst>
          </p:cNvPr>
          <p:cNvGraphicFramePr/>
          <p:nvPr/>
        </p:nvGraphicFramePr>
        <p:xfrm>
          <a:off x="290500" y="3429000"/>
          <a:ext cx="5055858" cy="2813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20572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>
            <a:extLst>
              <a:ext uri="{FF2B5EF4-FFF2-40B4-BE49-F238E27FC236}">
                <a16:creationId xmlns:a16="http://schemas.microsoft.com/office/drawing/2014/main" id="{82D6A148-4C52-0E24-AB76-9BAD595B35E9}"/>
              </a:ext>
            </a:extLst>
          </p:cNvPr>
          <p:cNvSpPr txBox="1"/>
          <p:nvPr/>
        </p:nvSpPr>
        <p:spPr>
          <a:xfrm>
            <a:off x="179290" y="170154"/>
            <a:ext cx="803795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ts val="3500"/>
              </a:lnSpc>
              <a:defRPr sz="3800" b="1" spc="-150">
                <a:solidFill>
                  <a:srgbClr val="3C3C3C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PERFORMANCE SCORE FOR BRANCH - TABUK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BB79BE1-8E40-2014-2317-ED4D53B6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71" y="706679"/>
            <a:ext cx="6575739" cy="16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00049-D89F-DD25-A0F0-EF383EA57F4B}"/>
              </a:ext>
            </a:extLst>
          </p:cNvPr>
          <p:cNvSpPr txBox="1"/>
          <p:nvPr/>
        </p:nvSpPr>
        <p:spPr>
          <a:xfrm>
            <a:off x="5449328" y="2548551"/>
            <a:ext cx="6563382" cy="37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30FAC029-BE28-F713-3E54-E5FB4DED46E7}"/>
              </a:ext>
            </a:extLst>
          </p:cNvPr>
          <p:cNvGraphicFramePr>
            <a:graphicFrameLocks noGrp="1"/>
          </p:cNvGraphicFramePr>
          <p:nvPr/>
        </p:nvGraphicFramePr>
        <p:xfrm>
          <a:off x="290500" y="706678"/>
          <a:ext cx="5035261" cy="207162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27814">
                  <a:extLst>
                    <a:ext uri="{9D8B030D-6E8A-4147-A177-3AD203B41FA5}">
                      <a16:colId xmlns:a16="http://schemas.microsoft.com/office/drawing/2014/main" val="925317437"/>
                    </a:ext>
                  </a:extLst>
                </a:gridCol>
                <a:gridCol w="1507447">
                  <a:extLst>
                    <a:ext uri="{9D8B030D-6E8A-4147-A177-3AD203B41FA5}">
                      <a16:colId xmlns:a16="http://schemas.microsoft.com/office/drawing/2014/main" val="283198855"/>
                    </a:ext>
                  </a:extLst>
                </a:gridCol>
              </a:tblGrid>
              <a:tr h="445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 Area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Score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75882"/>
                  </a:ext>
                </a:extLst>
              </a:tr>
              <a:tr h="32697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It’s Simple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478848"/>
                  </a:ext>
                </a:extLst>
              </a:tr>
              <a:tr h="30131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Quick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219847"/>
                  </a:ext>
                </a:extLst>
              </a:tr>
              <a:tr h="272354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 Trust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565990"/>
                  </a:ext>
                </a:extLst>
              </a:tr>
              <a:tr h="27392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Worth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90976"/>
                  </a:ext>
                </a:extLst>
              </a:tr>
              <a:tr h="45162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l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 Score across all evaluation area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68479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E19C4C1D-9918-1AD6-5134-971ABEF1A3FA}"/>
              </a:ext>
            </a:extLst>
          </p:cNvPr>
          <p:cNvGraphicFramePr>
            <a:graphicFrameLocks noGrp="1"/>
          </p:cNvGraphicFramePr>
          <p:nvPr/>
        </p:nvGraphicFramePr>
        <p:xfrm>
          <a:off x="282260" y="2968690"/>
          <a:ext cx="5055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641">
                  <a:extLst>
                    <a:ext uri="{9D8B030D-6E8A-4147-A177-3AD203B41FA5}">
                      <a16:colId xmlns:a16="http://schemas.microsoft.com/office/drawing/2014/main" val="738282178"/>
                    </a:ext>
                  </a:extLst>
                </a:gridCol>
                <a:gridCol w="1511217">
                  <a:extLst>
                    <a:ext uri="{9D8B030D-6E8A-4147-A177-3AD203B41FA5}">
                      <a16:colId xmlns:a16="http://schemas.microsoft.com/office/drawing/2014/main" val="228597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Average Score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C449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83.46</a:t>
                      </a:r>
                    </a:p>
                  </a:txBody>
                  <a:tcPr>
                    <a:solidFill>
                      <a:srgbClr val="C449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207414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1EF0C94-7C81-9779-0976-C326D146FA08}"/>
              </a:ext>
            </a:extLst>
          </p:cNvPr>
          <p:cNvGraphicFramePr/>
          <p:nvPr/>
        </p:nvGraphicFramePr>
        <p:xfrm>
          <a:off x="290500" y="3429000"/>
          <a:ext cx="5055858" cy="2813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7642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>
            <a:extLst>
              <a:ext uri="{FF2B5EF4-FFF2-40B4-BE49-F238E27FC236}">
                <a16:creationId xmlns:a16="http://schemas.microsoft.com/office/drawing/2014/main" id="{82D6A148-4C52-0E24-AB76-9BAD595B35E9}"/>
              </a:ext>
            </a:extLst>
          </p:cNvPr>
          <p:cNvSpPr txBox="1"/>
          <p:nvPr/>
        </p:nvSpPr>
        <p:spPr>
          <a:xfrm>
            <a:off x="179290" y="170154"/>
            <a:ext cx="803795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ts val="3500"/>
              </a:lnSpc>
              <a:defRPr sz="3800" b="1" spc="-150">
                <a:solidFill>
                  <a:srgbClr val="3C3C3C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PERFORMANCE SCORE FOR BRANCH - BISHA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BB79BE1-8E40-2014-2317-ED4D53B6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71" y="706679"/>
            <a:ext cx="6575739" cy="16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00049-D89F-DD25-A0F0-EF383EA57F4B}"/>
              </a:ext>
            </a:extLst>
          </p:cNvPr>
          <p:cNvSpPr txBox="1"/>
          <p:nvPr/>
        </p:nvSpPr>
        <p:spPr>
          <a:xfrm>
            <a:off x="5449328" y="2548551"/>
            <a:ext cx="6563382" cy="37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1DD36388-7DF0-7CFD-A60D-CEC52FF2CE44}"/>
              </a:ext>
            </a:extLst>
          </p:cNvPr>
          <p:cNvGraphicFramePr>
            <a:graphicFrameLocks noGrp="1"/>
          </p:cNvGraphicFramePr>
          <p:nvPr/>
        </p:nvGraphicFramePr>
        <p:xfrm>
          <a:off x="290500" y="706678"/>
          <a:ext cx="5035261" cy="207162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27814">
                  <a:extLst>
                    <a:ext uri="{9D8B030D-6E8A-4147-A177-3AD203B41FA5}">
                      <a16:colId xmlns:a16="http://schemas.microsoft.com/office/drawing/2014/main" val="925317437"/>
                    </a:ext>
                  </a:extLst>
                </a:gridCol>
                <a:gridCol w="1507447">
                  <a:extLst>
                    <a:ext uri="{9D8B030D-6E8A-4147-A177-3AD203B41FA5}">
                      <a16:colId xmlns:a16="http://schemas.microsoft.com/office/drawing/2014/main" val="283198855"/>
                    </a:ext>
                  </a:extLst>
                </a:gridCol>
              </a:tblGrid>
              <a:tr h="445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 Area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Score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75882"/>
                  </a:ext>
                </a:extLst>
              </a:tr>
              <a:tr h="32697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It’s Simple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79.17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478848"/>
                  </a:ext>
                </a:extLst>
              </a:tr>
              <a:tr h="30131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Quick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219847"/>
                  </a:ext>
                </a:extLst>
              </a:tr>
              <a:tr h="272354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 Trust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565990"/>
                  </a:ext>
                </a:extLst>
              </a:tr>
              <a:tr h="27392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Worth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90976"/>
                  </a:ext>
                </a:extLst>
              </a:tr>
              <a:tr h="45162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l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 Score across all evaluation area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63.54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68479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C35DD7E-3261-B840-1BFE-A5BCDBF132D7}"/>
              </a:ext>
            </a:extLst>
          </p:cNvPr>
          <p:cNvGraphicFramePr>
            <a:graphicFrameLocks noGrp="1"/>
          </p:cNvGraphicFramePr>
          <p:nvPr/>
        </p:nvGraphicFramePr>
        <p:xfrm>
          <a:off x="282260" y="2968690"/>
          <a:ext cx="5055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641">
                  <a:extLst>
                    <a:ext uri="{9D8B030D-6E8A-4147-A177-3AD203B41FA5}">
                      <a16:colId xmlns:a16="http://schemas.microsoft.com/office/drawing/2014/main" val="738282178"/>
                    </a:ext>
                  </a:extLst>
                </a:gridCol>
                <a:gridCol w="1511217">
                  <a:extLst>
                    <a:ext uri="{9D8B030D-6E8A-4147-A177-3AD203B41FA5}">
                      <a16:colId xmlns:a16="http://schemas.microsoft.com/office/drawing/2014/main" val="228597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Average Score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C449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83.46</a:t>
                      </a:r>
                    </a:p>
                  </a:txBody>
                  <a:tcPr>
                    <a:solidFill>
                      <a:srgbClr val="C449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207414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535B65C-D98E-F5C9-4DCE-CD4133C3EC74}"/>
              </a:ext>
            </a:extLst>
          </p:cNvPr>
          <p:cNvGraphicFramePr/>
          <p:nvPr/>
        </p:nvGraphicFramePr>
        <p:xfrm>
          <a:off x="290500" y="3429000"/>
          <a:ext cx="5055858" cy="2813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25614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>
            <a:extLst>
              <a:ext uri="{FF2B5EF4-FFF2-40B4-BE49-F238E27FC236}">
                <a16:creationId xmlns:a16="http://schemas.microsoft.com/office/drawing/2014/main" id="{82D6A148-4C52-0E24-AB76-9BAD595B35E9}"/>
              </a:ext>
            </a:extLst>
          </p:cNvPr>
          <p:cNvSpPr txBox="1"/>
          <p:nvPr/>
        </p:nvSpPr>
        <p:spPr>
          <a:xfrm>
            <a:off x="179290" y="170154"/>
            <a:ext cx="803795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ts val="3500"/>
              </a:lnSpc>
              <a:defRPr sz="3800" b="1" spc="-150">
                <a:solidFill>
                  <a:srgbClr val="3C3C3C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PERFORMANCE SCORE FOR BRANCH - JIZAN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BB79BE1-8E40-2014-2317-ED4D53B6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71" y="706679"/>
            <a:ext cx="6575739" cy="16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00049-D89F-DD25-A0F0-EF383EA57F4B}"/>
              </a:ext>
            </a:extLst>
          </p:cNvPr>
          <p:cNvSpPr txBox="1"/>
          <p:nvPr/>
        </p:nvSpPr>
        <p:spPr>
          <a:xfrm>
            <a:off x="5449328" y="2548551"/>
            <a:ext cx="6563382" cy="37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3DB9097E-94F6-166E-53D7-E086AF3E6893}"/>
              </a:ext>
            </a:extLst>
          </p:cNvPr>
          <p:cNvGraphicFramePr>
            <a:graphicFrameLocks noGrp="1"/>
          </p:cNvGraphicFramePr>
          <p:nvPr/>
        </p:nvGraphicFramePr>
        <p:xfrm>
          <a:off x="290500" y="706678"/>
          <a:ext cx="5035261" cy="207162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27814">
                  <a:extLst>
                    <a:ext uri="{9D8B030D-6E8A-4147-A177-3AD203B41FA5}">
                      <a16:colId xmlns:a16="http://schemas.microsoft.com/office/drawing/2014/main" val="925317437"/>
                    </a:ext>
                  </a:extLst>
                </a:gridCol>
                <a:gridCol w="1507447">
                  <a:extLst>
                    <a:ext uri="{9D8B030D-6E8A-4147-A177-3AD203B41FA5}">
                      <a16:colId xmlns:a16="http://schemas.microsoft.com/office/drawing/2014/main" val="283198855"/>
                    </a:ext>
                  </a:extLst>
                </a:gridCol>
              </a:tblGrid>
              <a:tr h="445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 Area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Score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75882"/>
                  </a:ext>
                </a:extLst>
              </a:tr>
              <a:tr h="32697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It’s Simple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478848"/>
                  </a:ext>
                </a:extLst>
              </a:tr>
              <a:tr h="30131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Quick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219847"/>
                  </a:ext>
                </a:extLst>
              </a:tr>
              <a:tr h="272354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 Trust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565990"/>
                  </a:ext>
                </a:extLst>
              </a:tr>
              <a:tr h="27392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Worth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90976"/>
                  </a:ext>
                </a:extLst>
              </a:tr>
              <a:tr h="45162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l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 Score across all evaluation area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68479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3D17060-9817-AEE4-5CBB-95CAD3C06BB8}"/>
              </a:ext>
            </a:extLst>
          </p:cNvPr>
          <p:cNvGraphicFramePr>
            <a:graphicFrameLocks noGrp="1"/>
          </p:cNvGraphicFramePr>
          <p:nvPr/>
        </p:nvGraphicFramePr>
        <p:xfrm>
          <a:off x="282260" y="2968690"/>
          <a:ext cx="5055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641">
                  <a:extLst>
                    <a:ext uri="{9D8B030D-6E8A-4147-A177-3AD203B41FA5}">
                      <a16:colId xmlns:a16="http://schemas.microsoft.com/office/drawing/2014/main" val="738282178"/>
                    </a:ext>
                  </a:extLst>
                </a:gridCol>
                <a:gridCol w="1511217">
                  <a:extLst>
                    <a:ext uri="{9D8B030D-6E8A-4147-A177-3AD203B41FA5}">
                      <a16:colId xmlns:a16="http://schemas.microsoft.com/office/drawing/2014/main" val="228597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Average Score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C449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83.46</a:t>
                      </a:r>
                    </a:p>
                  </a:txBody>
                  <a:tcPr>
                    <a:solidFill>
                      <a:srgbClr val="C449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207414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56AF4C1-E213-6B14-0734-8A02F86B2A01}"/>
              </a:ext>
            </a:extLst>
          </p:cNvPr>
          <p:cNvGraphicFramePr/>
          <p:nvPr/>
        </p:nvGraphicFramePr>
        <p:xfrm>
          <a:off x="290500" y="3429000"/>
          <a:ext cx="5055858" cy="2813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88113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>
            <a:extLst>
              <a:ext uri="{FF2B5EF4-FFF2-40B4-BE49-F238E27FC236}">
                <a16:creationId xmlns:a16="http://schemas.microsoft.com/office/drawing/2014/main" id="{82D6A148-4C52-0E24-AB76-9BAD595B35E9}"/>
              </a:ext>
            </a:extLst>
          </p:cNvPr>
          <p:cNvSpPr txBox="1"/>
          <p:nvPr/>
        </p:nvSpPr>
        <p:spPr>
          <a:xfrm>
            <a:off x="179290" y="170154"/>
            <a:ext cx="936012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ts val="3500"/>
              </a:lnSpc>
              <a:defRPr sz="3800" b="1" spc="-150">
                <a:solidFill>
                  <a:srgbClr val="3C3C3C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PERFORMANCE SCORE FOR BRANCH - </a:t>
            </a:r>
            <a:r>
              <a:rPr kumimoji="0" lang="en-US" sz="3000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KHAMIS MUSHAIT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BB79BE1-8E40-2014-2317-ED4D53B6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71" y="706679"/>
            <a:ext cx="6575739" cy="16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00049-D89F-DD25-A0F0-EF383EA57F4B}"/>
              </a:ext>
            </a:extLst>
          </p:cNvPr>
          <p:cNvSpPr txBox="1"/>
          <p:nvPr/>
        </p:nvSpPr>
        <p:spPr>
          <a:xfrm>
            <a:off x="5449328" y="2548551"/>
            <a:ext cx="6563382" cy="37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C2FAA76B-C026-F845-B216-A935BFEC055F}"/>
              </a:ext>
            </a:extLst>
          </p:cNvPr>
          <p:cNvGraphicFramePr>
            <a:graphicFrameLocks noGrp="1"/>
          </p:cNvGraphicFramePr>
          <p:nvPr/>
        </p:nvGraphicFramePr>
        <p:xfrm>
          <a:off x="290500" y="706678"/>
          <a:ext cx="5035261" cy="207162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27814">
                  <a:extLst>
                    <a:ext uri="{9D8B030D-6E8A-4147-A177-3AD203B41FA5}">
                      <a16:colId xmlns:a16="http://schemas.microsoft.com/office/drawing/2014/main" val="925317437"/>
                    </a:ext>
                  </a:extLst>
                </a:gridCol>
                <a:gridCol w="1507447">
                  <a:extLst>
                    <a:ext uri="{9D8B030D-6E8A-4147-A177-3AD203B41FA5}">
                      <a16:colId xmlns:a16="http://schemas.microsoft.com/office/drawing/2014/main" val="283198855"/>
                    </a:ext>
                  </a:extLst>
                </a:gridCol>
              </a:tblGrid>
              <a:tr h="445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 Area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Score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75882"/>
                  </a:ext>
                </a:extLst>
              </a:tr>
              <a:tr h="32697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It’s Simple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478848"/>
                  </a:ext>
                </a:extLst>
              </a:tr>
              <a:tr h="30131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Quick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219847"/>
                  </a:ext>
                </a:extLst>
              </a:tr>
              <a:tr h="272354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 Trust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565990"/>
                  </a:ext>
                </a:extLst>
              </a:tr>
              <a:tr h="27392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Worth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90976"/>
                  </a:ext>
                </a:extLst>
              </a:tr>
              <a:tr h="45162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l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 Score across all evaluation area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57.29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68479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3CE712D-1324-5BD9-F265-5ECFB28F429D}"/>
              </a:ext>
            </a:extLst>
          </p:cNvPr>
          <p:cNvGraphicFramePr>
            <a:graphicFrameLocks noGrp="1"/>
          </p:cNvGraphicFramePr>
          <p:nvPr/>
        </p:nvGraphicFramePr>
        <p:xfrm>
          <a:off x="282260" y="2968690"/>
          <a:ext cx="5055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641">
                  <a:extLst>
                    <a:ext uri="{9D8B030D-6E8A-4147-A177-3AD203B41FA5}">
                      <a16:colId xmlns:a16="http://schemas.microsoft.com/office/drawing/2014/main" val="738282178"/>
                    </a:ext>
                  </a:extLst>
                </a:gridCol>
                <a:gridCol w="1511217">
                  <a:extLst>
                    <a:ext uri="{9D8B030D-6E8A-4147-A177-3AD203B41FA5}">
                      <a16:colId xmlns:a16="http://schemas.microsoft.com/office/drawing/2014/main" val="228597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Average Score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C449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83.46</a:t>
                      </a:r>
                    </a:p>
                  </a:txBody>
                  <a:tcPr>
                    <a:solidFill>
                      <a:srgbClr val="C449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207414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DE098BF-BB80-300B-2211-278EC54E5E86}"/>
              </a:ext>
            </a:extLst>
          </p:cNvPr>
          <p:cNvGraphicFramePr/>
          <p:nvPr/>
        </p:nvGraphicFramePr>
        <p:xfrm>
          <a:off x="290500" y="3429000"/>
          <a:ext cx="5055858" cy="2813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98150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>
            <a:extLst>
              <a:ext uri="{FF2B5EF4-FFF2-40B4-BE49-F238E27FC236}">
                <a16:creationId xmlns:a16="http://schemas.microsoft.com/office/drawing/2014/main" id="{82D6A148-4C52-0E24-AB76-9BAD595B35E9}"/>
              </a:ext>
            </a:extLst>
          </p:cNvPr>
          <p:cNvSpPr txBox="1"/>
          <p:nvPr/>
        </p:nvSpPr>
        <p:spPr>
          <a:xfrm>
            <a:off x="179290" y="170154"/>
            <a:ext cx="803795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ts val="3500"/>
              </a:lnSpc>
              <a:defRPr sz="3800" b="1" spc="-150">
                <a:solidFill>
                  <a:srgbClr val="3C3C3C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PERFORMANCE SCORE FOR BRANCH - </a:t>
            </a:r>
            <a:r>
              <a:rPr kumimoji="0" lang="en-US" sz="3000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NAJRAN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BB79BE1-8E40-2014-2317-ED4D53B6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71" y="706679"/>
            <a:ext cx="6575739" cy="16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00049-D89F-DD25-A0F0-EF383EA57F4B}"/>
              </a:ext>
            </a:extLst>
          </p:cNvPr>
          <p:cNvSpPr txBox="1"/>
          <p:nvPr/>
        </p:nvSpPr>
        <p:spPr>
          <a:xfrm>
            <a:off x="5449328" y="2548551"/>
            <a:ext cx="6563382" cy="37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BC205D81-41C5-C56A-D501-0A73CB7D0260}"/>
              </a:ext>
            </a:extLst>
          </p:cNvPr>
          <p:cNvGraphicFramePr>
            <a:graphicFrameLocks noGrp="1"/>
          </p:cNvGraphicFramePr>
          <p:nvPr/>
        </p:nvGraphicFramePr>
        <p:xfrm>
          <a:off x="290500" y="706678"/>
          <a:ext cx="5035261" cy="207162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27814">
                  <a:extLst>
                    <a:ext uri="{9D8B030D-6E8A-4147-A177-3AD203B41FA5}">
                      <a16:colId xmlns:a16="http://schemas.microsoft.com/office/drawing/2014/main" val="925317437"/>
                    </a:ext>
                  </a:extLst>
                </a:gridCol>
                <a:gridCol w="1507447">
                  <a:extLst>
                    <a:ext uri="{9D8B030D-6E8A-4147-A177-3AD203B41FA5}">
                      <a16:colId xmlns:a16="http://schemas.microsoft.com/office/drawing/2014/main" val="283198855"/>
                    </a:ext>
                  </a:extLst>
                </a:gridCol>
              </a:tblGrid>
              <a:tr h="445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 Area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Score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75882"/>
                  </a:ext>
                </a:extLst>
              </a:tr>
              <a:tr h="32697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It’s Simple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478848"/>
                  </a:ext>
                </a:extLst>
              </a:tr>
              <a:tr h="30131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Quick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219847"/>
                  </a:ext>
                </a:extLst>
              </a:tr>
              <a:tr h="272354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 Trust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565990"/>
                  </a:ext>
                </a:extLst>
              </a:tr>
              <a:tr h="27392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Worth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90976"/>
                  </a:ext>
                </a:extLst>
              </a:tr>
              <a:tr h="45162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l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 Score across all evaluation area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68479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34B4F90A-2A69-06FC-F017-CDE64D87D99E}"/>
              </a:ext>
            </a:extLst>
          </p:cNvPr>
          <p:cNvGraphicFramePr>
            <a:graphicFrameLocks noGrp="1"/>
          </p:cNvGraphicFramePr>
          <p:nvPr/>
        </p:nvGraphicFramePr>
        <p:xfrm>
          <a:off x="282260" y="2968690"/>
          <a:ext cx="5055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641">
                  <a:extLst>
                    <a:ext uri="{9D8B030D-6E8A-4147-A177-3AD203B41FA5}">
                      <a16:colId xmlns:a16="http://schemas.microsoft.com/office/drawing/2014/main" val="738282178"/>
                    </a:ext>
                  </a:extLst>
                </a:gridCol>
                <a:gridCol w="1511217">
                  <a:extLst>
                    <a:ext uri="{9D8B030D-6E8A-4147-A177-3AD203B41FA5}">
                      <a16:colId xmlns:a16="http://schemas.microsoft.com/office/drawing/2014/main" val="228597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Average Score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C449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83.46</a:t>
                      </a:r>
                    </a:p>
                  </a:txBody>
                  <a:tcPr>
                    <a:solidFill>
                      <a:srgbClr val="C449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207414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8A91290-5FE2-A48B-597B-BA27539C7E40}"/>
              </a:ext>
            </a:extLst>
          </p:cNvPr>
          <p:cNvGraphicFramePr/>
          <p:nvPr/>
        </p:nvGraphicFramePr>
        <p:xfrm>
          <a:off x="290500" y="3429000"/>
          <a:ext cx="5055858" cy="2813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10166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>
            <a:extLst>
              <a:ext uri="{FF2B5EF4-FFF2-40B4-BE49-F238E27FC236}">
                <a16:creationId xmlns:a16="http://schemas.microsoft.com/office/drawing/2014/main" id="{82D6A148-4C52-0E24-AB76-9BAD595B35E9}"/>
              </a:ext>
            </a:extLst>
          </p:cNvPr>
          <p:cNvSpPr txBox="1"/>
          <p:nvPr/>
        </p:nvSpPr>
        <p:spPr>
          <a:xfrm>
            <a:off x="179290" y="170154"/>
            <a:ext cx="885349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ts val="3500"/>
              </a:lnSpc>
              <a:defRPr sz="3800" b="1" spc="-150">
                <a:solidFill>
                  <a:srgbClr val="3C3C3C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PERFORMANCE SCORE FOR BRANCH - </a:t>
            </a:r>
            <a:r>
              <a:rPr kumimoji="0" lang="en-US" sz="3000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JABAL AL NOUR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BB79BE1-8E40-2014-2317-ED4D53B6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71" y="706679"/>
            <a:ext cx="6575739" cy="16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00049-D89F-DD25-A0F0-EF383EA57F4B}"/>
              </a:ext>
            </a:extLst>
          </p:cNvPr>
          <p:cNvSpPr txBox="1"/>
          <p:nvPr/>
        </p:nvSpPr>
        <p:spPr>
          <a:xfrm>
            <a:off x="5449328" y="2548551"/>
            <a:ext cx="6563382" cy="37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0D644BEA-81D1-9CCB-134E-D1DB758F1B38}"/>
              </a:ext>
            </a:extLst>
          </p:cNvPr>
          <p:cNvGraphicFramePr>
            <a:graphicFrameLocks noGrp="1"/>
          </p:cNvGraphicFramePr>
          <p:nvPr/>
        </p:nvGraphicFramePr>
        <p:xfrm>
          <a:off x="290500" y="706678"/>
          <a:ext cx="5035261" cy="207162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27814">
                  <a:extLst>
                    <a:ext uri="{9D8B030D-6E8A-4147-A177-3AD203B41FA5}">
                      <a16:colId xmlns:a16="http://schemas.microsoft.com/office/drawing/2014/main" val="925317437"/>
                    </a:ext>
                  </a:extLst>
                </a:gridCol>
                <a:gridCol w="1507447">
                  <a:extLst>
                    <a:ext uri="{9D8B030D-6E8A-4147-A177-3AD203B41FA5}">
                      <a16:colId xmlns:a16="http://schemas.microsoft.com/office/drawing/2014/main" val="283198855"/>
                    </a:ext>
                  </a:extLst>
                </a:gridCol>
              </a:tblGrid>
              <a:tr h="445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 Area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Score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75882"/>
                  </a:ext>
                </a:extLst>
              </a:tr>
              <a:tr h="32697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It’s Simple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478848"/>
                  </a:ext>
                </a:extLst>
              </a:tr>
              <a:tr h="30131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Quick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219847"/>
                  </a:ext>
                </a:extLst>
              </a:tr>
              <a:tr h="272354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 Trust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565990"/>
                  </a:ext>
                </a:extLst>
              </a:tr>
              <a:tr h="27392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Worth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90976"/>
                  </a:ext>
                </a:extLst>
              </a:tr>
              <a:tr h="45162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l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 Score across all evaluation area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68479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EDC8E83-1295-9273-5C66-5DC9A13D470B}"/>
              </a:ext>
            </a:extLst>
          </p:cNvPr>
          <p:cNvGraphicFramePr>
            <a:graphicFrameLocks noGrp="1"/>
          </p:cNvGraphicFramePr>
          <p:nvPr/>
        </p:nvGraphicFramePr>
        <p:xfrm>
          <a:off x="282260" y="2968690"/>
          <a:ext cx="5055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641">
                  <a:extLst>
                    <a:ext uri="{9D8B030D-6E8A-4147-A177-3AD203B41FA5}">
                      <a16:colId xmlns:a16="http://schemas.microsoft.com/office/drawing/2014/main" val="738282178"/>
                    </a:ext>
                  </a:extLst>
                </a:gridCol>
                <a:gridCol w="1511217">
                  <a:extLst>
                    <a:ext uri="{9D8B030D-6E8A-4147-A177-3AD203B41FA5}">
                      <a16:colId xmlns:a16="http://schemas.microsoft.com/office/drawing/2014/main" val="228597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Average Score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C449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83.46</a:t>
                      </a:r>
                    </a:p>
                  </a:txBody>
                  <a:tcPr>
                    <a:solidFill>
                      <a:srgbClr val="C449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207414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0A36E27-4DDA-22F5-FDD6-D76E979CC6A2}"/>
              </a:ext>
            </a:extLst>
          </p:cNvPr>
          <p:cNvGraphicFramePr/>
          <p:nvPr/>
        </p:nvGraphicFramePr>
        <p:xfrm>
          <a:off x="290500" y="3429000"/>
          <a:ext cx="5055858" cy="2813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98961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>
            <a:extLst>
              <a:ext uri="{FF2B5EF4-FFF2-40B4-BE49-F238E27FC236}">
                <a16:creationId xmlns:a16="http://schemas.microsoft.com/office/drawing/2014/main" id="{82D6A148-4C52-0E24-AB76-9BAD595B35E9}"/>
              </a:ext>
            </a:extLst>
          </p:cNvPr>
          <p:cNvSpPr txBox="1"/>
          <p:nvPr/>
        </p:nvSpPr>
        <p:spPr>
          <a:xfrm>
            <a:off x="179290" y="170154"/>
            <a:ext cx="803795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ts val="3500"/>
              </a:lnSpc>
              <a:defRPr sz="3800" b="1" spc="-150">
                <a:solidFill>
                  <a:srgbClr val="3C3C3C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PERFORMANCE SCORE FOR BRANCH - </a:t>
            </a:r>
            <a:r>
              <a:rPr kumimoji="0" lang="en-US" sz="3000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KAKIYYAH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BB79BE1-8E40-2014-2317-ED4D53B6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71" y="706679"/>
            <a:ext cx="6575739" cy="16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00049-D89F-DD25-A0F0-EF383EA57F4B}"/>
              </a:ext>
            </a:extLst>
          </p:cNvPr>
          <p:cNvSpPr txBox="1"/>
          <p:nvPr/>
        </p:nvSpPr>
        <p:spPr>
          <a:xfrm>
            <a:off x="5449328" y="2548551"/>
            <a:ext cx="6563382" cy="37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BA5B3200-B369-A8F3-AC4D-57C33EF8B05E}"/>
              </a:ext>
            </a:extLst>
          </p:cNvPr>
          <p:cNvGraphicFramePr>
            <a:graphicFrameLocks noGrp="1"/>
          </p:cNvGraphicFramePr>
          <p:nvPr/>
        </p:nvGraphicFramePr>
        <p:xfrm>
          <a:off x="290500" y="706678"/>
          <a:ext cx="5035261" cy="207162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27814">
                  <a:extLst>
                    <a:ext uri="{9D8B030D-6E8A-4147-A177-3AD203B41FA5}">
                      <a16:colId xmlns:a16="http://schemas.microsoft.com/office/drawing/2014/main" val="925317437"/>
                    </a:ext>
                  </a:extLst>
                </a:gridCol>
                <a:gridCol w="1507447">
                  <a:extLst>
                    <a:ext uri="{9D8B030D-6E8A-4147-A177-3AD203B41FA5}">
                      <a16:colId xmlns:a16="http://schemas.microsoft.com/office/drawing/2014/main" val="283198855"/>
                    </a:ext>
                  </a:extLst>
                </a:gridCol>
              </a:tblGrid>
              <a:tr h="445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 Area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Score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75882"/>
                  </a:ext>
                </a:extLst>
              </a:tr>
              <a:tr h="32697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It’s Simple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478848"/>
                  </a:ext>
                </a:extLst>
              </a:tr>
              <a:tr h="30131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Quick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219847"/>
                  </a:ext>
                </a:extLst>
              </a:tr>
              <a:tr h="272354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 Trust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565990"/>
                  </a:ext>
                </a:extLst>
              </a:tr>
              <a:tr h="27392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Worth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90976"/>
                  </a:ext>
                </a:extLst>
              </a:tr>
              <a:tr h="45162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l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 Score across all evaluation area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68479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68D65B2-D3E0-B0DA-129D-09928AABC2C1}"/>
              </a:ext>
            </a:extLst>
          </p:cNvPr>
          <p:cNvGraphicFramePr>
            <a:graphicFrameLocks noGrp="1"/>
          </p:cNvGraphicFramePr>
          <p:nvPr/>
        </p:nvGraphicFramePr>
        <p:xfrm>
          <a:off x="282260" y="2968690"/>
          <a:ext cx="5055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641">
                  <a:extLst>
                    <a:ext uri="{9D8B030D-6E8A-4147-A177-3AD203B41FA5}">
                      <a16:colId xmlns:a16="http://schemas.microsoft.com/office/drawing/2014/main" val="738282178"/>
                    </a:ext>
                  </a:extLst>
                </a:gridCol>
                <a:gridCol w="1511217">
                  <a:extLst>
                    <a:ext uri="{9D8B030D-6E8A-4147-A177-3AD203B41FA5}">
                      <a16:colId xmlns:a16="http://schemas.microsoft.com/office/drawing/2014/main" val="228597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Average Score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C449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83.46</a:t>
                      </a:r>
                    </a:p>
                  </a:txBody>
                  <a:tcPr>
                    <a:solidFill>
                      <a:srgbClr val="C449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207414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ACFB442-D2C3-A1D4-FBC5-D6EB578BBD8E}"/>
              </a:ext>
            </a:extLst>
          </p:cNvPr>
          <p:cNvGraphicFramePr/>
          <p:nvPr/>
        </p:nvGraphicFramePr>
        <p:xfrm>
          <a:off x="290500" y="3429000"/>
          <a:ext cx="5055858" cy="2813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70804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>
            <a:extLst>
              <a:ext uri="{FF2B5EF4-FFF2-40B4-BE49-F238E27FC236}">
                <a16:creationId xmlns:a16="http://schemas.microsoft.com/office/drawing/2014/main" id="{82D6A148-4C52-0E24-AB76-9BAD595B35E9}"/>
              </a:ext>
            </a:extLst>
          </p:cNvPr>
          <p:cNvSpPr txBox="1"/>
          <p:nvPr/>
        </p:nvSpPr>
        <p:spPr>
          <a:xfrm>
            <a:off x="179290" y="170154"/>
            <a:ext cx="1023745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ts val="3500"/>
              </a:lnSpc>
              <a:defRPr sz="3800" b="1" spc="-150">
                <a:solidFill>
                  <a:srgbClr val="3C3C3C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PERFORMANCE SCORE FOR BRANCH - </a:t>
            </a:r>
            <a:r>
              <a:rPr kumimoji="0" lang="en-US" sz="3000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MADENA AIRPORT ROAD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BB79BE1-8E40-2014-2317-ED4D53B6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71" y="706679"/>
            <a:ext cx="6575739" cy="16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00049-D89F-DD25-A0F0-EF383EA57F4B}"/>
              </a:ext>
            </a:extLst>
          </p:cNvPr>
          <p:cNvSpPr txBox="1"/>
          <p:nvPr/>
        </p:nvSpPr>
        <p:spPr>
          <a:xfrm>
            <a:off x="5449328" y="2548551"/>
            <a:ext cx="6563382" cy="37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75B21546-85BF-D0C0-3662-8B6802921A13}"/>
              </a:ext>
            </a:extLst>
          </p:cNvPr>
          <p:cNvGraphicFramePr>
            <a:graphicFrameLocks noGrp="1"/>
          </p:cNvGraphicFramePr>
          <p:nvPr/>
        </p:nvGraphicFramePr>
        <p:xfrm>
          <a:off x="290500" y="706678"/>
          <a:ext cx="5035261" cy="207162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27814">
                  <a:extLst>
                    <a:ext uri="{9D8B030D-6E8A-4147-A177-3AD203B41FA5}">
                      <a16:colId xmlns:a16="http://schemas.microsoft.com/office/drawing/2014/main" val="925317437"/>
                    </a:ext>
                  </a:extLst>
                </a:gridCol>
                <a:gridCol w="1507447">
                  <a:extLst>
                    <a:ext uri="{9D8B030D-6E8A-4147-A177-3AD203B41FA5}">
                      <a16:colId xmlns:a16="http://schemas.microsoft.com/office/drawing/2014/main" val="283198855"/>
                    </a:ext>
                  </a:extLst>
                </a:gridCol>
              </a:tblGrid>
              <a:tr h="445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 Area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Score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75882"/>
                  </a:ext>
                </a:extLst>
              </a:tr>
              <a:tr h="32697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It’s Simple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478848"/>
                  </a:ext>
                </a:extLst>
              </a:tr>
              <a:tr h="30131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Quick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219847"/>
                  </a:ext>
                </a:extLst>
              </a:tr>
              <a:tr h="272354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 Trust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565990"/>
                  </a:ext>
                </a:extLst>
              </a:tr>
              <a:tr h="27392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Worth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90976"/>
                  </a:ext>
                </a:extLst>
              </a:tr>
              <a:tr h="45162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l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 Score across all evaluation area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68479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18D3AD1-A859-D8E2-B790-1555E56D63D1}"/>
              </a:ext>
            </a:extLst>
          </p:cNvPr>
          <p:cNvGraphicFramePr>
            <a:graphicFrameLocks noGrp="1"/>
          </p:cNvGraphicFramePr>
          <p:nvPr/>
        </p:nvGraphicFramePr>
        <p:xfrm>
          <a:off x="282260" y="2968690"/>
          <a:ext cx="5055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641">
                  <a:extLst>
                    <a:ext uri="{9D8B030D-6E8A-4147-A177-3AD203B41FA5}">
                      <a16:colId xmlns:a16="http://schemas.microsoft.com/office/drawing/2014/main" val="738282178"/>
                    </a:ext>
                  </a:extLst>
                </a:gridCol>
                <a:gridCol w="1511217">
                  <a:extLst>
                    <a:ext uri="{9D8B030D-6E8A-4147-A177-3AD203B41FA5}">
                      <a16:colId xmlns:a16="http://schemas.microsoft.com/office/drawing/2014/main" val="228597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Average Score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C449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83.46</a:t>
                      </a:r>
                    </a:p>
                  </a:txBody>
                  <a:tcPr>
                    <a:solidFill>
                      <a:srgbClr val="C449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207414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041F67B-AFF8-0168-12B1-745E14DD4CB9}"/>
              </a:ext>
            </a:extLst>
          </p:cNvPr>
          <p:cNvGraphicFramePr/>
          <p:nvPr/>
        </p:nvGraphicFramePr>
        <p:xfrm>
          <a:off x="290500" y="3429000"/>
          <a:ext cx="5055858" cy="2813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8943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>
            <a:extLst>
              <a:ext uri="{FF2B5EF4-FFF2-40B4-BE49-F238E27FC236}">
                <a16:creationId xmlns:a16="http://schemas.microsoft.com/office/drawing/2014/main" id="{82D6A148-4C52-0E24-AB76-9BAD595B35E9}"/>
              </a:ext>
            </a:extLst>
          </p:cNvPr>
          <p:cNvSpPr txBox="1"/>
          <p:nvPr/>
        </p:nvSpPr>
        <p:spPr>
          <a:xfrm>
            <a:off x="179290" y="170154"/>
            <a:ext cx="803795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ts val="3500"/>
              </a:lnSpc>
              <a:defRPr sz="3800" b="1" spc="-150">
                <a:solidFill>
                  <a:srgbClr val="3C3C3C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PERFORMANCE SCORE FOR BRANCH - </a:t>
            </a:r>
            <a:r>
              <a:rPr kumimoji="0" lang="en-US" sz="3000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MORJAN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BB79BE1-8E40-2014-2317-ED4D53B6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71" y="706679"/>
            <a:ext cx="6575739" cy="16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00049-D89F-DD25-A0F0-EF383EA57F4B}"/>
              </a:ext>
            </a:extLst>
          </p:cNvPr>
          <p:cNvSpPr txBox="1"/>
          <p:nvPr/>
        </p:nvSpPr>
        <p:spPr>
          <a:xfrm>
            <a:off x="5449328" y="2548551"/>
            <a:ext cx="6563382" cy="37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1129D27-8B26-9337-8EDB-F167C6C5D6F6}"/>
              </a:ext>
            </a:extLst>
          </p:cNvPr>
          <p:cNvGraphicFramePr>
            <a:graphicFrameLocks noGrp="1"/>
          </p:cNvGraphicFramePr>
          <p:nvPr/>
        </p:nvGraphicFramePr>
        <p:xfrm>
          <a:off x="290500" y="706678"/>
          <a:ext cx="5035261" cy="207162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27814">
                  <a:extLst>
                    <a:ext uri="{9D8B030D-6E8A-4147-A177-3AD203B41FA5}">
                      <a16:colId xmlns:a16="http://schemas.microsoft.com/office/drawing/2014/main" val="925317437"/>
                    </a:ext>
                  </a:extLst>
                </a:gridCol>
                <a:gridCol w="1507447">
                  <a:extLst>
                    <a:ext uri="{9D8B030D-6E8A-4147-A177-3AD203B41FA5}">
                      <a16:colId xmlns:a16="http://schemas.microsoft.com/office/drawing/2014/main" val="283198855"/>
                    </a:ext>
                  </a:extLst>
                </a:gridCol>
              </a:tblGrid>
              <a:tr h="445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 Area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Score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75882"/>
                  </a:ext>
                </a:extLst>
              </a:tr>
              <a:tr h="32697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It’s Simple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478848"/>
                  </a:ext>
                </a:extLst>
              </a:tr>
              <a:tr h="30131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Quick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219847"/>
                  </a:ext>
                </a:extLst>
              </a:tr>
              <a:tr h="272354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 Trust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565990"/>
                  </a:ext>
                </a:extLst>
              </a:tr>
              <a:tr h="27392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Worth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90976"/>
                  </a:ext>
                </a:extLst>
              </a:tr>
              <a:tr h="45162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l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 Score across all evaluation area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68479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DD1F35-977B-B7BD-881B-85F7B10BEF8A}"/>
              </a:ext>
            </a:extLst>
          </p:cNvPr>
          <p:cNvGraphicFramePr>
            <a:graphicFrameLocks noGrp="1"/>
          </p:cNvGraphicFramePr>
          <p:nvPr/>
        </p:nvGraphicFramePr>
        <p:xfrm>
          <a:off x="282260" y="2968690"/>
          <a:ext cx="5055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641">
                  <a:extLst>
                    <a:ext uri="{9D8B030D-6E8A-4147-A177-3AD203B41FA5}">
                      <a16:colId xmlns:a16="http://schemas.microsoft.com/office/drawing/2014/main" val="738282178"/>
                    </a:ext>
                  </a:extLst>
                </a:gridCol>
                <a:gridCol w="1511217">
                  <a:extLst>
                    <a:ext uri="{9D8B030D-6E8A-4147-A177-3AD203B41FA5}">
                      <a16:colId xmlns:a16="http://schemas.microsoft.com/office/drawing/2014/main" val="228597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Average Score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C449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83.46</a:t>
                      </a:r>
                    </a:p>
                  </a:txBody>
                  <a:tcPr>
                    <a:solidFill>
                      <a:srgbClr val="C449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207414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2BD3307-2E93-791B-072D-8C5173FF79FE}"/>
              </a:ext>
            </a:extLst>
          </p:cNvPr>
          <p:cNvGraphicFramePr/>
          <p:nvPr/>
        </p:nvGraphicFramePr>
        <p:xfrm>
          <a:off x="290500" y="3429000"/>
          <a:ext cx="5055858" cy="2813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1921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0C1E46-1212-BE25-94CF-F56FCBBB002B}"/>
              </a:ext>
            </a:extLst>
          </p:cNvPr>
          <p:cNvSpPr txBox="1"/>
          <p:nvPr/>
        </p:nvSpPr>
        <p:spPr>
          <a:xfrm>
            <a:off x="3144579" y="0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Branch Visit Deep Dive (2/3)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F3036C-FC32-DA24-30E3-9D92E8170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517348"/>
              </p:ext>
            </p:extLst>
          </p:nvPr>
        </p:nvGraphicFramePr>
        <p:xfrm>
          <a:off x="1919126" y="6516130"/>
          <a:ext cx="1296144" cy="192405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Satisfactory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37BACF-6D08-E091-1C2D-29F1EDA52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818805"/>
              </p:ext>
            </p:extLst>
          </p:nvPr>
        </p:nvGraphicFramePr>
        <p:xfrm>
          <a:off x="550974" y="6516130"/>
          <a:ext cx="1296144" cy="192405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6100"/>
                          </a:solidFill>
                          <a:effectLst/>
                          <a:latin typeface="+mn-lt"/>
                        </a:rPr>
                        <a:t>Exemplary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47F442-2684-C899-A213-FFD79555D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532421"/>
              </p:ext>
            </p:extLst>
          </p:nvPr>
        </p:nvGraphicFramePr>
        <p:xfrm>
          <a:off x="3287278" y="6516130"/>
          <a:ext cx="1296144" cy="192405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Unsatisfactory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89EFEF-972D-8974-C715-66C392818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814842"/>
              </p:ext>
            </p:extLst>
          </p:nvPr>
        </p:nvGraphicFramePr>
        <p:xfrm>
          <a:off x="600456" y="539495"/>
          <a:ext cx="10991088" cy="5779009"/>
        </p:xfrm>
        <a:graphic>
          <a:graphicData uri="http://schemas.openxmlformats.org/drawingml/2006/table">
            <a:tbl>
              <a:tblPr/>
              <a:tblGrid>
                <a:gridCol w="4736592">
                  <a:extLst>
                    <a:ext uri="{9D8B030D-6E8A-4147-A177-3AD203B41FA5}">
                      <a16:colId xmlns:a16="http://schemas.microsoft.com/office/drawing/2014/main" val="1849207446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40595574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328449243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438562875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2076868561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2865352234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432907927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2002286916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2065423745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2735669755"/>
                    </a:ext>
                  </a:extLst>
                </a:gridCol>
              </a:tblGrid>
              <a:tr h="16100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89" marR="989" marT="9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Average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998244"/>
                  </a:ext>
                </a:extLst>
              </a:tr>
              <a:tr h="32097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89" marR="989" marT="9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KHAFJI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KHALDYAH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ARAR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HAFAR ALBATIN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HAIL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TABUK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BISHA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JIZAN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67956"/>
                  </a:ext>
                </a:extLst>
              </a:tr>
              <a:tr h="177001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Base:All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89" marR="989" marT="9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212611"/>
                  </a:ext>
                </a:extLst>
              </a:tr>
              <a:tr h="177001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Simple Score Summary</a:t>
                      </a:r>
                    </a:p>
                  </a:txBody>
                  <a:tcPr marL="989" marR="989" marT="9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529773"/>
                  </a:ext>
                </a:extLst>
              </a:tr>
              <a:tr h="177001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Was it easy to find the desired branch online</a:t>
                      </a:r>
                    </a:p>
                  </a:txBody>
                  <a:tcPr marL="989" marR="989" marT="9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2970"/>
                  </a:ext>
                </a:extLst>
              </a:tr>
              <a:tr h="185853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Was it easy to find a parking space for your car Infront of the branch </a:t>
                      </a:r>
                    </a:p>
                  </a:txBody>
                  <a:tcPr marL="989" marR="989" marT="9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22744"/>
                  </a:ext>
                </a:extLst>
              </a:tr>
              <a:tr h="352964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What best describes the manner in which the SALES CONSULTANT responds to your questions</a:t>
                      </a:r>
                    </a:p>
                  </a:txBody>
                  <a:tcPr marL="989" marR="989" marT="9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811114"/>
                  </a:ext>
                </a:extLst>
              </a:tr>
              <a:tr h="177001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Everything I needed was in the store </a:t>
                      </a:r>
                    </a:p>
                  </a:txBody>
                  <a:tcPr marL="989" marR="989" marT="9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24088"/>
                  </a:ext>
                </a:extLst>
              </a:tr>
              <a:tr h="177001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Pricing</a:t>
                      </a:r>
                    </a:p>
                  </a:txBody>
                  <a:tcPr marL="989" marR="989" marT="9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43131"/>
                  </a:ext>
                </a:extLst>
              </a:tr>
              <a:tr h="177001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Was the package delivered on time </a:t>
                      </a:r>
                    </a:p>
                  </a:txBody>
                  <a:tcPr marL="989" marR="989" marT="9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368924"/>
                  </a:ext>
                </a:extLst>
              </a:tr>
              <a:tr h="177001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Quick Score Summary</a:t>
                      </a:r>
                    </a:p>
                  </a:txBody>
                  <a:tcPr marL="989" marR="989" marT="9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93917"/>
                  </a:ext>
                </a:extLst>
              </a:tr>
              <a:tr h="177001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Was it easy to find the desired branch</a:t>
                      </a:r>
                    </a:p>
                  </a:txBody>
                  <a:tcPr marL="989" marR="989" marT="9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33022"/>
                  </a:ext>
                </a:extLst>
              </a:tr>
              <a:tr h="177001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Was there a queue in front of you</a:t>
                      </a:r>
                    </a:p>
                  </a:txBody>
                  <a:tcPr marL="989" marR="989" marT="9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4424"/>
                  </a:ext>
                </a:extLst>
              </a:tr>
              <a:tr h="227152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How long did it take from the moment you entered the branch to your turn</a:t>
                      </a:r>
                    </a:p>
                  </a:txBody>
                  <a:tcPr marL="989" marR="989" marT="9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162"/>
                  </a:ext>
                </a:extLst>
              </a:tr>
              <a:tr h="177001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How long did the sales consultant take to finish your request</a:t>
                      </a:r>
                    </a:p>
                  </a:txBody>
                  <a:tcPr marL="989" marR="989" marT="9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366811"/>
                  </a:ext>
                </a:extLst>
              </a:tr>
              <a:tr h="206500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Was the time the employee told you to deliver the shipment right for you</a:t>
                      </a:r>
                    </a:p>
                  </a:txBody>
                  <a:tcPr marL="989" marR="989" marT="9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48976"/>
                  </a:ext>
                </a:extLst>
              </a:tr>
              <a:tr h="177001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Was the package delivered on time</a:t>
                      </a:r>
                    </a:p>
                  </a:txBody>
                  <a:tcPr marL="989" marR="989" marT="9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26584"/>
                  </a:ext>
                </a:extLst>
              </a:tr>
              <a:tr h="177001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Trust Score Summary</a:t>
                      </a:r>
                    </a:p>
                  </a:txBody>
                  <a:tcPr marL="989" marR="989" marT="9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685483"/>
                  </a:ext>
                </a:extLst>
              </a:tr>
              <a:tr h="352964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Was the information online correct with regards to working hours when you reached the branch</a:t>
                      </a:r>
                    </a:p>
                  </a:txBody>
                  <a:tcPr marL="989" marR="989" marT="9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384725"/>
                  </a:ext>
                </a:extLst>
              </a:tr>
              <a:tr h="177001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What best describes the appearance of the branch</a:t>
                      </a:r>
                    </a:p>
                  </a:txBody>
                  <a:tcPr marL="989" marR="989" marT="9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71298"/>
                  </a:ext>
                </a:extLst>
              </a:tr>
              <a:tr h="185853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What best describes the SALES CONSULTANT's appearance</a:t>
                      </a:r>
                    </a:p>
                  </a:txBody>
                  <a:tcPr marL="989" marR="989" marT="9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40699"/>
                  </a:ext>
                </a:extLst>
              </a:tr>
              <a:tr h="352964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What best describes SALES CONSULTANT's level of friendliness  throughout your interaction:</a:t>
                      </a:r>
                    </a:p>
                  </a:txBody>
                  <a:tcPr marL="989" marR="989" marT="9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610742"/>
                  </a:ext>
                </a:extLst>
              </a:tr>
              <a:tr h="247804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What best describes the manner in which the overall sales process was handled:</a:t>
                      </a:r>
                    </a:p>
                  </a:txBody>
                  <a:tcPr marL="989" marR="989" marT="9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81702"/>
                  </a:ext>
                </a:extLst>
              </a:tr>
              <a:tr h="177001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Was the package delivered in full and unbroken</a:t>
                      </a:r>
                    </a:p>
                  </a:txBody>
                  <a:tcPr marL="989" marR="989" marT="9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497045"/>
                  </a:ext>
                </a:extLst>
              </a:tr>
              <a:tr h="177001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Worth Score Summary</a:t>
                      </a:r>
                    </a:p>
                  </a:txBody>
                  <a:tcPr marL="989" marR="989" marT="9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450906"/>
                  </a:ext>
                </a:extLst>
              </a:tr>
              <a:tr h="177001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Was the price right for you</a:t>
                      </a:r>
                    </a:p>
                  </a:txBody>
                  <a:tcPr marL="989" marR="989" marT="9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985461"/>
                  </a:ext>
                </a:extLst>
              </a:tr>
              <a:tr h="352964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Compared to the service you received today, do you think the amount you paid was worth it</a:t>
                      </a:r>
                    </a:p>
                  </a:txBody>
                  <a:tcPr marL="989" marR="989" marT="9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89" marR="989" marT="989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270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6D9AAF-F4D2-F0F5-B1A6-3FCEF84A2C1B}"/>
              </a:ext>
            </a:extLst>
          </p:cNvPr>
          <p:cNvSpPr txBox="1"/>
          <p:nvPr/>
        </p:nvSpPr>
        <p:spPr>
          <a:xfrm>
            <a:off x="9293524" y="6458443"/>
            <a:ext cx="2347502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Overall Average Score= 83.46</a:t>
            </a:r>
          </a:p>
        </p:txBody>
      </p:sp>
    </p:spTree>
    <p:extLst>
      <p:ext uri="{BB962C8B-B14F-4D97-AF65-F5344CB8AC3E}">
        <p14:creationId xmlns:p14="http://schemas.microsoft.com/office/powerpoint/2010/main" val="3982777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>
            <a:extLst>
              <a:ext uri="{FF2B5EF4-FFF2-40B4-BE49-F238E27FC236}">
                <a16:creationId xmlns:a16="http://schemas.microsoft.com/office/drawing/2014/main" id="{82D6A148-4C52-0E24-AB76-9BAD595B35E9}"/>
              </a:ext>
            </a:extLst>
          </p:cNvPr>
          <p:cNvSpPr txBox="1"/>
          <p:nvPr/>
        </p:nvSpPr>
        <p:spPr>
          <a:xfrm>
            <a:off x="179290" y="170154"/>
            <a:ext cx="9038851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ts val="3500"/>
              </a:lnSpc>
              <a:defRPr sz="3800" b="1" spc="-150">
                <a:solidFill>
                  <a:srgbClr val="3C3C3C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PERFORMANCE SCORE FOR BRANCH - </a:t>
            </a:r>
            <a:r>
              <a:rPr kumimoji="0" lang="en-US" sz="3000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PETROMEEN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BB79BE1-8E40-2014-2317-ED4D53B6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71" y="706679"/>
            <a:ext cx="6575739" cy="16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00049-D89F-DD25-A0F0-EF383EA57F4B}"/>
              </a:ext>
            </a:extLst>
          </p:cNvPr>
          <p:cNvSpPr txBox="1"/>
          <p:nvPr/>
        </p:nvSpPr>
        <p:spPr>
          <a:xfrm>
            <a:off x="5449328" y="2548551"/>
            <a:ext cx="6563382" cy="37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CE4FF891-5512-7667-2036-64029E8AB27D}"/>
              </a:ext>
            </a:extLst>
          </p:cNvPr>
          <p:cNvGraphicFramePr>
            <a:graphicFrameLocks noGrp="1"/>
          </p:cNvGraphicFramePr>
          <p:nvPr/>
        </p:nvGraphicFramePr>
        <p:xfrm>
          <a:off x="290500" y="706678"/>
          <a:ext cx="5035261" cy="207162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27814">
                  <a:extLst>
                    <a:ext uri="{9D8B030D-6E8A-4147-A177-3AD203B41FA5}">
                      <a16:colId xmlns:a16="http://schemas.microsoft.com/office/drawing/2014/main" val="925317437"/>
                    </a:ext>
                  </a:extLst>
                </a:gridCol>
                <a:gridCol w="1507447">
                  <a:extLst>
                    <a:ext uri="{9D8B030D-6E8A-4147-A177-3AD203B41FA5}">
                      <a16:colId xmlns:a16="http://schemas.microsoft.com/office/drawing/2014/main" val="283198855"/>
                    </a:ext>
                  </a:extLst>
                </a:gridCol>
              </a:tblGrid>
              <a:tr h="445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 Area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Score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75882"/>
                  </a:ext>
                </a:extLst>
              </a:tr>
              <a:tr h="32697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It’s Simple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79.17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478848"/>
                  </a:ext>
                </a:extLst>
              </a:tr>
              <a:tr h="30131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Quick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219847"/>
                  </a:ext>
                </a:extLst>
              </a:tr>
              <a:tr h="272354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 Trust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565990"/>
                  </a:ext>
                </a:extLst>
              </a:tr>
              <a:tr h="27392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Worth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90976"/>
                  </a:ext>
                </a:extLst>
              </a:tr>
              <a:tr h="45162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l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 Score across all evaluation area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68479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6CF6C48-4B58-43B5-9C4D-A942B7BF674F}"/>
              </a:ext>
            </a:extLst>
          </p:cNvPr>
          <p:cNvGraphicFramePr>
            <a:graphicFrameLocks noGrp="1"/>
          </p:cNvGraphicFramePr>
          <p:nvPr/>
        </p:nvGraphicFramePr>
        <p:xfrm>
          <a:off x="282260" y="2968690"/>
          <a:ext cx="5055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641">
                  <a:extLst>
                    <a:ext uri="{9D8B030D-6E8A-4147-A177-3AD203B41FA5}">
                      <a16:colId xmlns:a16="http://schemas.microsoft.com/office/drawing/2014/main" val="738282178"/>
                    </a:ext>
                  </a:extLst>
                </a:gridCol>
                <a:gridCol w="1511217">
                  <a:extLst>
                    <a:ext uri="{9D8B030D-6E8A-4147-A177-3AD203B41FA5}">
                      <a16:colId xmlns:a16="http://schemas.microsoft.com/office/drawing/2014/main" val="228597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Average Score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C449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83.46</a:t>
                      </a:r>
                    </a:p>
                  </a:txBody>
                  <a:tcPr>
                    <a:solidFill>
                      <a:srgbClr val="C449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207414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AF5B0DA-22ED-9C89-610E-281D03486DB1}"/>
              </a:ext>
            </a:extLst>
          </p:cNvPr>
          <p:cNvGraphicFramePr/>
          <p:nvPr/>
        </p:nvGraphicFramePr>
        <p:xfrm>
          <a:off x="290500" y="3429000"/>
          <a:ext cx="5055858" cy="2813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91959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>
            <a:extLst>
              <a:ext uri="{FF2B5EF4-FFF2-40B4-BE49-F238E27FC236}">
                <a16:creationId xmlns:a16="http://schemas.microsoft.com/office/drawing/2014/main" id="{82D6A148-4C52-0E24-AB76-9BAD595B35E9}"/>
              </a:ext>
            </a:extLst>
          </p:cNvPr>
          <p:cNvSpPr txBox="1"/>
          <p:nvPr/>
        </p:nvSpPr>
        <p:spPr>
          <a:xfrm>
            <a:off x="179290" y="170154"/>
            <a:ext cx="803795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ts val="3500"/>
              </a:lnSpc>
              <a:defRPr sz="3800" b="1" spc="-150">
                <a:solidFill>
                  <a:srgbClr val="3C3C3C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PERFORMANCE SCORE FOR BRANCH - </a:t>
            </a:r>
            <a:r>
              <a:rPr kumimoji="0" lang="en-US" sz="3000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TAHLIA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BB79BE1-8E40-2014-2317-ED4D53B6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71" y="706679"/>
            <a:ext cx="6575739" cy="16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00049-D89F-DD25-A0F0-EF383EA57F4B}"/>
              </a:ext>
            </a:extLst>
          </p:cNvPr>
          <p:cNvSpPr txBox="1"/>
          <p:nvPr/>
        </p:nvSpPr>
        <p:spPr>
          <a:xfrm>
            <a:off x="5449328" y="2548551"/>
            <a:ext cx="6563382" cy="37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1F6A0668-2414-210C-15B9-E4FD4D1AB68F}"/>
              </a:ext>
            </a:extLst>
          </p:cNvPr>
          <p:cNvGraphicFramePr>
            <a:graphicFrameLocks noGrp="1"/>
          </p:cNvGraphicFramePr>
          <p:nvPr/>
        </p:nvGraphicFramePr>
        <p:xfrm>
          <a:off x="290500" y="706678"/>
          <a:ext cx="5035261" cy="207162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27814">
                  <a:extLst>
                    <a:ext uri="{9D8B030D-6E8A-4147-A177-3AD203B41FA5}">
                      <a16:colId xmlns:a16="http://schemas.microsoft.com/office/drawing/2014/main" val="925317437"/>
                    </a:ext>
                  </a:extLst>
                </a:gridCol>
                <a:gridCol w="1507447">
                  <a:extLst>
                    <a:ext uri="{9D8B030D-6E8A-4147-A177-3AD203B41FA5}">
                      <a16:colId xmlns:a16="http://schemas.microsoft.com/office/drawing/2014/main" val="283198855"/>
                    </a:ext>
                  </a:extLst>
                </a:gridCol>
              </a:tblGrid>
              <a:tr h="445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 Area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Score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75882"/>
                  </a:ext>
                </a:extLst>
              </a:tr>
              <a:tr h="32697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It’s Simple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478848"/>
                  </a:ext>
                </a:extLst>
              </a:tr>
              <a:tr h="30131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Quick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219847"/>
                  </a:ext>
                </a:extLst>
              </a:tr>
              <a:tr h="272354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 Trust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565990"/>
                  </a:ext>
                </a:extLst>
              </a:tr>
              <a:tr h="27392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Worth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90976"/>
                  </a:ext>
                </a:extLst>
              </a:tr>
              <a:tr h="45162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l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 Score across all evaluation area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68479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8E07F9A-90E7-DB17-D96E-41C2DBECC76B}"/>
              </a:ext>
            </a:extLst>
          </p:cNvPr>
          <p:cNvGraphicFramePr>
            <a:graphicFrameLocks noGrp="1"/>
          </p:cNvGraphicFramePr>
          <p:nvPr/>
        </p:nvGraphicFramePr>
        <p:xfrm>
          <a:off x="282260" y="2968690"/>
          <a:ext cx="5055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641">
                  <a:extLst>
                    <a:ext uri="{9D8B030D-6E8A-4147-A177-3AD203B41FA5}">
                      <a16:colId xmlns:a16="http://schemas.microsoft.com/office/drawing/2014/main" val="738282178"/>
                    </a:ext>
                  </a:extLst>
                </a:gridCol>
                <a:gridCol w="1511217">
                  <a:extLst>
                    <a:ext uri="{9D8B030D-6E8A-4147-A177-3AD203B41FA5}">
                      <a16:colId xmlns:a16="http://schemas.microsoft.com/office/drawing/2014/main" val="228597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Average Score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C449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83.46</a:t>
                      </a:r>
                    </a:p>
                  </a:txBody>
                  <a:tcPr>
                    <a:solidFill>
                      <a:srgbClr val="C449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207414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7AEA9A2-A8A2-DEEE-BA0D-06F020873A45}"/>
              </a:ext>
            </a:extLst>
          </p:cNvPr>
          <p:cNvGraphicFramePr/>
          <p:nvPr/>
        </p:nvGraphicFramePr>
        <p:xfrm>
          <a:off x="290500" y="3429000"/>
          <a:ext cx="5055858" cy="2813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0404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0C1E46-1212-BE25-94CF-F56FCBBB002B}"/>
              </a:ext>
            </a:extLst>
          </p:cNvPr>
          <p:cNvSpPr txBox="1"/>
          <p:nvPr/>
        </p:nvSpPr>
        <p:spPr>
          <a:xfrm>
            <a:off x="3047114" y="0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Branch Visit Deep Dive (3/3)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F3036C-FC32-DA24-30E3-9D92E8170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87256"/>
              </p:ext>
            </p:extLst>
          </p:nvPr>
        </p:nvGraphicFramePr>
        <p:xfrm>
          <a:off x="1759106" y="6516130"/>
          <a:ext cx="1296144" cy="192405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Satisfactory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37BACF-6D08-E091-1C2D-29F1EDA52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379490"/>
              </p:ext>
            </p:extLst>
          </p:nvPr>
        </p:nvGraphicFramePr>
        <p:xfrm>
          <a:off x="390954" y="6516130"/>
          <a:ext cx="1296144" cy="192405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6100"/>
                          </a:solidFill>
                          <a:effectLst/>
                          <a:latin typeface="+mn-lt"/>
                        </a:rPr>
                        <a:t>Exemplary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47F442-2684-C899-A213-FFD79555D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349584"/>
              </p:ext>
            </p:extLst>
          </p:nvPr>
        </p:nvGraphicFramePr>
        <p:xfrm>
          <a:off x="3127258" y="6516130"/>
          <a:ext cx="1296144" cy="192405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Unsatisfactory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2C7E3A-8CB7-2AFF-5ED5-531819768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523695"/>
              </p:ext>
            </p:extLst>
          </p:nvPr>
        </p:nvGraphicFramePr>
        <p:xfrm>
          <a:off x="367284" y="554361"/>
          <a:ext cx="11457432" cy="5779012"/>
        </p:xfrm>
        <a:graphic>
          <a:graphicData uri="http://schemas.openxmlformats.org/drawingml/2006/table">
            <a:tbl>
              <a:tblPr/>
              <a:tblGrid>
                <a:gridCol w="4937562">
                  <a:extLst>
                    <a:ext uri="{9D8B030D-6E8A-4147-A177-3AD203B41FA5}">
                      <a16:colId xmlns:a16="http://schemas.microsoft.com/office/drawing/2014/main" val="2191410859"/>
                    </a:ext>
                  </a:extLst>
                </a:gridCol>
                <a:gridCol w="724430">
                  <a:extLst>
                    <a:ext uri="{9D8B030D-6E8A-4147-A177-3AD203B41FA5}">
                      <a16:colId xmlns:a16="http://schemas.microsoft.com/office/drawing/2014/main" val="1255823443"/>
                    </a:ext>
                  </a:extLst>
                </a:gridCol>
                <a:gridCol w="724430">
                  <a:extLst>
                    <a:ext uri="{9D8B030D-6E8A-4147-A177-3AD203B41FA5}">
                      <a16:colId xmlns:a16="http://schemas.microsoft.com/office/drawing/2014/main" val="804117031"/>
                    </a:ext>
                  </a:extLst>
                </a:gridCol>
                <a:gridCol w="724430">
                  <a:extLst>
                    <a:ext uri="{9D8B030D-6E8A-4147-A177-3AD203B41FA5}">
                      <a16:colId xmlns:a16="http://schemas.microsoft.com/office/drawing/2014/main" val="2555873502"/>
                    </a:ext>
                  </a:extLst>
                </a:gridCol>
                <a:gridCol w="724430">
                  <a:extLst>
                    <a:ext uri="{9D8B030D-6E8A-4147-A177-3AD203B41FA5}">
                      <a16:colId xmlns:a16="http://schemas.microsoft.com/office/drawing/2014/main" val="3442408172"/>
                    </a:ext>
                  </a:extLst>
                </a:gridCol>
                <a:gridCol w="724430">
                  <a:extLst>
                    <a:ext uri="{9D8B030D-6E8A-4147-A177-3AD203B41FA5}">
                      <a16:colId xmlns:a16="http://schemas.microsoft.com/office/drawing/2014/main" val="1027103297"/>
                    </a:ext>
                  </a:extLst>
                </a:gridCol>
                <a:gridCol w="724430">
                  <a:extLst>
                    <a:ext uri="{9D8B030D-6E8A-4147-A177-3AD203B41FA5}">
                      <a16:colId xmlns:a16="http://schemas.microsoft.com/office/drawing/2014/main" val="3213480560"/>
                    </a:ext>
                  </a:extLst>
                </a:gridCol>
                <a:gridCol w="724430">
                  <a:extLst>
                    <a:ext uri="{9D8B030D-6E8A-4147-A177-3AD203B41FA5}">
                      <a16:colId xmlns:a16="http://schemas.microsoft.com/office/drawing/2014/main" val="315735769"/>
                    </a:ext>
                  </a:extLst>
                </a:gridCol>
                <a:gridCol w="724430">
                  <a:extLst>
                    <a:ext uri="{9D8B030D-6E8A-4147-A177-3AD203B41FA5}">
                      <a16:colId xmlns:a16="http://schemas.microsoft.com/office/drawing/2014/main" val="3503736242"/>
                    </a:ext>
                  </a:extLst>
                </a:gridCol>
                <a:gridCol w="724430">
                  <a:extLst>
                    <a:ext uri="{9D8B030D-6E8A-4147-A177-3AD203B41FA5}">
                      <a16:colId xmlns:a16="http://schemas.microsoft.com/office/drawing/2014/main" val="4119780844"/>
                    </a:ext>
                  </a:extLst>
                </a:gridCol>
              </a:tblGrid>
              <a:tr h="15417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83" marR="983" marT="9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Average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630556"/>
                  </a:ext>
                </a:extLst>
              </a:tr>
              <a:tr h="46055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83" marR="983" marT="9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KHAMIS MUSHAIT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NAJRAN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JABAL AL NOUR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KAKIYYAH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MADENA AIRPORT ROAD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MORJAN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PETROMEEN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TAHLIA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201875"/>
                  </a:ext>
                </a:extLst>
              </a:tr>
              <a:tr h="154176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Base:All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3" marR="983" marT="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051756"/>
                  </a:ext>
                </a:extLst>
              </a:tr>
              <a:tr h="154176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 Score Summary</a:t>
                      </a:r>
                    </a:p>
                  </a:txBody>
                  <a:tcPr marL="983" marR="983" marT="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299548"/>
                  </a:ext>
                </a:extLst>
              </a:tr>
              <a:tr h="187701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 it easy to find the desired branch online</a:t>
                      </a:r>
                    </a:p>
                  </a:txBody>
                  <a:tcPr marL="983" marR="983" marT="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636186"/>
                  </a:ext>
                </a:extLst>
              </a:tr>
              <a:tr h="250135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 it easy to find a parking space for your car Infront of the branch </a:t>
                      </a:r>
                    </a:p>
                  </a:txBody>
                  <a:tcPr marL="983" marR="983" marT="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070631"/>
                  </a:ext>
                </a:extLst>
              </a:tr>
              <a:tr h="374998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best describes the manner in which the SALES CONSULTANT responds to your questions</a:t>
                      </a:r>
                    </a:p>
                  </a:txBody>
                  <a:tcPr marL="983" marR="983" marT="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774790"/>
                  </a:ext>
                </a:extLst>
              </a:tr>
              <a:tr h="154176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Everything I needed was in the store </a:t>
                      </a:r>
                    </a:p>
                  </a:txBody>
                  <a:tcPr marL="983" marR="983" marT="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799537"/>
                  </a:ext>
                </a:extLst>
              </a:tr>
              <a:tr h="154176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Pricing</a:t>
                      </a:r>
                    </a:p>
                  </a:txBody>
                  <a:tcPr marL="983" marR="983" marT="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707288"/>
                  </a:ext>
                </a:extLst>
              </a:tr>
              <a:tr h="154176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 the package delivered on time </a:t>
                      </a:r>
                    </a:p>
                  </a:txBody>
                  <a:tcPr marL="983" marR="983" marT="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308891"/>
                  </a:ext>
                </a:extLst>
              </a:tr>
              <a:tr h="154176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Quick Score Summary</a:t>
                      </a:r>
                    </a:p>
                  </a:txBody>
                  <a:tcPr marL="983" marR="983" marT="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901274"/>
                  </a:ext>
                </a:extLst>
              </a:tr>
              <a:tr h="154176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 it easy to find the desired branch</a:t>
                      </a:r>
                    </a:p>
                  </a:txBody>
                  <a:tcPr marL="983" marR="983" marT="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597851"/>
                  </a:ext>
                </a:extLst>
              </a:tr>
              <a:tr h="154176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 there a queue in front of you</a:t>
                      </a:r>
                    </a:p>
                  </a:txBody>
                  <a:tcPr marL="983" marR="983" marT="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482245"/>
                  </a:ext>
                </a:extLst>
              </a:tr>
              <a:tr h="250135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long did it take from the moment you entered the branch to your turn</a:t>
                      </a:r>
                    </a:p>
                  </a:txBody>
                  <a:tcPr marL="983" marR="983" marT="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98502"/>
                  </a:ext>
                </a:extLst>
              </a:tr>
              <a:tr h="187701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long did the sales consultant take to finish your request</a:t>
                      </a:r>
                    </a:p>
                  </a:txBody>
                  <a:tcPr marL="983" marR="983" marT="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864788"/>
                  </a:ext>
                </a:extLst>
              </a:tr>
              <a:tr h="250135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 the time the employee told you to deliver the shipment right for you</a:t>
                      </a:r>
                    </a:p>
                  </a:txBody>
                  <a:tcPr marL="983" marR="983" marT="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241311"/>
                  </a:ext>
                </a:extLst>
              </a:tr>
              <a:tr h="154176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 the package delivered on time</a:t>
                      </a:r>
                    </a:p>
                  </a:txBody>
                  <a:tcPr marL="983" marR="983" marT="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444571"/>
                  </a:ext>
                </a:extLst>
              </a:tr>
              <a:tr h="154176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Trust Score Summary</a:t>
                      </a:r>
                    </a:p>
                  </a:txBody>
                  <a:tcPr marL="983" marR="983" marT="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704912"/>
                  </a:ext>
                </a:extLst>
              </a:tr>
              <a:tr h="312565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 the information online correct with regards to working hours when you reached the branch</a:t>
                      </a:r>
                    </a:p>
                  </a:txBody>
                  <a:tcPr marL="983" marR="983" marT="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562169"/>
                  </a:ext>
                </a:extLst>
              </a:tr>
              <a:tr h="187701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best describes the appearance of the branch</a:t>
                      </a:r>
                    </a:p>
                  </a:txBody>
                  <a:tcPr marL="983" marR="983" marT="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783090"/>
                  </a:ext>
                </a:extLst>
              </a:tr>
              <a:tr h="250135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best describes the SALES CONSULTANT's appearance</a:t>
                      </a:r>
                    </a:p>
                  </a:txBody>
                  <a:tcPr marL="983" marR="983" marT="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284731"/>
                  </a:ext>
                </a:extLst>
              </a:tr>
              <a:tr h="312565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best describes SALES CONSULTANT's level of friendliness  throughout your interaction:</a:t>
                      </a:r>
                    </a:p>
                  </a:txBody>
                  <a:tcPr marL="983" marR="983" marT="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340130"/>
                  </a:ext>
                </a:extLst>
              </a:tr>
              <a:tr h="250135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best describes the manner in which the overall sales process was handled:</a:t>
                      </a:r>
                    </a:p>
                  </a:txBody>
                  <a:tcPr marL="983" marR="983" marT="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787896"/>
                  </a:ext>
                </a:extLst>
              </a:tr>
              <a:tr h="187701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 the package delivered in full and unbroken</a:t>
                      </a:r>
                    </a:p>
                  </a:txBody>
                  <a:tcPr marL="983" marR="983" marT="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137388"/>
                  </a:ext>
                </a:extLst>
              </a:tr>
              <a:tr h="154176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Worth Score Summary</a:t>
                      </a:r>
                    </a:p>
                  </a:txBody>
                  <a:tcPr marL="983" marR="983" marT="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43564"/>
                  </a:ext>
                </a:extLst>
              </a:tr>
              <a:tr h="154176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 the price right for you</a:t>
                      </a:r>
                    </a:p>
                  </a:txBody>
                  <a:tcPr marL="983" marR="983" marT="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678654"/>
                  </a:ext>
                </a:extLst>
              </a:tr>
              <a:tr h="312565">
                <a:tc>
                  <a:txBody>
                    <a:bodyPr/>
                    <a:lstStyle/>
                    <a:p>
                      <a:pPr marL="91440"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Compared to the service you received today, do you think the amount you paid was worth it</a:t>
                      </a:r>
                    </a:p>
                  </a:txBody>
                  <a:tcPr marL="983" marR="983" marT="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83" marR="983" marT="983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8606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B892A88-E8E1-140E-A1B6-6BA743DC74DC}"/>
              </a:ext>
            </a:extLst>
          </p:cNvPr>
          <p:cNvSpPr txBox="1"/>
          <p:nvPr/>
        </p:nvSpPr>
        <p:spPr>
          <a:xfrm>
            <a:off x="9478879" y="6458443"/>
            <a:ext cx="2347502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Overall Average Score= 83.46</a:t>
            </a:r>
          </a:p>
        </p:txBody>
      </p:sp>
    </p:spTree>
    <p:extLst>
      <p:ext uri="{BB962C8B-B14F-4D97-AF65-F5344CB8AC3E}">
        <p14:creationId xmlns:p14="http://schemas.microsoft.com/office/powerpoint/2010/main" val="86876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032D899-AA20-A8CE-AEC7-2BCC6FDB4C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8636058"/>
              </p:ext>
            </p:extLst>
          </p:nvPr>
        </p:nvGraphicFramePr>
        <p:xfrm>
          <a:off x="1323632" y="778475"/>
          <a:ext cx="10592212" cy="4955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7EA8788-3C5C-D178-0CA6-5B90FA3F2BB6}"/>
              </a:ext>
            </a:extLst>
          </p:cNvPr>
          <p:cNvSpPr txBox="1"/>
          <p:nvPr/>
        </p:nvSpPr>
        <p:spPr>
          <a:xfrm>
            <a:off x="86498" y="1841158"/>
            <a:ext cx="1237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Average 83.46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CD6CC-2B63-A20A-CE25-8341B0B1A139}"/>
              </a:ext>
            </a:extLst>
          </p:cNvPr>
          <p:cNvSpPr txBox="1"/>
          <p:nvPr/>
        </p:nvSpPr>
        <p:spPr>
          <a:xfrm>
            <a:off x="3331323" y="12357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Branch Performance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40C2DA-120E-5FE1-4B0C-0977D25F1532}"/>
              </a:ext>
            </a:extLst>
          </p:cNvPr>
          <p:cNvGraphicFramePr>
            <a:graphicFrameLocks noGrp="1"/>
          </p:cNvGraphicFramePr>
          <p:nvPr/>
        </p:nvGraphicFramePr>
        <p:xfrm>
          <a:off x="1759106" y="6516130"/>
          <a:ext cx="1296144" cy="192405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Competition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124979-3304-9F76-FFDF-E0CA4A51BABC}"/>
              </a:ext>
            </a:extLst>
          </p:cNvPr>
          <p:cNvGraphicFramePr>
            <a:graphicFrameLocks noGrp="1"/>
          </p:cNvGraphicFramePr>
          <p:nvPr/>
        </p:nvGraphicFramePr>
        <p:xfrm>
          <a:off x="390954" y="6516130"/>
          <a:ext cx="1296144" cy="192405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Zajil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33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032D899-AA20-A8CE-AEC7-2BCC6FDB4C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9567476"/>
              </p:ext>
            </p:extLst>
          </p:nvPr>
        </p:nvGraphicFramePr>
        <p:xfrm>
          <a:off x="1323632" y="778475"/>
          <a:ext cx="10592212" cy="4955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7EA8788-3C5C-D178-0CA6-5B90FA3F2BB6}"/>
              </a:ext>
            </a:extLst>
          </p:cNvPr>
          <p:cNvSpPr txBox="1"/>
          <p:nvPr/>
        </p:nvSpPr>
        <p:spPr>
          <a:xfrm>
            <a:off x="86498" y="1841158"/>
            <a:ext cx="1237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Average 83.46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CD6CC-2B63-A20A-CE25-8341B0B1A139}"/>
              </a:ext>
            </a:extLst>
          </p:cNvPr>
          <p:cNvSpPr txBox="1"/>
          <p:nvPr/>
        </p:nvSpPr>
        <p:spPr>
          <a:xfrm>
            <a:off x="3331323" y="12357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Branch Performance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zajil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vs comp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40C2DA-120E-5FE1-4B0C-0977D25F1532}"/>
              </a:ext>
            </a:extLst>
          </p:cNvPr>
          <p:cNvGraphicFramePr>
            <a:graphicFrameLocks noGrp="1"/>
          </p:cNvGraphicFramePr>
          <p:nvPr/>
        </p:nvGraphicFramePr>
        <p:xfrm>
          <a:off x="1759106" y="6516130"/>
          <a:ext cx="1296144" cy="192405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Competition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124979-3304-9F76-FFDF-E0CA4A51BABC}"/>
              </a:ext>
            </a:extLst>
          </p:cNvPr>
          <p:cNvGraphicFramePr>
            <a:graphicFrameLocks noGrp="1"/>
          </p:cNvGraphicFramePr>
          <p:nvPr/>
        </p:nvGraphicFramePr>
        <p:xfrm>
          <a:off x="390954" y="6516130"/>
          <a:ext cx="1296144" cy="192405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Zajil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09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>
            <a:extLst>
              <a:ext uri="{FF2B5EF4-FFF2-40B4-BE49-F238E27FC236}">
                <a16:creationId xmlns:a16="http://schemas.microsoft.com/office/drawing/2014/main" id="{82D6A148-4C52-0E24-AB76-9BAD595B35E9}"/>
              </a:ext>
            </a:extLst>
          </p:cNvPr>
          <p:cNvSpPr txBox="1"/>
          <p:nvPr/>
        </p:nvSpPr>
        <p:spPr>
          <a:xfrm>
            <a:off x="179290" y="170154"/>
            <a:ext cx="803795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ts val="3500"/>
              </a:lnSpc>
              <a:defRPr sz="3800" b="1" spc="-150">
                <a:solidFill>
                  <a:srgbClr val="3C3C3C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PERFORMANCE SCORE FOR BRANCH - </a:t>
            </a:r>
            <a:r>
              <a:rPr kumimoji="0" lang="en-US" sz="3000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</a:t>
            </a:r>
            <a:r>
              <a:rPr lang="en-US" sz="300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URAIDAH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BB79BE1-8E40-2014-2317-ED4D53B6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71" y="706679"/>
            <a:ext cx="6575739" cy="16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761765-802F-8384-2F84-29C94DDBB412}"/>
              </a:ext>
            </a:extLst>
          </p:cNvPr>
          <p:cNvGraphicFramePr>
            <a:graphicFrameLocks noGrp="1"/>
          </p:cNvGraphicFramePr>
          <p:nvPr/>
        </p:nvGraphicFramePr>
        <p:xfrm>
          <a:off x="290500" y="706678"/>
          <a:ext cx="5035261" cy="207162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27814">
                  <a:extLst>
                    <a:ext uri="{9D8B030D-6E8A-4147-A177-3AD203B41FA5}">
                      <a16:colId xmlns:a16="http://schemas.microsoft.com/office/drawing/2014/main" val="925317437"/>
                    </a:ext>
                  </a:extLst>
                </a:gridCol>
                <a:gridCol w="1507447">
                  <a:extLst>
                    <a:ext uri="{9D8B030D-6E8A-4147-A177-3AD203B41FA5}">
                      <a16:colId xmlns:a16="http://schemas.microsoft.com/office/drawing/2014/main" val="283198855"/>
                    </a:ext>
                  </a:extLst>
                </a:gridCol>
              </a:tblGrid>
              <a:tr h="445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 Area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Score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75882"/>
                  </a:ext>
                </a:extLst>
              </a:tr>
              <a:tr h="32697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It’s Simple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478848"/>
                  </a:ext>
                </a:extLst>
              </a:tr>
              <a:tr h="30131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Quick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219847"/>
                  </a:ext>
                </a:extLst>
              </a:tr>
              <a:tr h="272354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 Trust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565990"/>
                  </a:ext>
                </a:extLst>
              </a:tr>
              <a:tr h="27392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Worth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90976"/>
                  </a:ext>
                </a:extLst>
              </a:tr>
              <a:tr h="45162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l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 Score across all evaluation area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684795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ED7A62-D0F4-F349-C031-8F60E7F37766}"/>
              </a:ext>
            </a:extLst>
          </p:cNvPr>
          <p:cNvGraphicFramePr>
            <a:graphicFrameLocks noGrp="1"/>
          </p:cNvGraphicFramePr>
          <p:nvPr/>
        </p:nvGraphicFramePr>
        <p:xfrm>
          <a:off x="282260" y="2968690"/>
          <a:ext cx="5055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641">
                  <a:extLst>
                    <a:ext uri="{9D8B030D-6E8A-4147-A177-3AD203B41FA5}">
                      <a16:colId xmlns:a16="http://schemas.microsoft.com/office/drawing/2014/main" val="738282178"/>
                    </a:ext>
                  </a:extLst>
                </a:gridCol>
                <a:gridCol w="1511217">
                  <a:extLst>
                    <a:ext uri="{9D8B030D-6E8A-4147-A177-3AD203B41FA5}">
                      <a16:colId xmlns:a16="http://schemas.microsoft.com/office/drawing/2014/main" val="228597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Average Score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C449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83.46</a:t>
                      </a:r>
                    </a:p>
                  </a:txBody>
                  <a:tcPr>
                    <a:solidFill>
                      <a:srgbClr val="C449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2074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800049-D89F-DD25-A0F0-EF383EA57F4B}"/>
              </a:ext>
            </a:extLst>
          </p:cNvPr>
          <p:cNvSpPr txBox="1"/>
          <p:nvPr/>
        </p:nvSpPr>
        <p:spPr>
          <a:xfrm>
            <a:off x="5449328" y="2548551"/>
            <a:ext cx="6563382" cy="37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195D1F4-976F-884B-0765-20F95623315E}"/>
              </a:ext>
            </a:extLst>
          </p:cNvPr>
          <p:cNvGraphicFramePr/>
          <p:nvPr/>
        </p:nvGraphicFramePr>
        <p:xfrm>
          <a:off x="290500" y="3429000"/>
          <a:ext cx="5055858" cy="2813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7191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>
            <a:extLst>
              <a:ext uri="{FF2B5EF4-FFF2-40B4-BE49-F238E27FC236}">
                <a16:creationId xmlns:a16="http://schemas.microsoft.com/office/drawing/2014/main" id="{82D6A148-4C52-0E24-AB76-9BAD595B35E9}"/>
              </a:ext>
            </a:extLst>
          </p:cNvPr>
          <p:cNvSpPr txBox="1"/>
          <p:nvPr/>
        </p:nvSpPr>
        <p:spPr>
          <a:xfrm>
            <a:off x="179290" y="170154"/>
            <a:ext cx="803795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ts val="3500"/>
              </a:lnSpc>
              <a:defRPr sz="3800" b="1" spc="-150">
                <a:solidFill>
                  <a:srgbClr val="3C3C3C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PERFORMANCE SCORE FOR BRANCH – Exit19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BB79BE1-8E40-2014-2317-ED4D53B6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71" y="706679"/>
            <a:ext cx="6575739" cy="16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761765-802F-8384-2F84-29C94DDBB412}"/>
              </a:ext>
            </a:extLst>
          </p:cNvPr>
          <p:cNvGraphicFramePr>
            <a:graphicFrameLocks noGrp="1"/>
          </p:cNvGraphicFramePr>
          <p:nvPr/>
        </p:nvGraphicFramePr>
        <p:xfrm>
          <a:off x="290500" y="706678"/>
          <a:ext cx="5035261" cy="207162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27814">
                  <a:extLst>
                    <a:ext uri="{9D8B030D-6E8A-4147-A177-3AD203B41FA5}">
                      <a16:colId xmlns:a16="http://schemas.microsoft.com/office/drawing/2014/main" val="925317437"/>
                    </a:ext>
                  </a:extLst>
                </a:gridCol>
                <a:gridCol w="1507447">
                  <a:extLst>
                    <a:ext uri="{9D8B030D-6E8A-4147-A177-3AD203B41FA5}">
                      <a16:colId xmlns:a16="http://schemas.microsoft.com/office/drawing/2014/main" val="283198855"/>
                    </a:ext>
                  </a:extLst>
                </a:gridCol>
              </a:tblGrid>
              <a:tr h="445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 Area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Score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75882"/>
                  </a:ext>
                </a:extLst>
              </a:tr>
              <a:tr h="32697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It’s Simple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478848"/>
                  </a:ext>
                </a:extLst>
              </a:tr>
              <a:tr h="30131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Quick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219847"/>
                  </a:ext>
                </a:extLst>
              </a:tr>
              <a:tr h="272354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 Trust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565990"/>
                  </a:ext>
                </a:extLst>
              </a:tr>
              <a:tr h="27392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Worth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90976"/>
                  </a:ext>
                </a:extLst>
              </a:tr>
              <a:tr h="45162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l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 Score across all evaluation area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87.50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684795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ED7A62-D0F4-F349-C031-8F60E7F37766}"/>
              </a:ext>
            </a:extLst>
          </p:cNvPr>
          <p:cNvGraphicFramePr>
            <a:graphicFrameLocks noGrp="1"/>
          </p:cNvGraphicFramePr>
          <p:nvPr/>
        </p:nvGraphicFramePr>
        <p:xfrm>
          <a:off x="282260" y="2968690"/>
          <a:ext cx="5055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641">
                  <a:extLst>
                    <a:ext uri="{9D8B030D-6E8A-4147-A177-3AD203B41FA5}">
                      <a16:colId xmlns:a16="http://schemas.microsoft.com/office/drawing/2014/main" val="738282178"/>
                    </a:ext>
                  </a:extLst>
                </a:gridCol>
                <a:gridCol w="1511217">
                  <a:extLst>
                    <a:ext uri="{9D8B030D-6E8A-4147-A177-3AD203B41FA5}">
                      <a16:colId xmlns:a16="http://schemas.microsoft.com/office/drawing/2014/main" val="228597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Average Score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C449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83.46</a:t>
                      </a:r>
                    </a:p>
                  </a:txBody>
                  <a:tcPr>
                    <a:solidFill>
                      <a:srgbClr val="C449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2074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800049-D89F-DD25-A0F0-EF383EA57F4B}"/>
              </a:ext>
            </a:extLst>
          </p:cNvPr>
          <p:cNvSpPr txBox="1"/>
          <p:nvPr/>
        </p:nvSpPr>
        <p:spPr>
          <a:xfrm>
            <a:off x="5449328" y="2548551"/>
            <a:ext cx="6563382" cy="37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E65E4A8A-C452-D266-11FB-F04DAC575510}"/>
              </a:ext>
            </a:extLst>
          </p:cNvPr>
          <p:cNvGraphicFramePr/>
          <p:nvPr/>
        </p:nvGraphicFramePr>
        <p:xfrm>
          <a:off x="290500" y="3429000"/>
          <a:ext cx="5055858" cy="2813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4698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>
            <a:extLst>
              <a:ext uri="{FF2B5EF4-FFF2-40B4-BE49-F238E27FC236}">
                <a16:creationId xmlns:a16="http://schemas.microsoft.com/office/drawing/2014/main" id="{82D6A148-4C52-0E24-AB76-9BAD595B35E9}"/>
              </a:ext>
            </a:extLst>
          </p:cNvPr>
          <p:cNvSpPr txBox="1"/>
          <p:nvPr/>
        </p:nvSpPr>
        <p:spPr>
          <a:xfrm>
            <a:off x="179290" y="170154"/>
            <a:ext cx="803795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ts val="3500"/>
              </a:lnSpc>
              <a:defRPr sz="3800" b="1" spc="-150">
                <a:solidFill>
                  <a:srgbClr val="3C3C3C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PERFORMANCE SCORE FOR BRANCH - KHARJ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BB79BE1-8E40-2014-2317-ED4D53B6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71" y="706679"/>
            <a:ext cx="6575739" cy="16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00049-D89F-DD25-A0F0-EF383EA57F4B}"/>
              </a:ext>
            </a:extLst>
          </p:cNvPr>
          <p:cNvSpPr txBox="1"/>
          <p:nvPr/>
        </p:nvSpPr>
        <p:spPr>
          <a:xfrm>
            <a:off x="5449328" y="2548551"/>
            <a:ext cx="6563382" cy="37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9BC6D3A9-72AC-C45C-70BD-7200A87F2D7E}"/>
              </a:ext>
            </a:extLst>
          </p:cNvPr>
          <p:cNvGraphicFramePr>
            <a:graphicFrameLocks noGrp="1"/>
          </p:cNvGraphicFramePr>
          <p:nvPr/>
        </p:nvGraphicFramePr>
        <p:xfrm>
          <a:off x="290500" y="706678"/>
          <a:ext cx="5035261" cy="207162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27814">
                  <a:extLst>
                    <a:ext uri="{9D8B030D-6E8A-4147-A177-3AD203B41FA5}">
                      <a16:colId xmlns:a16="http://schemas.microsoft.com/office/drawing/2014/main" val="925317437"/>
                    </a:ext>
                  </a:extLst>
                </a:gridCol>
                <a:gridCol w="1507447">
                  <a:extLst>
                    <a:ext uri="{9D8B030D-6E8A-4147-A177-3AD203B41FA5}">
                      <a16:colId xmlns:a16="http://schemas.microsoft.com/office/drawing/2014/main" val="283198855"/>
                    </a:ext>
                  </a:extLst>
                </a:gridCol>
              </a:tblGrid>
              <a:tr h="445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 Area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Score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C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75882"/>
                  </a:ext>
                </a:extLst>
              </a:tr>
              <a:tr h="32697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It’s Simple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478848"/>
                  </a:ext>
                </a:extLst>
              </a:tr>
              <a:tr h="30131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Quick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219847"/>
                  </a:ext>
                </a:extLst>
              </a:tr>
              <a:tr h="272354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 Trust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565990"/>
                  </a:ext>
                </a:extLst>
              </a:tr>
              <a:tr h="27392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u="sng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It’s Worth it</a:t>
                      </a:r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90976"/>
                  </a:ext>
                </a:extLst>
              </a:tr>
              <a:tr h="45162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l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 Score across all evaluation area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684795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331CCC0-DC31-FE61-715E-9759747AC5F8}"/>
              </a:ext>
            </a:extLst>
          </p:cNvPr>
          <p:cNvGraphicFramePr>
            <a:graphicFrameLocks noGrp="1"/>
          </p:cNvGraphicFramePr>
          <p:nvPr/>
        </p:nvGraphicFramePr>
        <p:xfrm>
          <a:off x="282260" y="2968690"/>
          <a:ext cx="5055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641">
                  <a:extLst>
                    <a:ext uri="{9D8B030D-6E8A-4147-A177-3AD203B41FA5}">
                      <a16:colId xmlns:a16="http://schemas.microsoft.com/office/drawing/2014/main" val="738282178"/>
                    </a:ext>
                  </a:extLst>
                </a:gridCol>
                <a:gridCol w="1511217">
                  <a:extLst>
                    <a:ext uri="{9D8B030D-6E8A-4147-A177-3AD203B41FA5}">
                      <a16:colId xmlns:a16="http://schemas.microsoft.com/office/drawing/2014/main" val="228597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Average Score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C449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83.46</a:t>
                      </a:r>
                    </a:p>
                  </a:txBody>
                  <a:tcPr>
                    <a:solidFill>
                      <a:srgbClr val="C449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207414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1E514AE-5624-D0CF-2E1D-60F8F08F080A}"/>
              </a:ext>
            </a:extLst>
          </p:cNvPr>
          <p:cNvGraphicFramePr/>
          <p:nvPr/>
        </p:nvGraphicFramePr>
        <p:xfrm>
          <a:off x="290500" y="3429000"/>
          <a:ext cx="5055858" cy="2813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0681902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{A4816F5F-3F31-4ADF-952C-88AD68907675}tf11429527_win32</Template>
  <TotalTime>1478</TotalTime>
  <Words>2442</Words>
  <Application>Microsoft Office PowerPoint</Application>
  <PresentationFormat>Widescreen</PresentationFormat>
  <Paragraphs>1273</Paragraphs>
  <Slides>31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Bookman Old Style</vt:lpstr>
      <vt:lpstr>Calibri</vt:lpstr>
      <vt:lpstr>Franklin Gothic Book</vt:lpstr>
      <vt:lpstr>1_RetrospectVTI</vt:lpstr>
      <vt:lpstr>ZAJIL- MYSTERY SHOPPING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ZAJIL- MYSTERY SHOPPING</dc:title>
  <dc:creator>Sarath Kalliat</dc:creator>
  <cp:lastModifiedBy>Info</cp:lastModifiedBy>
  <cp:revision>20</cp:revision>
  <dcterms:created xsi:type="dcterms:W3CDTF">2022-08-24T06:55:24Z</dcterms:created>
  <dcterms:modified xsi:type="dcterms:W3CDTF">2022-08-25T09:35:57Z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