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75" r:id="rId5"/>
    <p:sldId id="276" r:id="rId6"/>
    <p:sldId id="272" r:id="rId7"/>
    <p:sldId id="274" r:id="rId8"/>
    <p:sldId id="277" r:id="rId9"/>
    <p:sldId id="278" r:id="rId10"/>
    <p:sldId id="273" r:id="rId11"/>
    <p:sldId id="270"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7F0F8-9254-4329-904A-1CCA90D97B2A}" v="247" dt="2019-10-17T09:38:05.388"/>
    <p1510:client id="{2D99C6EB-8EE1-3986-88E4-4BEBBD8F878B}" v="355" dt="2019-10-17T10:26:18.217"/>
    <p1510:client id="{1F211204-7860-4DD5-3344-A31A587FED5E}" v="336" dt="2019-11-14T11:25:46.318"/>
    <p1510:client id="{808CC690-C60F-4B38-B88C-1CB7F9F650D3}" v="1203" dt="2019-10-17T19:24:31.916"/>
    <p1510:client id="{503C9E2D-0666-9D11-E06D-922A8F9BC069}" v="424" dt="2019-10-17T19:59:49.054"/>
    <p1510:client id="{B3CF5579-963B-6DC2-A53F-8D55F20DE06A}" v="376" dt="2019-10-17T10:45:52.360"/>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FFF393-9250-4B0C-B90A-8D937BAA7923}"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7D2A280A-E918-4A9F-860C-59E3963E8EE7}">
      <dgm:prSet phldr="0"/>
      <dgm:spPr/>
      <dgm:t>
        <a:bodyPr/>
        <a:lstStyle/>
        <a:p>
          <a:pPr rtl="0"/>
          <a:r>
            <a:rPr lang="pl-PL">
              <a:latin typeface="Century Gothic" panose="020B0502020202020204"/>
            </a:rPr>
            <a:t>Our</a:t>
          </a:r>
          <a:r>
            <a:rPr lang="pl-PL" b="0" i="0" u="none" strike="noStrike" cap="none" baseline="0" noProof="0">
              <a:latin typeface="Century Gothic"/>
            </a:rPr>
            <a:t> goals and motivations</a:t>
          </a:r>
          <a:endParaRPr lang="pl-PL"/>
        </a:p>
      </dgm:t>
    </dgm:pt>
    <dgm:pt modelId="{36929D4B-21B2-4532-B628-65B66688C38C}" type="parTrans" cxnId="{269565B3-2AAC-4AF4-9F74-2636C5CF67D1}">
      <dgm:prSet/>
      <dgm:spPr/>
      <dgm:t>
        <a:bodyPr/>
        <a:lstStyle/>
        <a:p>
          <a:endParaRPr lang="en-US"/>
        </a:p>
      </dgm:t>
    </dgm:pt>
    <dgm:pt modelId="{2820F8BA-A320-455F-B3FF-98512F2AA4EF}" type="sibTrans" cxnId="{269565B3-2AAC-4AF4-9F74-2636C5CF67D1}">
      <dgm:prSet/>
      <dgm:spPr/>
      <dgm:t>
        <a:bodyPr/>
        <a:lstStyle/>
        <a:p>
          <a:endParaRPr lang="en-US"/>
        </a:p>
      </dgm:t>
    </dgm:pt>
    <dgm:pt modelId="{83DDBF78-B163-4298-BA61-018C621A0B84}">
      <dgm:prSet phldr="0"/>
      <dgm:spPr/>
      <dgm:t>
        <a:bodyPr/>
        <a:lstStyle/>
        <a:p>
          <a:pPr rtl="0"/>
          <a:r>
            <a:rPr lang="pl-PL">
              <a:latin typeface="Century Gothic" panose="020B0502020202020204"/>
            </a:rPr>
            <a:t>Literature reviews</a:t>
          </a:r>
          <a:endParaRPr lang="pl-PL" dirty="0"/>
        </a:p>
      </dgm:t>
    </dgm:pt>
    <dgm:pt modelId="{B34ABFC4-90C3-402B-92DA-F770CD970895}" type="parTrans" cxnId="{0F92A94D-9C30-4BB4-ACE4-05ED96F0505B}">
      <dgm:prSet/>
      <dgm:spPr/>
      <dgm:t>
        <a:bodyPr/>
        <a:lstStyle/>
        <a:p>
          <a:endParaRPr lang="en-US"/>
        </a:p>
      </dgm:t>
    </dgm:pt>
    <dgm:pt modelId="{07CE55D5-8358-4A67-98D6-B8415BB4A829}" type="sibTrans" cxnId="{0F92A94D-9C30-4BB4-ACE4-05ED96F0505B}">
      <dgm:prSet/>
      <dgm:spPr/>
      <dgm:t>
        <a:bodyPr/>
        <a:lstStyle/>
        <a:p>
          <a:endParaRPr lang="en-US"/>
        </a:p>
      </dgm:t>
    </dgm:pt>
    <dgm:pt modelId="{3E02DDF3-39B5-47F8-BD74-67191E614CEE}">
      <dgm:prSet phldr="0"/>
      <dgm:spPr/>
      <dgm:t>
        <a:bodyPr/>
        <a:lstStyle/>
        <a:p>
          <a:pPr rtl="0"/>
          <a:r>
            <a:rPr lang="pl-PL" b="0" i="0">
              <a:latin typeface="Century Gothic" panose="020B0502020202020204"/>
            </a:rPr>
            <a:t>Results we hope for</a:t>
          </a:r>
          <a:r>
            <a:rPr lang="pl-PL">
              <a:latin typeface="Century Gothic" panose="020B0502020202020204"/>
            </a:rPr>
            <a:t> </a:t>
          </a:r>
          <a:endParaRPr lang="pl-PL" dirty="0"/>
        </a:p>
      </dgm:t>
    </dgm:pt>
    <dgm:pt modelId="{BA785980-DFF5-49BE-BF58-9A0902899EDE}" type="parTrans" cxnId="{5EBAB1D7-7553-49CE-9AAF-DB6F7A120A24}">
      <dgm:prSet/>
      <dgm:spPr/>
      <dgm:t>
        <a:bodyPr/>
        <a:lstStyle/>
        <a:p>
          <a:endParaRPr lang="en-GB"/>
        </a:p>
      </dgm:t>
    </dgm:pt>
    <dgm:pt modelId="{08B84203-A11E-406E-BC6D-81C95AA43A58}" type="sibTrans" cxnId="{5EBAB1D7-7553-49CE-9AAF-DB6F7A120A24}">
      <dgm:prSet/>
      <dgm:spPr/>
      <dgm:t>
        <a:bodyPr/>
        <a:lstStyle/>
        <a:p>
          <a:endParaRPr lang="en-GB"/>
        </a:p>
      </dgm:t>
    </dgm:pt>
    <dgm:pt modelId="{B903C7F3-ECF0-4EED-9C4D-4E11B632B6E0}">
      <dgm:prSet phldr="0"/>
      <dgm:spPr/>
      <dgm:t>
        <a:bodyPr/>
        <a:lstStyle/>
        <a:p>
          <a:pPr rtl="0"/>
          <a:r>
            <a:rPr lang="pl-PL">
              <a:latin typeface="Century Gothic" panose="020B0502020202020204"/>
            </a:rPr>
            <a:t>What we chose to implement</a:t>
          </a:r>
          <a:endParaRPr lang="pl-PL" dirty="0">
            <a:latin typeface="Century Gothic" panose="020B0502020202020204"/>
          </a:endParaRPr>
        </a:p>
      </dgm:t>
    </dgm:pt>
    <dgm:pt modelId="{D0F28E74-232B-4033-A747-CF15106AD38E}" type="parTrans" cxnId="{27E989E0-9E99-46B5-BBFB-672D0F453A89}">
      <dgm:prSet/>
      <dgm:spPr/>
      <dgm:t>
        <a:bodyPr/>
        <a:lstStyle/>
        <a:p>
          <a:endParaRPr lang="en-GB"/>
        </a:p>
      </dgm:t>
    </dgm:pt>
    <dgm:pt modelId="{15834C56-441E-46FD-BB4F-B239F39DB2F7}" type="sibTrans" cxnId="{27E989E0-9E99-46B5-BBFB-672D0F453A89}">
      <dgm:prSet/>
      <dgm:spPr/>
      <dgm:t>
        <a:bodyPr/>
        <a:lstStyle/>
        <a:p>
          <a:endParaRPr lang="en-GB"/>
        </a:p>
      </dgm:t>
    </dgm:pt>
    <dgm:pt modelId="{AD691E47-BEEC-403F-A776-C14EDA887CF6}">
      <dgm:prSet phldr="0"/>
      <dgm:spPr/>
      <dgm:t>
        <a:bodyPr/>
        <a:lstStyle/>
        <a:p>
          <a:pPr rtl="0"/>
          <a:r>
            <a:rPr lang="pl-PL" dirty="0" err="1">
              <a:latin typeface="Century Gothic" panose="020B0502020202020204"/>
            </a:rPr>
            <a:t>Our</a:t>
          </a:r>
          <a:r>
            <a:rPr lang="pl-PL" dirty="0">
              <a:latin typeface="Century Gothic" panose="020B0502020202020204"/>
            </a:rPr>
            <a:t> </a:t>
          </a:r>
          <a:r>
            <a:rPr lang="en-GB" dirty="0">
              <a:latin typeface="Century Gothic" panose="020B0502020202020204"/>
            </a:rPr>
            <a:t>GA </a:t>
          </a:r>
          <a:r>
            <a:rPr lang="pl-PL" dirty="0">
              <a:latin typeface="Century Gothic" panose="020B0502020202020204"/>
            </a:rPr>
            <a:t>module </a:t>
          </a:r>
          <a:r>
            <a:rPr lang="pl-PL" dirty="0" err="1">
              <a:latin typeface="Century Gothic" panose="020B0502020202020204"/>
            </a:rPr>
            <a:t>definition</a:t>
          </a:r>
          <a:endParaRPr lang="pl-PL" dirty="0">
            <a:latin typeface="Century Gothic" panose="020B0502020202020204"/>
          </a:endParaRPr>
        </a:p>
      </dgm:t>
    </dgm:pt>
    <dgm:pt modelId="{090FEDFD-CCDB-4DF6-B8EA-DE84EDB16629}" type="parTrans" cxnId="{02AAA4FF-9AA4-4DD7-A12F-3A3324012C38}">
      <dgm:prSet/>
      <dgm:spPr/>
      <dgm:t>
        <a:bodyPr/>
        <a:lstStyle/>
        <a:p>
          <a:endParaRPr lang="en-GB"/>
        </a:p>
      </dgm:t>
    </dgm:pt>
    <dgm:pt modelId="{122D24A7-3653-4529-8FFA-6A2ED1E407CC}" type="sibTrans" cxnId="{02AAA4FF-9AA4-4DD7-A12F-3A3324012C38}">
      <dgm:prSet/>
      <dgm:spPr/>
      <dgm:t>
        <a:bodyPr/>
        <a:lstStyle/>
        <a:p>
          <a:endParaRPr lang="en-GB"/>
        </a:p>
      </dgm:t>
    </dgm:pt>
    <dgm:pt modelId="{56C346F9-CEA8-497D-AB87-A453190E7A9E}" type="pres">
      <dgm:prSet presAssocID="{45FFF393-9250-4B0C-B90A-8D937BAA7923}" presName="linear" presStyleCnt="0">
        <dgm:presLayoutVars>
          <dgm:animLvl val="lvl"/>
          <dgm:resizeHandles val="exact"/>
        </dgm:presLayoutVars>
      </dgm:prSet>
      <dgm:spPr/>
    </dgm:pt>
    <dgm:pt modelId="{30191787-5029-47B2-8E8C-31576577E0F9}" type="pres">
      <dgm:prSet presAssocID="{7D2A280A-E918-4A9F-860C-59E3963E8EE7}" presName="parentText" presStyleLbl="node1" presStyleIdx="0" presStyleCnt="5">
        <dgm:presLayoutVars>
          <dgm:chMax val="0"/>
          <dgm:bulletEnabled val="1"/>
        </dgm:presLayoutVars>
      </dgm:prSet>
      <dgm:spPr/>
    </dgm:pt>
    <dgm:pt modelId="{2AFA1FC1-A677-4508-B4CE-603ACD711706}" type="pres">
      <dgm:prSet presAssocID="{2820F8BA-A320-455F-B3FF-98512F2AA4EF}" presName="spacer" presStyleCnt="0"/>
      <dgm:spPr/>
    </dgm:pt>
    <dgm:pt modelId="{20A9EAA1-7525-4E39-95A6-793F9FE320B5}" type="pres">
      <dgm:prSet presAssocID="{3E02DDF3-39B5-47F8-BD74-67191E614CEE}" presName="parentText" presStyleLbl="node1" presStyleIdx="1" presStyleCnt="5">
        <dgm:presLayoutVars>
          <dgm:chMax val="0"/>
          <dgm:bulletEnabled val="1"/>
        </dgm:presLayoutVars>
      </dgm:prSet>
      <dgm:spPr/>
    </dgm:pt>
    <dgm:pt modelId="{6DDEA58B-991D-4584-AF26-F092E3365374}" type="pres">
      <dgm:prSet presAssocID="{08B84203-A11E-406E-BC6D-81C95AA43A58}" presName="spacer" presStyleCnt="0"/>
      <dgm:spPr/>
    </dgm:pt>
    <dgm:pt modelId="{0C699406-0CDB-4E6E-BC4E-BF0CADD7B4AB}" type="pres">
      <dgm:prSet presAssocID="{83DDBF78-B163-4298-BA61-018C621A0B84}" presName="parentText" presStyleLbl="node1" presStyleIdx="2" presStyleCnt="5">
        <dgm:presLayoutVars>
          <dgm:chMax val="0"/>
          <dgm:bulletEnabled val="1"/>
        </dgm:presLayoutVars>
      </dgm:prSet>
      <dgm:spPr/>
    </dgm:pt>
    <dgm:pt modelId="{8A09A925-77DF-4568-968A-BDE4045A8C8D}" type="pres">
      <dgm:prSet presAssocID="{07CE55D5-8358-4A67-98D6-B8415BB4A829}" presName="spacer" presStyleCnt="0"/>
      <dgm:spPr/>
    </dgm:pt>
    <dgm:pt modelId="{C739A77E-6567-4F79-A208-0037C6B24BB1}" type="pres">
      <dgm:prSet presAssocID="{B903C7F3-ECF0-4EED-9C4D-4E11B632B6E0}" presName="parentText" presStyleLbl="node1" presStyleIdx="3" presStyleCnt="5">
        <dgm:presLayoutVars>
          <dgm:chMax val="0"/>
          <dgm:bulletEnabled val="1"/>
        </dgm:presLayoutVars>
      </dgm:prSet>
      <dgm:spPr/>
    </dgm:pt>
    <dgm:pt modelId="{8635AFD2-95E6-4C15-92A4-3E55FD287A7F}" type="pres">
      <dgm:prSet presAssocID="{15834C56-441E-46FD-BB4F-B239F39DB2F7}" presName="spacer" presStyleCnt="0"/>
      <dgm:spPr/>
    </dgm:pt>
    <dgm:pt modelId="{3184011A-CE28-422C-9FC6-B55A69873A37}" type="pres">
      <dgm:prSet presAssocID="{AD691E47-BEEC-403F-A776-C14EDA887CF6}" presName="parentText" presStyleLbl="node1" presStyleIdx="4" presStyleCnt="5">
        <dgm:presLayoutVars>
          <dgm:chMax val="0"/>
          <dgm:bulletEnabled val="1"/>
        </dgm:presLayoutVars>
      </dgm:prSet>
      <dgm:spPr/>
    </dgm:pt>
  </dgm:ptLst>
  <dgm:cxnLst>
    <dgm:cxn modelId="{5F0A9D0D-5E86-4500-B56B-473F547E36D4}" type="presOf" srcId="{B903C7F3-ECF0-4EED-9C4D-4E11B632B6E0}" destId="{C739A77E-6567-4F79-A208-0037C6B24BB1}" srcOrd="0" destOrd="0" presId="urn:microsoft.com/office/officeart/2005/8/layout/vList2"/>
    <dgm:cxn modelId="{D470D83D-37B7-4465-A08C-D9AEB683A551}" type="presOf" srcId="{45FFF393-9250-4B0C-B90A-8D937BAA7923}" destId="{56C346F9-CEA8-497D-AB87-A453190E7A9E}" srcOrd="0" destOrd="0" presId="urn:microsoft.com/office/officeart/2005/8/layout/vList2"/>
    <dgm:cxn modelId="{17EBE54C-CA49-4339-9700-68DEC5157DD6}" type="presOf" srcId="{3E02DDF3-39B5-47F8-BD74-67191E614CEE}" destId="{20A9EAA1-7525-4E39-95A6-793F9FE320B5}" srcOrd="0" destOrd="0" presId="urn:microsoft.com/office/officeart/2005/8/layout/vList2"/>
    <dgm:cxn modelId="{0F92A94D-9C30-4BB4-ACE4-05ED96F0505B}" srcId="{45FFF393-9250-4B0C-B90A-8D937BAA7923}" destId="{83DDBF78-B163-4298-BA61-018C621A0B84}" srcOrd="2" destOrd="0" parTransId="{B34ABFC4-90C3-402B-92DA-F770CD970895}" sibTransId="{07CE55D5-8358-4A67-98D6-B8415BB4A829}"/>
    <dgm:cxn modelId="{F5907C54-FB46-4F9C-B91F-756C9AF0D1DB}" type="presOf" srcId="{83DDBF78-B163-4298-BA61-018C621A0B84}" destId="{0C699406-0CDB-4E6E-BC4E-BF0CADD7B4AB}" srcOrd="0" destOrd="0" presId="urn:microsoft.com/office/officeart/2005/8/layout/vList2"/>
    <dgm:cxn modelId="{15F301AE-C9A7-4D0B-BF5F-73CA7FAD6CEC}" type="presOf" srcId="{AD691E47-BEEC-403F-A776-C14EDA887CF6}" destId="{3184011A-CE28-422C-9FC6-B55A69873A37}" srcOrd="0" destOrd="0" presId="urn:microsoft.com/office/officeart/2005/8/layout/vList2"/>
    <dgm:cxn modelId="{269565B3-2AAC-4AF4-9F74-2636C5CF67D1}" srcId="{45FFF393-9250-4B0C-B90A-8D937BAA7923}" destId="{7D2A280A-E918-4A9F-860C-59E3963E8EE7}" srcOrd="0" destOrd="0" parTransId="{36929D4B-21B2-4532-B628-65B66688C38C}" sibTransId="{2820F8BA-A320-455F-B3FF-98512F2AA4EF}"/>
    <dgm:cxn modelId="{5EBAB1D7-7553-49CE-9AAF-DB6F7A120A24}" srcId="{45FFF393-9250-4B0C-B90A-8D937BAA7923}" destId="{3E02DDF3-39B5-47F8-BD74-67191E614CEE}" srcOrd="1" destOrd="0" parTransId="{BA785980-DFF5-49BE-BF58-9A0902899EDE}" sibTransId="{08B84203-A11E-406E-BC6D-81C95AA43A58}"/>
    <dgm:cxn modelId="{27E989E0-9E99-46B5-BBFB-672D0F453A89}" srcId="{45FFF393-9250-4B0C-B90A-8D937BAA7923}" destId="{B903C7F3-ECF0-4EED-9C4D-4E11B632B6E0}" srcOrd="3" destOrd="0" parTransId="{D0F28E74-232B-4033-A747-CF15106AD38E}" sibTransId="{15834C56-441E-46FD-BB4F-B239F39DB2F7}"/>
    <dgm:cxn modelId="{6C975FFD-6904-4E42-A463-15EC4643FC78}" type="presOf" srcId="{7D2A280A-E918-4A9F-860C-59E3963E8EE7}" destId="{30191787-5029-47B2-8E8C-31576577E0F9}" srcOrd="0" destOrd="0" presId="urn:microsoft.com/office/officeart/2005/8/layout/vList2"/>
    <dgm:cxn modelId="{02AAA4FF-9AA4-4DD7-A12F-3A3324012C38}" srcId="{45FFF393-9250-4B0C-B90A-8D937BAA7923}" destId="{AD691E47-BEEC-403F-A776-C14EDA887CF6}" srcOrd="4" destOrd="0" parTransId="{090FEDFD-CCDB-4DF6-B8EA-DE84EDB16629}" sibTransId="{122D24A7-3653-4529-8FFA-6A2ED1E407CC}"/>
    <dgm:cxn modelId="{FC4C6688-7772-4379-983C-2E15A7E5F67E}" type="presParOf" srcId="{56C346F9-CEA8-497D-AB87-A453190E7A9E}" destId="{30191787-5029-47B2-8E8C-31576577E0F9}" srcOrd="0" destOrd="0" presId="urn:microsoft.com/office/officeart/2005/8/layout/vList2"/>
    <dgm:cxn modelId="{1BE2F8B5-B9D6-4CD2-8DE6-518E9F03E045}" type="presParOf" srcId="{56C346F9-CEA8-497D-AB87-A453190E7A9E}" destId="{2AFA1FC1-A677-4508-B4CE-603ACD711706}" srcOrd="1" destOrd="0" presId="urn:microsoft.com/office/officeart/2005/8/layout/vList2"/>
    <dgm:cxn modelId="{C15DD376-E187-4D6B-B226-3705ED55F0A3}" type="presParOf" srcId="{56C346F9-CEA8-497D-AB87-A453190E7A9E}" destId="{20A9EAA1-7525-4E39-95A6-793F9FE320B5}" srcOrd="2" destOrd="0" presId="urn:microsoft.com/office/officeart/2005/8/layout/vList2"/>
    <dgm:cxn modelId="{34E249FD-5E8C-4A26-A2E9-E219D171F8AC}" type="presParOf" srcId="{56C346F9-CEA8-497D-AB87-A453190E7A9E}" destId="{6DDEA58B-991D-4584-AF26-F092E3365374}" srcOrd="3" destOrd="0" presId="urn:microsoft.com/office/officeart/2005/8/layout/vList2"/>
    <dgm:cxn modelId="{3634D20F-204A-4411-8FDF-C2CF2CCAB12E}" type="presParOf" srcId="{56C346F9-CEA8-497D-AB87-A453190E7A9E}" destId="{0C699406-0CDB-4E6E-BC4E-BF0CADD7B4AB}" srcOrd="4" destOrd="0" presId="urn:microsoft.com/office/officeart/2005/8/layout/vList2"/>
    <dgm:cxn modelId="{F5D51D2E-4733-4431-9428-EEBAD33665C2}" type="presParOf" srcId="{56C346F9-CEA8-497D-AB87-A453190E7A9E}" destId="{8A09A925-77DF-4568-968A-BDE4045A8C8D}" srcOrd="5" destOrd="0" presId="urn:microsoft.com/office/officeart/2005/8/layout/vList2"/>
    <dgm:cxn modelId="{054F1B17-B6B0-4F30-8F63-259CA337E437}" type="presParOf" srcId="{56C346F9-CEA8-497D-AB87-A453190E7A9E}" destId="{C739A77E-6567-4F79-A208-0037C6B24BB1}" srcOrd="6" destOrd="0" presId="urn:microsoft.com/office/officeart/2005/8/layout/vList2"/>
    <dgm:cxn modelId="{64386D46-EA8A-42D7-8639-E3C3FF1F9283}" type="presParOf" srcId="{56C346F9-CEA8-497D-AB87-A453190E7A9E}" destId="{8635AFD2-95E6-4C15-92A4-3E55FD287A7F}" srcOrd="7" destOrd="0" presId="urn:microsoft.com/office/officeart/2005/8/layout/vList2"/>
    <dgm:cxn modelId="{9A5D1F8A-9EEA-4275-99A7-C1DBAA8200F6}" type="presParOf" srcId="{56C346F9-CEA8-497D-AB87-A453190E7A9E}" destId="{3184011A-CE28-422C-9FC6-B55A69873A3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969E6F-8C04-479C-A30B-332BEDD1F038}"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lang="en-US"/>
        </a:p>
      </dgm:t>
    </dgm:pt>
    <dgm:pt modelId="{162530CC-FB9A-4547-B2CA-0820B19C93A9}">
      <dgm:prSet/>
      <dgm:spPr/>
      <dgm:t>
        <a:bodyPr/>
        <a:lstStyle/>
        <a:p>
          <a:r>
            <a:rPr lang="en-GB"/>
            <a:t>A single member of population will be represented as a pair of two structures:</a:t>
          </a:r>
          <a:endParaRPr lang="en-US"/>
        </a:p>
      </dgm:t>
    </dgm:pt>
    <dgm:pt modelId="{CB8B2F70-D2FF-4B87-A1F5-04312905EEE7}" type="parTrans" cxnId="{C8402EEE-60DB-457D-915B-79B5612D98AD}">
      <dgm:prSet/>
      <dgm:spPr/>
      <dgm:t>
        <a:bodyPr/>
        <a:lstStyle/>
        <a:p>
          <a:endParaRPr lang="en-US"/>
        </a:p>
      </dgm:t>
    </dgm:pt>
    <dgm:pt modelId="{72C32A06-43E8-4DE5-9348-53A9140767DE}" type="sibTrans" cxnId="{C8402EEE-60DB-457D-915B-79B5612D98AD}">
      <dgm:prSet/>
      <dgm:spPr/>
      <dgm:t>
        <a:bodyPr/>
        <a:lstStyle/>
        <a:p>
          <a:endParaRPr lang="en-US"/>
        </a:p>
      </dgm:t>
    </dgm:pt>
    <dgm:pt modelId="{BB00B540-F20D-438B-A79F-DBF24EA0AA04}">
      <dgm:prSet/>
      <dgm:spPr/>
      <dgm:t>
        <a:bodyPr/>
        <a:lstStyle/>
        <a:p>
          <a:r>
            <a:rPr lang="en-GB"/>
            <a:t>Path that the Thief took</a:t>
          </a:r>
          <a:endParaRPr lang="en-US"/>
        </a:p>
      </dgm:t>
    </dgm:pt>
    <dgm:pt modelId="{51317BBA-3B74-449A-8B5F-181734527BE1}" type="parTrans" cxnId="{79553B89-50D4-4D79-A2B5-27B6347C999A}">
      <dgm:prSet/>
      <dgm:spPr/>
      <dgm:t>
        <a:bodyPr/>
        <a:lstStyle/>
        <a:p>
          <a:endParaRPr lang="en-US"/>
        </a:p>
      </dgm:t>
    </dgm:pt>
    <dgm:pt modelId="{DE929550-333D-42A6-B18C-C92CE42C3DCD}" type="sibTrans" cxnId="{79553B89-50D4-4D79-A2B5-27B6347C999A}">
      <dgm:prSet/>
      <dgm:spPr/>
      <dgm:t>
        <a:bodyPr/>
        <a:lstStyle/>
        <a:p>
          <a:endParaRPr lang="en-US"/>
        </a:p>
      </dgm:t>
    </dgm:pt>
    <dgm:pt modelId="{43509877-4121-4F6D-90FA-3046782589E5}">
      <dgm:prSet/>
      <dgm:spPr/>
      <dgm:t>
        <a:bodyPr/>
        <a:lstStyle/>
        <a:p>
          <a:r>
            <a:rPr lang="en-GB"/>
            <a:t>Items which the thief stole</a:t>
          </a:r>
          <a:endParaRPr lang="en-US"/>
        </a:p>
      </dgm:t>
    </dgm:pt>
    <dgm:pt modelId="{B0E86639-1602-4034-8AE8-C9A108BC94E7}" type="parTrans" cxnId="{4896FADF-7EAC-4936-BA79-35B2E1EE2C2E}">
      <dgm:prSet/>
      <dgm:spPr/>
      <dgm:t>
        <a:bodyPr/>
        <a:lstStyle/>
        <a:p>
          <a:endParaRPr lang="en-US"/>
        </a:p>
      </dgm:t>
    </dgm:pt>
    <dgm:pt modelId="{4BE2E91B-1F58-4E49-A6A3-3F1692D421CC}" type="sibTrans" cxnId="{4896FADF-7EAC-4936-BA79-35B2E1EE2C2E}">
      <dgm:prSet/>
      <dgm:spPr/>
      <dgm:t>
        <a:bodyPr/>
        <a:lstStyle/>
        <a:p>
          <a:endParaRPr lang="en-US"/>
        </a:p>
      </dgm:t>
    </dgm:pt>
    <dgm:pt modelId="{F1E7901A-BCAF-4C73-B077-4485E80378B5}">
      <dgm:prSet/>
      <dgm:spPr/>
      <dgm:t>
        <a:bodyPr/>
        <a:lstStyle/>
        <a:p>
          <a:r>
            <a:rPr lang="en-GB"/>
            <a:t>Solution will be printed exactly as we’ve seen before</a:t>
          </a:r>
          <a:endParaRPr lang="en-US"/>
        </a:p>
      </dgm:t>
    </dgm:pt>
    <dgm:pt modelId="{1B4C2481-735B-4B2F-80E3-1D8149CC4CFC}" type="parTrans" cxnId="{C6F48711-55A2-40B5-A308-25647AA6945A}">
      <dgm:prSet/>
      <dgm:spPr/>
      <dgm:t>
        <a:bodyPr/>
        <a:lstStyle/>
        <a:p>
          <a:endParaRPr lang="en-US"/>
        </a:p>
      </dgm:t>
    </dgm:pt>
    <dgm:pt modelId="{800F159C-378A-4218-A291-BCE6E9769CAC}" type="sibTrans" cxnId="{C6F48711-55A2-40B5-A308-25647AA6945A}">
      <dgm:prSet/>
      <dgm:spPr/>
      <dgm:t>
        <a:bodyPr/>
        <a:lstStyle/>
        <a:p>
          <a:endParaRPr lang="en-US"/>
        </a:p>
      </dgm:t>
    </dgm:pt>
    <dgm:pt modelId="{6AB5A7EE-F73D-48B3-88C9-A70449F9CEA2}" type="pres">
      <dgm:prSet presAssocID="{11969E6F-8C04-479C-A30B-332BEDD1F038}" presName="diagram" presStyleCnt="0">
        <dgm:presLayoutVars>
          <dgm:chPref val="1"/>
          <dgm:dir/>
          <dgm:animOne val="branch"/>
          <dgm:animLvl val="lvl"/>
          <dgm:resizeHandles val="exact"/>
        </dgm:presLayoutVars>
      </dgm:prSet>
      <dgm:spPr/>
    </dgm:pt>
    <dgm:pt modelId="{6338990D-146B-4BD6-B423-4729D5F70ABE}" type="pres">
      <dgm:prSet presAssocID="{162530CC-FB9A-4547-B2CA-0820B19C93A9}" presName="root1" presStyleCnt="0"/>
      <dgm:spPr/>
    </dgm:pt>
    <dgm:pt modelId="{7CB9BB0B-D207-42A9-8E6F-65C1278517D7}" type="pres">
      <dgm:prSet presAssocID="{162530CC-FB9A-4547-B2CA-0820B19C93A9}" presName="LevelOneTextNode" presStyleLbl="node0" presStyleIdx="0" presStyleCnt="2">
        <dgm:presLayoutVars>
          <dgm:chPref val="3"/>
        </dgm:presLayoutVars>
      </dgm:prSet>
      <dgm:spPr/>
    </dgm:pt>
    <dgm:pt modelId="{56503A4D-B266-40C1-9E38-1F85D1A7943A}" type="pres">
      <dgm:prSet presAssocID="{162530CC-FB9A-4547-B2CA-0820B19C93A9}" presName="level2hierChild" presStyleCnt="0"/>
      <dgm:spPr/>
    </dgm:pt>
    <dgm:pt modelId="{2D53B280-B751-48E7-AF49-3F660F28357D}" type="pres">
      <dgm:prSet presAssocID="{51317BBA-3B74-449A-8B5F-181734527BE1}" presName="conn2-1" presStyleLbl="parChTrans1D2" presStyleIdx="0" presStyleCnt="2"/>
      <dgm:spPr/>
    </dgm:pt>
    <dgm:pt modelId="{7AF55462-F970-4A96-B638-21A883EC62BB}" type="pres">
      <dgm:prSet presAssocID="{51317BBA-3B74-449A-8B5F-181734527BE1}" presName="connTx" presStyleLbl="parChTrans1D2" presStyleIdx="0" presStyleCnt="2"/>
      <dgm:spPr/>
    </dgm:pt>
    <dgm:pt modelId="{8104B136-CB05-4FAA-8B8E-1B615DD1A9BE}" type="pres">
      <dgm:prSet presAssocID="{BB00B540-F20D-438B-A79F-DBF24EA0AA04}" presName="root2" presStyleCnt="0"/>
      <dgm:spPr/>
    </dgm:pt>
    <dgm:pt modelId="{97D1B76A-E3A9-4F06-A00F-A6A8F8F30FE8}" type="pres">
      <dgm:prSet presAssocID="{BB00B540-F20D-438B-A79F-DBF24EA0AA04}" presName="LevelTwoTextNode" presStyleLbl="node2" presStyleIdx="0" presStyleCnt="2">
        <dgm:presLayoutVars>
          <dgm:chPref val="3"/>
        </dgm:presLayoutVars>
      </dgm:prSet>
      <dgm:spPr/>
    </dgm:pt>
    <dgm:pt modelId="{257D39B9-6D9D-4EC0-AD02-84C0E91BAA31}" type="pres">
      <dgm:prSet presAssocID="{BB00B540-F20D-438B-A79F-DBF24EA0AA04}" presName="level3hierChild" presStyleCnt="0"/>
      <dgm:spPr/>
    </dgm:pt>
    <dgm:pt modelId="{A1FC3DD2-955C-460A-B708-6EB4302BCF93}" type="pres">
      <dgm:prSet presAssocID="{B0E86639-1602-4034-8AE8-C9A108BC94E7}" presName="conn2-1" presStyleLbl="parChTrans1D2" presStyleIdx="1" presStyleCnt="2"/>
      <dgm:spPr/>
    </dgm:pt>
    <dgm:pt modelId="{143284AA-ADD4-4F48-A26B-7372BB6D485F}" type="pres">
      <dgm:prSet presAssocID="{B0E86639-1602-4034-8AE8-C9A108BC94E7}" presName="connTx" presStyleLbl="parChTrans1D2" presStyleIdx="1" presStyleCnt="2"/>
      <dgm:spPr/>
    </dgm:pt>
    <dgm:pt modelId="{44B23DAF-D634-4E2F-A23E-7750CE46C47E}" type="pres">
      <dgm:prSet presAssocID="{43509877-4121-4F6D-90FA-3046782589E5}" presName="root2" presStyleCnt="0"/>
      <dgm:spPr/>
    </dgm:pt>
    <dgm:pt modelId="{ED0A47FD-B6AD-4BEF-87BB-49375056D006}" type="pres">
      <dgm:prSet presAssocID="{43509877-4121-4F6D-90FA-3046782589E5}" presName="LevelTwoTextNode" presStyleLbl="node2" presStyleIdx="1" presStyleCnt="2">
        <dgm:presLayoutVars>
          <dgm:chPref val="3"/>
        </dgm:presLayoutVars>
      </dgm:prSet>
      <dgm:spPr/>
    </dgm:pt>
    <dgm:pt modelId="{FCB6A366-23CB-4B74-AB91-F3B82EEF411C}" type="pres">
      <dgm:prSet presAssocID="{43509877-4121-4F6D-90FA-3046782589E5}" presName="level3hierChild" presStyleCnt="0"/>
      <dgm:spPr/>
    </dgm:pt>
    <dgm:pt modelId="{54B183C3-367D-4FB0-A93D-DB2916F1C7E8}" type="pres">
      <dgm:prSet presAssocID="{F1E7901A-BCAF-4C73-B077-4485E80378B5}" presName="root1" presStyleCnt="0"/>
      <dgm:spPr/>
    </dgm:pt>
    <dgm:pt modelId="{3FEAEDF5-C735-4A95-8AF8-251DD6DD3942}" type="pres">
      <dgm:prSet presAssocID="{F1E7901A-BCAF-4C73-B077-4485E80378B5}" presName="LevelOneTextNode" presStyleLbl="node0" presStyleIdx="1" presStyleCnt="2">
        <dgm:presLayoutVars>
          <dgm:chPref val="3"/>
        </dgm:presLayoutVars>
      </dgm:prSet>
      <dgm:spPr/>
    </dgm:pt>
    <dgm:pt modelId="{4FD1AB5A-C3CA-49F0-BB56-E1AA8E6DB1E2}" type="pres">
      <dgm:prSet presAssocID="{F1E7901A-BCAF-4C73-B077-4485E80378B5}" presName="level2hierChild" presStyleCnt="0"/>
      <dgm:spPr/>
    </dgm:pt>
  </dgm:ptLst>
  <dgm:cxnLst>
    <dgm:cxn modelId="{C6F48711-55A2-40B5-A308-25647AA6945A}" srcId="{11969E6F-8C04-479C-A30B-332BEDD1F038}" destId="{F1E7901A-BCAF-4C73-B077-4485E80378B5}" srcOrd="1" destOrd="0" parTransId="{1B4C2481-735B-4B2F-80E3-1D8149CC4CFC}" sibTransId="{800F159C-378A-4218-A291-BCE6E9769CAC}"/>
    <dgm:cxn modelId="{39DA6C27-2841-45CD-ADDA-D79581119792}" type="presOf" srcId="{F1E7901A-BCAF-4C73-B077-4485E80378B5}" destId="{3FEAEDF5-C735-4A95-8AF8-251DD6DD3942}" srcOrd="0" destOrd="0" presId="urn:microsoft.com/office/officeart/2005/8/layout/hierarchy2"/>
    <dgm:cxn modelId="{C6C3216A-B3F4-4ACA-A1E0-AF6CA1E987B9}" type="presOf" srcId="{43509877-4121-4F6D-90FA-3046782589E5}" destId="{ED0A47FD-B6AD-4BEF-87BB-49375056D006}" srcOrd="0" destOrd="0" presId="urn:microsoft.com/office/officeart/2005/8/layout/hierarchy2"/>
    <dgm:cxn modelId="{5AA28A52-803E-4E4C-B36B-5D383D7E36BA}" type="presOf" srcId="{51317BBA-3B74-449A-8B5F-181734527BE1}" destId="{2D53B280-B751-48E7-AF49-3F660F28357D}" srcOrd="0" destOrd="0" presId="urn:microsoft.com/office/officeart/2005/8/layout/hierarchy2"/>
    <dgm:cxn modelId="{79553B89-50D4-4D79-A2B5-27B6347C999A}" srcId="{162530CC-FB9A-4547-B2CA-0820B19C93A9}" destId="{BB00B540-F20D-438B-A79F-DBF24EA0AA04}" srcOrd="0" destOrd="0" parTransId="{51317BBA-3B74-449A-8B5F-181734527BE1}" sibTransId="{DE929550-333D-42A6-B18C-C92CE42C3DCD}"/>
    <dgm:cxn modelId="{2425F490-D7E3-4D43-8F65-EC7E5C1C06B9}" type="presOf" srcId="{BB00B540-F20D-438B-A79F-DBF24EA0AA04}" destId="{97D1B76A-E3A9-4F06-A00F-A6A8F8F30FE8}" srcOrd="0" destOrd="0" presId="urn:microsoft.com/office/officeart/2005/8/layout/hierarchy2"/>
    <dgm:cxn modelId="{F45795D4-C38C-4986-A5B3-718362F020F8}" type="presOf" srcId="{51317BBA-3B74-449A-8B5F-181734527BE1}" destId="{7AF55462-F970-4A96-B638-21A883EC62BB}" srcOrd="1" destOrd="0" presId="urn:microsoft.com/office/officeart/2005/8/layout/hierarchy2"/>
    <dgm:cxn modelId="{4896FADF-7EAC-4936-BA79-35B2E1EE2C2E}" srcId="{162530CC-FB9A-4547-B2CA-0820B19C93A9}" destId="{43509877-4121-4F6D-90FA-3046782589E5}" srcOrd="1" destOrd="0" parTransId="{B0E86639-1602-4034-8AE8-C9A108BC94E7}" sibTransId="{4BE2E91B-1F58-4E49-A6A3-3F1692D421CC}"/>
    <dgm:cxn modelId="{5E29B1ED-0143-426E-94F4-D56FAEDF04B3}" type="presOf" srcId="{11969E6F-8C04-479C-A30B-332BEDD1F038}" destId="{6AB5A7EE-F73D-48B3-88C9-A70449F9CEA2}" srcOrd="0" destOrd="0" presId="urn:microsoft.com/office/officeart/2005/8/layout/hierarchy2"/>
    <dgm:cxn modelId="{C8402EEE-60DB-457D-915B-79B5612D98AD}" srcId="{11969E6F-8C04-479C-A30B-332BEDD1F038}" destId="{162530CC-FB9A-4547-B2CA-0820B19C93A9}" srcOrd="0" destOrd="0" parTransId="{CB8B2F70-D2FF-4B87-A1F5-04312905EEE7}" sibTransId="{72C32A06-43E8-4DE5-9348-53A9140767DE}"/>
    <dgm:cxn modelId="{35A0DFF7-D0B7-4799-9831-ACDFB742F3C3}" type="presOf" srcId="{B0E86639-1602-4034-8AE8-C9A108BC94E7}" destId="{A1FC3DD2-955C-460A-B708-6EB4302BCF93}" srcOrd="0" destOrd="0" presId="urn:microsoft.com/office/officeart/2005/8/layout/hierarchy2"/>
    <dgm:cxn modelId="{A2D803FA-F46F-438C-81B7-A7672D083E8F}" type="presOf" srcId="{162530CC-FB9A-4547-B2CA-0820B19C93A9}" destId="{7CB9BB0B-D207-42A9-8E6F-65C1278517D7}" srcOrd="0" destOrd="0" presId="urn:microsoft.com/office/officeart/2005/8/layout/hierarchy2"/>
    <dgm:cxn modelId="{F6CC15FE-2C64-4F58-BFBA-211E4F45A1E8}" type="presOf" srcId="{B0E86639-1602-4034-8AE8-C9A108BC94E7}" destId="{143284AA-ADD4-4F48-A26B-7372BB6D485F}" srcOrd="1" destOrd="0" presId="urn:microsoft.com/office/officeart/2005/8/layout/hierarchy2"/>
    <dgm:cxn modelId="{F9B53216-A8AE-4FAC-A1B5-67D46159549F}" type="presParOf" srcId="{6AB5A7EE-F73D-48B3-88C9-A70449F9CEA2}" destId="{6338990D-146B-4BD6-B423-4729D5F70ABE}" srcOrd="0" destOrd="0" presId="urn:microsoft.com/office/officeart/2005/8/layout/hierarchy2"/>
    <dgm:cxn modelId="{AE9A702C-E0D5-4D04-A692-E65644A178A6}" type="presParOf" srcId="{6338990D-146B-4BD6-B423-4729D5F70ABE}" destId="{7CB9BB0B-D207-42A9-8E6F-65C1278517D7}" srcOrd="0" destOrd="0" presId="urn:microsoft.com/office/officeart/2005/8/layout/hierarchy2"/>
    <dgm:cxn modelId="{54A165E7-D687-4080-B8E1-57E6320444B4}" type="presParOf" srcId="{6338990D-146B-4BD6-B423-4729D5F70ABE}" destId="{56503A4D-B266-40C1-9E38-1F85D1A7943A}" srcOrd="1" destOrd="0" presId="urn:microsoft.com/office/officeart/2005/8/layout/hierarchy2"/>
    <dgm:cxn modelId="{C49FEC20-AB45-4441-9B3C-57F11AB7209B}" type="presParOf" srcId="{56503A4D-B266-40C1-9E38-1F85D1A7943A}" destId="{2D53B280-B751-48E7-AF49-3F660F28357D}" srcOrd="0" destOrd="0" presId="urn:microsoft.com/office/officeart/2005/8/layout/hierarchy2"/>
    <dgm:cxn modelId="{0FE1B0A9-0618-43DC-B5D9-84ED8097397C}" type="presParOf" srcId="{2D53B280-B751-48E7-AF49-3F660F28357D}" destId="{7AF55462-F970-4A96-B638-21A883EC62BB}" srcOrd="0" destOrd="0" presId="urn:microsoft.com/office/officeart/2005/8/layout/hierarchy2"/>
    <dgm:cxn modelId="{AABDCDC8-4544-43E9-AFEE-B48E8CBA3F60}" type="presParOf" srcId="{56503A4D-B266-40C1-9E38-1F85D1A7943A}" destId="{8104B136-CB05-4FAA-8B8E-1B615DD1A9BE}" srcOrd="1" destOrd="0" presId="urn:microsoft.com/office/officeart/2005/8/layout/hierarchy2"/>
    <dgm:cxn modelId="{F7621F28-131A-47B2-8FE0-1DC430DCFB4F}" type="presParOf" srcId="{8104B136-CB05-4FAA-8B8E-1B615DD1A9BE}" destId="{97D1B76A-E3A9-4F06-A00F-A6A8F8F30FE8}" srcOrd="0" destOrd="0" presId="urn:microsoft.com/office/officeart/2005/8/layout/hierarchy2"/>
    <dgm:cxn modelId="{363F46CC-6A3E-4A4C-B9CC-6E45ACD0DA26}" type="presParOf" srcId="{8104B136-CB05-4FAA-8B8E-1B615DD1A9BE}" destId="{257D39B9-6D9D-4EC0-AD02-84C0E91BAA31}" srcOrd="1" destOrd="0" presId="urn:microsoft.com/office/officeart/2005/8/layout/hierarchy2"/>
    <dgm:cxn modelId="{F335AA78-50F3-4A83-9EF9-668BF65B62DD}" type="presParOf" srcId="{56503A4D-B266-40C1-9E38-1F85D1A7943A}" destId="{A1FC3DD2-955C-460A-B708-6EB4302BCF93}" srcOrd="2" destOrd="0" presId="urn:microsoft.com/office/officeart/2005/8/layout/hierarchy2"/>
    <dgm:cxn modelId="{C32753A0-D035-4BE0-8F02-EB63273A2FD0}" type="presParOf" srcId="{A1FC3DD2-955C-460A-B708-6EB4302BCF93}" destId="{143284AA-ADD4-4F48-A26B-7372BB6D485F}" srcOrd="0" destOrd="0" presId="urn:microsoft.com/office/officeart/2005/8/layout/hierarchy2"/>
    <dgm:cxn modelId="{E982E381-7A12-4413-A292-5B247398CFAF}" type="presParOf" srcId="{56503A4D-B266-40C1-9E38-1F85D1A7943A}" destId="{44B23DAF-D634-4E2F-A23E-7750CE46C47E}" srcOrd="3" destOrd="0" presId="urn:microsoft.com/office/officeart/2005/8/layout/hierarchy2"/>
    <dgm:cxn modelId="{148A5117-B87A-4F49-A594-F2FB1F84E76F}" type="presParOf" srcId="{44B23DAF-D634-4E2F-A23E-7750CE46C47E}" destId="{ED0A47FD-B6AD-4BEF-87BB-49375056D006}" srcOrd="0" destOrd="0" presId="urn:microsoft.com/office/officeart/2005/8/layout/hierarchy2"/>
    <dgm:cxn modelId="{BBF9C400-8CBA-4FC8-84FC-D7A5F0CF48DB}" type="presParOf" srcId="{44B23DAF-D634-4E2F-A23E-7750CE46C47E}" destId="{FCB6A366-23CB-4B74-AB91-F3B82EEF411C}" srcOrd="1" destOrd="0" presId="urn:microsoft.com/office/officeart/2005/8/layout/hierarchy2"/>
    <dgm:cxn modelId="{1E22BD1C-E204-43D4-992D-9C0F30A3D33E}" type="presParOf" srcId="{6AB5A7EE-F73D-48B3-88C9-A70449F9CEA2}" destId="{54B183C3-367D-4FB0-A93D-DB2916F1C7E8}" srcOrd="1" destOrd="0" presId="urn:microsoft.com/office/officeart/2005/8/layout/hierarchy2"/>
    <dgm:cxn modelId="{45EB5545-7831-4DFC-8A57-FF7900054AD0}" type="presParOf" srcId="{54B183C3-367D-4FB0-A93D-DB2916F1C7E8}" destId="{3FEAEDF5-C735-4A95-8AF8-251DD6DD3942}" srcOrd="0" destOrd="0" presId="urn:microsoft.com/office/officeart/2005/8/layout/hierarchy2"/>
    <dgm:cxn modelId="{FEC0B7FC-F94E-4D09-BE46-D2D5A5034A5B}" type="presParOf" srcId="{54B183C3-367D-4FB0-A93D-DB2916F1C7E8}" destId="{4FD1AB5A-C3CA-49F0-BB56-E1AA8E6DB1E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91787-5029-47B2-8E8C-31576577E0F9}">
      <dsp:nvSpPr>
        <dsp:cNvPr id="0" name=""/>
        <dsp:cNvSpPr/>
      </dsp:nvSpPr>
      <dsp:spPr>
        <a:xfrm>
          <a:off x="0" y="117157"/>
          <a:ext cx="6496050" cy="791505"/>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pl-PL" sz="3300" kern="1200">
              <a:latin typeface="Century Gothic" panose="020B0502020202020204"/>
            </a:rPr>
            <a:t>Our</a:t>
          </a:r>
          <a:r>
            <a:rPr lang="pl-PL" sz="3300" b="0" i="0" u="none" strike="noStrike" kern="1200" cap="none" baseline="0" noProof="0">
              <a:latin typeface="Century Gothic"/>
            </a:rPr>
            <a:t> goals and motivations</a:t>
          </a:r>
          <a:endParaRPr lang="pl-PL" sz="3300" kern="1200"/>
        </a:p>
      </dsp:txBody>
      <dsp:txXfrm>
        <a:off x="38638" y="155795"/>
        <a:ext cx="6418774" cy="714229"/>
      </dsp:txXfrm>
    </dsp:sp>
    <dsp:sp modelId="{20A9EAA1-7525-4E39-95A6-793F9FE320B5}">
      <dsp:nvSpPr>
        <dsp:cNvPr id="0" name=""/>
        <dsp:cNvSpPr/>
      </dsp:nvSpPr>
      <dsp:spPr>
        <a:xfrm>
          <a:off x="0" y="1003702"/>
          <a:ext cx="6496050" cy="791505"/>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pl-PL" sz="3300" b="0" i="0" kern="1200">
              <a:latin typeface="Century Gothic" panose="020B0502020202020204"/>
            </a:rPr>
            <a:t>Results we hope for</a:t>
          </a:r>
          <a:r>
            <a:rPr lang="pl-PL" sz="3300" kern="1200">
              <a:latin typeface="Century Gothic" panose="020B0502020202020204"/>
            </a:rPr>
            <a:t> </a:t>
          </a:r>
          <a:endParaRPr lang="pl-PL" sz="3300" kern="1200" dirty="0"/>
        </a:p>
      </dsp:txBody>
      <dsp:txXfrm>
        <a:off x="38638" y="1042340"/>
        <a:ext cx="6418774" cy="714229"/>
      </dsp:txXfrm>
    </dsp:sp>
    <dsp:sp modelId="{0C699406-0CDB-4E6E-BC4E-BF0CADD7B4AB}">
      <dsp:nvSpPr>
        <dsp:cNvPr id="0" name=""/>
        <dsp:cNvSpPr/>
      </dsp:nvSpPr>
      <dsp:spPr>
        <a:xfrm>
          <a:off x="0" y="1890247"/>
          <a:ext cx="6496050" cy="791505"/>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pl-PL" sz="3300" kern="1200">
              <a:latin typeface="Century Gothic" panose="020B0502020202020204"/>
            </a:rPr>
            <a:t>Literature reviews</a:t>
          </a:r>
          <a:endParaRPr lang="pl-PL" sz="3300" kern="1200" dirty="0"/>
        </a:p>
      </dsp:txBody>
      <dsp:txXfrm>
        <a:off x="38638" y="1928885"/>
        <a:ext cx="6418774" cy="714229"/>
      </dsp:txXfrm>
    </dsp:sp>
    <dsp:sp modelId="{C739A77E-6567-4F79-A208-0037C6B24BB1}">
      <dsp:nvSpPr>
        <dsp:cNvPr id="0" name=""/>
        <dsp:cNvSpPr/>
      </dsp:nvSpPr>
      <dsp:spPr>
        <a:xfrm>
          <a:off x="0" y="2776792"/>
          <a:ext cx="6496050" cy="791505"/>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pl-PL" sz="3300" kern="1200">
              <a:latin typeface="Century Gothic" panose="020B0502020202020204"/>
            </a:rPr>
            <a:t>What we chose to implement</a:t>
          </a:r>
          <a:endParaRPr lang="pl-PL" sz="3300" kern="1200" dirty="0">
            <a:latin typeface="Century Gothic" panose="020B0502020202020204"/>
          </a:endParaRPr>
        </a:p>
      </dsp:txBody>
      <dsp:txXfrm>
        <a:off x="38638" y="2815430"/>
        <a:ext cx="6418774" cy="714229"/>
      </dsp:txXfrm>
    </dsp:sp>
    <dsp:sp modelId="{3184011A-CE28-422C-9FC6-B55A69873A37}">
      <dsp:nvSpPr>
        <dsp:cNvPr id="0" name=""/>
        <dsp:cNvSpPr/>
      </dsp:nvSpPr>
      <dsp:spPr>
        <a:xfrm>
          <a:off x="0" y="3663337"/>
          <a:ext cx="6496050" cy="791505"/>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pl-PL" sz="3300" kern="1200" dirty="0" err="1">
              <a:latin typeface="Century Gothic" panose="020B0502020202020204"/>
            </a:rPr>
            <a:t>Our</a:t>
          </a:r>
          <a:r>
            <a:rPr lang="pl-PL" sz="3300" kern="1200" dirty="0">
              <a:latin typeface="Century Gothic" panose="020B0502020202020204"/>
            </a:rPr>
            <a:t> </a:t>
          </a:r>
          <a:r>
            <a:rPr lang="en-GB" sz="3300" kern="1200" dirty="0">
              <a:latin typeface="Century Gothic" panose="020B0502020202020204"/>
            </a:rPr>
            <a:t>GA </a:t>
          </a:r>
          <a:r>
            <a:rPr lang="pl-PL" sz="3300" kern="1200" dirty="0">
              <a:latin typeface="Century Gothic" panose="020B0502020202020204"/>
            </a:rPr>
            <a:t>module </a:t>
          </a:r>
          <a:r>
            <a:rPr lang="pl-PL" sz="3300" kern="1200" dirty="0" err="1">
              <a:latin typeface="Century Gothic" panose="020B0502020202020204"/>
            </a:rPr>
            <a:t>definition</a:t>
          </a:r>
          <a:endParaRPr lang="pl-PL" sz="3300" kern="1200" dirty="0">
            <a:latin typeface="Century Gothic" panose="020B0502020202020204"/>
          </a:endParaRPr>
        </a:p>
      </dsp:txBody>
      <dsp:txXfrm>
        <a:off x="38638" y="3701975"/>
        <a:ext cx="6418774"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9BB0B-D207-42A9-8E6F-65C1278517D7}">
      <dsp:nvSpPr>
        <dsp:cNvPr id="0" name=""/>
        <dsp:cNvSpPr/>
      </dsp:nvSpPr>
      <dsp:spPr>
        <a:xfrm>
          <a:off x="1161032" y="705564"/>
          <a:ext cx="2449810" cy="1224905"/>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a:t>A single member of population will be represented as a pair of two structures:</a:t>
          </a:r>
          <a:endParaRPr lang="en-US" sz="1700" kern="1200"/>
        </a:p>
      </dsp:txBody>
      <dsp:txXfrm>
        <a:off x="1196908" y="741440"/>
        <a:ext cx="2378058" cy="1153153"/>
      </dsp:txXfrm>
    </dsp:sp>
    <dsp:sp modelId="{2D53B280-B751-48E7-AF49-3F660F28357D}">
      <dsp:nvSpPr>
        <dsp:cNvPr id="0" name=""/>
        <dsp:cNvSpPr/>
      </dsp:nvSpPr>
      <dsp:spPr>
        <a:xfrm rot="19457599">
          <a:off x="3497414" y="932853"/>
          <a:ext cx="1206780" cy="66005"/>
        </a:xfrm>
        <a:custGeom>
          <a:avLst/>
          <a:gdLst/>
          <a:ahLst/>
          <a:cxnLst/>
          <a:rect l="0" t="0" r="0" b="0"/>
          <a:pathLst>
            <a:path>
              <a:moveTo>
                <a:pt x="0" y="33002"/>
              </a:moveTo>
              <a:lnTo>
                <a:pt x="1206780" y="33002"/>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70634" y="935687"/>
        <a:ext cx="60339" cy="60339"/>
      </dsp:txXfrm>
    </dsp:sp>
    <dsp:sp modelId="{97D1B76A-E3A9-4F06-A00F-A6A8F8F30FE8}">
      <dsp:nvSpPr>
        <dsp:cNvPr id="0" name=""/>
        <dsp:cNvSpPr/>
      </dsp:nvSpPr>
      <dsp:spPr>
        <a:xfrm>
          <a:off x="4590766" y="1243"/>
          <a:ext cx="2449810" cy="1224905"/>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a:t>Path that the Thief took</a:t>
          </a:r>
          <a:endParaRPr lang="en-US" sz="1700" kern="1200"/>
        </a:p>
      </dsp:txBody>
      <dsp:txXfrm>
        <a:off x="4626642" y="37119"/>
        <a:ext cx="2378058" cy="1153153"/>
      </dsp:txXfrm>
    </dsp:sp>
    <dsp:sp modelId="{A1FC3DD2-955C-460A-B708-6EB4302BCF93}">
      <dsp:nvSpPr>
        <dsp:cNvPr id="0" name=""/>
        <dsp:cNvSpPr/>
      </dsp:nvSpPr>
      <dsp:spPr>
        <a:xfrm rot="2142401">
          <a:off x="3497414" y="1637174"/>
          <a:ext cx="1206780" cy="66005"/>
        </a:xfrm>
        <a:custGeom>
          <a:avLst/>
          <a:gdLst/>
          <a:ahLst/>
          <a:cxnLst/>
          <a:rect l="0" t="0" r="0" b="0"/>
          <a:pathLst>
            <a:path>
              <a:moveTo>
                <a:pt x="0" y="33002"/>
              </a:moveTo>
              <a:lnTo>
                <a:pt x="1206780" y="33002"/>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70634" y="1640007"/>
        <a:ext cx="60339" cy="60339"/>
      </dsp:txXfrm>
    </dsp:sp>
    <dsp:sp modelId="{ED0A47FD-B6AD-4BEF-87BB-49375056D006}">
      <dsp:nvSpPr>
        <dsp:cNvPr id="0" name=""/>
        <dsp:cNvSpPr/>
      </dsp:nvSpPr>
      <dsp:spPr>
        <a:xfrm>
          <a:off x="4590766" y="1409884"/>
          <a:ext cx="2449810" cy="1224905"/>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a:t>Items which the thief stole</a:t>
          </a:r>
          <a:endParaRPr lang="en-US" sz="1700" kern="1200"/>
        </a:p>
      </dsp:txBody>
      <dsp:txXfrm>
        <a:off x="4626642" y="1445760"/>
        <a:ext cx="2378058" cy="1153153"/>
      </dsp:txXfrm>
    </dsp:sp>
    <dsp:sp modelId="{3FEAEDF5-C735-4A95-8AF8-251DD6DD3942}">
      <dsp:nvSpPr>
        <dsp:cNvPr id="0" name=""/>
        <dsp:cNvSpPr/>
      </dsp:nvSpPr>
      <dsp:spPr>
        <a:xfrm>
          <a:off x="1161032" y="2114205"/>
          <a:ext cx="2449810" cy="1224905"/>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a:t>Solution will be printed exactly as we’ve seen before</a:t>
          </a:r>
          <a:endParaRPr lang="en-US" sz="1700" kern="1200"/>
        </a:p>
      </dsp:txBody>
      <dsp:txXfrm>
        <a:off x="1196908" y="2150081"/>
        <a:ext cx="2378058" cy="11531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0538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2229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1120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281121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68550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21290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08630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2347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5842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1674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2691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4556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1454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11/15/2019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0390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2467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7576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872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9317742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31" name="Freeform: Shape 26">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2580F66-7AC9-49B1-A225-80BFB7DF5587}"/>
              </a:ext>
            </a:extLst>
          </p:cNvPr>
          <p:cNvSpPr>
            <a:spLocks noGrp="1"/>
          </p:cNvSpPr>
          <p:nvPr>
            <p:ph type="ctrTitle"/>
          </p:nvPr>
        </p:nvSpPr>
        <p:spPr>
          <a:xfrm>
            <a:off x="965505" y="623571"/>
            <a:ext cx="10260990" cy="3523885"/>
          </a:xfrm>
        </p:spPr>
        <p:txBody>
          <a:bodyPr>
            <a:normAutofit/>
          </a:bodyPr>
          <a:lstStyle/>
          <a:p>
            <a:pPr algn="ctr">
              <a:lnSpc>
                <a:spcPct val="90000"/>
              </a:lnSpc>
            </a:pPr>
            <a:r>
              <a:rPr lang="pl-PL" sz="6200" dirty="0" err="1"/>
              <a:t>Efficiency</a:t>
            </a:r>
            <a:r>
              <a:rPr lang="pl-PL" sz="6200" dirty="0"/>
              <a:t> </a:t>
            </a:r>
            <a:r>
              <a:rPr lang="pl-PL" sz="6200" dirty="0" err="1"/>
              <a:t>comparison</a:t>
            </a:r>
            <a:r>
              <a:rPr lang="pl-PL" sz="6200" dirty="0"/>
              <a:t> </a:t>
            </a:r>
            <a:br>
              <a:rPr lang="en-GB" sz="6200" dirty="0"/>
            </a:br>
            <a:r>
              <a:rPr lang="pl-PL" sz="6200" dirty="0"/>
              <a:t>for </a:t>
            </a:r>
            <a:r>
              <a:rPr lang="pl-PL" sz="6200" dirty="0" err="1"/>
              <a:t>metaheuristics</a:t>
            </a:r>
            <a:r>
              <a:rPr lang="pl-PL" sz="6200" dirty="0"/>
              <a:t> in </a:t>
            </a:r>
            <a:r>
              <a:rPr lang="pl-PL" sz="6200" dirty="0" err="1"/>
              <a:t>solving</a:t>
            </a:r>
            <a:r>
              <a:rPr lang="pl-PL" sz="6200" dirty="0"/>
              <a:t> the </a:t>
            </a:r>
            <a:r>
              <a:rPr lang="pl-PL" sz="6200" dirty="0" err="1"/>
              <a:t>Traveling</a:t>
            </a:r>
            <a:r>
              <a:rPr lang="pl-PL" sz="6200" dirty="0"/>
              <a:t> </a:t>
            </a:r>
            <a:br>
              <a:rPr lang="pl-PL" sz="6200" dirty="0"/>
            </a:br>
            <a:r>
              <a:rPr lang="pl-PL" sz="6200" dirty="0" err="1"/>
              <a:t>Thief</a:t>
            </a:r>
            <a:r>
              <a:rPr lang="pl-PL" sz="6200" dirty="0"/>
              <a:t> Problem</a:t>
            </a:r>
          </a:p>
        </p:txBody>
      </p:sp>
      <p:sp>
        <p:nvSpPr>
          <p:cNvPr id="3" name="Podtytuł 2">
            <a:extLst>
              <a:ext uri="{FF2B5EF4-FFF2-40B4-BE49-F238E27FC236}">
                <a16:creationId xmlns:a16="http://schemas.microsoft.com/office/drawing/2014/main" id="{F1EB6CFB-F357-436F-A3D9-1082F3F5FAF9}"/>
              </a:ext>
            </a:extLst>
          </p:cNvPr>
          <p:cNvSpPr>
            <a:spLocks noGrp="1"/>
          </p:cNvSpPr>
          <p:nvPr>
            <p:ph type="subTitle" idx="1"/>
          </p:nvPr>
        </p:nvSpPr>
        <p:spPr>
          <a:xfrm>
            <a:off x="965505" y="4777380"/>
            <a:ext cx="10260990" cy="1209763"/>
          </a:xfrm>
        </p:spPr>
        <p:txBody>
          <a:bodyPr>
            <a:normAutofit/>
          </a:bodyPr>
          <a:lstStyle/>
          <a:p>
            <a:pPr algn="ctr">
              <a:lnSpc>
                <a:spcPct val="90000"/>
              </a:lnSpc>
            </a:pPr>
            <a:r>
              <a:rPr lang="pl-PL">
                <a:solidFill>
                  <a:schemeClr val="bg2"/>
                </a:solidFill>
              </a:rPr>
              <a:t>Filip Mazur</a:t>
            </a:r>
          </a:p>
          <a:p>
            <a:pPr algn="ctr">
              <a:lnSpc>
                <a:spcPct val="90000"/>
              </a:lnSpc>
            </a:pPr>
            <a:r>
              <a:rPr lang="pl-PL">
                <a:solidFill>
                  <a:schemeClr val="bg2"/>
                </a:solidFill>
              </a:rPr>
              <a:t>Dawid Ryl</a:t>
            </a:r>
          </a:p>
          <a:p>
            <a:pPr algn="ctr">
              <a:lnSpc>
                <a:spcPct val="90000"/>
              </a:lnSpc>
            </a:pPr>
            <a:r>
              <a:rPr lang="pl-PL">
                <a:solidFill>
                  <a:schemeClr val="bg2"/>
                </a:solidFill>
              </a:rPr>
              <a:t>Piotr Neumann</a:t>
            </a:r>
          </a:p>
        </p:txBody>
      </p:sp>
    </p:spTree>
    <p:extLst>
      <p:ext uri="{BB962C8B-B14F-4D97-AF65-F5344CB8AC3E}">
        <p14:creationId xmlns:p14="http://schemas.microsoft.com/office/powerpoint/2010/main" val="112648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F97FB8-1AE0-4C10-818C-CA3E9C78D09D}"/>
              </a:ext>
            </a:extLst>
          </p:cNvPr>
          <p:cNvSpPr>
            <a:spLocks noGrp="1"/>
          </p:cNvSpPr>
          <p:nvPr>
            <p:ph type="title"/>
          </p:nvPr>
        </p:nvSpPr>
        <p:spPr>
          <a:xfrm>
            <a:off x="646111" y="452718"/>
            <a:ext cx="9404723" cy="1400530"/>
          </a:xfrm>
        </p:spPr>
        <p:txBody>
          <a:bodyPr>
            <a:normAutofit/>
          </a:bodyPr>
          <a:lstStyle/>
          <a:p>
            <a:r>
              <a:rPr lang="en-US" dirty="0">
                <a:ea typeface="+mj-lt"/>
                <a:cs typeface="+mj-lt"/>
              </a:rPr>
              <a:t>Our Genetic Algorithm module definition</a:t>
            </a:r>
            <a:endParaRPr lang="pl-PL" dirty="0"/>
          </a:p>
        </p:txBody>
      </p:sp>
      <p:graphicFrame>
        <p:nvGraphicFramePr>
          <p:cNvPr id="28" name="Symbol zastępczy zawartości 2">
            <a:extLst>
              <a:ext uri="{FF2B5EF4-FFF2-40B4-BE49-F238E27FC236}">
                <a16:creationId xmlns:a16="http://schemas.microsoft.com/office/drawing/2014/main" id="{8B651B67-BE54-4114-8861-E4CB5F135919}"/>
              </a:ext>
            </a:extLst>
          </p:cNvPr>
          <p:cNvGraphicFramePr>
            <a:graphicFrameLocks noGrp="1"/>
          </p:cNvGraphicFramePr>
          <p:nvPr>
            <p:ph idx="1"/>
            <p:extLst>
              <p:ext uri="{D42A27DB-BD31-4B8C-83A1-F6EECF244321}">
                <p14:modId xmlns:p14="http://schemas.microsoft.com/office/powerpoint/2010/main" val="3524188157"/>
              </p:ext>
            </p:extLst>
          </p:nvPr>
        </p:nvGraphicFramePr>
        <p:xfrm>
          <a:off x="1502228" y="2140086"/>
          <a:ext cx="8201609" cy="334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3BA2C682-669D-4501-8D1D-DE2517DD0D1E}"/>
              </a:ext>
            </a:extLst>
          </p:cNvPr>
          <p:cNvPicPr>
            <a:picLocks noChangeAspect="1"/>
          </p:cNvPicPr>
          <p:nvPr/>
        </p:nvPicPr>
        <p:blipFill>
          <a:blip r:embed="rId8"/>
          <a:stretch>
            <a:fillRect/>
          </a:stretch>
        </p:blipFill>
        <p:spPr>
          <a:xfrm>
            <a:off x="5930283" y="5172529"/>
            <a:ext cx="6261717" cy="997452"/>
          </a:xfrm>
          <a:prstGeom prst="rect">
            <a:avLst/>
          </a:prstGeom>
        </p:spPr>
      </p:pic>
      <p:grpSp>
        <p:nvGrpSpPr>
          <p:cNvPr id="13" name="Group 12">
            <a:extLst>
              <a:ext uri="{FF2B5EF4-FFF2-40B4-BE49-F238E27FC236}">
                <a16:creationId xmlns:a16="http://schemas.microsoft.com/office/drawing/2014/main" id="{142BDA10-A4FB-467E-8BEC-E6A3659759F7}"/>
              </a:ext>
            </a:extLst>
          </p:cNvPr>
          <p:cNvGrpSpPr/>
          <p:nvPr/>
        </p:nvGrpSpPr>
        <p:grpSpPr>
          <a:xfrm>
            <a:off x="4953740" y="5172529"/>
            <a:ext cx="1055174" cy="307911"/>
            <a:chOff x="3602666" y="1933662"/>
            <a:chExt cx="996276" cy="54492"/>
          </a:xfrm>
        </p:grpSpPr>
        <p:sp>
          <p:nvSpPr>
            <p:cNvPr id="14" name="Straight Connector 3">
              <a:extLst>
                <a:ext uri="{FF2B5EF4-FFF2-40B4-BE49-F238E27FC236}">
                  <a16:creationId xmlns:a16="http://schemas.microsoft.com/office/drawing/2014/main" id="{F48AB3C8-7F30-4D0E-911A-5A2957A554FA}"/>
                </a:ext>
              </a:extLst>
            </p:cNvPr>
            <p:cNvSpPr/>
            <p:nvPr/>
          </p:nvSpPr>
          <p:spPr>
            <a:xfrm rot="2142401">
              <a:off x="3602666" y="1933662"/>
              <a:ext cx="996276" cy="54492"/>
            </a:xfrm>
            <a:custGeom>
              <a:avLst/>
              <a:gdLst/>
              <a:ahLst/>
              <a:cxnLst/>
              <a:rect l="0" t="0" r="0" b="0"/>
              <a:pathLst>
                <a:path>
                  <a:moveTo>
                    <a:pt x="0" y="27246"/>
                  </a:moveTo>
                  <a:lnTo>
                    <a:pt x="996276" y="27246"/>
                  </a:lnTo>
                </a:path>
              </a:pathLst>
            </a:custGeom>
            <a:noFill/>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15" name="Straight Connector 4">
              <a:extLst>
                <a:ext uri="{FF2B5EF4-FFF2-40B4-BE49-F238E27FC236}">
                  <a16:creationId xmlns:a16="http://schemas.microsoft.com/office/drawing/2014/main" id="{1DAC86C5-0454-4DB8-B7F7-44E148E61B81}"/>
                </a:ext>
              </a:extLst>
            </p:cNvPr>
            <p:cNvSpPr txBox="1"/>
            <p:nvPr/>
          </p:nvSpPr>
          <p:spPr>
            <a:xfrm rot="2142401">
              <a:off x="4075897" y="1936001"/>
              <a:ext cx="49813" cy="4981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p:txBody>
        </p:sp>
      </p:grpSp>
      <p:sp>
        <p:nvSpPr>
          <p:cNvPr id="8" name="Rectangle 7">
            <a:extLst>
              <a:ext uri="{FF2B5EF4-FFF2-40B4-BE49-F238E27FC236}">
                <a16:creationId xmlns:a16="http://schemas.microsoft.com/office/drawing/2014/main" id="{09F8E64D-9FA5-49A5-AB7B-C28650C80A0D}"/>
              </a:ext>
            </a:extLst>
          </p:cNvPr>
          <p:cNvSpPr/>
          <p:nvPr/>
        </p:nvSpPr>
        <p:spPr>
          <a:xfrm>
            <a:off x="646111" y="1964449"/>
            <a:ext cx="5353479" cy="523220"/>
          </a:xfrm>
          <a:prstGeom prst="rect">
            <a:avLst/>
          </a:prstGeom>
        </p:spPr>
        <p:txBody>
          <a:bodyPr wrap="square">
            <a:spAutoFit/>
          </a:bodyPr>
          <a:lstStyle/>
          <a:p>
            <a:pPr lvl="0"/>
            <a:r>
              <a:rPr lang="en-GB" sz="2800" dirty="0"/>
              <a:t>Solution representation</a:t>
            </a:r>
            <a:endParaRPr lang="en-US" sz="2800" dirty="0"/>
          </a:p>
        </p:txBody>
      </p:sp>
    </p:spTree>
    <p:extLst>
      <p:ext uri="{BB962C8B-B14F-4D97-AF65-F5344CB8AC3E}">
        <p14:creationId xmlns:p14="http://schemas.microsoft.com/office/powerpoint/2010/main" val="346773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2580F66-7AC9-49B1-A225-80BFB7DF5587}"/>
              </a:ext>
            </a:extLst>
          </p:cNvPr>
          <p:cNvSpPr>
            <a:spLocks noGrp="1"/>
          </p:cNvSpPr>
          <p:nvPr>
            <p:ph type="ctrTitle"/>
          </p:nvPr>
        </p:nvSpPr>
        <p:spPr>
          <a:xfrm>
            <a:off x="965505" y="623571"/>
            <a:ext cx="10260990" cy="3523885"/>
          </a:xfrm>
        </p:spPr>
        <p:txBody>
          <a:bodyPr>
            <a:normAutofit/>
          </a:bodyPr>
          <a:lstStyle/>
          <a:p>
            <a:pPr algn="ctr"/>
            <a:r>
              <a:rPr lang="pl-PL" sz="8000" dirty="0" err="1"/>
              <a:t>Thank</a:t>
            </a:r>
            <a:r>
              <a:rPr lang="pl-PL" sz="8000" dirty="0"/>
              <a:t> </a:t>
            </a:r>
            <a:r>
              <a:rPr lang="pl-PL" sz="8000" dirty="0" err="1"/>
              <a:t>You</a:t>
            </a:r>
            <a:r>
              <a:rPr lang="pl-PL" sz="8000" dirty="0"/>
              <a:t> for </a:t>
            </a:r>
            <a:r>
              <a:rPr lang="pl-PL" sz="8000" dirty="0" err="1"/>
              <a:t>Your</a:t>
            </a:r>
            <a:r>
              <a:rPr lang="pl-PL" sz="8000" dirty="0"/>
              <a:t> </a:t>
            </a:r>
            <a:r>
              <a:rPr lang="pl-PL" sz="8000" dirty="0" err="1"/>
              <a:t>attention</a:t>
            </a:r>
            <a:r>
              <a:rPr lang="pl-PL" sz="8000" dirty="0"/>
              <a:t>!</a:t>
            </a:r>
          </a:p>
        </p:txBody>
      </p:sp>
      <p:sp>
        <p:nvSpPr>
          <p:cNvPr id="3" name="Podtytuł 2">
            <a:extLst>
              <a:ext uri="{FF2B5EF4-FFF2-40B4-BE49-F238E27FC236}">
                <a16:creationId xmlns:a16="http://schemas.microsoft.com/office/drawing/2014/main" id="{F1EB6CFB-F357-436F-A3D9-1082F3F5FAF9}"/>
              </a:ext>
            </a:extLst>
          </p:cNvPr>
          <p:cNvSpPr>
            <a:spLocks noGrp="1"/>
          </p:cNvSpPr>
          <p:nvPr>
            <p:ph type="subTitle" idx="1"/>
          </p:nvPr>
        </p:nvSpPr>
        <p:spPr>
          <a:xfrm>
            <a:off x="965505" y="4777380"/>
            <a:ext cx="10260990" cy="1209763"/>
          </a:xfrm>
        </p:spPr>
        <p:txBody>
          <a:bodyPr>
            <a:normAutofit/>
          </a:bodyPr>
          <a:lstStyle/>
          <a:p>
            <a:pPr algn="ctr">
              <a:lnSpc>
                <a:spcPct val="90000"/>
              </a:lnSpc>
            </a:pPr>
            <a:r>
              <a:rPr lang="pl-PL" dirty="0">
                <a:solidFill>
                  <a:schemeClr val="bg2"/>
                </a:solidFill>
              </a:rPr>
              <a:t>Filip Mazur</a:t>
            </a:r>
          </a:p>
          <a:p>
            <a:pPr algn="ctr">
              <a:lnSpc>
                <a:spcPct val="90000"/>
              </a:lnSpc>
            </a:pPr>
            <a:r>
              <a:rPr lang="pl-PL" dirty="0">
                <a:solidFill>
                  <a:schemeClr val="bg2"/>
                </a:solidFill>
              </a:rPr>
              <a:t>Dawid Ryl</a:t>
            </a:r>
          </a:p>
          <a:p>
            <a:pPr algn="ctr">
              <a:lnSpc>
                <a:spcPct val="90000"/>
              </a:lnSpc>
            </a:pPr>
            <a:r>
              <a:rPr lang="pl-PL" dirty="0">
                <a:solidFill>
                  <a:schemeClr val="bg2"/>
                </a:solidFill>
              </a:rPr>
              <a:t>Piotr Neumann</a:t>
            </a:r>
          </a:p>
        </p:txBody>
      </p:sp>
    </p:spTree>
    <p:extLst>
      <p:ext uri="{BB962C8B-B14F-4D97-AF65-F5344CB8AC3E}">
        <p14:creationId xmlns:p14="http://schemas.microsoft.com/office/powerpoint/2010/main" val="44859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5">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76E1C7-7457-4559-A3E7-4C36FE50F365}"/>
              </a:ext>
            </a:extLst>
          </p:cNvPr>
          <p:cNvSpPr>
            <a:spLocks noGrp="1"/>
          </p:cNvSpPr>
          <p:nvPr>
            <p:ph type="title"/>
          </p:nvPr>
        </p:nvSpPr>
        <p:spPr>
          <a:xfrm>
            <a:off x="647700" y="1423641"/>
            <a:ext cx="3108626" cy="4572000"/>
          </a:xfrm>
        </p:spPr>
        <p:txBody>
          <a:bodyPr anchor="ctr">
            <a:normAutofit/>
          </a:bodyPr>
          <a:lstStyle/>
          <a:p>
            <a:r>
              <a:rPr lang="en-GB" sz="4400" dirty="0">
                <a:solidFill>
                  <a:srgbClr val="F2F2F2"/>
                </a:solidFill>
              </a:rPr>
              <a:t>Roadmap</a:t>
            </a:r>
            <a:endParaRPr lang="pl-PL" sz="4400" dirty="0">
              <a:solidFill>
                <a:srgbClr val="F2F2F2"/>
              </a:solidFill>
            </a:endParaRPr>
          </a:p>
        </p:txBody>
      </p:sp>
      <p:sp>
        <p:nvSpPr>
          <p:cNvPr id="21" name="Freeform: Shape 17">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4" name="Rectangle 21">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1" name="Symbol zastępczy zawartości 2">
            <a:extLst>
              <a:ext uri="{FF2B5EF4-FFF2-40B4-BE49-F238E27FC236}">
                <a16:creationId xmlns:a16="http://schemas.microsoft.com/office/drawing/2014/main" id="{4F43CCD2-97DE-43CE-99A5-EC4189A90D8F}"/>
              </a:ext>
            </a:extLst>
          </p:cNvPr>
          <p:cNvGraphicFramePr>
            <a:graphicFrameLocks noGrp="1"/>
          </p:cNvGraphicFramePr>
          <p:nvPr>
            <p:ph idx="1"/>
            <p:extLst>
              <p:ext uri="{D42A27DB-BD31-4B8C-83A1-F6EECF244321}">
                <p14:modId xmlns:p14="http://schemas.microsoft.com/office/powerpoint/2010/main" val="120221207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809081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7701" y="629819"/>
            <a:ext cx="3339281" cy="4133985"/>
          </a:xfrm>
        </p:spPr>
        <p:txBody>
          <a:bodyPr vert="horz" lIns="91440" tIns="45720" rIns="91440" bIns="45720" rtlCol="0" anchor="b">
            <a:normAutofit/>
          </a:bodyPr>
          <a:lstStyle/>
          <a:p>
            <a:pPr>
              <a:lnSpc>
                <a:spcPct val="90000"/>
              </a:lnSpc>
            </a:pPr>
            <a:r>
              <a:rPr lang="en-US" sz="4700" dirty="0"/>
              <a:t>What we chose to implement</a:t>
            </a:r>
            <a:br>
              <a:rPr lang="en-US" sz="4700" dirty="0"/>
            </a:br>
            <a:br>
              <a:rPr lang="en-US" sz="4700" dirty="0"/>
            </a:br>
            <a:br>
              <a:rPr lang="en-US" sz="4700" dirty="0"/>
            </a:br>
            <a:endParaRPr lang="en-US" sz="4700" dirty="0"/>
          </a:p>
        </p:txBody>
      </p:sp>
      <p:sp>
        <p:nvSpPr>
          <p:cNvPr id="4" name="TextBox 3">
            <a:extLst>
              <a:ext uri="{FF2B5EF4-FFF2-40B4-BE49-F238E27FC236}">
                <a16:creationId xmlns:a16="http://schemas.microsoft.com/office/drawing/2014/main" id="{0211BDBB-0D50-4C83-9EB9-F7494FFBF6E6}"/>
              </a:ext>
            </a:extLst>
          </p:cNvPr>
          <p:cNvSpPr txBox="1"/>
          <p:nvPr/>
        </p:nvSpPr>
        <p:spPr>
          <a:xfrm>
            <a:off x="647701" y="3429000"/>
            <a:ext cx="3339281" cy="3429000"/>
          </a:xfrm>
          <a:prstGeom prst="rect">
            <a:avLst/>
          </a:prstGeom>
        </p:spPr>
        <p:txBody>
          <a:bodyPr vert="horz" lIns="91440" tIns="45720" rIns="91440" bIns="45720" rtlCol="0" anchor="t">
            <a:normAutofit/>
          </a:bodyPr>
          <a:lstStyle/>
          <a:p>
            <a:pPr defTabSz="457200">
              <a:spcBef>
                <a:spcPts val="1000"/>
              </a:spcBef>
              <a:buClr>
                <a:schemeClr val="bg2">
                  <a:lumMod val="40000"/>
                  <a:lumOff val="60000"/>
                </a:schemeClr>
              </a:buClr>
              <a:buSzPct val="80000"/>
            </a:pPr>
            <a:r>
              <a:rPr lang="en-US" b="1" cap="all" dirty="0">
                <a:solidFill>
                  <a:schemeClr val="bg2">
                    <a:lumMod val="40000"/>
                    <a:lumOff val="60000"/>
                  </a:schemeClr>
                </a:solidFill>
                <a:latin typeface="+mj-lt"/>
                <a:ea typeface="+mj-ea"/>
                <a:cs typeface="+mj-cs"/>
              </a:rPr>
              <a:t>What we’ve done so far: </a:t>
            </a:r>
          </a:p>
          <a:p>
            <a:pPr defTabSz="457200">
              <a:spcBef>
                <a:spcPts val="1000"/>
              </a:spcBef>
              <a:buClr>
                <a:schemeClr val="bg2">
                  <a:lumMod val="40000"/>
                  <a:lumOff val="60000"/>
                </a:schemeClr>
              </a:buClr>
              <a:buSzPct val="80000"/>
            </a:pPr>
            <a:r>
              <a:rPr lang="en-US" cap="all" dirty="0">
                <a:solidFill>
                  <a:schemeClr val="bg2">
                    <a:lumMod val="40000"/>
                    <a:lumOff val="60000"/>
                  </a:schemeClr>
                </a:solidFill>
                <a:latin typeface="+mj-lt"/>
                <a:ea typeface="+mj-ea"/>
                <a:cs typeface="+mj-cs"/>
              </a:rPr>
              <a:t>- Loading the data</a:t>
            </a:r>
          </a:p>
          <a:p>
            <a:pPr defTabSz="457200">
              <a:spcBef>
                <a:spcPts val="1000"/>
              </a:spcBef>
              <a:buClr>
                <a:schemeClr val="bg2">
                  <a:lumMod val="40000"/>
                  <a:lumOff val="60000"/>
                </a:schemeClr>
              </a:buClr>
              <a:buSzPct val="80000"/>
            </a:pPr>
            <a:endParaRPr lang="en-US" cap="all" dirty="0">
              <a:solidFill>
                <a:schemeClr val="bg2">
                  <a:lumMod val="40000"/>
                  <a:lumOff val="60000"/>
                </a:schemeClr>
              </a:solidFill>
              <a:latin typeface="+mj-lt"/>
              <a:ea typeface="+mj-ea"/>
              <a:cs typeface="+mj-cs"/>
            </a:endParaRPr>
          </a:p>
        </p:txBody>
      </p:sp>
      <p:pic>
        <p:nvPicPr>
          <p:cNvPr id="5" name="Picture 4">
            <a:extLst>
              <a:ext uri="{FF2B5EF4-FFF2-40B4-BE49-F238E27FC236}">
                <a16:creationId xmlns:a16="http://schemas.microsoft.com/office/drawing/2014/main" id="{6287EF4E-D8BD-4865-989E-083F26ED85B5}"/>
              </a:ext>
            </a:extLst>
          </p:cNvPr>
          <p:cNvPicPr>
            <a:picLocks noChangeAspect="1"/>
          </p:cNvPicPr>
          <p:nvPr/>
        </p:nvPicPr>
        <p:blipFill rotWithShape="1">
          <a:blip r:embed="rId7"/>
          <a:srcRect r="14320" b="-2"/>
          <a:stretch/>
        </p:blipFill>
        <p:spPr>
          <a:xfrm>
            <a:off x="4634682" y="10"/>
            <a:ext cx="7557319" cy="6857990"/>
          </a:xfrm>
          <a:prstGeom prst="rect">
            <a:avLst/>
          </a:prstGeom>
        </p:spPr>
      </p:pic>
      <p:sp>
        <p:nvSpPr>
          <p:cNvPr id="42" name="Rectangle 41">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2576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647701" y="93306"/>
            <a:ext cx="3339281" cy="4670498"/>
          </a:xfrm>
        </p:spPr>
        <p:txBody>
          <a:bodyPr vert="horz" lIns="91440" tIns="45720" rIns="91440" bIns="45720" rtlCol="0" anchor="b">
            <a:normAutofit/>
          </a:bodyPr>
          <a:lstStyle/>
          <a:p>
            <a:pPr>
              <a:lnSpc>
                <a:spcPct val="90000"/>
              </a:lnSpc>
            </a:pPr>
            <a:r>
              <a:rPr lang="en-US" sz="4700" dirty="0"/>
              <a:t>What we chose to implement</a:t>
            </a:r>
            <a:br>
              <a:rPr lang="en-US" sz="4700" dirty="0"/>
            </a:br>
            <a:br>
              <a:rPr lang="en-US" sz="4700" dirty="0"/>
            </a:br>
            <a:br>
              <a:rPr lang="en-US" sz="4700" dirty="0"/>
            </a:br>
            <a:endParaRPr lang="en-US" sz="4700" dirty="0"/>
          </a:p>
        </p:txBody>
      </p:sp>
      <p:sp>
        <p:nvSpPr>
          <p:cNvPr id="4" name="TextBox 3">
            <a:extLst>
              <a:ext uri="{FF2B5EF4-FFF2-40B4-BE49-F238E27FC236}">
                <a16:creationId xmlns:a16="http://schemas.microsoft.com/office/drawing/2014/main" id="{0211BDBB-0D50-4C83-9EB9-F7494FFBF6E6}"/>
              </a:ext>
            </a:extLst>
          </p:cNvPr>
          <p:cNvSpPr txBox="1"/>
          <p:nvPr/>
        </p:nvSpPr>
        <p:spPr>
          <a:xfrm>
            <a:off x="647701" y="3429000"/>
            <a:ext cx="3339281" cy="3429000"/>
          </a:xfrm>
          <a:prstGeom prst="rect">
            <a:avLst/>
          </a:prstGeom>
        </p:spPr>
        <p:txBody>
          <a:bodyPr vert="horz" lIns="91440" tIns="45720" rIns="91440" bIns="45720" rtlCol="0" anchor="t">
            <a:normAutofit/>
          </a:bodyPr>
          <a:lstStyle/>
          <a:p>
            <a:pPr defTabSz="457200">
              <a:spcBef>
                <a:spcPts val="1000"/>
              </a:spcBef>
              <a:buClr>
                <a:schemeClr val="bg2">
                  <a:lumMod val="40000"/>
                  <a:lumOff val="60000"/>
                </a:schemeClr>
              </a:buClr>
              <a:buSzPct val="80000"/>
            </a:pPr>
            <a:r>
              <a:rPr lang="en-US" b="1" cap="all" dirty="0">
                <a:solidFill>
                  <a:schemeClr val="bg2">
                    <a:lumMod val="40000"/>
                    <a:lumOff val="60000"/>
                  </a:schemeClr>
                </a:solidFill>
                <a:latin typeface="+mj-lt"/>
                <a:ea typeface="+mj-ea"/>
                <a:cs typeface="+mj-cs"/>
              </a:rPr>
              <a:t>What we’ve done so far: </a:t>
            </a:r>
          </a:p>
          <a:p>
            <a:pPr defTabSz="457200">
              <a:spcBef>
                <a:spcPts val="1000"/>
              </a:spcBef>
              <a:buClr>
                <a:schemeClr val="bg2">
                  <a:lumMod val="40000"/>
                  <a:lumOff val="60000"/>
                </a:schemeClr>
              </a:buClr>
              <a:buSzPct val="80000"/>
            </a:pPr>
            <a:r>
              <a:rPr lang="en-US" cap="all" dirty="0">
                <a:solidFill>
                  <a:schemeClr val="bg2">
                    <a:lumMod val="40000"/>
                    <a:lumOff val="60000"/>
                  </a:schemeClr>
                </a:solidFill>
                <a:latin typeface="+mj-lt"/>
                <a:ea typeface="+mj-ea"/>
                <a:cs typeface="+mj-cs"/>
              </a:rPr>
              <a:t>- Simulated Annealing</a:t>
            </a:r>
            <a:br>
              <a:rPr lang="en-US" cap="all" dirty="0">
                <a:solidFill>
                  <a:schemeClr val="bg2">
                    <a:lumMod val="40000"/>
                    <a:lumOff val="60000"/>
                  </a:schemeClr>
                </a:solidFill>
                <a:latin typeface="+mj-lt"/>
                <a:ea typeface="+mj-ea"/>
                <a:cs typeface="+mj-cs"/>
              </a:rPr>
            </a:br>
            <a:r>
              <a:rPr lang="en-US" cap="all" dirty="0">
                <a:solidFill>
                  <a:schemeClr val="bg2">
                    <a:lumMod val="40000"/>
                    <a:lumOff val="60000"/>
                  </a:schemeClr>
                </a:solidFill>
                <a:latin typeface="+mj-lt"/>
                <a:ea typeface="+mj-ea"/>
                <a:cs typeface="+mj-cs"/>
              </a:rPr>
              <a:t>- Greedy for reference</a:t>
            </a:r>
            <a:br>
              <a:rPr lang="en-US" cap="all" dirty="0">
                <a:solidFill>
                  <a:schemeClr val="bg2">
                    <a:lumMod val="40000"/>
                    <a:lumOff val="60000"/>
                  </a:schemeClr>
                </a:solidFill>
                <a:latin typeface="+mj-lt"/>
                <a:ea typeface="+mj-ea"/>
                <a:cs typeface="+mj-cs"/>
              </a:rPr>
            </a:br>
            <a:r>
              <a:rPr lang="en-US" cap="all" dirty="0">
                <a:solidFill>
                  <a:schemeClr val="bg2">
                    <a:lumMod val="40000"/>
                    <a:lumOff val="60000"/>
                  </a:schemeClr>
                </a:solidFill>
                <a:latin typeface="+mj-lt"/>
                <a:ea typeface="+mj-ea"/>
                <a:cs typeface="+mj-cs"/>
              </a:rPr>
              <a:t>- Solution representation</a:t>
            </a:r>
            <a:br>
              <a:rPr lang="en-US" cap="all" dirty="0">
                <a:solidFill>
                  <a:schemeClr val="bg2">
                    <a:lumMod val="40000"/>
                    <a:lumOff val="60000"/>
                  </a:schemeClr>
                </a:solidFill>
                <a:latin typeface="+mj-lt"/>
                <a:ea typeface="+mj-ea"/>
                <a:cs typeface="+mj-cs"/>
              </a:rPr>
            </a:br>
            <a:br>
              <a:rPr lang="en-US" cap="all" dirty="0">
                <a:solidFill>
                  <a:schemeClr val="bg2">
                    <a:lumMod val="40000"/>
                    <a:lumOff val="60000"/>
                  </a:schemeClr>
                </a:solidFill>
                <a:latin typeface="+mj-lt"/>
                <a:ea typeface="+mj-ea"/>
                <a:cs typeface="+mj-cs"/>
              </a:rPr>
            </a:br>
            <a:endParaRPr lang="en-US" cap="all" dirty="0">
              <a:solidFill>
                <a:schemeClr val="bg2">
                  <a:lumMod val="40000"/>
                  <a:lumOff val="60000"/>
                </a:schemeClr>
              </a:solidFill>
              <a:latin typeface="+mj-lt"/>
              <a:ea typeface="+mj-ea"/>
              <a:cs typeface="+mj-cs"/>
            </a:endParaRPr>
          </a:p>
          <a:p>
            <a:pPr defTabSz="457200">
              <a:spcBef>
                <a:spcPts val="1000"/>
              </a:spcBef>
              <a:buClr>
                <a:schemeClr val="bg2">
                  <a:lumMod val="40000"/>
                  <a:lumOff val="60000"/>
                </a:schemeClr>
              </a:buClr>
              <a:buSzPct val="80000"/>
            </a:pPr>
            <a:endParaRPr lang="en-US" cap="all" dirty="0">
              <a:solidFill>
                <a:schemeClr val="bg2">
                  <a:lumMod val="40000"/>
                  <a:lumOff val="60000"/>
                </a:schemeClr>
              </a:solidFill>
              <a:latin typeface="+mj-lt"/>
              <a:ea typeface="+mj-ea"/>
              <a:cs typeface="+mj-cs"/>
            </a:endParaRPr>
          </a:p>
        </p:txBody>
      </p:sp>
      <p:pic>
        <p:nvPicPr>
          <p:cNvPr id="3" name="Picture 2">
            <a:extLst>
              <a:ext uri="{FF2B5EF4-FFF2-40B4-BE49-F238E27FC236}">
                <a16:creationId xmlns:a16="http://schemas.microsoft.com/office/drawing/2014/main" id="{341DD4D9-98DE-4179-8EB6-C3813E42A6F8}"/>
              </a:ext>
            </a:extLst>
          </p:cNvPr>
          <p:cNvPicPr>
            <a:picLocks noChangeAspect="1"/>
          </p:cNvPicPr>
          <p:nvPr/>
        </p:nvPicPr>
        <p:blipFill>
          <a:blip r:embed="rId2"/>
          <a:stretch>
            <a:fillRect/>
          </a:stretch>
        </p:blipFill>
        <p:spPr>
          <a:xfrm>
            <a:off x="4288971" y="1714500"/>
            <a:ext cx="7903029" cy="3429000"/>
          </a:xfrm>
          <a:prstGeom prst="rect">
            <a:avLst/>
          </a:prstGeom>
        </p:spPr>
      </p:pic>
    </p:spTree>
    <p:extLst>
      <p:ext uri="{BB962C8B-B14F-4D97-AF65-F5344CB8AC3E}">
        <p14:creationId xmlns:p14="http://schemas.microsoft.com/office/powerpoint/2010/main" val="199781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ytuł 1">
            <a:extLst>
              <a:ext uri="{FF2B5EF4-FFF2-40B4-BE49-F238E27FC236}">
                <a16:creationId xmlns:a16="http://schemas.microsoft.com/office/drawing/2014/main" id="{B911F9B1-74A6-4871-B319-BEBF732302BC}"/>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b="0" i="0" kern="1200" dirty="0">
                <a:solidFill>
                  <a:schemeClr val="tx2"/>
                </a:solidFill>
                <a:latin typeface="+mj-lt"/>
                <a:ea typeface="+mj-ea"/>
                <a:cs typeface="+mj-cs"/>
              </a:rPr>
              <a:t>What we chose to implement</a:t>
            </a:r>
          </a:p>
        </p:txBody>
      </p:sp>
      <p:sp>
        <p:nvSpPr>
          <p:cNvPr id="4" name="TextBox 3">
            <a:extLst>
              <a:ext uri="{FF2B5EF4-FFF2-40B4-BE49-F238E27FC236}">
                <a16:creationId xmlns:a16="http://schemas.microsoft.com/office/drawing/2014/main" id="{0211BDBB-0D50-4C83-9EB9-F7494FFBF6E6}"/>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defTabSz="457200">
              <a:spcBef>
                <a:spcPts val="1000"/>
              </a:spcBef>
              <a:buClr>
                <a:schemeClr val="bg2">
                  <a:lumMod val="40000"/>
                  <a:lumOff val="60000"/>
                </a:schemeClr>
              </a:buClr>
              <a:buSzPct val="80000"/>
            </a:pPr>
            <a:r>
              <a:rPr lang="en-US" b="1" cap="all" dirty="0">
                <a:latin typeface="+mj-lt"/>
                <a:ea typeface="+mj-ea"/>
                <a:cs typeface="+mj-cs"/>
              </a:rPr>
              <a:t>What do we plan to do:</a:t>
            </a:r>
          </a:p>
          <a:p>
            <a:pPr marL="285750" indent="-285750" defTabSz="457200">
              <a:spcBef>
                <a:spcPts val="1000"/>
              </a:spcBef>
              <a:buClr>
                <a:schemeClr val="bg2">
                  <a:lumMod val="40000"/>
                  <a:lumOff val="60000"/>
                </a:schemeClr>
              </a:buClr>
              <a:buSzPct val="80000"/>
              <a:buFont typeface="Wingdings 3" charset="2"/>
              <a:buChar char=""/>
            </a:pPr>
            <a:r>
              <a:rPr lang="en-US" cap="all" dirty="0">
                <a:latin typeface="+mj-lt"/>
                <a:ea typeface="+mj-ea"/>
                <a:cs typeface="+mj-cs"/>
              </a:rPr>
              <a:t>Define Genetic Algorithm module</a:t>
            </a:r>
          </a:p>
          <a:p>
            <a:pPr marL="285750" indent="-285750" defTabSz="457200">
              <a:spcBef>
                <a:spcPts val="1000"/>
              </a:spcBef>
              <a:buClr>
                <a:schemeClr val="bg2">
                  <a:lumMod val="40000"/>
                  <a:lumOff val="60000"/>
                </a:schemeClr>
              </a:buClr>
              <a:buSzPct val="80000"/>
              <a:buFont typeface="Wingdings 3" charset="2"/>
              <a:buChar char=""/>
            </a:pPr>
            <a:r>
              <a:rPr lang="en-US" cap="all" dirty="0">
                <a:latin typeface="+mj-lt"/>
                <a:ea typeface="+mj-ea"/>
                <a:cs typeface="+mj-cs"/>
              </a:rPr>
              <a:t>Implement Genetic Algorithm module</a:t>
            </a:r>
          </a:p>
          <a:p>
            <a:pPr marL="285750" indent="-285750" defTabSz="457200">
              <a:spcBef>
                <a:spcPts val="1000"/>
              </a:spcBef>
              <a:buClr>
                <a:schemeClr val="bg2">
                  <a:lumMod val="40000"/>
                  <a:lumOff val="60000"/>
                </a:schemeClr>
              </a:buClr>
              <a:buSzPct val="80000"/>
              <a:buFont typeface="Wingdings 3" charset="2"/>
              <a:buChar char=""/>
            </a:pPr>
            <a:r>
              <a:rPr lang="en-US" cap="all" dirty="0">
                <a:latin typeface="+mj-lt"/>
                <a:ea typeface="+mj-ea"/>
                <a:cs typeface="+mj-cs"/>
              </a:rPr>
              <a:t>Implement measurements-performing units</a:t>
            </a:r>
          </a:p>
          <a:p>
            <a:pPr marL="285750" indent="-285750" defTabSz="457200">
              <a:spcBef>
                <a:spcPts val="1000"/>
              </a:spcBef>
              <a:buClr>
                <a:schemeClr val="bg2">
                  <a:lumMod val="40000"/>
                  <a:lumOff val="60000"/>
                </a:schemeClr>
              </a:buClr>
              <a:buSzPct val="80000"/>
              <a:buFont typeface="Wingdings 3" charset="2"/>
              <a:buChar char=""/>
            </a:pPr>
            <a:r>
              <a:rPr lang="en-US" cap="all" dirty="0">
                <a:latin typeface="+mj-lt"/>
                <a:ea typeface="+mj-ea"/>
                <a:cs typeface="+mj-cs"/>
              </a:rPr>
              <a:t>Define experiment plan</a:t>
            </a:r>
          </a:p>
          <a:p>
            <a:pPr marL="285750" indent="-285750" defTabSz="457200">
              <a:spcBef>
                <a:spcPts val="1000"/>
              </a:spcBef>
              <a:buClr>
                <a:schemeClr val="bg2">
                  <a:lumMod val="40000"/>
                  <a:lumOff val="60000"/>
                </a:schemeClr>
              </a:buClr>
              <a:buSzPct val="80000"/>
              <a:buFont typeface="Wingdings 3" charset="2"/>
              <a:buChar char=""/>
            </a:pPr>
            <a:r>
              <a:rPr lang="en-US" cap="all" dirty="0">
                <a:latin typeface="+mj-lt"/>
                <a:ea typeface="+mj-ea"/>
                <a:cs typeface="+mj-cs"/>
              </a:rPr>
              <a:t>Carry out our experiment</a:t>
            </a:r>
          </a:p>
        </p:txBody>
      </p:sp>
    </p:spTree>
    <p:extLst>
      <p:ext uri="{BB962C8B-B14F-4D97-AF65-F5344CB8AC3E}">
        <p14:creationId xmlns:p14="http://schemas.microsoft.com/office/powerpoint/2010/main" val="4245166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CF97FB8-1AE0-4C10-818C-CA3E9C78D09D}"/>
              </a:ext>
            </a:extLst>
          </p:cNvPr>
          <p:cNvSpPr>
            <a:spLocks noGrp="1"/>
          </p:cNvSpPr>
          <p:nvPr>
            <p:ph type="title"/>
          </p:nvPr>
        </p:nvSpPr>
        <p:spPr>
          <a:xfrm>
            <a:off x="648931" y="629266"/>
            <a:ext cx="4281528" cy="1032850"/>
          </a:xfrm>
        </p:spPr>
        <p:txBody>
          <a:bodyPr>
            <a:noAutofit/>
          </a:bodyPr>
          <a:lstStyle/>
          <a:p>
            <a:r>
              <a:rPr lang="en-US" sz="2800" dirty="0">
                <a:solidFill>
                  <a:srgbClr val="EBEBEB"/>
                </a:solidFill>
                <a:ea typeface="+mj-lt"/>
                <a:cs typeface="+mj-lt"/>
              </a:rPr>
              <a:t>Our Genetic Algorithm module definition</a:t>
            </a:r>
            <a:endParaRPr lang="pl-PL" sz="2800" dirty="0"/>
          </a:p>
        </p:txBody>
      </p:sp>
      <p:sp>
        <p:nvSpPr>
          <p:cNvPr id="2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Obraz 5" descr="Obraz zawierający zrzut ekranu&#10;&#10;Opis wygenerowany przy bardzo wysokim poziomie pewności">
            <a:extLst>
              <a:ext uri="{FF2B5EF4-FFF2-40B4-BE49-F238E27FC236}">
                <a16:creationId xmlns:a16="http://schemas.microsoft.com/office/drawing/2014/main" id="{9D8D0587-4C5E-4033-A3FB-3FE2B8AA500C}"/>
              </a:ext>
            </a:extLst>
          </p:cNvPr>
          <p:cNvPicPr>
            <a:picLocks noChangeAspect="1"/>
          </p:cNvPicPr>
          <p:nvPr/>
        </p:nvPicPr>
        <p:blipFill>
          <a:blip r:embed="rId2"/>
          <a:stretch>
            <a:fillRect/>
          </a:stretch>
        </p:blipFill>
        <p:spPr>
          <a:xfrm>
            <a:off x="5552331" y="1495193"/>
            <a:ext cx="6564565" cy="4351933"/>
          </a:xfrm>
          <a:prstGeom prst="rect">
            <a:avLst/>
          </a:prstGeom>
          <a:effectLst/>
        </p:spPr>
      </p:pic>
      <p:sp>
        <p:nvSpPr>
          <p:cNvPr id="26" name="Rectangle 2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ymbol zastępczy zawartości 2">
            <a:extLst>
              <a:ext uri="{FF2B5EF4-FFF2-40B4-BE49-F238E27FC236}">
                <a16:creationId xmlns:a16="http://schemas.microsoft.com/office/drawing/2014/main" id="{5E4C699D-C165-4F13-B6A2-8094D3D2189E}"/>
              </a:ext>
            </a:extLst>
          </p:cNvPr>
          <p:cNvSpPr>
            <a:spLocks noGrp="1"/>
          </p:cNvSpPr>
          <p:nvPr>
            <p:ph idx="1"/>
          </p:nvPr>
        </p:nvSpPr>
        <p:spPr>
          <a:xfrm>
            <a:off x="648931" y="2021457"/>
            <a:ext cx="4166509" cy="4698121"/>
          </a:xfrm>
        </p:spPr>
        <p:txBody>
          <a:bodyPr vert="horz" lIns="91440" tIns="45720" rIns="91440" bIns="45720" rtlCol="0" anchor="t">
            <a:normAutofit/>
          </a:bodyPr>
          <a:lstStyle/>
          <a:p>
            <a:pPr marL="0" indent="0">
              <a:lnSpc>
                <a:spcPct val="90000"/>
              </a:lnSpc>
              <a:buNone/>
            </a:pPr>
            <a:r>
              <a:rPr lang="pl-PL" sz="1900" b="1">
                <a:solidFill>
                  <a:srgbClr val="EBEBEB"/>
                </a:solidFill>
                <a:ea typeface="+mj-lt"/>
                <a:cs typeface="+mj-lt"/>
              </a:rPr>
              <a:t>A short recap:</a:t>
            </a:r>
            <a:endParaRPr lang="pl-PL" sz="1900" b="1" dirty="0">
              <a:solidFill>
                <a:srgbClr val="EBEBEB"/>
              </a:solidFill>
              <a:ea typeface="+mj-lt"/>
              <a:cs typeface="+mj-lt"/>
            </a:endParaRPr>
          </a:p>
          <a:p>
            <a:pPr>
              <a:lnSpc>
                <a:spcPct val="90000"/>
              </a:lnSpc>
              <a:buFont typeface="Arial" charset="2"/>
              <a:buChar char="•"/>
            </a:pPr>
            <a:r>
              <a:rPr lang="pl-PL" sz="1700">
                <a:solidFill>
                  <a:srgbClr val="EBEBEB"/>
                </a:solidFill>
                <a:ea typeface="+mj-lt"/>
                <a:cs typeface="+mj-lt"/>
              </a:rPr>
              <a:t>Represent</a:t>
            </a:r>
            <a:r>
              <a:rPr lang="pl-PL" sz="1700" dirty="0">
                <a:solidFill>
                  <a:srgbClr val="EBEBEB"/>
                </a:solidFill>
                <a:ea typeface="+mj-lt"/>
                <a:cs typeface="+mj-lt"/>
              </a:rPr>
              <a:t> </a:t>
            </a:r>
            <a:r>
              <a:rPr lang="pl-PL" sz="1700" err="1">
                <a:solidFill>
                  <a:srgbClr val="EBEBEB"/>
                </a:solidFill>
                <a:ea typeface="+mj-lt"/>
                <a:cs typeface="+mj-lt"/>
              </a:rPr>
              <a:t>solutions</a:t>
            </a:r>
            <a:r>
              <a:rPr lang="pl-PL" sz="1700" dirty="0">
                <a:solidFill>
                  <a:srgbClr val="EBEBEB"/>
                </a:solidFill>
                <a:ea typeface="+mj-lt"/>
                <a:cs typeface="+mj-lt"/>
              </a:rPr>
              <a:t> </a:t>
            </a:r>
            <a:br>
              <a:rPr lang="pl-PL" sz="1700" dirty="0">
                <a:solidFill>
                  <a:srgbClr val="EBEBEB"/>
                </a:solidFill>
                <a:ea typeface="+mj-lt"/>
                <a:cs typeface="+mj-lt"/>
              </a:rPr>
            </a:br>
            <a:r>
              <a:rPr lang="pl-PL" sz="1700" dirty="0">
                <a:solidFill>
                  <a:srgbClr val="EBEBEB"/>
                </a:solidFill>
                <a:ea typeface="+mj-lt"/>
                <a:cs typeface="+mj-lt"/>
              </a:rPr>
              <a:t>as "</a:t>
            </a:r>
            <a:r>
              <a:rPr lang="pl-PL" sz="1700" err="1">
                <a:solidFill>
                  <a:srgbClr val="EBEBEB"/>
                </a:solidFill>
                <a:ea typeface="+mj-lt"/>
                <a:cs typeface="+mj-lt"/>
              </a:rPr>
              <a:t>chromosomes</a:t>
            </a:r>
            <a:r>
              <a:rPr lang="pl-PL" sz="1700" dirty="0">
                <a:solidFill>
                  <a:srgbClr val="EBEBEB"/>
                </a:solidFill>
                <a:ea typeface="+mj-lt"/>
                <a:cs typeface="+mj-lt"/>
              </a:rPr>
              <a:t>" </a:t>
            </a:r>
            <a:br>
              <a:rPr lang="pl-PL" sz="1700" dirty="0">
                <a:solidFill>
                  <a:srgbClr val="EBEBEB"/>
                </a:solidFill>
                <a:ea typeface="+mj-lt"/>
                <a:cs typeface="+mj-lt"/>
              </a:rPr>
            </a:br>
            <a:r>
              <a:rPr lang="pl-PL" sz="1700" err="1">
                <a:solidFill>
                  <a:srgbClr val="EBEBEB"/>
                </a:solidFill>
                <a:ea typeface="+mj-lt"/>
                <a:cs typeface="+mj-lt"/>
              </a:rPr>
              <a:t>which</a:t>
            </a:r>
            <a:r>
              <a:rPr lang="pl-PL" sz="1700" dirty="0">
                <a:solidFill>
                  <a:srgbClr val="EBEBEB"/>
                </a:solidFill>
                <a:ea typeface="+mj-lt"/>
                <a:cs typeface="+mj-lt"/>
              </a:rPr>
              <a:t> form "</a:t>
            </a:r>
            <a:r>
              <a:rPr lang="pl-PL" sz="1700" err="1">
                <a:solidFill>
                  <a:srgbClr val="EBEBEB"/>
                </a:solidFill>
                <a:ea typeface="+mj-lt"/>
                <a:cs typeface="+mj-lt"/>
              </a:rPr>
              <a:t>population</a:t>
            </a:r>
            <a:r>
              <a:rPr lang="pl-PL" sz="1700" dirty="0">
                <a:solidFill>
                  <a:srgbClr val="EBEBEB"/>
                </a:solidFill>
                <a:ea typeface="+mj-lt"/>
                <a:cs typeface="+mj-lt"/>
              </a:rPr>
              <a:t>"</a:t>
            </a:r>
            <a:endParaRPr lang="pl-PL"/>
          </a:p>
          <a:p>
            <a:pPr>
              <a:lnSpc>
                <a:spcPct val="90000"/>
              </a:lnSpc>
              <a:buFont typeface="Arial" charset="2"/>
              <a:buChar char="•"/>
            </a:pPr>
            <a:r>
              <a:rPr lang="pl-PL" sz="1700" err="1">
                <a:solidFill>
                  <a:srgbClr val="EBEBEB"/>
                </a:solidFill>
                <a:ea typeface="+mj-lt"/>
                <a:cs typeface="+mj-lt"/>
              </a:rPr>
              <a:t>Choose</a:t>
            </a:r>
            <a:r>
              <a:rPr lang="pl-PL" sz="1700" dirty="0">
                <a:solidFill>
                  <a:srgbClr val="EBEBEB"/>
                </a:solidFill>
                <a:ea typeface="+mj-lt"/>
                <a:cs typeface="+mj-lt"/>
              </a:rPr>
              <a:t> </a:t>
            </a:r>
            <a:r>
              <a:rPr lang="pl-PL" sz="1700" err="1">
                <a:solidFill>
                  <a:srgbClr val="EBEBEB"/>
                </a:solidFill>
                <a:ea typeface="+mj-lt"/>
                <a:cs typeface="+mj-lt"/>
              </a:rPr>
              <a:t>fittest</a:t>
            </a:r>
            <a:r>
              <a:rPr lang="pl-PL" sz="1700" dirty="0">
                <a:solidFill>
                  <a:srgbClr val="EBEBEB"/>
                </a:solidFill>
                <a:ea typeface="+mj-lt"/>
                <a:cs typeface="+mj-lt"/>
              </a:rPr>
              <a:t> </a:t>
            </a:r>
            <a:r>
              <a:rPr lang="pl-PL" sz="1700" err="1">
                <a:solidFill>
                  <a:srgbClr val="EBEBEB"/>
                </a:solidFill>
                <a:ea typeface="+mj-lt"/>
                <a:cs typeface="+mj-lt"/>
              </a:rPr>
              <a:t>specimens</a:t>
            </a:r>
            <a:r>
              <a:rPr lang="pl-PL" sz="1700" dirty="0">
                <a:solidFill>
                  <a:srgbClr val="EBEBEB"/>
                </a:solidFill>
                <a:ea typeface="+mj-lt"/>
                <a:cs typeface="+mj-lt"/>
              </a:rPr>
              <a:t> </a:t>
            </a:r>
            <a:br>
              <a:rPr lang="pl-PL" sz="1700" dirty="0">
                <a:ea typeface="+mj-lt"/>
                <a:cs typeface="+mj-lt"/>
              </a:rPr>
            </a:br>
            <a:r>
              <a:rPr lang="pl-PL" sz="1700" dirty="0">
                <a:solidFill>
                  <a:srgbClr val="EBEBEB"/>
                </a:solidFill>
                <a:ea typeface="+mj-lt"/>
                <a:cs typeface="+mj-lt"/>
              </a:rPr>
              <a:t>(</a:t>
            </a:r>
            <a:r>
              <a:rPr lang="pl-PL" sz="1700" err="1">
                <a:solidFill>
                  <a:srgbClr val="EBEBEB"/>
                </a:solidFill>
                <a:ea typeface="+mj-lt"/>
                <a:cs typeface="+mj-lt"/>
              </a:rPr>
              <a:t>f.e</a:t>
            </a:r>
            <a:r>
              <a:rPr lang="pl-PL" sz="1700" dirty="0">
                <a:solidFill>
                  <a:srgbClr val="EBEBEB"/>
                </a:solidFill>
                <a:ea typeface="+mj-lt"/>
                <a:cs typeface="+mj-lt"/>
              </a:rPr>
              <a:t>. via "</a:t>
            </a:r>
            <a:r>
              <a:rPr lang="pl-PL" sz="1700" err="1">
                <a:solidFill>
                  <a:srgbClr val="EBEBEB"/>
                </a:solidFill>
                <a:ea typeface="+mj-lt"/>
                <a:cs typeface="+mj-lt"/>
              </a:rPr>
              <a:t>tournament</a:t>
            </a:r>
            <a:r>
              <a:rPr lang="pl-PL" sz="1700" dirty="0">
                <a:solidFill>
                  <a:srgbClr val="EBEBEB"/>
                </a:solidFill>
                <a:ea typeface="+mj-lt"/>
                <a:cs typeface="+mj-lt"/>
              </a:rPr>
              <a:t>" </a:t>
            </a:r>
            <a:br>
              <a:rPr lang="pl-PL" sz="1700" dirty="0">
                <a:ea typeface="+mj-lt"/>
                <a:cs typeface="+mj-lt"/>
              </a:rPr>
            </a:br>
            <a:r>
              <a:rPr lang="pl-PL" sz="1700" err="1">
                <a:solidFill>
                  <a:srgbClr val="EBEBEB"/>
                </a:solidFill>
                <a:ea typeface="+mj-lt"/>
                <a:cs typeface="+mj-lt"/>
              </a:rPr>
              <a:t>or</a:t>
            </a:r>
            <a:r>
              <a:rPr lang="pl-PL" sz="1700" dirty="0">
                <a:solidFill>
                  <a:srgbClr val="EBEBEB"/>
                </a:solidFill>
                <a:ea typeface="+mj-lt"/>
                <a:cs typeface="+mj-lt"/>
              </a:rPr>
              <a:t> "</a:t>
            </a:r>
            <a:r>
              <a:rPr lang="pl-PL" sz="1700" err="1">
                <a:solidFill>
                  <a:srgbClr val="EBEBEB"/>
                </a:solidFill>
                <a:ea typeface="+mj-lt"/>
                <a:cs typeface="+mj-lt"/>
              </a:rPr>
              <a:t>roulette</a:t>
            </a:r>
            <a:r>
              <a:rPr lang="pl-PL" sz="1700" dirty="0">
                <a:solidFill>
                  <a:srgbClr val="EBEBEB"/>
                </a:solidFill>
                <a:ea typeface="+mj-lt"/>
                <a:cs typeface="+mj-lt"/>
              </a:rPr>
              <a:t> </a:t>
            </a:r>
            <a:r>
              <a:rPr lang="pl-PL" sz="1700" err="1">
                <a:solidFill>
                  <a:srgbClr val="EBEBEB"/>
                </a:solidFill>
                <a:ea typeface="+mj-lt"/>
                <a:cs typeface="+mj-lt"/>
              </a:rPr>
              <a:t>wheel</a:t>
            </a:r>
            <a:r>
              <a:rPr lang="pl-PL" sz="1700" dirty="0">
                <a:solidFill>
                  <a:srgbClr val="EBEBEB"/>
                </a:solidFill>
                <a:ea typeface="+mj-lt"/>
                <a:cs typeface="+mj-lt"/>
              </a:rPr>
              <a:t>")</a:t>
            </a:r>
          </a:p>
          <a:p>
            <a:pPr>
              <a:lnSpc>
                <a:spcPct val="90000"/>
              </a:lnSpc>
              <a:buFont typeface="Arial" charset="2"/>
              <a:buChar char="•"/>
            </a:pPr>
            <a:r>
              <a:rPr lang="pl-PL" sz="1700" err="1">
                <a:solidFill>
                  <a:srgbClr val="EBEBEB"/>
                </a:solidFill>
                <a:ea typeface="+mj-lt"/>
                <a:cs typeface="+mj-lt"/>
              </a:rPr>
              <a:t>Make</a:t>
            </a:r>
            <a:r>
              <a:rPr lang="pl-PL" sz="1700" dirty="0">
                <a:solidFill>
                  <a:srgbClr val="EBEBEB"/>
                </a:solidFill>
                <a:ea typeface="+mj-lt"/>
                <a:cs typeface="+mj-lt"/>
              </a:rPr>
              <a:t> </a:t>
            </a:r>
            <a:r>
              <a:rPr lang="pl-PL" sz="1700" err="1">
                <a:solidFill>
                  <a:srgbClr val="EBEBEB"/>
                </a:solidFill>
                <a:ea typeface="+mj-lt"/>
                <a:cs typeface="+mj-lt"/>
              </a:rPr>
              <a:t>them</a:t>
            </a:r>
            <a:r>
              <a:rPr lang="pl-PL" sz="1700" dirty="0">
                <a:solidFill>
                  <a:srgbClr val="EBEBEB"/>
                </a:solidFill>
                <a:ea typeface="+mj-lt"/>
                <a:cs typeface="+mj-lt"/>
              </a:rPr>
              <a:t> mate ( ͡° ͜ʖ ͡°) </a:t>
            </a:r>
            <a:br>
              <a:rPr lang="pl-PL" sz="1700" dirty="0">
                <a:ea typeface="+mj-lt"/>
                <a:cs typeface="+mj-lt"/>
              </a:rPr>
            </a:br>
            <a:r>
              <a:rPr lang="pl-PL" sz="1700" dirty="0">
                <a:solidFill>
                  <a:srgbClr val="EBEBEB"/>
                </a:solidFill>
                <a:ea typeface="+mj-lt"/>
                <a:cs typeface="+mj-lt"/>
              </a:rPr>
              <a:t>(</a:t>
            </a:r>
            <a:r>
              <a:rPr lang="pl-PL" sz="1700" err="1">
                <a:solidFill>
                  <a:srgbClr val="EBEBEB"/>
                </a:solidFill>
                <a:ea typeface="+mj-lt"/>
                <a:cs typeface="+mj-lt"/>
              </a:rPr>
              <a:t>f.e</a:t>
            </a:r>
            <a:r>
              <a:rPr lang="pl-PL" sz="1700" dirty="0">
                <a:solidFill>
                  <a:srgbClr val="EBEBEB"/>
                </a:solidFill>
                <a:ea typeface="+mj-lt"/>
                <a:cs typeface="+mj-lt"/>
              </a:rPr>
              <a:t>. via </a:t>
            </a:r>
            <a:r>
              <a:rPr lang="pl-PL" sz="1700" err="1">
                <a:solidFill>
                  <a:srgbClr val="EBEBEB"/>
                </a:solidFill>
                <a:ea typeface="+mj-lt"/>
                <a:cs typeface="+mj-lt"/>
              </a:rPr>
              <a:t>crossover</a:t>
            </a:r>
            <a:r>
              <a:rPr lang="pl-PL" sz="1700" dirty="0">
                <a:solidFill>
                  <a:srgbClr val="EBEBEB"/>
                </a:solidFill>
                <a:ea typeface="+mj-lt"/>
                <a:cs typeface="+mj-lt"/>
              </a:rPr>
              <a:t>)</a:t>
            </a:r>
            <a:endParaRPr lang="en-US" sz="1700">
              <a:solidFill>
                <a:srgbClr val="EBEBEB"/>
              </a:solidFill>
            </a:endParaRPr>
          </a:p>
          <a:p>
            <a:pPr>
              <a:lnSpc>
                <a:spcPct val="90000"/>
              </a:lnSpc>
              <a:buFont typeface="Arial" charset="2"/>
              <a:buChar char="•"/>
            </a:pPr>
            <a:r>
              <a:rPr lang="pl-PL" sz="1700" err="1">
                <a:solidFill>
                  <a:srgbClr val="EBEBEB"/>
                </a:solidFill>
                <a:ea typeface="+mj-lt"/>
                <a:cs typeface="+mj-lt"/>
              </a:rPr>
              <a:t>Some</a:t>
            </a:r>
            <a:r>
              <a:rPr lang="pl-PL" sz="1700" dirty="0">
                <a:solidFill>
                  <a:srgbClr val="EBEBEB"/>
                </a:solidFill>
                <a:ea typeface="+mj-lt"/>
                <a:cs typeface="+mj-lt"/>
              </a:rPr>
              <a:t> </a:t>
            </a:r>
            <a:r>
              <a:rPr lang="pl-PL" sz="1700" err="1">
                <a:solidFill>
                  <a:srgbClr val="EBEBEB"/>
                </a:solidFill>
                <a:ea typeface="+mj-lt"/>
                <a:cs typeface="+mj-lt"/>
              </a:rPr>
              <a:t>children</a:t>
            </a:r>
            <a:r>
              <a:rPr lang="pl-PL" sz="1700" dirty="0">
                <a:solidFill>
                  <a:srgbClr val="EBEBEB"/>
                </a:solidFill>
                <a:ea typeface="+mj-lt"/>
                <a:cs typeface="+mj-lt"/>
              </a:rPr>
              <a:t> </a:t>
            </a:r>
            <a:r>
              <a:rPr lang="pl-PL" sz="1700" err="1">
                <a:solidFill>
                  <a:srgbClr val="EBEBEB"/>
                </a:solidFill>
                <a:ea typeface="+mj-lt"/>
                <a:cs typeface="+mj-lt"/>
              </a:rPr>
              <a:t>can</a:t>
            </a:r>
            <a:r>
              <a:rPr lang="pl-PL" sz="1700" dirty="0">
                <a:solidFill>
                  <a:srgbClr val="EBEBEB"/>
                </a:solidFill>
                <a:ea typeface="+mj-lt"/>
                <a:cs typeface="+mj-lt"/>
              </a:rPr>
              <a:t> </a:t>
            </a:r>
            <a:r>
              <a:rPr lang="pl-PL" sz="1700" err="1">
                <a:solidFill>
                  <a:srgbClr val="EBEBEB"/>
                </a:solidFill>
                <a:ea typeface="+mj-lt"/>
                <a:cs typeface="+mj-lt"/>
              </a:rPr>
              <a:t>undergo</a:t>
            </a:r>
            <a:r>
              <a:rPr lang="pl-PL" sz="1700" dirty="0">
                <a:solidFill>
                  <a:srgbClr val="EBEBEB"/>
                </a:solidFill>
                <a:ea typeface="+mj-lt"/>
                <a:cs typeface="+mj-lt"/>
              </a:rPr>
              <a:t> </a:t>
            </a:r>
            <a:r>
              <a:rPr lang="pl-PL" sz="1700" err="1">
                <a:solidFill>
                  <a:srgbClr val="EBEBEB"/>
                </a:solidFill>
                <a:ea typeface="+mj-lt"/>
                <a:cs typeface="+mj-lt"/>
              </a:rPr>
              <a:t>mutation</a:t>
            </a:r>
            <a:r>
              <a:rPr lang="pl-PL" sz="1700" dirty="0">
                <a:solidFill>
                  <a:srgbClr val="EBEBEB"/>
                </a:solidFill>
                <a:ea typeface="+mj-lt"/>
                <a:cs typeface="+mj-lt"/>
              </a:rPr>
              <a:t> (</a:t>
            </a:r>
            <a:r>
              <a:rPr lang="pl-PL" sz="1700" err="1">
                <a:solidFill>
                  <a:srgbClr val="EBEBEB"/>
                </a:solidFill>
                <a:ea typeface="+mj-lt"/>
                <a:cs typeface="+mj-lt"/>
              </a:rPr>
              <a:t>f.e</a:t>
            </a:r>
            <a:r>
              <a:rPr lang="pl-PL" sz="1700" dirty="0">
                <a:solidFill>
                  <a:srgbClr val="EBEBEB"/>
                </a:solidFill>
                <a:ea typeface="+mj-lt"/>
                <a:cs typeface="+mj-lt"/>
              </a:rPr>
              <a:t>. 2 </a:t>
            </a:r>
            <a:r>
              <a:rPr lang="pl-PL" sz="1700" err="1">
                <a:solidFill>
                  <a:srgbClr val="EBEBEB"/>
                </a:solidFill>
                <a:ea typeface="+mj-lt"/>
                <a:cs typeface="+mj-lt"/>
              </a:rPr>
              <a:t>random</a:t>
            </a:r>
            <a:r>
              <a:rPr lang="pl-PL" sz="1700" dirty="0">
                <a:solidFill>
                  <a:srgbClr val="EBEBEB"/>
                </a:solidFill>
                <a:ea typeface="+mj-lt"/>
                <a:cs typeface="+mj-lt"/>
              </a:rPr>
              <a:t> </a:t>
            </a:r>
            <a:r>
              <a:rPr lang="pl-PL" sz="1700" err="1">
                <a:solidFill>
                  <a:srgbClr val="EBEBEB"/>
                </a:solidFill>
                <a:ea typeface="+mj-lt"/>
                <a:cs typeface="+mj-lt"/>
              </a:rPr>
              <a:t>genes</a:t>
            </a:r>
            <a:r>
              <a:rPr lang="pl-PL" sz="1700" dirty="0">
                <a:solidFill>
                  <a:srgbClr val="EBEBEB"/>
                </a:solidFill>
                <a:ea typeface="+mj-lt"/>
                <a:cs typeface="+mj-lt"/>
              </a:rPr>
              <a:t> </a:t>
            </a:r>
            <a:br>
              <a:rPr lang="en-US" dirty="0"/>
            </a:br>
            <a:r>
              <a:rPr lang="pl-PL" sz="1700" dirty="0">
                <a:solidFill>
                  <a:srgbClr val="EBEBEB"/>
                </a:solidFill>
                <a:ea typeface="+mj-lt"/>
                <a:cs typeface="+mj-lt"/>
              </a:rPr>
              <a:t>in a </a:t>
            </a:r>
            <a:r>
              <a:rPr lang="pl-PL" sz="1700" err="1">
                <a:solidFill>
                  <a:srgbClr val="EBEBEB"/>
                </a:solidFill>
                <a:ea typeface="+mj-lt"/>
                <a:cs typeface="+mj-lt"/>
              </a:rPr>
              <a:t>child</a:t>
            </a:r>
            <a:r>
              <a:rPr lang="pl-PL" sz="1700" dirty="0">
                <a:solidFill>
                  <a:srgbClr val="EBEBEB"/>
                </a:solidFill>
                <a:ea typeface="+mj-lt"/>
                <a:cs typeface="+mj-lt"/>
              </a:rPr>
              <a:t> </a:t>
            </a:r>
            <a:r>
              <a:rPr lang="pl-PL" sz="1700" err="1">
                <a:solidFill>
                  <a:srgbClr val="EBEBEB"/>
                </a:solidFill>
                <a:ea typeface="+mj-lt"/>
                <a:cs typeface="+mj-lt"/>
              </a:rPr>
              <a:t>will</a:t>
            </a:r>
            <a:r>
              <a:rPr lang="pl-PL" sz="1700" dirty="0">
                <a:solidFill>
                  <a:srgbClr val="EBEBEB"/>
                </a:solidFill>
                <a:ea typeface="+mj-lt"/>
                <a:cs typeface="+mj-lt"/>
              </a:rPr>
              <a:t> </a:t>
            </a:r>
            <a:r>
              <a:rPr lang="pl-PL" sz="1700" err="1">
                <a:solidFill>
                  <a:srgbClr val="EBEBEB"/>
                </a:solidFill>
                <a:ea typeface="+mj-lt"/>
                <a:cs typeface="+mj-lt"/>
              </a:rPr>
              <a:t>swap</a:t>
            </a:r>
            <a:r>
              <a:rPr lang="pl-PL" sz="1700" dirty="0">
                <a:solidFill>
                  <a:srgbClr val="EBEBEB"/>
                </a:solidFill>
                <a:ea typeface="+mj-lt"/>
                <a:cs typeface="+mj-lt"/>
              </a:rPr>
              <a:t> </a:t>
            </a:r>
            <a:r>
              <a:rPr lang="pl-PL" sz="1700" err="1">
                <a:solidFill>
                  <a:srgbClr val="EBEBEB"/>
                </a:solidFill>
                <a:ea typeface="+mj-lt"/>
                <a:cs typeface="+mj-lt"/>
              </a:rPr>
              <a:t>places</a:t>
            </a:r>
            <a:r>
              <a:rPr lang="pl-PL" sz="1700" dirty="0">
                <a:solidFill>
                  <a:srgbClr val="EBEBEB"/>
                </a:solidFill>
                <a:ea typeface="+mj-lt"/>
                <a:cs typeface="+mj-lt"/>
              </a:rPr>
              <a:t>)</a:t>
            </a:r>
          </a:p>
          <a:p>
            <a:pPr>
              <a:lnSpc>
                <a:spcPct val="90000"/>
              </a:lnSpc>
              <a:buFont typeface="Arial" charset="2"/>
              <a:buChar char="•"/>
            </a:pPr>
            <a:r>
              <a:rPr lang="pl-PL" sz="1700" dirty="0">
                <a:solidFill>
                  <a:srgbClr val="EBEBEB"/>
                </a:solidFill>
                <a:ea typeface="+mj-lt"/>
                <a:cs typeface="+mj-lt"/>
              </a:rPr>
              <a:t>New (</a:t>
            </a:r>
            <a:r>
              <a:rPr lang="pl-PL" sz="1700" err="1">
                <a:solidFill>
                  <a:srgbClr val="EBEBEB"/>
                </a:solidFill>
                <a:ea typeface="+mj-lt"/>
                <a:cs typeface="+mj-lt"/>
              </a:rPr>
              <a:t>usually</a:t>
            </a:r>
            <a:r>
              <a:rPr lang="pl-PL" sz="1700" dirty="0">
                <a:solidFill>
                  <a:srgbClr val="EBEBEB"/>
                </a:solidFill>
                <a:ea typeface="+mj-lt"/>
                <a:cs typeface="+mj-lt"/>
              </a:rPr>
              <a:t> </a:t>
            </a:r>
            <a:r>
              <a:rPr lang="pl-PL" sz="1700" err="1">
                <a:solidFill>
                  <a:srgbClr val="EBEBEB"/>
                </a:solidFill>
                <a:ea typeface="+mj-lt"/>
                <a:cs typeface="+mj-lt"/>
              </a:rPr>
              <a:t>better</a:t>
            </a:r>
            <a:r>
              <a:rPr lang="pl-PL" sz="1700" dirty="0">
                <a:solidFill>
                  <a:srgbClr val="EBEBEB"/>
                </a:solidFill>
                <a:ea typeface="+mj-lt"/>
                <a:cs typeface="+mj-lt"/>
              </a:rPr>
              <a:t> </a:t>
            </a:r>
            <a:r>
              <a:rPr lang="pl-PL" sz="1700" err="1">
                <a:solidFill>
                  <a:srgbClr val="EBEBEB"/>
                </a:solidFill>
                <a:ea typeface="+mj-lt"/>
                <a:cs typeface="+mj-lt"/>
              </a:rPr>
              <a:t>than</a:t>
            </a:r>
            <a:r>
              <a:rPr lang="pl-PL" sz="1700" dirty="0">
                <a:solidFill>
                  <a:srgbClr val="EBEBEB"/>
                </a:solidFill>
                <a:ea typeface="+mj-lt"/>
                <a:cs typeface="+mj-lt"/>
              </a:rPr>
              <a:t> </a:t>
            </a:r>
            <a:r>
              <a:rPr lang="pl-PL" sz="1700" err="1">
                <a:solidFill>
                  <a:srgbClr val="EBEBEB"/>
                </a:solidFill>
                <a:ea typeface="+mj-lt"/>
                <a:cs typeface="+mj-lt"/>
              </a:rPr>
              <a:t>previous</a:t>
            </a:r>
            <a:r>
              <a:rPr lang="pl-PL" sz="1700" dirty="0">
                <a:solidFill>
                  <a:srgbClr val="EBEBEB"/>
                </a:solidFill>
                <a:ea typeface="+mj-lt"/>
                <a:cs typeface="+mj-lt"/>
              </a:rPr>
              <a:t>) </a:t>
            </a:r>
            <a:r>
              <a:rPr lang="pl-PL" sz="1700" err="1">
                <a:solidFill>
                  <a:srgbClr val="EBEBEB"/>
                </a:solidFill>
                <a:ea typeface="+mj-lt"/>
                <a:cs typeface="+mj-lt"/>
              </a:rPr>
              <a:t>generation</a:t>
            </a:r>
            <a:r>
              <a:rPr lang="pl-PL" sz="1700" dirty="0">
                <a:solidFill>
                  <a:srgbClr val="EBEBEB"/>
                </a:solidFill>
                <a:ea typeface="+mj-lt"/>
                <a:cs typeface="+mj-lt"/>
              </a:rPr>
              <a:t> </a:t>
            </a:r>
            <a:r>
              <a:rPr lang="pl-PL" sz="1700" err="1">
                <a:solidFill>
                  <a:srgbClr val="EBEBEB"/>
                </a:solidFill>
                <a:ea typeface="+mj-lt"/>
                <a:cs typeface="+mj-lt"/>
              </a:rPr>
              <a:t>arises</a:t>
            </a:r>
            <a:endParaRPr lang="pl-PL" sz="1700">
              <a:solidFill>
                <a:srgbClr val="EBEBEB"/>
              </a:solidFill>
              <a:ea typeface="+mj-lt"/>
              <a:cs typeface="+mj-lt"/>
            </a:endParaRPr>
          </a:p>
          <a:p>
            <a:pPr>
              <a:lnSpc>
                <a:spcPct val="90000"/>
              </a:lnSpc>
              <a:buFont typeface="Arial" charset="2"/>
              <a:buChar char="•"/>
            </a:pPr>
            <a:r>
              <a:rPr lang="pl-PL" sz="1700" err="1">
                <a:solidFill>
                  <a:srgbClr val="EBEBEB"/>
                </a:solidFill>
                <a:ea typeface="+mj-lt"/>
                <a:cs typeface="+mj-lt"/>
              </a:rPr>
              <a:t>Repeat</a:t>
            </a:r>
            <a:r>
              <a:rPr lang="pl-PL" sz="1700" dirty="0">
                <a:solidFill>
                  <a:srgbClr val="EBEBEB"/>
                </a:solidFill>
                <a:ea typeface="+mj-lt"/>
                <a:cs typeface="+mj-lt"/>
              </a:rPr>
              <a:t> </a:t>
            </a:r>
            <a:r>
              <a:rPr lang="pl-PL" sz="1700" err="1">
                <a:solidFill>
                  <a:srgbClr val="EBEBEB"/>
                </a:solidFill>
                <a:ea typeface="+mj-lt"/>
                <a:cs typeface="+mj-lt"/>
              </a:rPr>
              <a:t>until</a:t>
            </a:r>
            <a:r>
              <a:rPr lang="pl-PL" sz="1700" dirty="0">
                <a:solidFill>
                  <a:srgbClr val="EBEBEB"/>
                </a:solidFill>
                <a:ea typeface="+mj-lt"/>
                <a:cs typeface="+mj-lt"/>
              </a:rPr>
              <a:t> </a:t>
            </a:r>
            <a:r>
              <a:rPr lang="pl-PL" sz="1700" err="1">
                <a:solidFill>
                  <a:srgbClr val="EBEBEB"/>
                </a:solidFill>
                <a:ea typeface="+mj-lt"/>
                <a:cs typeface="+mj-lt"/>
              </a:rPr>
              <a:t>best</a:t>
            </a:r>
            <a:r>
              <a:rPr lang="pl-PL" sz="1700" dirty="0">
                <a:solidFill>
                  <a:srgbClr val="EBEBEB"/>
                </a:solidFill>
                <a:ea typeface="+mj-lt"/>
                <a:cs typeface="+mj-lt"/>
              </a:rPr>
              <a:t> </a:t>
            </a:r>
            <a:r>
              <a:rPr lang="pl-PL" sz="1700" err="1">
                <a:solidFill>
                  <a:srgbClr val="EBEBEB"/>
                </a:solidFill>
                <a:ea typeface="+mj-lt"/>
                <a:cs typeface="+mj-lt"/>
              </a:rPr>
              <a:t>solution</a:t>
            </a:r>
            <a:r>
              <a:rPr lang="pl-PL" sz="1700" dirty="0">
                <a:solidFill>
                  <a:srgbClr val="EBEBEB"/>
                </a:solidFill>
                <a:ea typeface="+mj-lt"/>
                <a:cs typeface="+mj-lt"/>
              </a:rPr>
              <a:t> </a:t>
            </a:r>
            <a:r>
              <a:rPr lang="pl-PL" sz="1700" err="1">
                <a:solidFill>
                  <a:srgbClr val="EBEBEB"/>
                </a:solidFill>
                <a:ea typeface="+mj-lt"/>
                <a:cs typeface="+mj-lt"/>
              </a:rPr>
              <a:t>found</a:t>
            </a:r>
            <a:r>
              <a:rPr lang="pl-PL" sz="1700" dirty="0">
                <a:solidFill>
                  <a:srgbClr val="EBEBEB"/>
                </a:solidFill>
                <a:ea typeface="+mj-lt"/>
                <a:cs typeface="+mj-lt"/>
              </a:rPr>
              <a:t> (</a:t>
            </a:r>
            <a:r>
              <a:rPr lang="pl-PL" sz="1700" err="1">
                <a:solidFill>
                  <a:srgbClr val="EBEBEB"/>
                </a:solidFill>
                <a:ea typeface="+mj-lt"/>
                <a:cs typeface="+mj-lt"/>
              </a:rPr>
              <a:t>or</a:t>
            </a:r>
            <a:r>
              <a:rPr lang="pl-PL" sz="1700" dirty="0">
                <a:solidFill>
                  <a:srgbClr val="EBEBEB"/>
                </a:solidFill>
                <a:ea typeface="+mj-lt"/>
                <a:cs typeface="+mj-lt"/>
              </a:rPr>
              <a:t> </a:t>
            </a:r>
            <a:r>
              <a:rPr lang="pl-PL" sz="1700" err="1">
                <a:solidFill>
                  <a:srgbClr val="EBEBEB"/>
                </a:solidFill>
                <a:ea typeface="+mj-lt"/>
                <a:cs typeface="+mj-lt"/>
              </a:rPr>
              <a:t>until</a:t>
            </a:r>
            <a:r>
              <a:rPr lang="pl-PL" sz="1700" dirty="0">
                <a:solidFill>
                  <a:srgbClr val="EBEBEB"/>
                </a:solidFill>
                <a:ea typeface="+mj-lt"/>
                <a:cs typeface="+mj-lt"/>
              </a:rPr>
              <a:t> </a:t>
            </a:r>
            <a:r>
              <a:rPr lang="pl-PL" sz="1700" err="1">
                <a:solidFill>
                  <a:srgbClr val="EBEBEB"/>
                </a:solidFill>
                <a:ea typeface="+mj-lt"/>
                <a:cs typeface="+mj-lt"/>
              </a:rPr>
              <a:t>bored</a:t>
            </a:r>
            <a:r>
              <a:rPr lang="pl-PL" sz="1700" dirty="0">
                <a:solidFill>
                  <a:srgbClr val="EBEBEB"/>
                </a:solidFill>
                <a:ea typeface="+mj-lt"/>
                <a:cs typeface="+mj-lt"/>
              </a:rPr>
              <a:t>)</a:t>
            </a:r>
          </a:p>
          <a:p>
            <a:pPr>
              <a:lnSpc>
                <a:spcPct val="90000"/>
              </a:lnSpc>
              <a:buFont typeface="Arial" charset="2"/>
              <a:buChar char="•"/>
            </a:pPr>
            <a:endParaRPr lang="pl-PL" sz="1400">
              <a:solidFill>
                <a:srgbClr val="EBEBEB"/>
              </a:solidFill>
              <a:ea typeface="+mj-lt"/>
              <a:cs typeface="+mj-lt"/>
            </a:endParaRPr>
          </a:p>
        </p:txBody>
      </p:sp>
      <p:sp>
        <p:nvSpPr>
          <p:cNvPr id="4" name="pole tekstowe 3">
            <a:extLst>
              <a:ext uri="{FF2B5EF4-FFF2-40B4-BE49-F238E27FC236}">
                <a16:creationId xmlns:a16="http://schemas.microsoft.com/office/drawing/2014/main" id="{E515E79B-772D-4BC3-8B54-B45BEBAA9AE0}"/>
              </a:ext>
            </a:extLst>
          </p:cNvPr>
          <p:cNvSpPr txBox="1"/>
          <p:nvPr/>
        </p:nvSpPr>
        <p:spPr>
          <a:xfrm>
            <a:off x="7119891" y="5285117"/>
            <a:ext cx="40083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https://towardsdatascience.com/</a:t>
            </a:r>
            <a:r>
              <a:rPr lang="en-US" sz="1000" dirty="0">
                <a:ea typeface="+mn-lt"/>
                <a:cs typeface="+mn-lt"/>
              </a:rPr>
              <a:t>introduction-to-genetic-algorithms-including-example-code-eo-g396e98d8bf3</a:t>
            </a:r>
            <a:endParaRPr lang="en-US" sz="1000" dirty="0"/>
          </a:p>
        </p:txBody>
      </p:sp>
    </p:spTree>
    <p:extLst>
      <p:ext uri="{BB962C8B-B14F-4D97-AF65-F5344CB8AC3E}">
        <p14:creationId xmlns:p14="http://schemas.microsoft.com/office/powerpoint/2010/main" val="77623620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9" name="Freeform: Shape 7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30" name="Picture 6" descr="Image result for tournament genetic algorithm&quot;">
            <a:extLst>
              <a:ext uri="{FF2B5EF4-FFF2-40B4-BE49-F238E27FC236}">
                <a16:creationId xmlns:a16="http://schemas.microsoft.com/office/drawing/2014/main" id="{BCED96D6-1C10-49F9-8E4E-E499BB0581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180" y="330477"/>
            <a:ext cx="5449889" cy="3188184"/>
          </a:xfrm>
          <a:prstGeom prst="rect">
            <a:avLst/>
          </a:prstGeom>
          <a:noFill/>
          <a:effectLst/>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ymbol zastępczy zawartości 2">
            <a:extLst>
              <a:ext uri="{FF2B5EF4-FFF2-40B4-BE49-F238E27FC236}">
                <a16:creationId xmlns:a16="http://schemas.microsoft.com/office/drawing/2014/main" id="{5E4C699D-C165-4F13-B6A2-8094D3D2189E}"/>
              </a:ext>
            </a:extLst>
          </p:cNvPr>
          <p:cNvSpPr>
            <a:spLocks noGrp="1"/>
          </p:cNvSpPr>
          <p:nvPr>
            <p:ph idx="1"/>
          </p:nvPr>
        </p:nvSpPr>
        <p:spPr>
          <a:xfrm>
            <a:off x="648931" y="2438400"/>
            <a:ext cx="4166509" cy="3785419"/>
          </a:xfrm>
        </p:spPr>
        <p:txBody>
          <a:bodyPr vert="horz" lIns="91440" tIns="45720" rIns="91440" bIns="45720" rtlCol="0">
            <a:normAutofit/>
          </a:bodyPr>
          <a:lstStyle/>
          <a:p>
            <a:pPr marL="0" indent="0">
              <a:buNone/>
            </a:pPr>
            <a:r>
              <a:rPr lang="en-GB" sz="2400" b="1" dirty="0">
                <a:solidFill>
                  <a:srgbClr val="EBEBEB"/>
                </a:solidFill>
                <a:ea typeface="+mj-lt"/>
                <a:cs typeface="+mj-lt"/>
              </a:rPr>
              <a:t>Operators’ definitions</a:t>
            </a:r>
          </a:p>
          <a:p>
            <a:pPr marL="0" indent="0">
              <a:buNone/>
            </a:pPr>
            <a:r>
              <a:rPr lang="en-GB" dirty="0">
                <a:solidFill>
                  <a:srgbClr val="EBEBEB"/>
                </a:solidFill>
                <a:ea typeface="+mj-lt"/>
                <a:cs typeface="+mj-lt"/>
              </a:rPr>
              <a:t>Selection will be based on either </a:t>
            </a:r>
            <a:r>
              <a:rPr lang="en-GB" b="1" dirty="0">
                <a:solidFill>
                  <a:srgbClr val="EBEBEB"/>
                </a:solidFill>
                <a:ea typeface="+mj-lt"/>
                <a:cs typeface="+mj-lt"/>
              </a:rPr>
              <a:t>tournament</a:t>
            </a:r>
            <a:r>
              <a:rPr lang="en-GB" dirty="0">
                <a:solidFill>
                  <a:srgbClr val="EBEBEB"/>
                </a:solidFill>
                <a:ea typeface="+mj-lt"/>
                <a:cs typeface="+mj-lt"/>
              </a:rPr>
              <a:t> or </a:t>
            </a:r>
            <a:r>
              <a:rPr lang="en-GB" b="1" dirty="0">
                <a:solidFill>
                  <a:srgbClr val="EBEBEB"/>
                </a:solidFill>
                <a:ea typeface="+mj-lt"/>
                <a:cs typeface="+mj-lt"/>
              </a:rPr>
              <a:t>roulette wheel</a:t>
            </a:r>
            <a:endParaRPr lang="pl-PL" b="1" dirty="0">
              <a:solidFill>
                <a:srgbClr val="EBEBEB"/>
              </a:solidFill>
            </a:endParaRPr>
          </a:p>
        </p:txBody>
      </p:sp>
      <p:sp>
        <p:nvSpPr>
          <p:cNvPr id="17" name="Tytuł 1">
            <a:extLst>
              <a:ext uri="{FF2B5EF4-FFF2-40B4-BE49-F238E27FC236}">
                <a16:creationId xmlns:a16="http://schemas.microsoft.com/office/drawing/2014/main" id="{53D9D610-35B5-49B8-9BC0-D9FFA9DC349A}"/>
              </a:ext>
            </a:extLst>
          </p:cNvPr>
          <p:cNvSpPr>
            <a:spLocks noGrp="1"/>
          </p:cNvSpPr>
          <p:nvPr>
            <p:ph type="title"/>
          </p:nvPr>
        </p:nvSpPr>
        <p:spPr>
          <a:xfrm>
            <a:off x="648931" y="629266"/>
            <a:ext cx="4281528" cy="1032850"/>
          </a:xfrm>
        </p:spPr>
        <p:txBody>
          <a:bodyPr>
            <a:noAutofit/>
          </a:bodyPr>
          <a:lstStyle/>
          <a:p>
            <a:r>
              <a:rPr lang="en-US" sz="2800" dirty="0">
                <a:solidFill>
                  <a:srgbClr val="EBEBEB"/>
                </a:solidFill>
                <a:ea typeface="+mj-lt"/>
                <a:cs typeface="+mj-lt"/>
              </a:rPr>
              <a:t>Our Genetic Algorithm module definition</a:t>
            </a:r>
            <a:endParaRPr lang="pl-PL" sz="2800" dirty="0"/>
          </a:p>
        </p:txBody>
      </p:sp>
      <p:pic>
        <p:nvPicPr>
          <p:cNvPr id="1032" name="Picture 8" descr="Image result for tournament genetic algorithm&quot;">
            <a:extLst>
              <a:ext uri="{FF2B5EF4-FFF2-40B4-BE49-F238E27FC236}">
                <a16:creationId xmlns:a16="http://schemas.microsoft.com/office/drawing/2014/main" id="{78C4A205-67F6-49B9-9CF3-3799E0EC1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657" y="3422671"/>
            <a:ext cx="3734054" cy="34353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49FA789-FDDE-4EAC-82E6-063A40C0220E}"/>
              </a:ext>
            </a:extLst>
          </p:cNvPr>
          <p:cNvSpPr/>
          <p:nvPr/>
        </p:nvSpPr>
        <p:spPr>
          <a:xfrm>
            <a:off x="7806431" y="3161060"/>
            <a:ext cx="4385569" cy="246221"/>
          </a:xfrm>
          <a:prstGeom prst="rect">
            <a:avLst/>
          </a:prstGeom>
        </p:spPr>
        <p:txBody>
          <a:bodyPr wrap="square">
            <a:spAutoFit/>
          </a:bodyPr>
          <a:lstStyle/>
          <a:p>
            <a:r>
              <a:rPr lang="en-GB" sz="1000" dirty="0"/>
              <a:t>https://www.geeksforgeeks.org/tournament-selection-ga/</a:t>
            </a:r>
          </a:p>
        </p:txBody>
      </p:sp>
      <p:sp>
        <p:nvSpPr>
          <p:cNvPr id="7" name="Rectangle 6">
            <a:extLst>
              <a:ext uri="{FF2B5EF4-FFF2-40B4-BE49-F238E27FC236}">
                <a16:creationId xmlns:a16="http://schemas.microsoft.com/office/drawing/2014/main" id="{72B2D189-59EB-45B5-9BCD-835B8D5EC1D8}"/>
              </a:ext>
            </a:extLst>
          </p:cNvPr>
          <p:cNvSpPr/>
          <p:nvPr/>
        </p:nvSpPr>
        <p:spPr>
          <a:xfrm>
            <a:off x="5261175" y="6138291"/>
            <a:ext cx="1960851" cy="707886"/>
          </a:xfrm>
          <a:prstGeom prst="rect">
            <a:avLst/>
          </a:prstGeom>
        </p:spPr>
        <p:txBody>
          <a:bodyPr wrap="square">
            <a:spAutoFit/>
          </a:bodyPr>
          <a:lstStyle/>
          <a:p>
            <a:r>
              <a:rPr lang="en-GB" sz="1000" dirty="0"/>
              <a:t>https://www.codewars.com/kata/genetic-algorithm-series-number-5-roulette-wheel-selection</a:t>
            </a:r>
          </a:p>
        </p:txBody>
      </p:sp>
    </p:spTree>
    <p:extLst>
      <p:ext uri="{BB962C8B-B14F-4D97-AF65-F5344CB8AC3E}">
        <p14:creationId xmlns:p14="http://schemas.microsoft.com/office/powerpoint/2010/main" val="117077415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ymbol zastępczy zawartości 2">
            <a:extLst>
              <a:ext uri="{FF2B5EF4-FFF2-40B4-BE49-F238E27FC236}">
                <a16:creationId xmlns:a16="http://schemas.microsoft.com/office/drawing/2014/main" id="{5E4C699D-C165-4F13-B6A2-8094D3D2189E}"/>
              </a:ext>
            </a:extLst>
          </p:cNvPr>
          <p:cNvSpPr>
            <a:spLocks noGrp="1"/>
          </p:cNvSpPr>
          <p:nvPr>
            <p:ph idx="1"/>
          </p:nvPr>
        </p:nvSpPr>
        <p:spPr>
          <a:xfrm>
            <a:off x="648931" y="2438400"/>
            <a:ext cx="4166509" cy="4317507"/>
          </a:xfrm>
        </p:spPr>
        <p:txBody>
          <a:bodyPr vert="horz" lIns="91440" tIns="45720" rIns="91440" bIns="45720" rtlCol="0">
            <a:normAutofit/>
          </a:bodyPr>
          <a:lstStyle/>
          <a:p>
            <a:pPr marL="0" indent="0">
              <a:buNone/>
            </a:pPr>
            <a:r>
              <a:rPr lang="en-GB" sz="2400" b="1" dirty="0">
                <a:solidFill>
                  <a:srgbClr val="EBEBEB"/>
                </a:solidFill>
                <a:ea typeface="+mj-lt"/>
                <a:cs typeface="+mj-lt"/>
              </a:rPr>
              <a:t>Operators’ definitions</a:t>
            </a:r>
          </a:p>
          <a:p>
            <a:pPr marL="0" indent="0">
              <a:buNone/>
            </a:pPr>
            <a:r>
              <a:rPr lang="en-GB" dirty="0">
                <a:solidFill>
                  <a:srgbClr val="EBEBEB"/>
                </a:solidFill>
                <a:ea typeface="+mj-lt"/>
                <a:cs typeface="+mj-lt"/>
              </a:rPr>
              <a:t>Our one-point-crossover will “cut” both parents in random points and attempt to make a new solution using one half from one parent and second half from the other. If the solution is incorrect it will be fixed.</a:t>
            </a:r>
            <a:endParaRPr lang="pl-PL" b="1" dirty="0">
              <a:solidFill>
                <a:srgbClr val="EBEBEB"/>
              </a:solidFill>
            </a:endParaRPr>
          </a:p>
        </p:txBody>
      </p:sp>
      <p:sp>
        <p:nvSpPr>
          <p:cNvPr id="15" name="Rectangle 14">
            <a:extLst>
              <a:ext uri="{FF2B5EF4-FFF2-40B4-BE49-F238E27FC236}">
                <a16:creationId xmlns:a16="http://schemas.microsoft.com/office/drawing/2014/main" id="{F3C4A277-569E-423D-B746-F7EDC2D2E6F5}"/>
              </a:ext>
            </a:extLst>
          </p:cNvPr>
          <p:cNvSpPr/>
          <p:nvPr/>
        </p:nvSpPr>
        <p:spPr>
          <a:xfrm>
            <a:off x="6875862" y="5241324"/>
            <a:ext cx="3894339" cy="400110"/>
          </a:xfrm>
          <a:prstGeom prst="rect">
            <a:avLst/>
          </a:prstGeom>
        </p:spPr>
        <p:txBody>
          <a:bodyPr wrap="square">
            <a:spAutoFit/>
          </a:bodyPr>
          <a:lstStyle/>
          <a:p>
            <a:r>
              <a:rPr lang="en-GB" sz="1000" dirty="0"/>
              <a:t>https://becominghuman.ai/understanding-genetic-algorithms-a-use-case-in-organizational-field-2087c30fb61e</a:t>
            </a:r>
          </a:p>
        </p:txBody>
      </p:sp>
      <p:pic>
        <p:nvPicPr>
          <p:cNvPr id="2052" name="Picture 4" descr="Image result for crossover genetic algorithm&quot;">
            <a:extLst>
              <a:ext uri="{FF2B5EF4-FFF2-40B4-BE49-F238E27FC236}">
                <a16:creationId xmlns:a16="http://schemas.microsoft.com/office/drawing/2014/main" id="{D01EC059-36D0-4058-8DEF-7A7E6273E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065" y="1616676"/>
            <a:ext cx="6737935" cy="3624648"/>
          </a:xfrm>
          <a:prstGeom prst="rect">
            <a:avLst/>
          </a:prstGeom>
          <a:noFill/>
          <a:extLst>
            <a:ext uri="{909E8E84-426E-40DD-AFC4-6F175D3DCCD1}">
              <a14:hiddenFill xmlns:a14="http://schemas.microsoft.com/office/drawing/2010/main">
                <a:solidFill>
                  <a:srgbClr val="FFFFFF"/>
                </a:solidFill>
              </a14:hiddenFill>
            </a:ext>
          </a:extLst>
        </p:spPr>
      </p:pic>
      <p:sp>
        <p:nvSpPr>
          <p:cNvPr id="19" name="Tytuł 1">
            <a:extLst>
              <a:ext uri="{FF2B5EF4-FFF2-40B4-BE49-F238E27FC236}">
                <a16:creationId xmlns:a16="http://schemas.microsoft.com/office/drawing/2014/main" id="{7ABDBFEA-EED5-460F-AA7B-8AC2EBDA39C7}"/>
              </a:ext>
            </a:extLst>
          </p:cNvPr>
          <p:cNvSpPr>
            <a:spLocks noGrp="1"/>
          </p:cNvSpPr>
          <p:nvPr>
            <p:ph type="title"/>
          </p:nvPr>
        </p:nvSpPr>
        <p:spPr>
          <a:xfrm>
            <a:off x="648931" y="629266"/>
            <a:ext cx="4281528" cy="1032850"/>
          </a:xfrm>
        </p:spPr>
        <p:txBody>
          <a:bodyPr>
            <a:noAutofit/>
          </a:bodyPr>
          <a:lstStyle/>
          <a:p>
            <a:r>
              <a:rPr lang="en-US" sz="2800" dirty="0">
                <a:solidFill>
                  <a:srgbClr val="EBEBEB"/>
                </a:solidFill>
                <a:ea typeface="+mj-lt"/>
                <a:cs typeface="+mj-lt"/>
              </a:rPr>
              <a:t>Our Genetic Algorithm module definition</a:t>
            </a:r>
            <a:endParaRPr lang="pl-PL" sz="2800" dirty="0"/>
          </a:p>
        </p:txBody>
      </p:sp>
    </p:spTree>
    <p:extLst>
      <p:ext uri="{BB962C8B-B14F-4D97-AF65-F5344CB8AC3E}">
        <p14:creationId xmlns:p14="http://schemas.microsoft.com/office/powerpoint/2010/main" val="73112098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7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076" name="Picture 4" descr="Image result for mutation genetic algorithm&quot;">
            <a:extLst>
              <a:ext uri="{FF2B5EF4-FFF2-40B4-BE49-F238E27FC236}">
                <a16:creationId xmlns:a16="http://schemas.microsoft.com/office/drawing/2014/main" id="{1933EC4C-7F5A-4380-ADA5-50D44C775E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93992" y="1691846"/>
            <a:ext cx="5449889" cy="347430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ymbol zastępczy zawartości 2">
            <a:extLst>
              <a:ext uri="{FF2B5EF4-FFF2-40B4-BE49-F238E27FC236}">
                <a16:creationId xmlns:a16="http://schemas.microsoft.com/office/drawing/2014/main" id="{5E4C699D-C165-4F13-B6A2-8094D3D2189E}"/>
              </a:ext>
            </a:extLst>
          </p:cNvPr>
          <p:cNvSpPr>
            <a:spLocks noGrp="1"/>
          </p:cNvSpPr>
          <p:nvPr>
            <p:ph idx="1"/>
          </p:nvPr>
        </p:nvSpPr>
        <p:spPr>
          <a:xfrm>
            <a:off x="648931" y="2438400"/>
            <a:ext cx="4166509" cy="3785419"/>
          </a:xfrm>
        </p:spPr>
        <p:txBody>
          <a:bodyPr vert="horz" lIns="91440" tIns="45720" rIns="91440" bIns="45720" rtlCol="0">
            <a:normAutofit/>
          </a:bodyPr>
          <a:lstStyle/>
          <a:p>
            <a:pPr marL="0" indent="0">
              <a:buNone/>
            </a:pPr>
            <a:r>
              <a:rPr lang="en-GB" sz="2400" b="1" dirty="0">
                <a:solidFill>
                  <a:srgbClr val="EBEBEB"/>
                </a:solidFill>
                <a:ea typeface="+mj-lt"/>
                <a:cs typeface="+mj-lt"/>
              </a:rPr>
              <a:t>Operators’ definitions</a:t>
            </a:r>
          </a:p>
          <a:p>
            <a:pPr marL="0" indent="0">
              <a:buNone/>
            </a:pPr>
            <a:r>
              <a:rPr lang="en-GB" dirty="0">
                <a:solidFill>
                  <a:srgbClr val="EBEBEB"/>
                </a:solidFill>
                <a:ea typeface="+mj-lt"/>
                <a:cs typeface="+mj-lt"/>
              </a:rPr>
              <a:t>Mutation will swap two random cities in path and will swap some stolen item with some ignored item. If the solution is incorrect (we went over MAX weight) it will be fixed.</a:t>
            </a:r>
            <a:endParaRPr lang="pl-PL" b="1" dirty="0">
              <a:solidFill>
                <a:srgbClr val="EBEBEB"/>
              </a:solidFill>
            </a:endParaRPr>
          </a:p>
        </p:txBody>
      </p:sp>
      <p:sp>
        <p:nvSpPr>
          <p:cNvPr id="2" name="Rectangle 1">
            <a:extLst>
              <a:ext uri="{FF2B5EF4-FFF2-40B4-BE49-F238E27FC236}">
                <a16:creationId xmlns:a16="http://schemas.microsoft.com/office/drawing/2014/main" id="{6A4C4A56-4FD4-4261-BF24-F2CDB09F2096}"/>
              </a:ext>
            </a:extLst>
          </p:cNvPr>
          <p:cNvSpPr/>
          <p:nvPr/>
        </p:nvSpPr>
        <p:spPr>
          <a:xfrm>
            <a:off x="6862438" y="5166150"/>
            <a:ext cx="5329561" cy="246221"/>
          </a:xfrm>
          <a:prstGeom prst="rect">
            <a:avLst/>
          </a:prstGeom>
        </p:spPr>
        <p:txBody>
          <a:bodyPr wrap="square">
            <a:spAutoFit/>
          </a:bodyPr>
          <a:lstStyle/>
          <a:p>
            <a:r>
              <a:rPr lang="en-GB" sz="1000" dirty="0"/>
              <a:t>http://clinchem.aaccjnls.org/content/47/1/118/tab-figures-data</a:t>
            </a:r>
          </a:p>
        </p:txBody>
      </p:sp>
      <p:sp>
        <p:nvSpPr>
          <p:cNvPr id="16" name="Tytuł 1">
            <a:extLst>
              <a:ext uri="{FF2B5EF4-FFF2-40B4-BE49-F238E27FC236}">
                <a16:creationId xmlns:a16="http://schemas.microsoft.com/office/drawing/2014/main" id="{42DD784F-5036-4451-8F02-F3E68044BE66}"/>
              </a:ext>
            </a:extLst>
          </p:cNvPr>
          <p:cNvSpPr>
            <a:spLocks noGrp="1"/>
          </p:cNvSpPr>
          <p:nvPr>
            <p:ph type="title"/>
          </p:nvPr>
        </p:nvSpPr>
        <p:spPr>
          <a:xfrm>
            <a:off x="648931" y="629266"/>
            <a:ext cx="4281528" cy="1032850"/>
          </a:xfrm>
        </p:spPr>
        <p:txBody>
          <a:bodyPr>
            <a:noAutofit/>
          </a:bodyPr>
          <a:lstStyle/>
          <a:p>
            <a:r>
              <a:rPr lang="en-US" sz="2800" dirty="0">
                <a:solidFill>
                  <a:srgbClr val="EBEBEB"/>
                </a:solidFill>
                <a:ea typeface="+mj-lt"/>
                <a:cs typeface="+mj-lt"/>
              </a:rPr>
              <a:t>Our Genetic Algorithm module definition</a:t>
            </a:r>
            <a:endParaRPr lang="pl-PL" sz="2800" dirty="0"/>
          </a:p>
        </p:txBody>
      </p:sp>
    </p:spTree>
    <p:extLst>
      <p:ext uri="{BB962C8B-B14F-4D97-AF65-F5344CB8AC3E}">
        <p14:creationId xmlns:p14="http://schemas.microsoft.com/office/powerpoint/2010/main" val="139777349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9</TotalTime>
  <Words>290</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Efficiency comparison  for metaheuristics in solving the Traveling  Thief Problem</vt:lpstr>
      <vt:lpstr>Roadmap</vt:lpstr>
      <vt:lpstr>What we chose to implement   </vt:lpstr>
      <vt:lpstr>What we chose to implement   </vt:lpstr>
      <vt:lpstr>What we chose to implement</vt:lpstr>
      <vt:lpstr>Our Genetic Algorithm module definition</vt:lpstr>
      <vt:lpstr>Our Genetic Algorithm module definition</vt:lpstr>
      <vt:lpstr>Our Genetic Algorithm module definition</vt:lpstr>
      <vt:lpstr>Our Genetic Algorithm module definition</vt:lpstr>
      <vt:lpstr>Our Genetic Algorithm module definition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Efficiency comparison  for metaheuristics in solving the Traveling  Thief Problem</dc:title>
  <dc:creator>Student 226018</dc:creator>
  <cp:lastModifiedBy>Student 226018</cp:lastModifiedBy>
  <cp:revision>2</cp:revision>
  <dcterms:created xsi:type="dcterms:W3CDTF">2019-11-15T16:42:44Z</dcterms:created>
  <dcterms:modified xsi:type="dcterms:W3CDTF">2019-11-15T16:51:57Z</dcterms:modified>
</cp:coreProperties>
</file>