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1" r:id="rId3"/>
    <p:sldId id="279" r:id="rId4"/>
    <p:sldId id="282" r:id="rId5"/>
    <p:sldId id="280" r:id="rId6"/>
    <p:sldId id="281" r:id="rId7"/>
    <p:sldId id="284" r:id="rId8"/>
    <p:sldId id="285" r:id="rId9"/>
    <p:sldId id="286" r:id="rId10"/>
    <p:sldId id="287" r:id="rId11"/>
    <p:sldId id="288" r:id="rId12"/>
    <p:sldId id="262" r:id="rId13"/>
    <p:sldId id="275" r:id="rId14"/>
    <p:sldId id="263" r:id="rId15"/>
    <p:sldId id="273" r:id="rId16"/>
    <p:sldId id="289" r:id="rId17"/>
    <p:sldId id="274" r:id="rId18"/>
    <p:sldId id="277" r:id="rId19"/>
    <p:sldId id="278" r:id="rId20"/>
    <p:sldId id="276" r:id="rId21"/>
    <p:sldId id="270" r:id="rId22"/>
    <p:sldId id="283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FF393-9250-4B0C-B90A-8D937BAA792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2A280A-E918-4A9F-860C-59E3963E8EE7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Our</a:t>
          </a:r>
          <a:r>
            <a:rPr lang="pl-PL" b="0" i="0" u="none" strike="noStrike" cap="none" baseline="0" noProof="0" dirty="0">
              <a:latin typeface="Century Gothic"/>
            </a:rPr>
            <a:t> </a:t>
          </a:r>
          <a:r>
            <a:rPr lang="pl-PL" b="0" i="0" u="none" strike="noStrike" cap="none" baseline="0" noProof="0" dirty="0" err="1">
              <a:latin typeface="Century Gothic"/>
            </a:rPr>
            <a:t>goals</a:t>
          </a:r>
          <a:r>
            <a:rPr lang="pl-PL" b="0" i="0" u="none" strike="noStrike" cap="none" baseline="0" noProof="0" dirty="0">
              <a:latin typeface="Century Gothic"/>
            </a:rPr>
            <a:t> and </a:t>
          </a:r>
          <a:r>
            <a:rPr lang="pl-PL" b="0" i="0" u="none" strike="noStrike" cap="none" baseline="0" noProof="0" dirty="0" err="1">
              <a:latin typeface="Century Gothic"/>
            </a:rPr>
            <a:t>motivations</a:t>
          </a:r>
          <a:endParaRPr lang="pl-PL" dirty="0"/>
        </a:p>
      </dgm:t>
    </dgm:pt>
    <dgm:pt modelId="{36929D4B-21B2-4532-B628-65B66688C38C}" type="parTrans" cxnId="{269565B3-2AAC-4AF4-9F74-2636C5CF67D1}">
      <dgm:prSet/>
      <dgm:spPr/>
      <dgm:t>
        <a:bodyPr/>
        <a:lstStyle/>
        <a:p>
          <a:endParaRPr lang="en-US"/>
        </a:p>
      </dgm:t>
    </dgm:pt>
    <dgm:pt modelId="{2820F8BA-A320-455F-B3FF-98512F2AA4EF}" type="sibTrans" cxnId="{269565B3-2AAC-4AF4-9F74-2636C5CF67D1}">
      <dgm:prSet/>
      <dgm:spPr/>
      <dgm:t>
        <a:bodyPr/>
        <a:lstStyle/>
        <a:p>
          <a:endParaRPr lang="en-US"/>
        </a:p>
      </dgm:t>
    </dgm:pt>
    <dgm:pt modelId="{83DDBF78-B163-4298-BA61-018C621A0B84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Literature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reviews</a:t>
          </a:r>
          <a:endParaRPr lang="pl-PL" dirty="0"/>
        </a:p>
      </dgm:t>
    </dgm:pt>
    <dgm:pt modelId="{B34ABFC4-90C3-402B-92DA-F770CD970895}" type="parTrans" cxnId="{0F92A94D-9C30-4BB4-ACE4-05ED96F0505B}">
      <dgm:prSet/>
      <dgm:spPr/>
      <dgm:t>
        <a:bodyPr/>
        <a:lstStyle/>
        <a:p>
          <a:endParaRPr lang="en-US"/>
        </a:p>
      </dgm:t>
    </dgm:pt>
    <dgm:pt modelId="{07CE55D5-8358-4A67-98D6-B8415BB4A829}" type="sibTrans" cxnId="{0F92A94D-9C30-4BB4-ACE4-05ED96F0505B}">
      <dgm:prSet/>
      <dgm:spPr/>
      <dgm:t>
        <a:bodyPr/>
        <a:lstStyle/>
        <a:p>
          <a:endParaRPr lang="en-US"/>
        </a:p>
      </dgm:t>
    </dgm:pt>
    <dgm:pt modelId="{3E02DDF3-39B5-47F8-BD74-67191E614CEE}">
      <dgm:prSet phldr="0"/>
      <dgm:spPr/>
      <dgm:t>
        <a:bodyPr/>
        <a:lstStyle/>
        <a:p>
          <a:pPr rtl="0"/>
          <a:r>
            <a:rPr lang="pl-PL" b="0" i="0" dirty="0" err="1">
              <a:latin typeface="Century Gothic" panose="020B0502020202020204"/>
            </a:rPr>
            <a:t>Results</a:t>
          </a:r>
          <a:r>
            <a:rPr lang="pl-PL" b="0" i="0" dirty="0">
              <a:latin typeface="Century Gothic" panose="020B0502020202020204"/>
            </a:rPr>
            <a:t> we </a:t>
          </a:r>
          <a:r>
            <a:rPr lang="pl-PL" b="0" i="0" dirty="0" err="1">
              <a:latin typeface="Century Gothic" panose="020B0502020202020204"/>
            </a:rPr>
            <a:t>hope</a:t>
          </a:r>
          <a:r>
            <a:rPr lang="pl-PL" b="0" i="0" dirty="0">
              <a:latin typeface="Century Gothic" panose="020B0502020202020204"/>
            </a:rPr>
            <a:t> for</a:t>
          </a:r>
          <a:r>
            <a:rPr lang="pl-PL" dirty="0">
              <a:latin typeface="Century Gothic" panose="020B0502020202020204"/>
            </a:rPr>
            <a:t> </a:t>
          </a:r>
          <a:endParaRPr lang="pl-PL" dirty="0"/>
        </a:p>
      </dgm:t>
    </dgm:pt>
    <dgm:pt modelId="{BA785980-DFF5-49BE-BF58-9A0902899EDE}" type="parTrans" cxnId="{5EBAB1D7-7553-49CE-9AAF-DB6F7A120A24}">
      <dgm:prSet/>
      <dgm:spPr/>
      <dgm:t>
        <a:bodyPr/>
        <a:lstStyle/>
        <a:p>
          <a:endParaRPr lang="en-GB"/>
        </a:p>
      </dgm:t>
    </dgm:pt>
    <dgm:pt modelId="{08B84203-A11E-406E-BC6D-81C95AA43A58}" type="sibTrans" cxnId="{5EBAB1D7-7553-49CE-9AAF-DB6F7A120A24}">
      <dgm:prSet/>
      <dgm:spPr/>
      <dgm:t>
        <a:bodyPr/>
        <a:lstStyle/>
        <a:p>
          <a:endParaRPr lang="en-GB"/>
        </a:p>
      </dgm:t>
    </dgm:pt>
    <dgm:pt modelId="{B903C7F3-ECF0-4EED-9C4D-4E11B632B6E0}">
      <dgm:prSet phldr="0"/>
      <dgm:spPr/>
      <dgm:t>
        <a:bodyPr/>
        <a:lstStyle/>
        <a:p>
          <a:pPr rtl="0"/>
          <a:r>
            <a:rPr lang="pl-PL">
              <a:latin typeface="Century Gothic" panose="020B0502020202020204"/>
            </a:rPr>
            <a:t>What we chose to implement</a:t>
          </a:r>
          <a:endParaRPr lang="pl-PL" dirty="0">
            <a:latin typeface="Century Gothic" panose="020B0502020202020204"/>
          </a:endParaRPr>
        </a:p>
      </dgm:t>
    </dgm:pt>
    <dgm:pt modelId="{D0F28E74-232B-4033-A747-CF15106AD38E}" type="parTrans" cxnId="{27E989E0-9E99-46B5-BBFB-672D0F453A89}">
      <dgm:prSet/>
      <dgm:spPr/>
      <dgm:t>
        <a:bodyPr/>
        <a:lstStyle/>
        <a:p>
          <a:endParaRPr lang="en-GB"/>
        </a:p>
      </dgm:t>
    </dgm:pt>
    <dgm:pt modelId="{15834C56-441E-46FD-BB4F-B239F39DB2F7}" type="sibTrans" cxnId="{27E989E0-9E99-46B5-BBFB-672D0F453A89}">
      <dgm:prSet/>
      <dgm:spPr/>
      <dgm:t>
        <a:bodyPr/>
        <a:lstStyle/>
        <a:p>
          <a:endParaRPr lang="en-GB"/>
        </a:p>
      </dgm:t>
    </dgm:pt>
    <dgm:pt modelId="{56C346F9-CEA8-497D-AB87-A453190E7A9E}" type="pres">
      <dgm:prSet presAssocID="{45FFF393-9250-4B0C-B90A-8D937BAA7923}" presName="linear" presStyleCnt="0">
        <dgm:presLayoutVars>
          <dgm:animLvl val="lvl"/>
          <dgm:resizeHandles val="exact"/>
        </dgm:presLayoutVars>
      </dgm:prSet>
      <dgm:spPr/>
    </dgm:pt>
    <dgm:pt modelId="{30191787-5029-47B2-8E8C-31576577E0F9}" type="pres">
      <dgm:prSet presAssocID="{7D2A280A-E918-4A9F-860C-59E3963E8E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FA1FC1-A677-4508-B4CE-603ACD711706}" type="pres">
      <dgm:prSet presAssocID="{2820F8BA-A320-455F-B3FF-98512F2AA4EF}" presName="spacer" presStyleCnt="0"/>
      <dgm:spPr/>
    </dgm:pt>
    <dgm:pt modelId="{20A9EAA1-7525-4E39-95A6-793F9FE320B5}" type="pres">
      <dgm:prSet presAssocID="{3E02DDF3-39B5-47F8-BD74-67191E614C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DEA58B-991D-4584-AF26-F092E3365374}" type="pres">
      <dgm:prSet presAssocID="{08B84203-A11E-406E-BC6D-81C95AA43A58}" presName="spacer" presStyleCnt="0"/>
      <dgm:spPr/>
    </dgm:pt>
    <dgm:pt modelId="{0C699406-0CDB-4E6E-BC4E-BF0CADD7B4AB}" type="pres">
      <dgm:prSet presAssocID="{83DDBF78-B163-4298-BA61-018C621A0B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9A925-77DF-4568-968A-BDE4045A8C8D}" type="pres">
      <dgm:prSet presAssocID="{07CE55D5-8358-4A67-98D6-B8415BB4A829}" presName="spacer" presStyleCnt="0"/>
      <dgm:spPr/>
    </dgm:pt>
    <dgm:pt modelId="{C739A77E-6567-4F79-A208-0037C6B24BB1}" type="pres">
      <dgm:prSet presAssocID="{B903C7F3-ECF0-4EED-9C4D-4E11B632B6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0A9D0D-5E86-4500-B56B-473F547E36D4}" type="presOf" srcId="{B903C7F3-ECF0-4EED-9C4D-4E11B632B6E0}" destId="{C739A77E-6567-4F79-A208-0037C6B24BB1}" srcOrd="0" destOrd="0" presId="urn:microsoft.com/office/officeart/2005/8/layout/vList2"/>
    <dgm:cxn modelId="{D470D83D-37B7-4465-A08C-D9AEB683A551}" type="presOf" srcId="{45FFF393-9250-4B0C-B90A-8D937BAA7923}" destId="{56C346F9-CEA8-497D-AB87-A453190E7A9E}" srcOrd="0" destOrd="0" presId="urn:microsoft.com/office/officeart/2005/8/layout/vList2"/>
    <dgm:cxn modelId="{17EBE54C-CA49-4339-9700-68DEC5157DD6}" type="presOf" srcId="{3E02DDF3-39B5-47F8-BD74-67191E614CEE}" destId="{20A9EAA1-7525-4E39-95A6-793F9FE320B5}" srcOrd="0" destOrd="0" presId="urn:microsoft.com/office/officeart/2005/8/layout/vList2"/>
    <dgm:cxn modelId="{0F92A94D-9C30-4BB4-ACE4-05ED96F0505B}" srcId="{45FFF393-9250-4B0C-B90A-8D937BAA7923}" destId="{83DDBF78-B163-4298-BA61-018C621A0B84}" srcOrd="2" destOrd="0" parTransId="{B34ABFC4-90C3-402B-92DA-F770CD970895}" sibTransId="{07CE55D5-8358-4A67-98D6-B8415BB4A829}"/>
    <dgm:cxn modelId="{F5907C54-FB46-4F9C-B91F-756C9AF0D1DB}" type="presOf" srcId="{83DDBF78-B163-4298-BA61-018C621A0B84}" destId="{0C699406-0CDB-4E6E-BC4E-BF0CADD7B4AB}" srcOrd="0" destOrd="0" presId="urn:microsoft.com/office/officeart/2005/8/layout/vList2"/>
    <dgm:cxn modelId="{269565B3-2AAC-4AF4-9F74-2636C5CF67D1}" srcId="{45FFF393-9250-4B0C-B90A-8D937BAA7923}" destId="{7D2A280A-E918-4A9F-860C-59E3963E8EE7}" srcOrd="0" destOrd="0" parTransId="{36929D4B-21B2-4532-B628-65B66688C38C}" sibTransId="{2820F8BA-A320-455F-B3FF-98512F2AA4EF}"/>
    <dgm:cxn modelId="{5EBAB1D7-7553-49CE-9AAF-DB6F7A120A24}" srcId="{45FFF393-9250-4B0C-B90A-8D937BAA7923}" destId="{3E02DDF3-39B5-47F8-BD74-67191E614CEE}" srcOrd="1" destOrd="0" parTransId="{BA785980-DFF5-49BE-BF58-9A0902899EDE}" sibTransId="{08B84203-A11E-406E-BC6D-81C95AA43A58}"/>
    <dgm:cxn modelId="{27E989E0-9E99-46B5-BBFB-672D0F453A89}" srcId="{45FFF393-9250-4B0C-B90A-8D937BAA7923}" destId="{B903C7F3-ECF0-4EED-9C4D-4E11B632B6E0}" srcOrd="3" destOrd="0" parTransId="{D0F28E74-232B-4033-A747-CF15106AD38E}" sibTransId="{15834C56-441E-46FD-BB4F-B239F39DB2F7}"/>
    <dgm:cxn modelId="{6C975FFD-6904-4E42-A463-15EC4643FC78}" type="presOf" srcId="{7D2A280A-E918-4A9F-860C-59E3963E8EE7}" destId="{30191787-5029-47B2-8E8C-31576577E0F9}" srcOrd="0" destOrd="0" presId="urn:microsoft.com/office/officeart/2005/8/layout/vList2"/>
    <dgm:cxn modelId="{FC4C6688-7772-4379-983C-2E15A7E5F67E}" type="presParOf" srcId="{56C346F9-CEA8-497D-AB87-A453190E7A9E}" destId="{30191787-5029-47B2-8E8C-31576577E0F9}" srcOrd="0" destOrd="0" presId="urn:microsoft.com/office/officeart/2005/8/layout/vList2"/>
    <dgm:cxn modelId="{1BE2F8B5-B9D6-4CD2-8DE6-518E9F03E045}" type="presParOf" srcId="{56C346F9-CEA8-497D-AB87-A453190E7A9E}" destId="{2AFA1FC1-A677-4508-B4CE-603ACD711706}" srcOrd="1" destOrd="0" presId="urn:microsoft.com/office/officeart/2005/8/layout/vList2"/>
    <dgm:cxn modelId="{C15DD376-E187-4D6B-B226-3705ED55F0A3}" type="presParOf" srcId="{56C346F9-CEA8-497D-AB87-A453190E7A9E}" destId="{20A9EAA1-7525-4E39-95A6-793F9FE320B5}" srcOrd="2" destOrd="0" presId="urn:microsoft.com/office/officeart/2005/8/layout/vList2"/>
    <dgm:cxn modelId="{34E249FD-5E8C-4A26-A2E9-E219D171F8AC}" type="presParOf" srcId="{56C346F9-CEA8-497D-AB87-A453190E7A9E}" destId="{6DDEA58B-991D-4584-AF26-F092E3365374}" srcOrd="3" destOrd="0" presId="urn:microsoft.com/office/officeart/2005/8/layout/vList2"/>
    <dgm:cxn modelId="{3634D20F-204A-4411-8FDF-C2CF2CCAB12E}" type="presParOf" srcId="{56C346F9-CEA8-497D-AB87-A453190E7A9E}" destId="{0C699406-0CDB-4E6E-BC4E-BF0CADD7B4AB}" srcOrd="4" destOrd="0" presId="urn:microsoft.com/office/officeart/2005/8/layout/vList2"/>
    <dgm:cxn modelId="{F5D51D2E-4733-4431-9428-EEBAD33665C2}" type="presParOf" srcId="{56C346F9-CEA8-497D-AB87-A453190E7A9E}" destId="{8A09A925-77DF-4568-968A-BDE4045A8C8D}" srcOrd="5" destOrd="0" presId="urn:microsoft.com/office/officeart/2005/8/layout/vList2"/>
    <dgm:cxn modelId="{054F1B17-B6B0-4F30-8F63-259CA337E437}" type="presParOf" srcId="{56C346F9-CEA8-497D-AB87-A453190E7A9E}" destId="{C739A77E-6567-4F79-A208-0037C6B24B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69E6F-8C04-479C-A30B-332BEDD1F03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2530CC-FB9A-4547-B2CA-0820B19C93A9}">
      <dgm:prSet/>
      <dgm:spPr/>
      <dgm:t>
        <a:bodyPr/>
        <a:lstStyle/>
        <a:p>
          <a:r>
            <a:rPr lang="en-GB" dirty="0"/>
            <a:t>A single member of population is represented as a pair of two structures</a:t>
          </a:r>
          <a:endParaRPr lang="en-US" dirty="0"/>
        </a:p>
      </dgm:t>
    </dgm:pt>
    <dgm:pt modelId="{CB8B2F70-D2FF-4B87-A1F5-04312905EEE7}" type="parTrans" cxnId="{C8402EEE-60DB-457D-915B-79B5612D98AD}">
      <dgm:prSet/>
      <dgm:spPr/>
      <dgm:t>
        <a:bodyPr/>
        <a:lstStyle/>
        <a:p>
          <a:endParaRPr lang="en-US"/>
        </a:p>
      </dgm:t>
    </dgm:pt>
    <dgm:pt modelId="{72C32A06-43E8-4DE5-9348-53A9140767DE}" type="sibTrans" cxnId="{C8402EEE-60DB-457D-915B-79B5612D98AD}">
      <dgm:prSet/>
      <dgm:spPr/>
      <dgm:t>
        <a:bodyPr/>
        <a:lstStyle/>
        <a:p>
          <a:endParaRPr lang="en-US"/>
        </a:p>
      </dgm:t>
    </dgm:pt>
    <dgm:pt modelId="{BB00B540-F20D-438B-A79F-DBF24EA0AA04}">
      <dgm:prSet/>
      <dgm:spPr/>
      <dgm:t>
        <a:bodyPr/>
        <a:lstStyle/>
        <a:p>
          <a:r>
            <a:rPr lang="en-GB"/>
            <a:t>Path that the Thief took</a:t>
          </a:r>
          <a:endParaRPr lang="en-US"/>
        </a:p>
      </dgm:t>
    </dgm:pt>
    <dgm:pt modelId="{51317BBA-3B74-449A-8B5F-181734527BE1}" type="parTrans" cxnId="{79553B89-50D4-4D79-A2B5-27B6347C999A}">
      <dgm:prSet/>
      <dgm:spPr/>
      <dgm:t>
        <a:bodyPr/>
        <a:lstStyle/>
        <a:p>
          <a:endParaRPr lang="en-US"/>
        </a:p>
      </dgm:t>
    </dgm:pt>
    <dgm:pt modelId="{DE929550-333D-42A6-B18C-C92CE42C3DCD}" type="sibTrans" cxnId="{79553B89-50D4-4D79-A2B5-27B6347C999A}">
      <dgm:prSet/>
      <dgm:spPr/>
      <dgm:t>
        <a:bodyPr/>
        <a:lstStyle/>
        <a:p>
          <a:endParaRPr lang="en-US"/>
        </a:p>
      </dgm:t>
    </dgm:pt>
    <dgm:pt modelId="{43509877-4121-4F6D-90FA-3046782589E5}">
      <dgm:prSet/>
      <dgm:spPr/>
      <dgm:t>
        <a:bodyPr/>
        <a:lstStyle/>
        <a:p>
          <a:r>
            <a:rPr lang="en-GB"/>
            <a:t>Items which the thief stole</a:t>
          </a:r>
          <a:endParaRPr lang="en-US"/>
        </a:p>
      </dgm:t>
    </dgm:pt>
    <dgm:pt modelId="{B0E86639-1602-4034-8AE8-C9A108BC94E7}" type="parTrans" cxnId="{4896FADF-7EAC-4936-BA79-35B2E1EE2C2E}">
      <dgm:prSet/>
      <dgm:spPr/>
      <dgm:t>
        <a:bodyPr/>
        <a:lstStyle/>
        <a:p>
          <a:endParaRPr lang="en-US"/>
        </a:p>
      </dgm:t>
    </dgm:pt>
    <dgm:pt modelId="{4BE2E91B-1F58-4E49-A6A3-3F1692D421CC}" type="sibTrans" cxnId="{4896FADF-7EAC-4936-BA79-35B2E1EE2C2E}">
      <dgm:prSet/>
      <dgm:spPr/>
      <dgm:t>
        <a:bodyPr/>
        <a:lstStyle/>
        <a:p>
          <a:endParaRPr lang="en-US"/>
        </a:p>
      </dgm:t>
    </dgm:pt>
    <dgm:pt modelId="{F1E7901A-BCAF-4C73-B077-4485E80378B5}">
      <dgm:prSet/>
      <dgm:spPr/>
      <dgm:t>
        <a:bodyPr/>
        <a:lstStyle/>
        <a:p>
          <a:r>
            <a:rPr lang="en-GB" dirty="0"/>
            <a:t>Solution is printed exactly as we’ve seen before with information on total Profit and current Weight for printed solution</a:t>
          </a:r>
          <a:endParaRPr lang="en-US" dirty="0"/>
        </a:p>
      </dgm:t>
    </dgm:pt>
    <dgm:pt modelId="{1B4C2481-735B-4B2F-80E3-1D8149CC4CFC}" type="parTrans" cxnId="{C6F48711-55A2-40B5-A308-25647AA6945A}">
      <dgm:prSet/>
      <dgm:spPr/>
      <dgm:t>
        <a:bodyPr/>
        <a:lstStyle/>
        <a:p>
          <a:endParaRPr lang="en-US"/>
        </a:p>
      </dgm:t>
    </dgm:pt>
    <dgm:pt modelId="{800F159C-378A-4218-A291-BCE6E9769CAC}" type="sibTrans" cxnId="{C6F48711-55A2-40B5-A308-25647AA6945A}">
      <dgm:prSet/>
      <dgm:spPr/>
      <dgm:t>
        <a:bodyPr/>
        <a:lstStyle/>
        <a:p>
          <a:endParaRPr lang="en-US"/>
        </a:p>
      </dgm:t>
    </dgm:pt>
    <dgm:pt modelId="{6AB5A7EE-F73D-48B3-88C9-A70449F9CEA2}" type="pres">
      <dgm:prSet presAssocID="{11969E6F-8C04-479C-A30B-332BEDD1F0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38990D-146B-4BD6-B423-4729D5F70ABE}" type="pres">
      <dgm:prSet presAssocID="{162530CC-FB9A-4547-B2CA-0820B19C93A9}" presName="root1" presStyleCnt="0"/>
      <dgm:spPr/>
    </dgm:pt>
    <dgm:pt modelId="{7CB9BB0B-D207-42A9-8E6F-65C1278517D7}" type="pres">
      <dgm:prSet presAssocID="{162530CC-FB9A-4547-B2CA-0820B19C93A9}" presName="LevelOneTextNode" presStyleLbl="node0" presStyleIdx="0" presStyleCnt="2">
        <dgm:presLayoutVars>
          <dgm:chPref val="3"/>
        </dgm:presLayoutVars>
      </dgm:prSet>
      <dgm:spPr/>
    </dgm:pt>
    <dgm:pt modelId="{56503A4D-B266-40C1-9E38-1F85D1A7943A}" type="pres">
      <dgm:prSet presAssocID="{162530CC-FB9A-4547-B2CA-0820B19C93A9}" presName="level2hierChild" presStyleCnt="0"/>
      <dgm:spPr/>
    </dgm:pt>
    <dgm:pt modelId="{2D53B280-B751-48E7-AF49-3F660F28357D}" type="pres">
      <dgm:prSet presAssocID="{51317BBA-3B74-449A-8B5F-181734527BE1}" presName="conn2-1" presStyleLbl="parChTrans1D2" presStyleIdx="0" presStyleCnt="2"/>
      <dgm:spPr/>
    </dgm:pt>
    <dgm:pt modelId="{7AF55462-F970-4A96-B638-21A883EC62BB}" type="pres">
      <dgm:prSet presAssocID="{51317BBA-3B74-449A-8B5F-181734527BE1}" presName="connTx" presStyleLbl="parChTrans1D2" presStyleIdx="0" presStyleCnt="2"/>
      <dgm:spPr/>
    </dgm:pt>
    <dgm:pt modelId="{8104B136-CB05-4FAA-8B8E-1B615DD1A9BE}" type="pres">
      <dgm:prSet presAssocID="{BB00B540-F20D-438B-A79F-DBF24EA0AA04}" presName="root2" presStyleCnt="0"/>
      <dgm:spPr/>
    </dgm:pt>
    <dgm:pt modelId="{97D1B76A-E3A9-4F06-A00F-A6A8F8F30FE8}" type="pres">
      <dgm:prSet presAssocID="{BB00B540-F20D-438B-A79F-DBF24EA0AA04}" presName="LevelTwoTextNode" presStyleLbl="node2" presStyleIdx="0" presStyleCnt="2">
        <dgm:presLayoutVars>
          <dgm:chPref val="3"/>
        </dgm:presLayoutVars>
      </dgm:prSet>
      <dgm:spPr/>
    </dgm:pt>
    <dgm:pt modelId="{257D39B9-6D9D-4EC0-AD02-84C0E91BAA31}" type="pres">
      <dgm:prSet presAssocID="{BB00B540-F20D-438B-A79F-DBF24EA0AA04}" presName="level3hierChild" presStyleCnt="0"/>
      <dgm:spPr/>
    </dgm:pt>
    <dgm:pt modelId="{A1FC3DD2-955C-460A-B708-6EB4302BCF93}" type="pres">
      <dgm:prSet presAssocID="{B0E86639-1602-4034-8AE8-C9A108BC94E7}" presName="conn2-1" presStyleLbl="parChTrans1D2" presStyleIdx="1" presStyleCnt="2"/>
      <dgm:spPr/>
    </dgm:pt>
    <dgm:pt modelId="{143284AA-ADD4-4F48-A26B-7372BB6D485F}" type="pres">
      <dgm:prSet presAssocID="{B0E86639-1602-4034-8AE8-C9A108BC94E7}" presName="connTx" presStyleLbl="parChTrans1D2" presStyleIdx="1" presStyleCnt="2"/>
      <dgm:spPr/>
    </dgm:pt>
    <dgm:pt modelId="{44B23DAF-D634-4E2F-A23E-7750CE46C47E}" type="pres">
      <dgm:prSet presAssocID="{43509877-4121-4F6D-90FA-3046782589E5}" presName="root2" presStyleCnt="0"/>
      <dgm:spPr/>
    </dgm:pt>
    <dgm:pt modelId="{ED0A47FD-B6AD-4BEF-87BB-49375056D006}" type="pres">
      <dgm:prSet presAssocID="{43509877-4121-4F6D-90FA-3046782589E5}" presName="LevelTwoTextNode" presStyleLbl="node2" presStyleIdx="1" presStyleCnt="2">
        <dgm:presLayoutVars>
          <dgm:chPref val="3"/>
        </dgm:presLayoutVars>
      </dgm:prSet>
      <dgm:spPr/>
    </dgm:pt>
    <dgm:pt modelId="{FCB6A366-23CB-4B74-AB91-F3B82EEF411C}" type="pres">
      <dgm:prSet presAssocID="{43509877-4121-4F6D-90FA-3046782589E5}" presName="level3hierChild" presStyleCnt="0"/>
      <dgm:spPr/>
    </dgm:pt>
    <dgm:pt modelId="{54B183C3-367D-4FB0-A93D-DB2916F1C7E8}" type="pres">
      <dgm:prSet presAssocID="{F1E7901A-BCAF-4C73-B077-4485E80378B5}" presName="root1" presStyleCnt="0"/>
      <dgm:spPr/>
    </dgm:pt>
    <dgm:pt modelId="{3FEAEDF5-C735-4A95-8AF8-251DD6DD3942}" type="pres">
      <dgm:prSet presAssocID="{F1E7901A-BCAF-4C73-B077-4485E80378B5}" presName="LevelOneTextNode" presStyleLbl="node0" presStyleIdx="1" presStyleCnt="2">
        <dgm:presLayoutVars>
          <dgm:chPref val="3"/>
        </dgm:presLayoutVars>
      </dgm:prSet>
      <dgm:spPr/>
    </dgm:pt>
    <dgm:pt modelId="{4FD1AB5A-C3CA-49F0-BB56-E1AA8E6DB1E2}" type="pres">
      <dgm:prSet presAssocID="{F1E7901A-BCAF-4C73-B077-4485E80378B5}" presName="level2hierChild" presStyleCnt="0"/>
      <dgm:spPr/>
    </dgm:pt>
  </dgm:ptLst>
  <dgm:cxnLst>
    <dgm:cxn modelId="{C6F48711-55A2-40B5-A308-25647AA6945A}" srcId="{11969E6F-8C04-479C-A30B-332BEDD1F038}" destId="{F1E7901A-BCAF-4C73-B077-4485E80378B5}" srcOrd="1" destOrd="0" parTransId="{1B4C2481-735B-4B2F-80E3-1D8149CC4CFC}" sibTransId="{800F159C-378A-4218-A291-BCE6E9769CAC}"/>
    <dgm:cxn modelId="{39DA6C27-2841-45CD-ADDA-D79581119792}" type="presOf" srcId="{F1E7901A-BCAF-4C73-B077-4485E80378B5}" destId="{3FEAEDF5-C735-4A95-8AF8-251DD6DD3942}" srcOrd="0" destOrd="0" presId="urn:microsoft.com/office/officeart/2005/8/layout/hierarchy2"/>
    <dgm:cxn modelId="{C6C3216A-B3F4-4ACA-A1E0-AF6CA1E987B9}" type="presOf" srcId="{43509877-4121-4F6D-90FA-3046782589E5}" destId="{ED0A47FD-B6AD-4BEF-87BB-49375056D006}" srcOrd="0" destOrd="0" presId="urn:microsoft.com/office/officeart/2005/8/layout/hierarchy2"/>
    <dgm:cxn modelId="{5AA28A52-803E-4E4C-B36B-5D383D7E36BA}" type="presOf" srcId="{51317BBA-3B74-449A-8B5F-181734527BE1}" destId="{2D53B280-B751-48E7-AF49-3F660F28357D}" srcOrd="0" destOrd="0" presId="urn:microsoft.com/office/officeart/2005/8/layout/hierarchy2"/>
    <dgm:cxn modelId="{79553B89-50D4-4D79-A2B5-27B6347C999A}" srcId="{162530CC-FB9A-4547-B2CA-0820B19C93A9}" destId="{BB00B540-F20D-438B-A79F-DBF24EA0AA04}" srcOrd="0" destOrd="0" parTransId="{51317BBA-3B74-449A-8B5F-181734527BE1}" sibTransId="{DE929550-333D-42A6-B18C-C92CE42C3DCD}"/>
    <dgm:cxn modelId="{2425F490-D7E3-4D43-8F65-EC7E5C1C06B9}" type="presOf" srcId="{BB00B540-F20D-438B-A79F-DBF24EA0AA04}" destId="{97D1B76A-E3A9-4F06-A00F-A6A8F8F30FE8}" srcOrd="0" destOrd="0" presId="urn:microsoft.com/office/officeart/2005/8/layout/hierarchy2"/>
    <dgm:cxn modelId="{F45795D4-C38C-4986-A5B3-718362F020F8}" type="presOf" srcId="{51317BBA-3B74-449A-8B5F-181734527BE1}" destId="{7AF55462-F970-4A96-B638-21A883EC62BB}" srcOrd="1" destOrd="0" presId="urn:microsoft.com/office/officeart/2005/8/layout/hierarchy2"/>
    <dgm:cxn modelId="{4896FADF-7EAC-4936-BA79-35B2E1EE2C2E}" srcId="{162530CC-FB9A-4547-B2CA-0820B19C93A9}" destId="{43509877-4121-4F6D-90FA-3046782589E5}" srcOrd="1" destOrd="0" parTransId="{B0E86639-1602-4034-8AE8-C9A108BC94E7}" sibTransId="{4BE2E91B-1F58-4E49-A6A3-3F1692D421CC}"/>
    <dgm:cxn modelId="{5E29B1ED-0143-426E-94F4-D56FAEDF04B3}" type="presOf" srcId="{11969E6F-8C04-479C-A30B-332BEDD1F038}" destId="{6AB5A7EE-F73D-48B3-88C9-A70449F9CEA2}" srcOrd="0" destOrd="0" presId="urn:microsoft.com/office/officeart/2005/8/layout/hierarchy2"/>
    <dgm:cxn modelId="{C8402EEE-60DB-457D-915B-79B5612D98AD}" srcId="{11969E6F-8C04-479C-A30B-332BEDD1F038}" destId="{162530CC-FB9A-4547-B2CA-0820B19C93A9}" srcOrd="0" destOrd="0" parTransId="{CB8B2F70-D2FF-4B87-A1F5-04312905EEE7}" sibTransId="{72C32A06-43E8-4DE5-9348-53A9140767DE}"/>
    <dgm:cxn modelId="{35A0DFF7-D0B7-4799-9831-ACDFB742F3C3}" type="presOf" srcId="{B0E86639-1602-4034-8AE8-C9A108BC94E7}" destId="{A1FC3DD2-955C-460A-B708-6EB4302BCF93}" srcOrd="0" destOrd="0" presId="urn:microsoft.com/office/officeart/2005/8/layout/hierarchy2"/>
    <dgm:cxn modelId="{A2D803FA-F46F-438C-81B7-A7672D083E8F}" type="presOf" srcId="{162530CC-FB9A-4547-B2CA-0820B19C93A9}" destId="{7CB9BB0B-D207-42A9-8E6F-65C1278517D7}" srcOrd="0" destOrd="0" presId="urn:microsoft.com/office/officeart/2005/8/layout/hierarchy2"/>
    <dgm:cxn modelId="{F6CC15FE-2C64-4F58-BFBA-211E4F45A1E8}" type="presOf" srcId="{B0E86639-1602-4034-8AE8-C9A108BC94E7}" destId="{143284AA-ADD4-4F48-A26B-7372BB6D485F}" srcOrd="1" destOrd="0" presId="urn:microsoft.com/office/officeart/2005/8/layout/hierarchy2"/>
    <dgm:cxn modelId="{F9B53216-A8AE-4FAC-A1B5-67D46159549F}" type="presParOf" srcId="{6AB5A7EE-F73D-48B3-88C9-A70449F9CEA2}" destId="{6338990D-146B-4BD6-B423-4729D5F70ABE}" srcOrd="0" destOrd="0" presId="urn:microsoft.com/office/officeart/2005/8/layout/hierarchy2"/>
    <dgm:cxn modelId="{AE9A702C-E0D5-4D04-A692-E65644A178A6}" type="presParOf" srcId="{6338990D-146B-4BD6-B423-4729D5F70ABE}" destId="{7CB9BB0B-D207-42A9-8E6F-65C1278517D7}" srcOrd="0" destOrd="0" presId="urn:microsoft.com/office/officeart/2005/8/layout/hierarchy2"/>
    <dgm:cxn modelId="{54A165E7-D687-4080-B8E1-57E6320444B4}" type="presParOf" srcId="{6338990D-146B-4BD6-B423-4729D5F70ABE}" destId="{56503A4D-B266-40C1-9E38-1F85D1A7943A}" srcOrd="1" destOrd="0" presId="urn:microsoft.com/office/officeart/2005/8/layout/hierarchy2"/>
    <dgm:cxn modelId="{C49FEC20-AB45-4441-9B3C-57F11AB7209B}" type="presParOf" srcId="{56503A4D-B266-40C1-9E38-1F85D1A7943A}" destId="{2D53B280-B751-48E7-AF49-3F660F28357D}" srcOrd="0" destOrd="0" presId="urn:microsoft.com/office/officeart/2005/8/layout/hierarchy2"/>
    <dgm:cxn modelId="{0FE1B0A9-0618-43DC-B5D9-84ED8097397C}" type="presParOf" srcId="{2D53B280-B751-48E7-AF49-3F660F28357D}" destId="{7AF55462-F970-4A96-B638-21A883EC62BB}" srcOrd="0" destOrd="0" presId="urn:microsoft.com/office/officeart/2005/8/layout/hierarchy2"/>
    <dgm:cxn modelId="{AABDCDC8-4544-43E9-AFEE-B48E8CBA3F60}" type="presParOf" srcId="{56503A4D-B266-40C1-9E38-1F85D1A7943A}" destId="{8104B136-CB05-4FAA-8B8E-1B615DD1A9BE}" srcOrd="1" destOrd="0" presId="urn:microsoft.com/office/officeart/2005/8/layout/hierarchy2"/>
    <dgm:cxn modelId="{F7621F28-131A-47B2-8FE0-1DC430DCFB4F}" type="presParOf" srcId="{8104B136-CB05-4FAA-8B8E-1B615DD1A9BE}" destId="{97D1B76A-E3A9-4F06-A00F-A6A8F8F30FE8}" srcOrd="0" destOrd="0" presId="urn:microsoft.com/office/officeart/2005/8/layout/hierarchy2"/>
    <dgm:cxn modelId="{363F46CC-6A3E-4A4C-B9CC-6E45ACD0DA26}" type="presParOf" srcId="{8104B136-CB05-4FAA-8B8E-1B615DD1A9BE}" destId="{257D39B9-6D9D-4EC0-AD02-84C0E91BAA31}" srcOrd="1" destOrd="0" presId="urn:microsoft.com/office/officeart/2005/8/layout/hierarchy2"/>
    <dgm:cxn modelId="{F335AA78-50F3-4A83-9EF9-668BF65B62DD}" type="presParOf" srcId="{56503A4D-B266-40C1-9E38-1F85D1A7943A}" destId="{A1FC3DD2-955C-460A-B708-6EB4302BCF93}" srcOrd="2" destOrd="0" presId="urn:microsoft.com/office/officeart/2005/8/layout/hierarchy2"/>
    <dgm:cxn modelId="{C32753A0-D035-4BE0-8F02-EB63273A2FD0}" type="presParOf" srcId="{A1FC3DD2-955C-460A-B708-6EB4302BCF93}" destId="{143284AA-ADD4-4F48-A26B-7372BB6D485F}" srcOrd="0" destOrd="0" presId="urn:microsoft.com/office/officeart/2005/8/layout/hierarchy2"/>
    <dgm:cxn modelId="{E982E381-7A12-4413-A292-5B247398CFAF}" type="presParOf" srcId="{56503A4D-B266-40C1-9E38-1F85D1A7943A}" destId="{44B23DAF-D634-4E2F-A23E-7750CE46C47E}" srcOrd="3" destOrd="0" presId="urn:microsoft.com/office/officeart/2005/8/layout/hierarchy2"/>
    <dgm:cxn modelId="{148A5117-B87A-4F49-A594-F2FB1F84E76F}" type="presParOf" srcId="{44B23DAF-D634-4E2F-A23E-7750CE46C47E}" destId="{ED0A47FD-B6AD-4BEF-87BB-49375056D006}" srcOrd="0" destOrd="0" presId="urn:microsoft.com/office/officeart/2005/8/layout/hierarchy2"/>
    <dgm:cxn modelId="{BBF9C400-8CBA-4FC8-84FC-D7A5F0CF48DB}" type="presParOf" srcId="{44B23DAF-D634-4E2F-A23E-7750CE46C47E}" destId="{FCB6A366-23CB-4B74-AB91-F3B82EEF411C}" srcOrd="1" destOrd="0" presId="urn:microsoft.com/office/officeart/2005/8/layout/hierarchy2"/>
    <dgm:cxn modelId="{1E22BD1C-E204-43D4-992D-9C0F30A3D33E}" type="presParOf" srcId="{6AB5A7EE-F73D-48B3-88C9-A70449F9CEA2}" destId="{54B183C3-367D-4FB0-A93D-DB2916F1C7E8}" srcOrd="1" destOrd="0" presId="urn:microsoft.com/office/officeart/2005/8/layout/hierarchy2"/>
    <dgm:cxn modelId="{45EB5545-7831-4DFC-8A57-FF7900054AD0}" type="presParOf" srcId="{54B183C3-367D-4FB0-A93D-DB2916F1C7E8}" destId="{3FEAEDF5-C735-4A95-8AF8-251DD6DD3942}" srcOrd="0" destOrd="0" presId="urn:microsoft.com/office/officeart/2005/8/layout/hierarchy2"/>
    <dgm:cxn modelId="{FEC0B7FC-F94E-4D09-BE46-D2D5A5034A5B}" type="presParOf" srcId="{54B183C3-367D-4FB0-A93D-DB2916F1C7E8}" destId="{4FD1AB5A-C3CA-49F0-BB56-E1AA8E6DB1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1787-5029-47B2-8E8C-31576577E0F9}">
      <dsp:nvSpPr>
        <dsp:cNvPr id="0" name=""/>
        <dsp:cNvSpPr/>
      </dsp:nvSpPr>
      <dsp:spPr>
        <a:xfrm>
          <a:off x="0" y="560429"/>
          <a:ext cx="649605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>
              <a:latin typeface="Century Gothic" panose="020B0502020202020204"/>
            </a:rPr>
            <a:t>Our</a:t>
          </a:r>
          <a:r>
            <a:rPr lang="pl-PL" sz="3300" b="0" i="0" u="none" strike="noStrike" kern="1200" cap="none" baseline="0" noProof="0" dirty="0">
              <a:latin typeface="Century Gothic"/>
            </a:rPr>
            <a:t> </a:t>
          </a:r>
          <a:r>
            <a:rPr lang="pl-PL" sz="3300" b="0" i="0" u="none" strike="noStrike" kern="1200" cap="none" baseline="0" noProof="0" dirty="0" err="1">
              <a:latin typeface="Century Gothic"/>
            </a:rPr>
            <a:t>goals</a:t>
          </a:r>
          <a:r>
            <a:rPr lang="pl-PL" sz="3300" b="0" i="0" u="none" strike="noStrike" kern="1200" cap="none" baseline="0" noProof="0" dirty="0">
              <a:latin typeface="Century Gothic"/>
            </a:rPr>
            <a:t> and </a:t>
          </a:r>
          <a:r>
            <a:rPr lang="pl-PL" sz="3300" b="0" i="0" u="none" strike="noStrike" kern="1200" cap="none" baseline="0" noProof="0" dirty="0" err="1">
              <a:latin typeface="Century Gothic"/>
            </a:rPr>
            <a:t>motivations</a:t>
          </a:r>
          <a:endParaRPr lang="pl-PL" sz="3300" kern="1200" dirty="0"/>
        </a:p>
      </dsp:txBody>
      <dsp:txXfrm>
        <a:off x="38638" y="599067"/>
        <a:ext cx="6418774" cy="714229"/>
      </dsp:txXfrm>
    </dsp:sp>
    <dsp:sp modelId="{20A9EAA1-7525-4E39-95A6-793F9FE320B5}">
      <dsp:nvSpPr>
        <dsp:cNvPr id="0" name=""/>
        <dsp:cNvSpPr/>
      </dsp:nvSpPr>
      <dsp:spPr>
        <a:xfrm>
          <a:off x="0" y="1446974"/>
          <a:ext cx="6496050" cy="7915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dirty="0" err="1">
              <a:latin typeface="Century Gothic" panose="020B0502020202020204"/>
            </a:rPr>
            <a:t>Results</a:t>
          </a:r>
          <a:r>
            <a:rPr lang="pl-PL" sz="3300" b="0" i="0" kern="1200" dirty="0">
              <a:latin typeface="Century Gothic" panose="020B0502020202020204"/>
            </a:rPr>
            <a:t> we </a:t>
          </a:r>
          <a:r>
            <a:rPr lang="pl-PL" sz="3300" b="0" i="0" kern="1200" dirty="0" err="1">
              <a:latin typeface="Century Gothic" panose="020B0502020202020204"/>
            </a:rPr>
            <a:t>hope</a:t>
          </a:r>
          <a:r>
            <a:rPr lang="pl-PL" sz="3300" b="0" i="0" kern="1200" dirty="0">
              <a:latin typeface="Century Gothic" panose="020B0502020202020204"/>
            </a:rPr>
            <a:t> for</a:t>
          </a:r>
          <a:r>
            <a:rPr lang="pl-PL" sz="3300" kern="1200" dirty="0">
              <a:latin typeface="Century Gothic" panose="020B0502020202020204"/>
            </a:rPr>
            <a:t> </a:t>
          </a:r>
          <a:endParaRPr lang="pl-PL" sz="3300" kern="1200" dirty="0"/>
        </a:p>
      </dsp:txBody>
      <dsp:txXfrm>
        <a:off x="38638" y="1485612"/>
        <a:ext cx="6418774" cy="714229"/>
      </dsp:txXfrm>
    </dsp:sp>
    <dsp:sp modelId="{0C699406-0CDB-4E6E-BC4E-BF0CADD7B4AB}">
      <dsp:nvSpPr>
        <dsp:cNvPr id="0" name=""/>
        <dsp:cNvSpPr/>
      </dsp:nvSpPr>
      <dsp:spPr>
        <a:xfrm>
          <a:off x="0" y="2333519"/>
          <a:ext cx="6496050" cy="7915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>
              <a:latin typeface="Century Gothic" panose="020B0502020202020204"/>
            </a:rPr>
            <a:t>Literature</a:t>
          </a:r>
          <a:r>
            <a:rPr lang="pl-PL" sz="3300" kern="1200" dirty="0">
              <a:latin typeface="Century Gothic" panose="020B0502020202020204"/>
            </a:rPr>
            <a:t> </a:t>
          </a:r>
          <a:r>
            <a:rPr lang="pl-PL" sz="3300" kern="1200" dirty="0" err="1">
              <a:latin typeface="Century Gothic" panose="020B0502020202020204"/>
            </a:rPr>
            <a:t>reviews</a:t>
          </a:r>
          <a:endParaRPr lang="pl-PL" sz="3300" kern="1200" dirty="0"/>
        </a:p>
      </dsp:txBody>
      <dsp:txXfrm>
        <a:off x="38638" y="2372157"/>
        <a:ext cx="6418774" cy="714229"/>
      </dsp:txXfrm>
    </dsp:sp>
    <dsp:sp modelId="{C739A77E-6567-4F79-A208-0037C6B24BB1}">
      <dsp:nvSpPr>
        <dsp:cNvPr id="0" name=""/>
        <dsp:cNvSpPr/>
      </dsp:nvSpPr>
      <dsp:spPr>
        <a:xfrm>
          <a:off x="0" y="3220065"/>
          <a:ext cx="6496050" cy="7915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>
              <a:latin typeface="Century Gothic" panose="020B0502020202020204"/>
            </a:rPr>
            <a:t>What we chose to implement</a:t>
          </a:r>
          <a:endParaRPr lang="pl-PL" sz="3300" kern="1200" dirty="0">
            <a:latin typeface="Century Gothic" panose="020B0502020202020204"/>
          </a:endParaRPr>
        </a:p>
      </dsp:txBody>
      <dsp:txXfrm>
        <a:off x="38638" y="3258703"/>
        <a:ext cx="641877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9BB0B-D207-42A9-8E6F-65C1278517D7}">
      <dsp:nvSpPr>
        <dsp:cNvPr id="0" name=""/>
        <dsp:cNvSpPr/>
      </dsp:nvSpPr>
      <dsp:spPr>
        <a:xfrm>
          <a:off x="1161032" y="705564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 single member of population is represented as a pair of two structures</a:t>
          </a:r>
          <a:endParaRPr lang="en-US" sz="1500" kern="1200" dirty="0"/>
        </a:p>
      </dsp:txBody>
      <dsp:txXfrm>
        <a:off x="1196908" y="741440"/>
        <a:ext cx="2378058" cy="1153153"/>
      </dsp:txXfrm>
    </dsp:sp>
    <dsp:sp modelId="{2D53B280-B751-48E7-AF49-3F660F28357D}">
      <dsp:nvSpPr>
        <dsp:cNvPr id="0" name=""/>
        <dsp:cNvSpPr/>
      </dsp:nvSpPr>
      <dsp:spPr>
        <a:xfrm rot="19457599">
          <a:off x="3497414" y="932853"/>
          <a:ext cx="120678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206780" y="330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634" y="935687"/>
        <a:ext cx="60339" cy="60339"/>
      </dsp:txXfrm>
    </dsp:sp>
    <dsp:sp modelId="{97D1B76A-E3A9-4F06-A00F-A6A8F8F30FE8}">
      <dsp:nvSpPr>
        <dsp:cNvPr id="0" name=""/>
        <dsp:cNvSpPr/>
      </dsp:nvSpPr>
      <dsp:spPr>
        <a:xfrm>
          <a:off x="4590766" y="1243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Path that the Thief took</a:t>
          </a:r>
          <a:endParaRPr lang="en-US" sz="1500" kern="1200"/>
        </a:p>
      </dsp:txBody>
      <dsp:txXfrm>
        <a:off x="4626642" y="37119"/>
        <a:ext cx="2378058" cy="1153153"/>
      </dsp:txXfrm>
    </dsp:sp>
    <dsp:sp modelId="{A1FC3DD2-955C-460A-B708-6EB4302BCF93}">
      <dsp:nvSpPr>
        <dsp:cNvPr id="0" name=""/>
        <dsp:cNvSpPr/>
      </dsp:nvSpPr>
      <dsp:spPr>
        <a:xfrm rot="2142401">
          <a:off x="3497414" y="1637174"/>
          <a:ext cx="1206780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206780" y="3300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634" y="1640007"/>
        <a:ext cx="60339" cy="60339"/>
      </dsp:txXfrm>
    </dsp:sp>
    <dsp:sp modelId="{ED0A47FD-B6AD-4BEF-87BB-49375056D006}">
      <dsp:nvSpPr>
        <dsp:cNvPr id="0" name=""/>
        <dsp:cNvSpPr/>
      </dsp:nvSpPr>
      <dsp:spPr>
        <a:xfrm>
          <a:off x="4590766" y="1409884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Items which the thief stole</a:t>
          </a:r>
          <a:endParaRPr lang="en-US" sz="1500" kern="1200"/>
        </a:p>
      </dsp:txBody>
      <dsp:txXfrm>
        <a:off x="4626642" y="1445760"/>
        <a:ext cx="2378058" cy="1153153"/>
      </dsp:txXfrm>
    </dsp:sp>
    <dsp:sp modelId="{3FEAEDF5-C735-4A95-8AF8-251DD6DD3942}">
      <dsp:nvSpPr>
        <dsp:cNvPr id="0" name=""/>
        <dsp:cNvSpPr/>
      </dsp:nvSpPr>
      <dsp:spPr>
        <a:xfrm>
          <a:off x="1161032" y="2114205"/>
          <a:ext cx="2449810" cy="12249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Solution is printed exactly as we’ve seen before with information on total Profit and current Weight for printed solution</a:t>
          </a:r>
          <a:endParaRPr lang="en-US" sz="1500" kern="1200" dirty="0"/>
        </a:p>
      </dsp:txBody>
      <dsp:txXfrm>
        <a:off x="1196908" y="2150081"/>
        <a:ext cx="2378058" cy="115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8573-CC5D-4F9E-86D8-CD3FEE7AF929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CE78-5DA9-4CA9-8B72-0FAF3567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CA0-1837-4889-9F3C-35653AA78F24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2245-A527-4680-A94D-7DF79D60D1E2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4BC-1D21-44B6-9059-FCE8758087F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4CDD-DC99-4C4D-A669-7DDBF6AAB3A4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2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8541-6096-4994-B1C8-2344FB8140F4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0253-0ACA-4B0A-BE12-1955CE15DA5C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0722-0B28-4B74-9998-4454A31D378B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98E-E15F-426A-BD0B-843BDAE71A9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EA9C-51C8-4867-BC35-2BA1FE76CE0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E239-B74F-4389-8B67-FD249E34F3E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2065-9C89-4E41-A264-8119DDCB740C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3015-E4B8-41F4-A3F6-21E259A84EC6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612C-17E2-4BE2-A7AE-32F77D9ECDF2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749A-FA5E-4111-B585-33239D472B5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B8D-A9E7-48A3-A9D1-2CE594D375F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D6DA-AC69-4D63-B8D2-DFE19A6A7798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4D39-25AA-48CF-B594-FDDF69F82422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9FA47-455E-4F36-87A2-973839168A3E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598249" TargetMode="External"/><Relationship Id="rId7" Type="http://schemas.openxmlformats.org/officeDocument/2006/relationships/hyperlink" Target="https://sites.google.com/site/mohammadrezabonyadi/standarddatabases/travelling-thief-problem-data-bases-and-raw-results" TargetMode="External"/><Relationship Id="rId2" Type="http://schemas.openxmlformats.org/officeDocument/2006/relationships/hyperlink" Target="https://cs.adelaide.edu.au/~zbyszek/Papers/TTP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genetic-algorithms/" TargetMode="External"/><Relationship Id="rId5" Type="http://schemas.openxmlformats.org/officeDocument/2006/relationships/hyperlink" Target="https://towardsdatascience.com/introduction-to-optimization-with-genetic-algorithm-2f5001d9964b" TargetMode="External"/><Relationship Id="rId4" Type="http://schemas.openxmlformats.org/officeDocument/2006/relationships/hyperlink" Target="https://www.intechopen.com/books/simulated-annealing-advances-applications-and-hybridizations/simulated-annealing-evolu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580F66-7AC9-49B1-A225-80BFB7DF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6200" dirty="0" err="1"/>
              <a:t>Efficiency</a:t>
            </a:r>
            <a:r>
              <a:rPr lang="pl-PL" sz="6200" dirty="0"/>
              <a:t> </a:t>
            </a:r>
            <a:r>
              <a:rPr lang="pl-PL" sz="6200" dirty="0" err="1"/>
              <a:t>comparison</a:t>
            </a:r>
            <a:r>
              <a:rPr lang="pl-PL" sz="6200" dirty="0"/>
              <a:t> </a:t>
            </a:r>
            <a:br>
              <a:rPr lang="en-GB" sz="6200" dirty="0"/>
            </a:br>
            <a:r>
              <a:rPr lang="pl-PL" sz="6200" dirty="0"/>
              <a:t>for </a:t>
            </a:r>
            <a:r>
              <a:rPr lang="pl-PL" sz="6200" dirty="0" err="1"/>
              <a:t>metaheuristics</a:t>
            </a:r>
            <a:r>
              <a:rPr lang="pl-PL" sz="6200" dirty="0"/>
              <a:t> in </a:t>
            </a:r>
            <a:r>
              <a:rPr lang="pl-PL" sz="6200" dirty="0" err="1"/>
              <a:t>solving</a:t>
            </a:r>
            <a:r>
              <a:rPr lang="pl-PL" sz="6200" dirty="0"/>
              <a:t> the </a:t>
            </a:r>
            <a:r>
              <a:rPr lang="pl-PL" sz="6200" dirty="0" err="1"/>
              <a:t>Traveling</a:t>
            </a:r>
            <a:r>
              <a:rPr lang="pl-PL" sz="6200" dirty="0"/>
              <a:t> </a:t>
            </a:r>
            <a:br>
              <a:rPr lang="pl-PL" sz="6200" dirty="0"/>
            </a:br>
            <a:r>
              <a:rPr lang="pl-PL" sz="6200" dirty="0" err="1"/>
              <a:t>Thief</a:t>
            </a:r>
            <a:r>
              <a:rPr lang="pl-PL" sz="6200" dirty="0"/>
              <a:t> Problem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B6CFB-F357-436F-A3D9-1082F3F5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Filip Mazur</a:t>
            </a:r>
          </a:p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Dawid Ryl</a:t>
            </a:r>
          </a:p>
          <a:p>
            <a:pPr algn="ctr">
              <a:lnSpc>
                <a:spcPct val="90000"/>
              </a:lnSpc>
            </a:pPr>
            <a:r>
              <a:rPr lang="pl-PL">
                <a:solidFill>
                  <a:schemeClr val="bg2"/>
                </a:solidFill>
              </a:rPr>
              <a:t>Piotr Neumann</a:t>
            </a:r>
          </a:p>
        </p:txBody>
      </p:sp>
    </p:spTree>
    <p:extLst>
      <p:ext uri="{BB962C8B-B14F-4D97-AF65-F5344CB8AC3E}">
        <p14:creationId xmlns:p14="http://schemas.microsoft.com/office/powerpoint/2010/main" val="11264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„</a:t>
            </a:r>
            <a:r>
              <a:rPr lang="pl-PL" b="1" cap="all" dirty="0" err="1"/>
              <a:t>Algorithms</a:t>
            </a:r>
            <a:r>
              <a:rPr lang="pl-PL" b="1" cap="all" dirty="0"/>
              <a:t>”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Simple Heuristic 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Random Local Search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/>
              <a:t>Evolutionary Algorithm</a:t>
            </a: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2ED3D-057A-4D3D-A767-3EE493A0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Experiment </a:t>
            </a:r>
            <a:r>
              <a:rPr lang="pl-PL" b="1" cap="all" dirty="0" err="1"/>
              <a:t>results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T</a:t>
            </a:r>
            <a:r>
              <a:rPr lang="en-US" dirty="0"/>
              <a:t>he number of cities plays</a:t>
            </a:r>
            <a:r>
              <a:rPr lang="pl-PL" dirty="0"/>
              <a:t> </a:t>
            </a:r>
            <a:r>
              <a:rPr lang="en-US" dirty="0"/>
              <a:t>no role in this particular decision tree</a:t>
            </a:r>
            <a:endParaRPr lang="pl-P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E</a:t>
            </a:r>
            <a:r>
              <a:rPr lang="en-US" dirty="0" err="1"/>
              <a:t>volutionary</a:t>
            </a:r>
            <a:r>
              <a:rPr lang="en-US" dirty="0"/>
              <a:t> algorithm </a:t>
            </a:r>
            <a:r>
              <a:rPr lang="en-US" dirty="0" err="1"/>
              <a:t>ea</a:t>
            </a:r>
            <a:r>
              <a:rPr lang="en-US" dirty="0"/>
              <a:t> dominates small </a:t>
            </a:r>
            <a:r>
              <a:rPr lang="en-US" dirty="0" err="1"/>
              <a:t>ttp</a:t>
            </a:r>
            <a:r>
              <a:rPr lang="en-US" dirty="0"/>
              <a:t> instances with few cities and few items, as many of the leftmost leaves in the decision tree are labelled ea. It performs better than </a:t>
            </a:r>
            <a:r>
              <a:rPr lang="en-US" dirty="0" err="1"/>
              <a:t>rls</a:t>
            </a:r>
            <a:r>
              <a:rPr lang="en-US" dirty="0"/>
              <a:t> since it can escape local </a:t>
            </a:r>
            <a:r>
              <a:rPr lang="en-US" dirty="0" err="1"/>
              <a:t>opti</a:t>
            </a:r>
            <a:r>
              <a:rPr lang="pl-PL" dirty="0"/>
              <a:t>ma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dirty="0"/>
              <a:t>R</a:t>
            </a:r>
            <a:r>
              <a:rPr lang="en-US" dirty="0" err="1"/>
              <a:t>andom</a:t>
            </a:r>
            <a:r>
              <a:rPr lang="en-US" dirty="0"/>
              <a:t> local search </a:t>
            </a:r>
            <a:r>
              <a:rPr lang="en-US" dirty="0" err="1"/>
              <a:t>rls</a:t>
            </a:r>
            <a:r>
              <a:rPr lang="en-US" dirty="0"/>
              <a:t> performs well across mid-sized and several larger </a:t>
            </a:r>
            <a:r>
              <a:rPr lang="en-US" dirty="0" err="1"/>
              <a:t>ttp</a:t>
            </a:r>
            <a:r>
              <a:rPr lang="en-US" dirty="0"/>
              <a:t> instances. This is due to the fact that </a:t>
            </a:r>
            <a:r>
              <a:rPr lang="en-US" dirty="0" err="1"/>
              <a:t>ea</a:t>
            </a:r>
            <a:r>
              <a:rPr lang="en-US" dirty="0"/>
              <a:t> effectively wastes evaluations, as the packing status change of an item is not enforced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DCA00-1751-4144-96A6-5EC190AF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29819"/>
            <a:ext cx="3339281" cy="4133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647701" y="3429000"/>
            <a:ext cx="3339281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Loading the data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7EF4E-D8BD-4865-989E-083F26ED85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320" b="-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94B4A-3E75-4A24-836C-8C6DBF1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647701" y="3429000"/>
            <a:ext cx="3339281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Simulated Annealing</a:t>
            </a: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for reference</a:t>
            </a: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DD4D9-98DE-4179-8EB6-C3813E42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95" y="0"/>
            <a:ext cx="7930506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A741A-2BA7-4106-AAAF-350D17FA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95" y="3429000"/>
            <a:ext cx="7930505" cy="3429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720D7-37BE-45E5-AA45-CD45C25C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>
            <a:extLst>
              <a:ext uri="{FF2B5EF4-FFF2-40B4-BE49-F238E27FC236}">
                <a16:creationId xmlns:a16="http://schemas.microsoft.com/office/drawing/2014/main" id="{1A989460-0EF5-44D6-9BF4-8DC77589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F8615-3498-43F1-9772-83EDE4E0DDDD}"/>
              </a:ext>
            </a:extLst>
          </p:cNvPr>
          <p:cNvSpPr txBox="1"/>
          <p:nvPr/>
        </p:nvSpPr>
        <p:spPr>
          <a:xfrm>
            <a:off x="647701" y="3429000"/>
            <a:ext cx="3339281" cy="921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Simulated Annealing</a:t>
            </a:r>
          </a:p>
        </p:txBody>
      </p:sp>
      <p:pic>
        <p:nvPicPr>
          <p:cNvPr id="1026" name="Picture 2" descr="https://www.intechopen.com/media/chapter/38520/media/image7.jpeg">
            <a:extLst>
              <a:ext uri="{FF2B5EF4-FFF2-40B4-BE49-F238E27FC236}">
                <a16:creationId xmlns:a16="http://schemas.microsoft.com/office/drawing/2014/main" id="{B3E97682-C0C7-42B9-AA1B-75268852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1" y="1577845"/>
            <a:ext cx="7546109" cy="3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4CE3A-282D-4355-B186-58960DE317A6}"/>
              </a:ext>
            </a:extLst>
          </p:cNvPr>
          <p:cNvSpPr/>
          <p:nvPr/>
        </p:nvSpPr>
        <p:spPr>
          <a:xfrm>
            <a:off x="5223741" y="5280155"/>
            <a:ext cx="6390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https://www.intechopen.com/books/simulated-annealing-advances-applications-and-hybridizations/simulated-annealing-evolution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7ED76-E3EB-4F16-9C22-8D4277040362}"/>
              </a:ext>
            </a:extLst>
          </p:cNvPr>
          <p:cNvSpPr txBox="1"/>
          <p:nvPr/>
        </p:nvSpPr>
        <p:spPr>
          <a:xfrm>
            <a:off x="647701" y="4495801"/>
            <a:ext cx="3998189" cy="22688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A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short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recap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Searches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local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'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space</a:t>
            </a: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for a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better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fit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neighbour</a:t>
            </a:r>
            <a:endParaRPr lang="pl-PL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EBEBEB"/>
                </a:solidFill>
              </a:rPr>
              <a:t>Starts in a "hot" </a:t>
            </a:r>
            <a:r>
              <a:rPr lang="pl-PL" dirty="0" err="1">
                <a:solidFill>
                  <a:srgbClr val="EBEBEB"/>
                </a:solidFill>
              </a:rPr>
              <a:t>state</a:t>
            </a:r>
            <a:r>
              <a:rPr lang="pl-PL" dirty="0">
                <a:solidFill>
                  <a:srgbClr val="EBEBEB"/>
                </a:solidFill>
              </a:rPr>
              <a:t> and </a:t>
            </a:r>
            <a:r>
              <a:rPr lang="pl-PL" dirty="0" err="1">
                <a:solidFill>
                  <a:srgbClr val="EBEBEB"/>
                </a:solidFill>
              </a:rPr>
              <a:t>cools</a:t>
            </a:r>
            <a:r>
              <a:rPr lang="pl-PL" dirty="0">
                <a:solidFill>
                  <a:srgbClr val="EBEBEB"/>
                </a:solidFill>
              </a:rPr>
              <a:t> down </a:t>
            </a:r>
            <a:r>
              <a:rPr lang="pl-PL" dirty="0" err="1">
                <a:solidFill>
                  <a:srgbClr val="EBEBEB"/>
                </a:solidFill>
              </a:rPr>
              <a:t>over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time</a:t>
            </a:r>
            <a:endParaRPr lang="pl-PL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EBEBEB"/>
                </a:solidFill>
              </a:rPr>
              <a:t>The "</a:t>
            </a:r>
            <a:r>
              <a:rPr lang="pl-PL" dirty="0" err="1">
                <a:solidFill>
                  <a:srgbClr val="EBEBEB"/>
                </a:solidFill>
              </a:rPr>
              <a:t>hotter</a:t>
            </a:r>
            <a:r>
              <a:rPr lang="pl-PL" dirty="0">
                <a:solidFill>
                  <a:srgbClr val="EBEBEB"/>
                </a:solidFill>
              </a:rPr>
              <a:t>" the </a:t>
            </a:r>
            <a:r>
              <a:rPr lang="pl-PL" dirty="0" err="1">
                <a:solidFill>
                  <a:srgbClr val="EBEBEB"/>
                </a:solidFill>
              </a:rPr>
              <a:t>state</a:t>
            </a:r>
            <a:r>
              <a:rPr lang="pl-PL" dirty="0">
                <a:solidFill>
                  <a:srgbClr val="EBEBEB"/>
                </a:solidFill>
              </a:rPr>
              <a:t>, the </a:t>
            </a:r>
            <a:r>
              <a:rPr lang="pl-PL" dirty="0" err="1">
                <a:solidFill>
                  <a:srgbClr val="EBEBEB"/>
                </a:solidFill>
              </a:rPr>
              <a:t>more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liokely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it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is</a:t>
            </a:r>
            <a:r>
              <a:rPr lang="pl-PL" dirty="0">
                <a:solidFill>
                  <a:srgbClr val="EBEBEB"/>
                </a:solidFill>
              </a:rPr>
              <a:t> for </a:t>
            </a:r>
            <a:r>
              <a:rPr lang="pl-PL" dirty="0" err="1">
                <a:solidFill>
                  <a:srgbClr val="EBEBEB"/>
                </a:solidFill>
              </a:rPr>
              <a:t>algorithm</a:t>
            </a:r>
            <a:r>
              <a:rPr lang="pl-PL" dirty="0">
                <a:solidFill>
                  <a:srgbClr val="EBEBEB"/>
                </a:solidFill>
              </a:rPr>
              <a:t> </a:t>
            </a:r>
            <a:br>
              <a:rPr lang="en-US" dirty="0"/>
            </a:br>
            <a:r>
              <a:rPr lang="pl-PL" dirty="0">
                <a:solidFill>
                  <a:srgbClr val="EBEBEB"/>
                </a:solidFill>
              </a:rPr>
              <a:t>to do </a:t>
            </a:r>
            <a:r>
              <a:rPr lang="pl-PL" dirty="0" err="1">
                <a:solidFill>
                  <a:srgbClr val="EBEBEB"/>
                </a:solidFill>
              </a:rPr>
              <a:t>something</a:t>
            </a:r>
            <a:r>
              <a:rPr lang="pl-PL" dirty="0">
                <a:solidFill>
                  <a:srgbClr val="EBEBEB"/>
                </a:solidFill>
              </a:rPr>
              <a:t> "</a:t>
            </a:r>
            <a:r>
              <a:rPr lang="pl-PL" dirty="0" err="1">
                <a:solidFill>
                  <a:srgbClr val="EBEBEB"/>
                </a:solidFill>
              </a:rPr>
              <a:t>random</a:t>
            </a:r>
            <a:r>
              <a:rPr lang="pl-PL" dirty="0">
                <a:solidFill>
                  <a:srgbClr val="EBEBEB"/>
                </a:solidFill>
              </a:rPr>
              <a:t>" 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dirty="0">
                <a:solidFill>
                  <a:srgbClr val="EBEBEB"/>
                </a:solidFill>
              </a:rPr>
              <a:t>to </a:t>
            </a:r>
            <a:r>
              <a:rPr lang="pl-PL" dirty="0" err="1">
                <a:solidFill>
                  <a:srgbClr val="EBEBEB"/>
                </a:solidFill>
              </a:rPr>
              <a:t>escape</a:t>
            </a:r>
            <a:r>
              <a:rPr lang="pl-PL" dirty="0">
                <a:solidFill>
                  <a:srgbClr val="EBEBEB"/>
                </a:solidFill>
              </a:rPr>
              <a:t> </a:t>
            </a:r>
            <a:r>
              <a:rPr lang="pl-PL" dirty="0" err="1">
                <a:solidFill>
                  <a:srgbClr val="EBEBEB"/>
                </a:solidFill>
              </a:rPr>
              <a:t>local</a:t>
            </a:r>
            <a:r>
              <a:rPr lang="pl-PL" dirty="0">
                <a:solidFill>
                  <a:srgbClr val="EBEBEB"/>
                </a:solidFill>
              </a:rPr>
              <a:t> minimum 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dirty="0" err="1">
                <a:solidFill>
                  <a:srgbClr val="EBEBEB"/>
                </a:solidFill>
              </a:rPr>
              <a:t>or</a:t>
            </a:r>
            <a:r>
              <a:rPr lang="pl-PL" dirty="0">
                <a:solidFill>
                  <a:srgbClr val="EBEBEB"/>
                </a:solidFill>
              </a:rPr>
              <a:t> maximum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B4DB1-DE8D-470D-9A2C-9573A492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97FB8-1AE0-4C10-818C-CA3E9C78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we chose to implement</a:t>
            </a:r>
            <a:endParaRPr lang="pl-PL" dirty="0"/>
          </a:p>
        </p:txBody>
      </p:sp>
      <p:graphicFrame>
        <p:nvGraphicFramePr>
          <p:cNvPr id="28" name="Symbol zastępczy zawartości 2">
            <a:extLst>
              <a:ext uri="{FF2B5EF4-FFF2-40B4-BE49-F238E27FC236}">
                <a16:creationId xmlns:a16="http://schemas.microsoft.com/office/drawing/2014/main" id="{8B651B67-BE54-4114-8861-E4CB5F135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394187"/>
              </p:ext>
            </p:extLst>
          </p:nvPr>
        </p:nvGraphicFramePr>
        <p:xfrm>
          <a:off x="1502228" y="2140086"/>
          <a:ext cx="8201609" cy="33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BA2C682-669D-4501-8D1D-DE2517DD0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283" y="5172529"/>
            <a:ext cx="6261717" cy="9974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BDA10-A4FB-467E-8BEC-E6A3659759F7}"/>
              </a:ext>
            </a:extLst>
          </p:cNvPr>
          <p:cNvGrpSpPr/>
          <p:nvPr/>
        </p:nvGrpSpPr>
        <p:grpSpPr>
          <a:xfrm>
            <a:off x="4953740" y="5172529"/>
            <a:ext cx="1055174" cy="307911"/>
            <a:chOff x="3602666" y="1933662"/>
            <a:chExt cx="996276" cy="54492"/>
          </a:xfrm>
        </p:grpSpPr>
        <p:sp>
          <p:nvSpPr>
            <p:cNvPr id="14" name="Straight Connector 3">
              <a:extLst>
                <a:ext uri="{FF2B5EF4-FFF2-40B4-BE49-F238E27FC236}">
                  <a16:creationId xmlns:a16="http://schemas.microsoft.com/office/drawing/2014/main" id="{F48AB3C8-7F30-4D0E-911A-5A2957A554FA}"/>
                </a:ext>
              </a:extLst>
            </p:cNvPr>
            <p:cNvSpPr/>
            <p:nvPr/>
          </p:nvSpPr>
          <p:spPr>
            <a:xfrm rot="2142401">
              <a:off x="3602666" y="1933662"/>
              <a:ext cx="996276" cy="54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246"/>
                  </a:moveTo>
                  <a:lnTo>
                    <a:pt x="996276" y="27246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4">
              <a:extLst>
                <a:ext uri="{FF2B5EF4-FFF2-40B4-BE49-F238E27FC236}">
                  <a16:creationId xmlns:a16="http://schemas.microsoft.com/office/drawing/2014/main" id="{1DAC86C5-0454-4DB8-B7F7-44E148E61B81}"/>
                </a:ext>
              </a:extLst>
            </p:cNvPr>
            <p:cNvSpPr txBox="1"/>
            <p:nvPr/>
          </p:nvSpPr>
          <p:spPr>
            <a:xfrm rot="2142401">
              <a:off x="4075897" y="1936001"/>
              <a:ext cx="49813" cy="4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E14E2-D63C-45CC-913A-EB63547BB1C3}"/>
              </a:ext>
            </a:extLst>
          </p:cNvPr>
          <p:cNvSpPr txBox="1"/>
          <p:nvPr/>
        </p:nvSpPr>
        <p:spPr>
          <a:xfrm>
            <a:off x="646111" y="1853248"/>
            <a:ext cx="3630325" cy="967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Solution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CAF7F-7D2A-4AA5-98EA-9551E95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DCE69C2-6C99-4C5E-9928-B284EF4A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7" y="1197456"/>
            <a:ext cx="6732233" cy="4463087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C6226-6D7E-488D-91C2-0DA897F2C3F8}"/>
              </a:ext>
            </a:extLst>
          </p:cNvPr>
          <p:cNvSpPr txBox="1"/>
          <p:nvPr/>
        </p:nvSpPr>
        <p:spPr>
          <a:xfrm>
            <a:off x="647701" y="4495800"/>
            <a:ext cx="4812066" cy="234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A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short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sz="2000" b="1" dirty="0" err="1">
                <a:solidFill>
                  <a:srgbClr val="EBEBEB"/>
                </a:solidFill>
                <a:ea typeface="+mj-lt"/>
                <a:cs typeface="+mj-lt"/>
              </a:rPr>
              <a:t>recap</a:t>
            </a:r>
            <a:r>
              <a:rPr lang="pl-PL" sz="2000" b="1" dirty="0">
                <a:solidFill>
                  <a:srgbClr val="EBEBEB"/>
                </a:solidFill>
                <a:ea typeface="+mj-lt"/>
                <a:cs typeface="+mj-lt"/>
              </a:rPr>
              <a:t>: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Represent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as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chromosomes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which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form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population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</a:t>
            </a:r>
            <a:endParaRPr lang="pl-PL" dirty="0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Choose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fittest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specimens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via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tournament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 </a:t>
            </a:r>
            <a:br>
              <a:rPr lang="pl-PL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or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"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roulette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wheel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")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Make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them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mate ( ͡° ͜ʖ ͡°)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via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crossover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Some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children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can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undergo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mutation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. 2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random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genes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in a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child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will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swap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places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New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usually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better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than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previous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 </a:t>
            </a:r>
            <a:br>
              <a:rPr lang="en-GB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generation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arises</a:t>
            </a:r>
            <a:endParaRPr lang="pl-PL" dirty="0">
              <a:solidFill>
                <a:srgbClr val="EBEBEB"/>
              </a:solidFill>
              <a:ea typeface="+mj-lt"/>
              <a:cs typeface="+mj-lt"/>
            </a:endParaRP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GB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Repeat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until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best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solution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found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(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or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 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until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pl-PL" dirty="0" err="1">
                <a:solidFill>
                  <a:srgbClr val="EBEBEB"/>
                </a:solidFill>
                <a:ea typeface="+mj-lt"/>
                <a:cs typeface="+mj-lt"/>
              </a:rPr>
              <a:t>bored</a:t>
            </a:r>
            <a:r>
              <a:rPr lang="pl-PL" dirty="0">
                <a:solidFill>
                  <a:srgbClr val="EBEBEB"/>
                </a:solidFill>
                <a:ea typeface="+mj-lt"/>
                <a:cs typeface="+mj-lt"/>
              </a:rPr>
              <a:t>)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ytuł 1">
            <a:extLst>
              <a:ext uri="{FF2B5EF4-FFF2-40B4-BE49-F238E27FC236}">
                <a16:creationId xmlns:a16="http://schemas.microsoft.com/office/drawing/2014/main" id="{C21ADAB5-1003-4D3F-A030-E7BB6E63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What we chose to implement</a:t>
            </a: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4A689-B414-45AD-AD6A-CD31033E19C4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Genetic Algorithm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pole tekstowe 3">
            <a:extLst>
              <a:ext uri="{FF2B5EF4-FFF2-40B4-BE49-F238E27FC236}">
                <a16:creationId xmlns:a16="http://schemas.microsoft.com/office/drawing/2014/main" id="{7EC4EDEC-7D1F-4B87-B50D-1475243889B1}"/>
              </a:ext>
            </a:extLst>
          </p:cNvPr>
          <p:cNvSpPr txBox="1"/>
          <p:nvPr/>
        </p:nvSpPr>
        <p:spPr>
          <a:xfrm>
            <a:off x="7119891" y="5285117"/>
            <a:ext cx="40083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https://towardsdatascience.com/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introduction-to-genetic-algorithms-including-example-code-eo-g396e98d8bf3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CE236-048E-465D-814E-A8BBECE4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30" name="Picture 6" descr="Image result for tournament genetic algorithm&quot;">
            <a:extLst>
              <a:ext uri="{FF2B5EF4-FFF2-40B4-BE49-F238E27FC236}">
                <a16:creationId xmlns:a16="http://schemas.microsoft.com/office/drawing/2014/main" id="{BCED96D6-1C10-49F9-8E4E-E499BB05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180" y="330477"/>
            <a:ext cx="5449889" cy="31881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2" name="Picture 8" descr="Image result for tournament genetic algorithm&quot;">
            <a:extLst>
              <a:ext uri="{FF2B5EF4-FFF2-40B4-BE49-F238E27FC236}">
                <a16:creationId xmlns:a16="http://schemas.microsoft.com/office/drawing/2014/main" id="{78C4A205-67F6-49B9-9CF3-3799E0EC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57" y="3422671"/>
            <a:ext cx="3734054" cy="34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9FA789-FDDE-4EAC-82E6-063A40C0220E}"/>
              </a:ext>
            </a:extLst>
          </p:cNvPr>
          <p:cNvSpPr/>
          <p:nvPr/>
        </p:nvSpPr>
        <p:spPr>
          <a:xfrm>
            <a:off x="7806431" y="3161060"/>
            <a:ext cx="4385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https://www.geeksforgeeks.org/tournament-selection-ga/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2D189-59EB-45B5-9BCD-835B8D5EC1D8}"/>
              </a:ext>
            </a:extLst>
          </p:cNvPr>
          <p:cNvSpPr/>
          <p:nvPr/>
        </p:nvSpPr>
        <p:spPr>
          <a:xfrm>
            <a:off x="5261175" y="6138291"/>
            <a:ext cx="1960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https://www.codewars.com/kata/genetic-algorithm-series-number-5-roulette-wheel-selection</a:t>
            </a: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77096F28-F9BA-46E3-B75E-9356014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E3101-67F1-4E69-8267-522611338CF2}"/>
              </a:ext>
            </a:extLst>
          </p:cNvPr>
          <p:cNvSpPr txBox="1"/>
          <p:nvPr/>
        </p:nvSpPr>
        <p:spPr>
          <a:xfrm>
            <a:off x="647702" y="4495800"/>
            <a:ext cx="4208384" cy="832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Selection </a:t>
            </a:r>
            <a:r>
              <a:rPr lang="en-GB" sz="2000" dirty="0">
                <a:solidFill>
                  <a:srgbClr val="EBEBEB"/>
                </a:solidFill>
                <a:ea typeface="+mj-lt"/>
                <a:cs typeface="+mj-lt"/>
              </a:rPr>
              <a:t>will be based on either </a:t>
            </a: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tournament</a:t>
            </a:r>
            <a:r>
              <a:rPr lang="en-GB" sz="2000" dirty="0">
                <a:solidFill>
                  <a:srgbClr val="EBEBEB"/>
                </a:solidFill>
                <a:ea typeface="+mj-lt"/>
                <a:cs typeface="+mj-lt"/>
              </a:rPr>
              <a:t> or </a:t>
            </a:r>
            <a:r>
              <a:rPr lang="en-GB" sz="2000" b="1" dirty="0">
                <a:solidFill>
                  <a:srgbClr val="EBEBEB"/>
                </a:solidFill>
                <a:ea typeface="+mj-lt"/>
                <a:cs typeface="+mj-lt"/>
              </a:rPr>
              <a:t>roulette wheel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440F9-39AE-41F0-988C-177997F1F1DA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22217-5447-4920-9295-5B0CE9A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4C699D-C165-4F13-B6A2-8094D3D2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474346"/>
            <a:ext cx="4558288" cy="23836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Our </a:t>
            </a:r>
            <a:r>
              <a:rPr lang="en-GB" sz="1600" b="1" dirty="0">
                <a:solidFill>
                  <a:srgbClr val="EBEBEB"/>
                </a:solidFill>
                <a:ea typeface="+mj-lt"/>
                <a:cs typeface="+mj-lt"/>
              </a:rPr>
              <a:t>one-point-crossover 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and </a:t>
            </a:r>
            <a:r>
              <a:rPr lang="en-GB" sz="1600" b="1" dirty="0">
                <a:solidFill>
                  <a:srgbClr val="EBEBEB"/>
                </a:solidFill>
                <a:ea typeface="+mj-lt"/>
                <a:cs typeface="+mj-lt"/>
              </a:rPr>
              <a:t>two-point-crossover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 “cuts” both parents in random points and attempts to make a new solution using one half from one parent and second half from the other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Implementations for TSP part already exist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If the solution is incorrect (</a:t>
            </a:r>
            <a:r>
              <a:rPr lang="en-GB" sz="1600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en-GB" sz="1600" dirty="0">
                <a:solidFill>
                  <a:srgbClr val="EBEBEB"/>
                </a:solidFill>
                <a:ea typeface="+mj-lt"/>
                <a:cs typeface="+mj-lt"/>
              </a:rPr>
              <a:t>. we went over MAX weight) it will be fixed</a:t>
            </a:r>
            <a:endParaRPr lang="pl-PL" sz="1600" b="1" dirty="0">
              <a:solidFill>
                <a:srgbClr val="EBEBEB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4A277-569E-423D-B746-F7EDC2D2E6F5}"/>
              </a:ext>
            </a:extLst>
          </p:cNvPr>
          <p:cNvSpPr/>
          <p:nvPr/>
        </p:nvSpPr>
        <p:spPr>
          <a:xfrm>
            <a:off x="6875862" y="5241324"/>
            <a:ext cx="3894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https://becominghuman.ai/understanding-genetic-algorithms-a-use-case-in-organizational-field-2087c30fb61e</a:t>
            </a:r>
          </a:p>
        </p:txBody>
      </p:sp>
      <p:pic>
        <p:nvPicPr>
          <p:cNvPr id="2052" name="Picture 4" descr="Image result for crossover genetic algorithm&quot;">
            <a:extLst>
              <a:ext uri="{FF2B5EF4-FFF2-40B4-BE49-F238E27FC236}">
                <a16:creationId xmlns:a16="http://schemas.microsoft.com/office/drawing/2014/main" id="{D01EC059-36D0-4058-8DEF-7A7E6273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65" y="1616676"/>
            <a:ext cx="6737935" cy="36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4119505A-E657-4338-8275-8BB5C989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F4CA8-91A3-4F27-B3E2-E43A01F3CE3F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ECB137-B000-46E8-9632-6268BE8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6" name="Picture 4" descr="Image result for mutation genetic algorithm&quot;">
            <a:extLst>
              <a:ext uri="{FF2B5EF4-FFF2-40B4-BE49-F238E27FC236}">
                <a16:creationId xmlns:a16="http://schemas.microsoft.com/office/drawing/2014/main" id="{1933EC4C-7F5A-4380-ADA5-50D44C7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691846"/>
            <a:ext cx="5449889" cy="34743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4C699D-C165-4F13-B6A2-8094D3D2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447713"/>
            <a:ext cx="4166509" cy="23169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EBEBEB"/>
                </a:solidFill>
                <a:ea typeface="+mj-lt"/>
                <a:cs typeface="+mj-lt"/>
              </a:rPr>
              <a:t>Mutation</a:t>
            </a: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 swaps two random cities in path and swaps some stolen item with some ignored item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If the solution is incorrect </a:t>
            </a:r>
            <a:b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(</a:t>
            </a:r>
            <a:r>
              <a:rPr lang="en-GB" sz="1800" dirty="0" err="1">
                <a:solidFill>
                  <a:srgbClr val="EBEBEB"/>
                </a:solidFill>
                <a:ea typeface="+mj-lt"/>
                <a:cs typeface="+mj-lt"/>
              </a:rPr>
              <a:t>f.e</a:t>
            </a: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. we went over MAX weight) </a:t>
            </a:r>
            <a:b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en-GB" sz="1800" dirty="0">
                <a:solidFill>
                  <a:srgbClr val="EBEBEB"/>
                </a:solidFill>
                <a:ea typeface="+mj-lt"/>
                <a:cs typeface="+mj-lt"/>
              </a:rPr>
              <a:t>it will be fixed</a:t>
            </a:r>
            <a:endParaRPr lang="pl-PL" sz="1800" b="1" dirty="0">
              <a:solidFill>
                <a:srgbClr val="EBEBE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4C4A56-4FD4-4261-BF24-F2CDB09F2096}"/>
              </a:ext>
            </a:extLst>
          </p:cNvPr>
          <p:cNvSpPr/>
          <p:nvPr/>
        </p:nvSpPr>
        <p:spPr>
          <a:xfrm>
            <a:off x="6862438" y="5166150"/>
            <a:ext cx="5329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http://clinchem.aaccjnls.org/content/47/1/118/tab-figures-data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529CBCDB-5ECB-4D8B-867F-55B234D4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3306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What we chose to implement</a:t>
            </a: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br>
              <a:rPr lang="en-US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BAC4A-E205-4886-BC8F-42D8F2D76516}"/>
              </a:ext>
            </a:extLst>
          </p:cNvPr>
          <p:cNvSpPr txBox="1"/>
          <p:nvPr/>
        </p:nvSpPr>
        <p:spPr>
          <a:xfrm>
            <a:off x="647701" y="3429000"/>
            <a:ext cx="4037012" cy="83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b="1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What we’ve done so far: 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GB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- Greedy Algorithm</a:t>
            </a: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FDC73-CEF5-49FC-BC51-B07CC95D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76E1C7-7457-4559-A3E7-4C36FE50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rgbClr val="F2F2F2"/>
                </a:solidFill>
              </a:rPr>
              <a:t>Roadmap</a:t>
            </a:r>
            <a:endParaRPr lang="pl-PL" sz="4400" dirty="0">
              <a:solidFill>
                <a:srgbClr val="F2F2F2"/>
              </a:solidFill>
            </a:endParaRP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4F43CCD2-97DE-43CE-99A5-EC4189A90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1745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4B8B1-129C-4BC7-B436-F10C2EF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we chose to implement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BDBB-0D50-4C83-9EB9-F7494FFBF6E6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What do we plan to do: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Finish Genetic Algorithm module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Implement measurements-performing units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Define experiment plan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Carry out our experiment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1C597-A7B2-4E86-9497-9F7F3A23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580F66-7AC9-49B1-A225-80BFB7DF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l-PL" sz="8000" dirty="0" err="1"/>
              <a:t>Thank</a:t>
            </a:r>
            <a:r>
              <a:rPr lang="pl-PL" sz="8000" dirty="0"/>
              <a:t> </a:t>
            </a:r>
            <a:r>
              <a:rPr lang="pl-PL" sz="8000" dirty="0" err="1"/>
              <a:t>You</a:t>
            </a:r>
            <a:r>
              <a:rPr lang="pl-PL" sz="8000" dirty="0"/>
              <a:t> for </a:t>
            </a:r>
            <a:r>
              <a:rPr lang="pl-PL" sz="8000" dirty="0" err="1"/>
              <a:t>Your</a:t>
            </a:r>
            <a:r>
              <a:rPr lang="pl-PL" sz="8000" dirty="0"/>
              <a:t> </a:t>
            </a:r>
            <a:r>
              <a:rPr lang="pl-PL" sz="8000" dirty="0" err="1"/>
              <a:t>attention</a:t>
            </a:r>
            <a:r>
              <a:rPr lang="pl-PL" sz="8000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B6CFB-F357-436F-A3D9-1082F3F5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Filip Mazur</a:t>
            </a:r>
          </a:p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Dawid Ryl</a:t>
            </a:r>
          </a:p>
          <a:p>
            <a:pPr algn="ctr">
              <a:lnSpc>
                <a:spcPct val="90000"/>
              </a:lnSpc>
            </a:pPr>
            <a:r>
              <a:rPr lang="pl-PL" dirty="0">
                <a:solidFill>
                  <a:schemeClr val="bg2"/>
                </a:solidFill>
              </a:rPr>
              <a:t>Piotr Neumann</a:t>
            </a:r>
          </a:p>
        </p:txBody>
      </p:sp>
    </p:spTree>
    <p:extLst>
      <p:ext uri="{BB962C8B-B14F-4D97-AF65-F5344CB8AC3E}">
        <p14:creationId xmlns:p14="http://schemas.microsoft.com/office/powerpoint/2010/main" val="44859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0F66F-2091-401F-9D6E-4F13A2F5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REFERENCES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EEA8FC-F309-4964-B02E-1D2C7A89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https://cs.adelaide.edu.au/~zbyszek/Papers/TTP.pdf</a:t>
            </a:r>
            <a:endParaRPr lang="en-GB" dirty="0"/>
          </a:p>
          <a:p>
            <a:r>
              <a:rPr lang="pl-PL" dirty="0">
                <a:hlinkClick r:id="rId3"/>
              </a:rPr>
              <a:t>https://dl.acm.org/citation.cfm?id=2598249</a:t>
            </a:r>
            <a:endParaRPr lang="en-GB" dirty="0"/>
          </a:p>
          <a:p>
            <a:r>
              <a:rPr lang="en-GB" dirty="0">
                <a:hlinkClick r:id="rId4"/>
              </a:rPr>
              <a:t>https://www.intechopen.com/books/simulated-annealing-advances-applications-and-hybridizations/simulated-annealing-evolution</a:t>
            </a:r>
            <a:endParaRPr lang="en-GB" dirty="0"/>
          </a:p>
          <a:p>
            <a:r>
              <a:rPr lang="en-GB" dirty="0">
                <a:hlinkClick r:id="rId5"/>
              </a:rPr>
              <a:t>https://towardsdatascience.com/introduction-to-optimization-with-genetic-algorithm-2f5001d9964b</a:t>
            </a:r>
            <a:endParaRPr lang="en-GB" dirty="0"/>
          </a:p>
          <a:p>
            <a:r>
              <a:rPr lang="en-GB" dirty="0">
                <a:hlinkClick r:id="rId6"/>
              </a:rPr>
              <a:t>https://www.geeksforgeeks.org/genetic-algorithms/</a:t>
            </a:r>
            <a:endParaRPr lang="en-GB" dirty="0"/>
          </a:p>
          <a:p>
            <a:r>
              <a:rPr lang="en-GB" dirty="0">
                <a:hlinkClick r:id="rId7"/>
              </a:rPr>
              <a:t>https://sites.google.com/site/mohammadrezabonyadi/standarddatabases/travelling-thief-problem-data-bases-and-raw-results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8615-78A2-4939-950F-2D0EA51D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800" dirty="0" err="1"/>
              <a:t>Our</a:t>
            </a:r>
            <a:r>
              <a:rPr lang="pl-PL" sz="4800" dirty="0"/>
              <a:t> </a:t>
            </a:r>
            <a:r>
              <a:rPr lang="pl-PL" sz="4800" dirty="0" err="1"/>
              <a:t>goals</a:t>
            </a:r>
            <a:r>
              <a:rPr lang="pl-PL" sz="4800" dirty="0"/>
              <a:t> and </a:t>
            </a:r>
            <a:r>
              <a:rPr lang="pl-PL" sz="4800" dirty="0" err="1"/>
              <a:t>motivations</a:t>
            </a:r>
            <a:br>
              <a:rPr lang="pl-PL" sz="4800" dirty="0"/>
            </a:b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What </a:t>
            </a:r>
            <a:r>
              <a:rPr lang="pl-PL" b="1" cap="all" dirty="0">
                <a:latin typeface="+mj-lt"/>
                <a:ea typeface="+mj-ea"/>
                <a:cs typeface="+mj-cs"/>
              </a:rPr>
              <a:t>MOTIVATED US</a:t>
            </a:r>
            <a:r>
              <a:rPr lang="en-US" b="1" cap="all" dirty="0"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complexity of real-world problems is growing very fast (e.g. due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to </a:t>
            </a:r>
            <a:r>
              <a:rPr lang="en-US" cap="all" dirty="0" err="1">
                <a:latin typeface="+mj-lt"/>
                <a:ea typeface="+mj-ea"/>
                <a:cs typeface="+mj-cs"/>
              </a:rPr>
              <a:t>globalisation</a:t>
            </a:r>
            <a:r>
              <a:rPr lang="en-US" cap="all" dirty="0">
                <a:latin typeface="+mj-lt"/>
                <a:ea typeface="+mj-ea"/>
                <a:cs typeface="+mj-cs"/>
              </a:rPr>
              <a:t>)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real-world problems usually consist of two or more sub-problems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that are interdependent (to each other). 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LACK COMPARATIVE TESTS</a:t>
            </a:r>
            <a:endParaRPr lang="en-US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E370E-8BD3-48CF-8C26-29BB4B11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ACD71-6FBD-4E2C-A264-C535039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FFFABF-6FB2-433C-9AB7-4AE13166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– the real-world problems usually consist of</a:t>
            </a:r>
            <a:r>
              <a:rPr lang="pl-PL" dirty="0"/>
              <a:t> </a:t>
            </a:r>
            <a:r>
              <a:rPr lang="en-US" dirty="0"/>
              <a:t>two or more sub-problems that are “combined together”,</a:t>
            </a:r>
            <a:r>
              <a:rPr lang="pl-PL" dirty="0"/>
              <a:t> </a:t>
            </a:r>
            <a:r>
              <a:rPr lang="en-US" dirty="0"/>
              <a:t>and</a:t>
            </a:r>
            <a:endParaRPr lang="pl-PL" dirty="0"/>
          </a:p>
          <a:p>
            <a:endParaRPr lang="pl-PL" dirty="0"/>
          </a:p>
          <a:p>
            <a:r>
              <a:rPr lang="en-US" dirty="0"/>
              <a:t>Interdependence – in real-world problems these subproblems are interdependent in the sense that a solution for one sub-problem influences the quality of the solutions for other sub-problems.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F9A5-4A15-4C4C-BCA7-9746D07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800" dirty="0" err="1"/>
              <a:t>Our</a:t>
            </a:r>
            <a:r>
              <a:rPr lang="pl-PL" sz="4800" dirty="0"/>
              <a:t> </a:t>
            </a:r>
            <a:r>
              <a:rPr lang="pl-PL" sz="4800" dirty="0" err="1"/>
              <a:t>goals</a:t>
            </a:r>
            <a:r>
              <a:rPr lang="pl-PL" sz="4800" dirty="0"/>
              <a:t> and </a:t>
            </a:r>
            <a:r>
              <a:rPr lang="pl-PL" sz="4800" dirty="0" err="1"/>
              <a:t>motivations</a:t>
            </a:r>
            <a:br>
              <a:rPr lang="pl-PL" sz="4800" dirty="0"/>
            </a:br>
            <a:br>
              <a:rPr lang="en-US" sz="4700" dirty="0"/>
            </a:br>
            <a:br>
              <a:rPr lang="en-US" sz="4700" dirty="0"/>
            </a:br>
            <a:br>
              <a:rPr lang="en-US" sz="4700" dirty="0"/>
            </a:br>
            <a:endParaRPr lang="en-US" sz="47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The travelling thief problem</a:t>
            </a:r>
            <a:endParaRPr lang="pl-PL" b="1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NP-hard, so that solving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“large” instances of these problems to optimality is not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possible</a:t>
            </a:r>
            <a:endParaRPr lang="pl-PL" cap="all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PROBLEMS REPESENTED REAL-WORLD INDUSTRIAL ENVIROMENTS SO THAT SOLVING THAT TO OPTIMALITY WAS IMPORTANT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+mj-lt"/>
                <a:ea typeface="+mj-ea"/>
                <a:cs typeface="+mj-cs"/>
              </a:rPr>
              <a:t>Enable</a:t>
            </a:r>
            <a:r>
              <a:rPr lang="pl-PL" cap="all" dirty="0">
                <a:latin typeface="+mj-lt"/>
                <a:ea typeface="+mj-ea"/>
                <a:cs typeface="+mj-cs"/>
              </a:rPr>
              <a:t> </a:t>
            </a:r>
            <a:r>
              <a:rPr lang="en-US" cap="all" dirty="0">
                <a:latin typeface="+mj-lt"/>
                <a:ea typeface="+mj-ea"/>
                <a:cs typeface="+mj-cs"/>
              </a:rPr>
              <a:t>researches to investigate the hardness the two classical subproblems’ 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FC813-8ECD-4280-BD60-694AE26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pl-PL" sz="4800" dirty="0" err="1"/>
              <a:t>Results</a:t>
            </a:r>
            <a:r>
              <a:rPr lang="pl-PL" sz="4800" dirty="0"/>
              <a:t> we </a:t>
            </a:r>
            <a:r>
              <a:rPr lang="pl-PL" sz="4800" dirty="0" err="1"/>
              <a:t>hope</a:t>
            </a:r>
            <a:r>
              <a:rPr lang="pl-PL" sz="4800" dirty="0"/>
              <a:t> for 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GOALS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SOLVE PROBLEM IN AN ACCEPTABLE TIME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IMPLEMENTING 3 DIFFERENT APPROACHES TO SOLVE PROBLEM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pl-PL" cap="all" dirty="0">
                <a:latin typeface="+mj-lt"/>
                <a:ea typeface="+mj-ea"/>
                <a:cs typeface="+mj-cs"/>
              </a:rPr>
              <a:t>INTRODUCE COMPARATIVE TESTS</a:t>
            </a:r>
            <a:endParaRPr lang="en-US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F3ABA-8B78-4F62-90AD-B3C4813F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cap="all" dirty="0">
                <a:latin typeface="+mj-lt"/>
                <a:ea typeface="+mj-ea"/>
                <a:cs typeface="+mj-cs"/>
              </a:rPr>
              <a:t>A Comprehensive Benchmark Set and Heuristics for the</a:t>
            </a: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  <a:r>
              <a:rPr lang="en-US" b="1" cap="all" dirty="0">
                <a:latin typeface="+mj-lt"/>
                <a:ea typeface="+mj-ea"/>
                <a:cs typeface="+mj-cs"/>
              </a:rPr>
              <a:t>Traveling Thief Problem</a:t>
            </a:r>
            <a:endParaRPr lang="pl-PL" b="1" cap="all" dirty="0"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/>
              <a:t>https://dl.acm.org/citation.cfm?id=2598249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A02D7-BDD2-49C1-B45D-B62865D0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GOALS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Study TTP as a combination of TSP and KP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Compare the problem instances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Provide algorithms that can effectively solve problems with interdependencies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0ACAB-B52F-45AA-B9F0-20E6A2E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F9B1-74A6-4871-B319-BEBF7323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981073"/>
            <a:ext cx="3339281" cy="4670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dirty="0" err="1"/>
              <a:t>Literature</a:t>
            </a:r>
            <a:r>
              <a:rPr lang="pl-PL" sz="4800" dirty="0"/>
              <a:t> </a:t>
            </a:r>
            <a:r>
              <a:rPr lang="pl-PL" sz="4800" dirty="0" err="1"/>
              <a:t>reviews</a:t>
            </a: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br>
              <a:rPr lang="pl-PL" sz="4800" dirty="0"/>
            </a:br>
            <a:endParaRPr lang="pl-PL" sz="4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F9CE33-D6BC-4085-9EA5-D5D1062615C3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pl-PL" b="1" cap="all" dirty="0" err="1"/>
              <a:t>Authors</a:t>
            </a:r>
            <a:r>
              <a:rPr lang="pl-PL" b="1" cap="all" dirty="0"/>
              <a:t> Problem</a:t>
            </a:r>
            <a:endParaRPr lang="en-US" cap="al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Keep a balance between two components of the problem</a:t>
            </a:r>
            <a:endParaRPr lang="pl-PL" dirty="0"/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Near-optimal solution of one sub-problem must not</a:t>
            </a:r>
            <a:r>
              <a:rPr lang="pl-PL" dirty="0"/>
              <a:t> </a:t>
            </a:r>
            <a:r>
              <a:rPr lang="en-US" dirty="0"/>
              <a:t>dominate over the optimal solution of another sub-problem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Solving the shortest tour problem to optimality</a:t>
            </a:r>
            <a:r>
              <a:rPr lang="pl-PL" dirty="0"/>
              <a:t> </a:t>
            </a:r>
            <a:r>
              <a:rPr lang="en-US" dirty="0"/>
              <a:t>must not make the knapsack packing aspect negligible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/>
              <a:t>The most profitable loading plan must not reduce the importance of a shorter tour</a:t>
            </a:r>
            <a:endParaRPr lang="pl-PL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3E554-5141-404A-9035-C5AEFF00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2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866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Efficiency comparison  for metaheuristics in solving the Traveling  Thief Problem</vt:lpstr>
      <vt:lpstr>Roadmap</vt:lpstr>
      <vt:lpstr>Our goals and motivations    </vt:lpstr>
      <vt:lpstr>PowerPoint Presentation</vt:lpstr>
      <vt:lpstr>Our goals and motivations    </vt:lpstr>
      <vt:lpstr>Results we hope for     </vt:lpstr>
      <vt:lpstr>Literature reviews     </vt:lpstr>
      <vt:lpstr>Literature reviews     </vt:lpstr>
      <vt:lpstr>Literature reviews     </vt:lpstr>
      <vt:lpstr>Literature reviews     </vt:lpstr>
      <vt:lpstr>Literature reviews     </vt:lpstr>
      <vt:lpstr>What we chose to implement   </vt:lpstr>
      <vt:lpstr>What we chose to implement   </vt:lpstr>
      <vt:lpstr>What we chose to implement   </vt:lpstr>
      <vt:lpstr>What we chose to implement</vt:lpstr>
      <vt:lpstr>What we chose to implement   </vt:lpstr>
      <vt:lpstr>What we chose to implement   </vt:lpstr>
      <vt:lpstr>What we chose to implement   </vt:lpstr>
      <vt:lpstr>What we chose to implement   </vt:lpstr>
      <vt:lpstr>What we chose to implement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comparison  for metaheuristics in solving the Traveling  Thief Problem</dc:title>
  <dc:creator>Student 226018</dc:creator>
  <cp:lastModifiedBy>Student 226018</cp:lastModifiedBy>
  <cp:revision>15</cp:revision>
  <dcterms:created xsi:type="dcterms:W3CDTF">2019-11-29T19:37:37Z</dcterms:created>
  <dcterms:modified xsi:type="dcterms:W3CDTF">2019-11-29T20:45:56Z</dcterms:modified>
</cp:coreProperties>
</file>