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5"/>
  </p:notesMasterIdLst>
  <p:sldIdLst>
    <p:sldId id="256" r:id="rId2"/>
    <p:sldId id="261" r:id="rId3"/>
    <p:sldId id="281" r:id="rId4"/>
    <p:sldId id="279" r:id="rId5"/>
    <p:sldId id="284" r:id="rId6"/>
    <p:sldId id="285" r:id="rId7"/>
    <p:sldId id="288" r:id="rId8"/>
    <p:sldId id="286" r:id="rId9"/>
    <p:sldId id="287" r:id="rId10"/>
    <p:sldId id="257" r:id="rId11"/>
    <p:sldId id="291" r:id="rId12"/>
    <p:sldId id="262" r:id="rId13"/>
    <p:sldId id="263" r:id="rId14"/>
    <p:sldId id="289" r:id="rId15"/>
    <p:sldId id="274" r:id="rId16"/>
    <p:sldId id="277" r:id="rId17"/>
    <p:sldId id="278" r:id="rId18"/>
    <p:sldId id="310" r:id="rId19"/>
    <p:sldId id="309" r:id="rId20"/>
    <p:sldId id="311" r:id="rId21"/>
    <p:sldId id="313" r:id="rId22"/>
    <p:sldId id="314" r:id="rId23"/>
    <p:sldId id="292" r:id="rId24"/>
    <p:sldId id="293" r:id="rId25"/>
    <p:sldId id="294" r:id="rId26"/>
    <p:sldId id="295" r:id="rId27"/>
    <p:sldId id="296" r:id="rId28"/>
    <p:sldId id="297" r:id="rId29"/>
    <p:sldId id="298" r:id="rId30"/>
    <p:sldId id="299" r:id="rId31"/>
    <p:sldId id="300" r:id="rId32"/>
    <p:sldId id="301" r:id="rId33"/>
    <p:sldId id="302" r:id="rId34"/>
    <p:sldId id="304" r:id="rId35"/>
    <p:sldId id="308" r:id="rId36"/>
    <p:sldId id="303" r:id="rId37"/>
    <p:sldId id="305" r:id="rId38"/>
    <p:sldId id="306" r:id="rId39"/>
    <p:sldId id="307" r:id="rId40"/>
    <p:sldId id="312" r:id="rId41"/>
    <p:sldId id="315" r:id="rId42"/>
    <p:sldId id="283" r:id="rId43"/>
    <p:sldId id="270" r:id="rId4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4971" autoAdjust="0"/>
  </p:normalViewPr>
  <p:slideViewPr>
    <p:cSldViewPr snapToGrid="0">
      <p:cViewPr varScale="1">
        <p:scale>
          <a:sx n="85" d="100"/>
          <a:sy n="85" d="100"/>
        </p:scale>
        <p:origin x="13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Studia\Magisterka\AI\exp2.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iotr\Downloads\exp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Greedy execution time [ns]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scatterChart>
        <c:scatterStyle val="smoothMarker"/>
        <c:varyColors val="0"/>
        <c:ser>
          <c:idx val="0"/>
          <c:order val="0"/>
          <c:tx>
            <c:strRef>
              <c:f>Greedy!$A$1</c:f>
              <c:strCache>
                <c:ptCount val="1"/>
                <c:pt idx="0">
                  <c:v>Time [ns]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Greedy!$A$2:$A$11</c:f>
              <c:numCache>
                <c:formatCode>0</c:formatCode>
                <c:ptCount val="10"/>
                <c:pt idx="0">
                  <c:v>1843250</c:v>
                </c:pt>
                <c:pt idx="1">
                  <c:v>1771870</c:v>
                </c:pt>
                <c:pt idx="2">
                  <c:v>1880010</c:v>
                </c:pt>
                <c:pt idx="3">
                  <c:v>1661310</c:v>
                </c:pt>
                <c:pt idx="4">
                  <c:v>1713900</c:v>
                </c:pt>
                <c:pt idx="5">
                  <c:v>1679280</c:v>
                </c:pt>
                <c:pt idx="6">
                  <c:v>1150070</c:v>
                </c:pt>
                <c:pt idx="7">
                  <c:v>614953</c:v>
                </c:pt>
                <c:pt idx="8">
                  <c:v>611359</c:v>
                </c:pt>
                <c:pt idx="9">
                  <c:v>529155</c:v>
                </c:pt>
              </c:numCache>
            </c:numRef>
          </c:yVal>
          <c:smooth val="1"/>
          <c:extLst>
            <c:ext xmlns:c16="http://schemas.microsoft.com/office/drawing/2014/chart" uri="{C3380CC4-5D6E-409C-BE32-E72D297353CC}">
              <c16:uniqueId val="{00000000-8534-4CEA-8DE2-0B6E7E241E03}"/>
            </c:ext>
          </c:extLst>
        </c:ser>
        <c:dLbls>
          <c:showLegendKey val="0"/>
          <c:showVal val="0"/>
          <c:showCatName val="0"/>
          <c:showSerName val="0"/>
          <c:showPercent val="0"/>
          <c:showBubbleSize val="0"/>
        </c:dLbls>
        <c:axId val="736632623"/>
        <c:axId val="631190351"/>
      </c:scatterChart>
      <c:valAx>
        <c:axId val="736632623"/>
        <c:scaling>
          <c:orientation val="minMax"/>
          <c:max val="10"/>
          <c:min val="1"/>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631190351"/>
        <c:crosses val="autoZero"/>
        <c:crossBetween val="midCat"/>
        <c:majorUnit val="1"/>
      </c:valAx>
      <c:valAx>
        <c:axId val="63119035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366326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1sec_trivial_0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Arkusz1!$N$23</c:f>
              <c:strCache>
                <c:ptCount val="1"/>
                <c:pt idx="0">
                  <c:v>avg</c:v>
                </c:pt>
              </c:strCache>
            </c:strRef>
          </c:tx>
          <c:spPr>
            <a:solidFill>
              <a:schemeClr val="accent1"/>
            </a:solidFill>
            <a:ln>
              <a:noFill/>
            </a:ln>
            <a:effectLst/>
          </c:spPr>
          <c:invertIfNegative val="0"/>
          <c:cat>
            <c:strRef>
              <c:f>Arkusz1!$M$24:$M$26</c:f>
              <c:strCache>
                <c:ptCount val="3"/>
                <c:pt idx="0">
                  <c:v>SA_1sec_trivial_0</c:v>
                </c:pt>
                <c:pt idx="1">
                  <c:v>GA_1sec_trivial_0</c:v>
                </c:pt>
                <c:pt idx="2">
                  <c:v>Greedy_trivial_0</c:v>
                </c:pt>
              </c:strCache>
            </c:strRef>
          </c:cat>
          <c:val>
            <c:numRef>
              <c:f>Arkusz1!$N$24:$N$26</c:f>
              <c:numCache>
                <c:formatCode>General</c:formatCode>
                <c:ptCount val="3"/>
                <c:pt idx="0">
                  <c:v>3368</c:v>
                </c:pt>
                <c:pt idx="1">
                  <c:v>3367.9899999999989</c:v>
                </c:pt>
                <c:pt idx="2">
                  <c:v>3305.98</c:v>
                </c:pt>
              </c:numCache>
            </c:numRef>
          </c:val>
          <c:extLst>
            <c:ext xmlns:c16="http://schemas.microsoft.com/office/drawing/2014/chart" uri="{C3380CC4-5D6E-409C-BE32-E72D297353CC}">
              <c16:uniqueId val="{00000000-E865-436D-940D-010BD27DABE8}"/>
            </c:ext>
          </c:extLst>
        </c:ser>
        <c:ser>
          <c:idx val="1"/>
          <c:order val="1"/>
          <c:tx>
            <c:strRef>
              <c:f>Arkusz1!$O$23</c:f>
              <c:strCache>
                <c:ptCount val="1"/>
                <c:pt idx="0">
                  <c:v>min</c:v>
                </c:pt>
              </c:strCache>
            </c:strRef>
          </c:tx>
          <c:spPr>
            <a:solidFill>
              <a:schemeClr val="accent2"/>
            </a:solidFill>
            <a:ln>
              <a:noFill/>
            </a:ln>
            <a:effectLst/>
          </c:spPr>
          <c:invertIfNegative val="0"/>
          <c:cat>
            <c:strRef>
              <c:f>Arkusz1!$M$24:$M$26</c:f>
              <c:strCache>
                <c:ptCount val="3"/>
                <c:pt idx="0">
                  <c:v>SA_1sec_trivial_0</c:v>
                </c:pt>
                <c:pt idx="1">
                  <c:v>GA_1sec_trivial_0</c:v>
                </c:pt>
                <c:pt idx="2">
                  <c:v>Greedy_trivial_0</c:v>
                </c:pt>
              </c:strCache>
            </c:strRef>
          </c:cat>
          <c:val>
            <c:numRef>
              <c:f>Arkusz1!$O$24:$O$26</c:f>
              <c:numCache>
                <c:formatCode>General</c:formatCode>
                <c:ptCount val="3"/>
                <c:pt idx="0">
                  <c:v>3368</c:v>
                </c:pt>
                <c:pt idx="1">
                  <c:v>3367.99</c:v>
                </c:pt>
                <c:pt idx="2">
                  <c:v>3305.98</c:v>
                </c:pt>
              </c:numCache>
            </c:numRef>
          </c:val>
          <c:extLst>
            <c:ext xmlns:c16="http://schemas.microsoft.com/office/drawing/2014/chart" uri="{C3380CC4-5D6E-409C-BE32-E72D297353CC}">
              <c16:uniqueId val="{00000001-E865-436D-940D-010BD27DABE8}"/>
            </c:ext>
          </c:extLst>
        </c:ser>
        <c:ser>
          <c:idx val="2"/>
          <c:order val="2"/>
          <c:tx>
            <c:strRef>
              <c:f>Arkusz1!$P$23</c:f>
              <c:strCache>
                <c:ptCount val="1"/>
                <c:pt idx="0">
                  <c:v>max</c:v>
                </c:pt>
              </c:strCache>
            </c:strRef>
          </c:tx>
          <c:spPr>
            <a:solidFill>
              <a:schemeClr val="accent3"/>
            </a:solidFill>
            <a:ln>
              <a:noFill/>
            </a:ln>
            <a:effectLst/>
          </c:spPr>
          <c:invertIfNegative val="0"/>
          <c:cat>
            <c:strRef>
              <c:f>Arkusz1!$M$24:$M$26</c:f>
              <c:strCache>
                <c:ptCount val="3"/>
                <c:pt idx="0">
                  <c:v>SA_1sec_trivial_0</c:v>
                </c:pt>
                <c:pt idx="1">
                  <c:v>GA_1sec_trivial_0</c:v>
                </c:pt>
                <c:pt idx="2">
                  <c:v>Greedy_trivial_0</c:v>
                </c:pt>
              </c:strCache>
            </c:strRef>
          </c:cat>
          <c:val>
            <c:numRef>
              <c:f>Arkusz1!$P$24:$P$26</c:f>
              <c:numCache>
                <c:formatCode>General</c:formatCode>
                <c:ptCount val="3"/>
                <c:pt idx="0">
                  <c:v>3368</c:v>
                </c:pt>
                <c:pt idx="1">
                  <c:v>3367.99</c:v>
                </c:pt>
                <c:pt idx="2">
                  <c:v>3305.98</c:v>
                </c:pt>
              </c:numCache>
            </c:numRef>
          </c:val>
          <c:extLst>
            <c:ext xmlns:c16="http://schemas.microsoft.com/office/drawing/2014/chart" uri="{C3380CC4-5D6E-409C-BE32-E72D297353CC}">
              <c16:uniqueId val="{00000002-E865-436D-940D-010BD27DABE8}"/>
            </c:ext>
          </c:extLst>
        </c:ser>
        <c:dLbls>
          <c:showLegendKey val="0"/>
          <c:showVal val="0"/>
          <c:showCatName val="0"/>
          <c:showSerName val="0"/>
          <c:showPercent val="0"/>
          <c:showBubbleSize val="0"/>
        </c:dLbls>
        <c:gapWidth val="219"/>
        <c:overlap val="-27"/>
        <c:axId val="916762936"/>
        <c:axId val="916763264"/>
      </c:barChart>
      <c:catAx>
        <c:axId val="916762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16763264"/>
        <c:crosses val="autoZero"/>
        <c:auto val="1"/>
        <c:lblAlgn val="ctr"/>
        <c:lblOffset val="100"/>
        <c:noMultiLvlLbl val="0"/>
      </c:catAx>
      <c:valAx>
        <c:axId val="91676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16762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sz="1800" b="0" i="0" baseline="0" dirty="0">
                <a:effectLst/>
              </a:rPr>
              <a:t>1sec_medium_0</a:t>
            </a:r>
            <a:endParaRPr lang="pl-PL"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Arkusz1!$N$33</c:f>
              <c:strCache>
                <c:ptCount val="1"/>
                <c:pt idx="0">
                  <c:v>avg</c:v>
                </c:pt>
              </c:strCache>
            </c:strRef>
          </c:tx>
          <c:spPr>
            <a:solidFill>
              <a:schemeClr val="accent1"/>
            </a:solidFill>
            <a:ln>
              <a:noFill/>
            </a:ln>
            <a:effectLst/>
          </c:spPr>
          <c:invertIfNegative val="0"/>
          <c:cat>
            <c:strRef>
              <c:f>Arkusz1!$M$34:$M$36</c:f>
              <c:strCache>
                <c:ptCount val="3"/>
                <c:pt idx="0">
                  <c:v>SA_1sec_medium_0</c:v>
                </c:pt>
                <c:pt idx="1">
                  <c:v>GA_1sec_medium_0</c:v>
                </c:pt>
                <c:pt idx="2">
                  <c:v>Greedy_medium_0</c:v>
                </c:pt>
              </c:strCache>
            </c:strRef>
          </c:cat>
          <c:val>
            <c:numRef>
              <c:f>Arkusz1!$N$34:$N$36</c:f>
              <c:numCache>
                <c:formatCode>General</c:formatCode>
                <c:ptCount val="3"/>
                <c:pt idx="0">
                  <c:v>56217.840000000004</c:v>
                </c:pt>
                <c:pt idx="1">
                  <c:v>55883.29</c:v>
                </c:pt>
                <c:pt idx="2">
                  <c:v>50457.9</c:v>
                </c:pt>
              </c:numCache>
            </c:numRef>
          </c:val>
          <c:extLst>
            <c:ext xmlns:c16="http://schemas.microsoft.com/office/drawing/2014/chart" uri="{C3380CC4-5D6E-409C-BE32-E72D297353CC}">
              <c16:uniqueId val="{00000000-B6EE-4DFF-B2FE-30D6075A3EAE}"/>
            </c:ext>
          </c:extLst>
        </c:ser>
        <c:ser>
          <c:idx val="1"/>
          <c:order val="1"/>
          <c:tx>
            <c:strRef>
              <c:f>Arkusz1!$O$33</c:f>
              <c:strCache>
                <c:ptCount val="1"/>
                <c:pt idx="0">
                  <c:v>min</c:v>
                </c:pt>
              </c:strCache>
            </c:strRef>
          </c:tx>
          <c:spPr>
            <a:solidFill>
              <a:schemeClr val="accent2"/>
            </a:solidFill>
            <a:ln>
              <a:noFill/>
            </a:ln>
            <a:effectLst/>
          </c:spPr>
          <c:invertIfNegative val="0"/>
          <c:cat>
            <c:strRef>
              <c:f>Arkusz1!$M$34:$M$36</c:f>
              <c:strCache>
                <c:ptCount val="3"/>
                <c:pt idx="0">
                  <c:v>SA_1sec_medium_0</c:v>
                </c:pt>
                <c:pt idx="1">
                  <c:v>GA_1sec_medium_0</c:v>
                </c:pt>
                <c:pt idx="2">
                  <c:v>Greedy_medium_0</c:v>
                </c:pt>
              </c:strCache>
            </c:strRef>
          </c:cat>
          <c:val>
            <c:numRef>
              <c:f>Arkusz1!$O$34:$O$36</c:f>
              <c:numCache>
                <c:formatCode>General</c:formatCode>
                <c:ptCount val="3"/>
                <c:pt idx="0">
                  <c:v>55824.1</c:v>
                </c:pt>
                <c:pt idx="1">
                  <c:v>55231.199999999997</c:v>
                </c:pt>
                <c:pt idx="2">
                  <c:v>50457.9</c:v>
                </c:pt>
              </c:numCache>
            </c:numRef>
          </c:val>
          <c:extLst>
            <c:ext xmlns:c16="http://schemas.microsoft.com/office/drawing/2014/chart" uri="{C3380CC4-5D6E-409C-BE32-E72D297353CC}">
              <c16:uniqueId val="{00000001-B6EE-4DFF-B2FE-30D6075A3EAE}"/>
            </c:ext>
          </c:extLst>
        </c:ser>
        <c:ser>
          <c:idx val="2"/>
          <c:order val="2"/>
          <c:tx>
            <c:strRef>
              <c:f>Arkusz1!$P$33</c:f>
              <c:strCache>
                <c:ptCount val="1"/>
                <c:pt idx="0">
                  <c:v>max</c:v>
                </c:pt>
              </c:strCache>
            </c:strRef>
          </c:tx>
          <c:spPr>
            <a:solidFill>
              <a:schemeClr val="accent3"/>
            </a:solidFill>
            <a:ln>
              <a:noFill/>
            </a:ln>
            <a:effectLst/>
          </c:spPr>
          <c:invertIfNegative val="0"/>
          <c:cat>
            <c:strRef>
              <c:f>Arkusz1!$M$34:$M$36</c:f>
              <c:strCache>
                <c:ptCount val="3"/>
                <c:pt idx="0">
                  <c:v>SA_1sec_medium_0</c:v>
                </c:pt>
                <c:pt idx="1">
                  <c:v>GA_1sec_medium_0</c:v>
                </c:pt>
                <c:pt idx="2">
                  <c:v>Greedy_medium_0</c:v>
                </c:pt>
              </c:strCache>
            </c:strRef>
          </c:cat>
          <c:val>
            <c:numRef>
              <c:f>Arkusz1!$P$34:$P$36</c:f>
              <c:numCache>
                <c:formatCode>General</c:formatCode>
                <c:ptCount val="3"/>
                <c:pt idx="0">
                  <c:v>56834.7</c:v>
                </c:pt>
                <c:pt idx="1">
                  <c:v>56737.9</c:v>
                </c:pt>
                <c:pt idx="2">
                  <c:v>50457.9</c:v>
                </c:pt>
              </c:numCache>
            </c:numRef>
          </c:val>
          <c:extLst>
            <c:ext xmlns:c16="http://schemas.microsoft.com/office/drawing/2014/chart" uri="{C3380CC4-5D6E-409C-BE32-E72D297353CC}">
              <c16:uniqueId val="{00000002-B6EE-4DFF-B2FE-30D6075A3EAE}"/>
            </c:ext>
          </c:extLst>
        </c:ser>
        <c:dLbls>
          <c:showLegendKey val="0"/>
          <c:showVal val="0"/>
          <c:showCatName val="0"/>
          <c:showSerName val="0"/>
          <c:showPercent val="0"/>
          <c:showBubbleSize val="0"/>
        </c:dLbls>
        <c:gapWidth val="219"/>
        <c:overlap val="-27"/>
        <c:axId val="988873824"/>
        <c:axId val="988874808"/>
      </c:barChart>
      <c:catAx>
        <c:axId val="98887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88874808"/>
        <c:crosses val="autoZero"/>
        <c:auto val="1"/>
        <c:lblAlgn val="ctr"/>
        <c:lblOffset val="100"/>
        <c:noMultiLvlLbl val="0"/>
      </c:catAx>
      <c:valAx>
        <c:axId val="988874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88873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10sec_medium_0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Arkusz1!$N$58</c:f>
              <c:strCache>
                <c:ptCount val="1"/>
                <c:pt idx="0">
                  <c:v>avg</c:v>
                </c:pt>
              </c:strCache>
            </c:strRef>
          </c:tx>
          <c:spPr>
            <a:solidFill>
              <a:schemeClr val="accent1"/>
            </a:solidFill>
            <a:ln>
              <a:noFill/>
            </a:ln>
            <a:effectLst/>
          </c:spPr>
          <c:invertIfNegative val="0"/>
          <c:cat>
            <c:strRef>
              <c:f>Arkusz1!$M$59:$M$61</c:f>
              <c:strCache>
                <c:ptCount val="3"/>
                <c:pt idx="0">
                  <c:v>SA_10sec_hard_0</c:v>
                </c:pt>
                <c:pt idx="1">
                  <c:v>GA_10sec_hard_0</c:v>
                </c:pt>
                <c:pt idx="2">
                  <c:v>Greedy_medium_0</c:v>
                </c:pt>
              </c:strCache>
            </c:strRef>
          </c:cat>
          <c:val>
            <c:numRef>
              <c:f>Arkusz1!$N$59:$N$61</c:f>
              <c:numCache>
                <c:formatCode>General</c:formatCode>
                <c:ptCount val="3"/>
                <c:pt idx="0">
                  <c:v>212212.66666666666</c:v>
                </c:pt>
                <c:pt idx="1">
                  <c:v>214793.8</c:v>
                </c:pt>
                <c:pt idx="2">
                  <c:v>50457.9</c:v>
                </c:pt>
              </c:numCache>
            </c:numRef>
          </c:val>
          <c:extLst>
            <c:ext xmlns:c16="http://schemas.microsoft.com/office/drawing/2014/chart" uri="{C3380CC4-5D6E-409C-BE32-E72D297353CC}">
              <c16:uniqueId val="{00000000-083D-4B5A-BF18-380178F6EB37}"/>
            </c:ext>
          </c:extLst>
        </c:ser>
        <c:ser>
          <c:idx val="1"/>
          <c:order val="1"/>
          <c:tx>
            <c:strRef>
              <c:f>Arkusz1!$O$58</c:f>
              <c:strCache>
                <c:ptCount val="1"/>
                <c:pt idx="0">
                  <c:v>min</c:v>
                </c:pt>
              </c:strCache>
            </c:strRef>
          </c:tx>
          <c:spPr>
            <a:solidFill>
              <a:schemeClr val="accent2"/>
            </a:solidFill>
            <a:ln>
              <a:noFill/>
            </a:ln>
            <a:effectLst/>
          </c:spPr>
          <c:invertIfNegative val="0"/>
          <c:cat>
            <c:strRef>
              <c:f>Arkusz1!$M$59:$M$61</c:f>
              <c:strCache>
                <c:ptCount val="3"/>
                <c:pt idx="0">
                  <c:v>SA_10sec_hard_0</c:v>
                </c:pt>
                <c:pt idx="1">
                  <c:v>GA_10sec_hard_0</c:v>
                </c:pt>
                <c:pt idx="2">
                  <c:v>Greedy_medium_0</c:v>
                </c:pt>
              </c:strCache>
            </c:strRef>
          </c:cat>
          <c:val>
            <c:numRef>
              <c:f>Arkusz1!$O$59:$O$61</c:f>
              <c:numCache>
                <c:formatCode>General</c:formatCode>
                <c:ptCount val="3"/>
                <c:pt idx="0">
                  <c:v>209629</c:v>
                </c:pt>
                <c:pt idx="1">
                  <c:v>212034</c:v>
                </c:pt>
                <c:pt idx="2">
                  <c:v>50457.9</c:v>
                </c:pt>
              </c:numCache>
            </c:numRef>
          </c:val>
          <c:extLst>
            <c:ext xmlns:c16="http://schemas.microsoft.com/office/drawing/2014/chart" uri="{C3380CC4-5D6E-409C-BE32-E72D297353CC}">
              <c16:uniqueId val="{00000001-083D-4B5A-BF18-380178F6EB37}"/>
            </c:ext>
          </c:extLst>
        </c:ser>
        <c:ser>
          <c:idx val="2"/>
          <c:order val="2"/>
          <c:tx>
            <c:strRef>
              <c:f>Arkusz1!$P$58</c:f>
              <c:strCache>
                <c:ptCount val="1"/>
                <c:pt idx="0">
                  <c:v>max</c:v>
                </c:pt>
              </c:strCache>
            </c:strRef>
          </c:tx>
          <c:spPr>
            <a:solidFill>
              <a:schemeClr val="accent3"/>
            </a:solidFill>
            <a:ln>
              <a:noFill/>
            </a:ln>
            <a:effectLst/>
          </c:spPr>
          <c:invertIfNegative val="0"/>
          <c:cat>
            <c:strRef>
              <c:f>Arkusz1!$M$59:$M$61</c:f>
              <c:strCache>
                <c:ptCount val="3"/>
                <c:pt idx="0">
                  <c:v>SA_10sec_hard_0</c:v>
                </c:pt>
                <c:pt idx="1">
                  <c:v>GA_10sec_hard_0</c:v>
                </c:pt>
                <c:pt idx="2">
                  <c:v>Greedy_medium_0</c:v>
                </c:pt>
              </c:strCache>
            </c:strRef>
          </c:cat>
          <c:val>
            <c:numRef>
              <c:f>Arkusz1!$P$59:$P$61</c:f>
              <c:numCache>
                <c:formatCode>General</c:formatCode>
                <c:ptCount val="3"/>
                <c:pt idx="0">
                  <c:v>214573</c:v>
                </c:pt>
                <c:pt idx="1">
                  <c:v>218299</c:v>
                </c:pt>
                <c:pt idx="2">
                  <c:v>50457.9</c:v>
                </c:pt>
              </c:numCache>
            </c:numRef>
          </c:val>
          <c:extLst>
            <c:ext xmlns:c16="http://schemas.microsoft.com/office/drawing/2014/chart" uri="{C3380CC4-5D6E-409C-BE32-E72D297353CC}">
              <c16:uniqueId val="{00000002-083D-4B5A-BF18-380178F6EB37}"/>
            </c:ext>
          </c:extLst>
        </c:ser>
        <c:dLbls>
          <c:showLegendKey val="0"/>
          <c:showVal val="0"/>
          <c:showCatName val="0"/>
          <c:showSerName val="0"/>
          <c:showPercent val="0"/>
          <c:showBubbleSize val="0"/>
        </c:dLbls>
        <c:gapWidth val="219"/>
        <c:overlap val="-27"/>
        <c:axId val="1070638424"/>
        <c:axId val="1070648264"/>
      </c:barChart>
      <c:catAx>
        <c:axId val="1070638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070648264"/>
        <c:crosses val="autoZero"/>
        <c:auto val="1"/>
        <c:lblAlgn val="ctr"/>
        <c:lblOffset val="100"/>
        <c:noMultiLvlLbl val="0"/>
      </c:catAx>
      <c:valAx>
        <c:axId val="1070648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070638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100sec_medium_0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Arkusz1!$G$53</c:f>
              <c:strCache>
                <c:ptCount val="1"/>
                <c:pt idx="0">
                  <c:v>avg</c:v>
                </c:pt>
              </c:strCache>
            </c:strRef>
          </c:tx>
          <c:spPr>
            <a:solidFill>
              <a:schemeClr val="accent1"/>
            </a:solidFill>
            <a:ln>
              <a:noFill/>
            </a:ln>
            <a:effectLst/>
          </c:spPr>
          <c:invertIfNegative val="0"/>
          <c:cat>
            <c:strRef>
              <c:f>Arkusz1!$F$54:$F$56</c:f>
              <c:strCache>
                <c:ptCount val="3"/>
                <c:pt idx="0">
                  <c:v>SA_100sec_medium_0</c:v>
                </c:pt>
                <c:pt idx="1">
                  <c:v>GA_100sec_medium_0</c:v>
                </c:pt>
                <c:pt idx="2">
                  <c:v>Greedy_medium_0</c:v>
                </c:pt>
              </c:strCache>
            </c:strRef>
          </c:cat>
          <c:val>
            <c:numRef>
              <c:f>Arkusz1!$G$54:$G$56</c:f>
              <c:numCache>
                <c:formatCode>General</c:formatCode>
                <c:ptCount val="3"/>
                <c:pt idx="0">
                  <c:v>57630.075000000004</c:v>
                </c:pt>
                <c:pt idx="1">
                  <c:v>55700.022222222215</c:v>
                </c:pt>
                <c:pt idx="2">
                  <c:v>50457.9</c:v>
                </c:pt>
              </c:numCache>
            </c:numRef>
          </c:val>
          <c:extLst>
            <c:ext xmlns:c16="http://schemas.microsoft.com/office/drawing/2014/chart" uri="{C3380CC4-5D6E-409C-BE32-E72D297353CC}">
              <c16:uniqueId val="{00000000-D6D4-40DA-A9D0-866F39B17CC0}"/>
            </c:ext>
          </c:extLst>
        </c:ser>
        <c:ser>
          <c:idx val="1"/>
          <c:order val="1"/>
          <c:tx>
            <c:strRef>
              <c:f>Arkusz1!$H$53</c:f>
              <c:strCache>
                <c:ptCount val="1"/>
                <c:pt idx="0">
                  <c:v>min</c:v>
                </c:pt>
              </c:strCache>
            </c:strRef>
          </c:tx>
          <c:spPr>
            <a:solidFill>
              <a:schemeClr val="accent2"/>
            </a:solidFill>
            <a:ln>
              <a:noFill/>
            </a:ln>
            <a:effectLst/>
          </c:spPr>
          <c:invertIfNegative val="0"/>
          <c:cat>
            <c:strRef>
              <c:f>Arkusz1!$F$54:$F$56</c:f>
              <c:strCache>
                <c:ptCount val="3"/>
                <c:pt idx="0">
                  <c:v>SA_100sec_medium_0</c:v>
                </c:pt>
                <c:pt idx="1">
                  <c:v>GA_100sec_medium_0</c:v>
                </c:pt>
                <c:pt idx="2">
                  <c:v>Greedy_medium_0</c:v>
                </c:pt>
              </c:strCache>
            </c:strRef>
          </c:cat>
          <c:val>
            <c:numRef>
              <c:f>Arkusz1!$H$54:$H$56</c:f>
              <c:numCache>
                <c:formatCode>General</c:formatCode>
                <c:ptCount val="3"/>
                <c:pt idx="0">
                  <c:v>57311.7</c:v>
                </c:pt>
                <c:pt idx="1">
                  <c:v>55349.7</c:v>
                </c:pt>
                <c:pt idx="2">
                  <c:v>50457.9</c:v>
                </c:pt>
              </c:numCache>
            </c:numRef>
          </c:val>
          <c:extLst>
            <c:ext xmlns:c16="http://schemas.microsoft.com/office/drawing/2014/chart" uri="{C3380CC4-5D6E-409C-BE32-E72D297353CC}">
              <c16:uniqueId val="{00000001-D6D4-40DA-A9D0-866F39B17CC0}"/>
            </c:ext>
          </c:extLst>
        </c:ser>
        <c:ser>
          <c:idx val="2"/>
          <c:order val="2"/>
          <c:tx>
            <c:strRef>
              <c:f>Arkusz1!$I$53</c:f>
              <c:strCache>
                <c:ptCount val="1"/>
                <c:pt idx="0">
                  <c:v>max</c:v>
                </c:pt>
              </c:strCache>
            </c:strRef>
          </c:tx>
          <c:spPr>
            <a:solidFill>
              <a:schemeClr val="accent3"/>
            </a:solidFill>
            <a:ln>
              <a:noFill/>
            </a:ln>
            <a:effectLst/>
          </c:spPr>
          <c:invertIfNegative val="0"/>
          <c:cat>
            <c:strRef>
              <c:f>Arkusz1!$F$54:$F$56</c:f>
              <c:strCache>
                <c:ptCount val="3"/>
                <c:pt idx="0">
                  <c:v>SA_100sec_medium_0</c:v>
                </c:pt>
                <c:pt idx="1">
                  <c:v>GA_100sec_medium_0</c:v>
                </c:pt>
                <c:pt idx="2">
                  <c:v>Greedy_medium_0</c:v>
                </c:pt>
              </c:strCache>
            </c:strRef>
          </c:cat>
          <c:val>
            <c:numRef>
              <c:f>Arkusz1!$I$54:$I$56</c:f>
              <c:numCache>
                <c:formatCode>General</c:formatCode>
                <c:ptCount val="3"/>
                <c:pt idx="0">
                  <c:v>58349.2</c:v>
                </c:pt>
                <c:pt idx="1">
                  <c:v>56209.9</c:v>
                </c:pt>
                <c:pt idx="2">
                  <c:v>50457.9</c:v>
                </c:pt>
              </c:numCache>
            </c:numRef>
          </c:val>
          <c:extLst>
            <c:ext xmlns:c16="http://schemas.microsoft.com/office/drawing/2014/chart" uri="{C3380CC4-5D6E-409C-BE32-E72D297353CC}">
              <c16:uniqueId val="{00000002-D6D4-40DA-A9D0-866F39B17CC0}"/>
            </c:ext>
          </c:extLst>
        </c:ser>
        <c:dLbls>
          <c:showLegendKey val="0"/>
          <c:showVal val="0"/>
          <c:showCatName val="0"/>
          <c:showSerName val="0"/>
          <c:showPercent val="0"/>
          <c:showBubbleSize val="0"/>
        </c:dLbls>
        <c:gapWidth val="219"/>
        <c:overlap val="-27"/>
        <c:axId val="85368320"/>
        <c:axId val="85365696"/>
      </c:barChart>
      <c:catAx>
        <c:axId val="8536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85365696"/>
        <c:crosses val="autoZero"/>
        <c:auto val="1"/>
        <c:lblAlgn val="ctr"/>
        <c:lblOffset val="100"/>
        <c:noMultiLvlLbl val="0"/>
      </c:catAx>
      <c:valAx>
        <c:axId val="8536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85368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sz="1800" b="0" i="0" baseline="0">
                <a:effectLst/>
              </a:rPr>
              <a:t>1sec_hard_0</a:t>
            </a:r>
            <a:endParaRPr lang="pl-P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Arkusz1!$N$42</c:f>
              <c:strCache>
                <c:ptCount val="1"/>
                <c:pt idx="0">
                  <c:v>avg</c:v>
                </c:pt>
              </c:strCache>
            </c:strRef>
          </c:tx>
          <c:spPr>
            <a:solidFill>
              <a:schemeClr val="accent1"/>
            </a:solidFill>
            <a:ln>
              <a:noFill/>
            </a:ln>
            <a:effectLst/>
          </c:spPr>
          <c:invertIfNegative val="0"/>
          <c:cat>
            <c:strRef>
              <c:f>Arkusz1!$M$43:$M$45</c:f>
              <c:strCache>
                <c:ptCount val="3"/>
                <c:pt idx="0">
                  <c:v>SA_1sec_hard_0</c:v>
                </c:pt>
                <c:pt idx="1">
                  <c:v>GA_1sec_hard_0</c:v>
                </c:pt>
                <c:pt idx="2">
                  <c:v>Greedy_hard_0</c:v>
                </c:pt>
              </c:strCache>
            </c:strRef>
          </c:cat>
          <c:val>
            <c:numRef>
              <c:f>Arkusz1!$N$43:$N$45</c:f>
              <c:numCache>
                <c:formatCode>General</c:formatCode>
                <c:ptCount val="3"/>
                <c:pt idx="0">
                  <c:v>207521.3</c:v>
                </c:pt>
                <c:pt idx="1">
                  <c:v>214185.2</c:v>
                </c:pt>
                <c:pt idx="2">
                  <c:v>379105</c:v>
                </c:pt>
              </c:numCache>
            </c:numRef>
          </c:val>
          <c:extLst>
            <c:ext xmlns:c16="http://schemas.microsoft.com/office/drawing/2014/chart" uri="{C3380CC4-5D6E-409C-BE32-E72D297353CC}">
              <c16:uniqueId val="{00000000-BEFC-4B18-90C3-9891F20A1A7C}"/>
            </c:ext>
          </c:extLst>
        </c:ser>
        <c:ser>
          <c:idx val="1"/>
          <c:order val="1"/>
          <c:tx>
            <c:strRef>
              <c:f>Arkusz1!$O$42</c:f>
              <c:strCache>
                <c:ptCount val="1"/>
                <c:pt idx="0">
                  <c:v>min</c:v>
                </c:pt>
              </c:strCache>
            </c:strRef>
          </c:tx>
          <c:spPr>
            <a:solidFill>
              <a:schemeClr val="accent2"/>
            </a:solidFill>
            <a:ln>
              <a:noFill/>
            </a:ln>
            <a:effectLst/>
          </c:spPr>
          <c:invertIfNegative val="0"/>
          <c:cat>
            <c:strRef>
              <c:f>Arkusz1!$M$43:$M$45</c:f>
              <c:strCache>
                <c:ptCount val="3"/>
                <c:pt idx="0">
                  <c:v>SA_1sec_hard_0</c:v>
                </c:pt>
                <c:pt idx="1">
                  <c:v>GA_1sec_hard_0</c:v>
                </c:pt>
                <c:pt idx="2">
                  <c:v>Greedy_hard_0</c:v>
                </c:pt>
              </c:strCache>
            </c:strRef>
          </c:cat>
          <c:val>
            <c:numRef>
              <c:f>Arkusz1!$O$43:$O$45</c:f>
              <c:numCache>
                <c:formatCode>General</c:formatCode>
                <c:ptCount val="3"/>
                <c:pt idx="0">
                  <c:v>204736</c:v>
                </c:pt>
                <c:pt idx="1">
                  <c:v>212589</c:v>
                </c:pt>
                <c:pt idx="2">
                  <c:v>379105</c:v>
                </c:pt>
              </c:numCache>
            </c:numRef>
          </c:val>
          <c:extLst>
            <c:ext xmlns:c16="http://schemas.microsoft.com/office/drawing/2014/chart" uri="{C3380CC4-5D6E-409C-BE32-E72D297353CC}">
              <c16:uniqueId val="{00000001-BEFC-4B18-90C3-9891F20A1A7C}"/>
            </c:ext>
          </c:extLst>
        </c:ser>
        <c:ser>
          <c:idx val="2"/>
          <c:order val="2"/>
          <c:tx>
            <c:strRef>
              <c:f>Arkusz1!$P$42</c:f>
              <c:strCache>
                <c:ptCount val="1"/>
                <c:pt idx="0">
                  <c:v>max</c:v>
                </c:pt>
              </c:strCache>
            </c:strRef>
          </c:tx>
          <c:spPr>
            <a:solidFill>
              <a:schemeClr val="accent3"/>
            </a:solidFill>
            <a:ln>
              <a:noFill/>
            </a:ln>
            <a:effectLst/>
          </c:spPr>
          <c:invertIfNegative val="0"/>
          <c:cat>
            <c:strRef>
              <c:f>Arkusz1!$M$43:$M$45</c:f>
              <c:strCache>
                <c:ptCount val="3"/>
                <c:pt idx="0">
                  <c:v>SA_1sec_hard_0</c:v>
                </c:pt>
                <c:pt idx="1">
                  <c:v>GA_1sec_hard_0</c:v>
                </c:pt>
                <c:pt idx="2">
                  <c:v>Greedy_hard_0</c:v>
                </c:pt>
              </c:strCache>
            </c:strRef>
          </c:cat>
          <c:val>
            <c:numRef>
              <c:f>Arkusz1!$P$43:$P$45</c:f>
              <c:numCache>
                <c:formatCode>General</c:formatCode>
                <c:ptCount val="3"/>
                <c:pt idx="0">
                  <c:v>212487</c:v>
                </c:pt>
                <c:pt idx="1">
                  <c:v>216443</c:v>
                </c:pt>
                <c:pt idx="2">
                  <c:v>379105</c:v>
                </c:pt>
              </c:numCache>
            </c:numRef>
          </c:val>
          <c:extLst>
            <c:ext xmlns:c16="http://schemas.microsoft.com/office/drawing/2014/chart" uri="{C3380CC4-5D6E-409C-BE32-E72D297353CC}">
              <c16:uniqueId val="{00000002-BEFC-4B18-90C3-9891F20A1A7C}"/>
            </c:ext>
          </c:extLst>
        </c:ser>
        <c:dLbls>
          <c:showLegendKey val="0"/>
          <c:showVal val="0"/>
          <c:showCatName val="0"/>
          <c:showSerName val="0"/>
          <c:showPercent val="0"/>
          <c:showBubbleSize val="0"/>
        </c:dLbls>
        <c:gapWidth val="219"/>
        <c:overlap val="-27"/>
        <c:axId val="795268136"/>
        <c:axId val="795268464"/>
      </c:barChart>
      <c:catAx>
        <c:axId val="79526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95268464"/>
        <c:crosses val="autoZero"/>
        <c:auto val="1"/>
        <c:lblAlgn val="ctr"/>
        <c:lblOffset val="100"/>
        <c:noMultiLvlLbl val="0"/>
      </c:catAx>
      <c:valAx>
        <c:axId val="79526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95268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sz="1800" b="0" i="0" baseline="0">
                <a:effectLst/>
              </a:rPr>
              <a:t>10sec_hard_0</a:t>
            </a:r>
            <a:endParaRPr lang="pl-P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Arkusz1!$N$73</c:f>
              <c:strCache>
                <c:ptCount val="1"/>
                <c:pt idx="0">
                  <c:v>avg</c:v>
                </c:pt>
              </c:strCache>
            </c:strRef>
          </c:tx>
          <c:spPr>
            <a:solidFill>
              <a:schemeClr val="accent1"/>
            </a:solidFill>
            <a:ln>
              <a:noFill/>
            </a:ln>
            <a:effectLst/>
          </c:spPr>
          <c:invertIfNegative val="0"/>
          <c:cat>
            <c:strRef>
              <c:f>Arkusz1!$M$74:$M$76</c:f>
              <c:strCache>
                <c:ptCount val="3"/>
                <c:pt idx="0">
                  <c:v>SA_10sec_hard_0</c:v>
                </c:pt>
                <c:pt idx="1">
                  <c:v>GA_10sec_hard_0</c:v>
                </c:pt>
                <c:pt idx="2">
                  <c:v>Greedy_hard_0</c:v>
                </c:pt>
              </c:strCache>
            </c:strRef>
          </c:cat>
          <c:val>
            <c:numRef>
              <c:f>Arkusz1!$N$74:$N$76</c:f>
              <c:numCache>
                <c:formatCode>General</c:formatCode>
                <c:ptCount val="3"/>
                <c:pt idx="0">
                  <c:v>212212.66666666666</c:v>
                </c:pt>
                <c:pt idx="1">
                  <c:v>214793.8</c:v>
                </c:pt>
                <c:pt idx="2">
                  <c:v>379105</c:v>
                </c:pt>
              </c:numCache>
            </c:numRef>
          </c:val>
          <c:extLst>
            <c:ext xmlns:c16="http://schemas.microsoft.com/office/drawing/2014/chart" uri="{C3380CC4-5D6E-409C-BE32-E72D297353CC}">
              <c16:uniqueId val="{00000000-DEA7-4762-BFBA-00CADA2D8C76}"/>
            </c:ext>
          </c:extLst>
        </c:ser>
        <c:ser>
          <c:idx val="1"/>
          <c:order val="1"/>
          <c:tx>
            <c:strRef>
              <c:f>Arkusz1!$O$73</c:f>
              <c:strCache>
                <c:ptCount val="1"/>
                <c:pt idx="0">
                  <c:v>min</c:v>
                </c:pt>
              </c:strCache>
            </c:strRef>
          </c:tx>
          <c:spPr>
            <a:solidFill>
              <a:schemeClr val="accent2"/>
            </a:solidFill>
            <a:ln>
              <a:noFill/>
            </a:ln>
            <a:effectLst/>
          </c:spPr>
          <c:invertIfNegative val="0"/>
          <c:cat>
            <c:strRef>
              <c:f>Arkusz1!$M$74:$M$76</c:f>
              <c:strCache>
                <c:ptCount val="3"/>
                <c:pt idx="0">
                  <c:v>SA_10sec_hard_0</c:v>
                </c:pt>
                <c:pt idx="1">
                  <c:v>GA_10sec_hard_0</c:v>
                </c:pt>
                <c:pt idx="2">
                  <c:v>Greedy_hard_0</c:v>
                </c:pt>
              </c:strCache>
            </c:strRef>
          </c:cat>
          <c:val>
            <c:numRef>
              <c:f>Arkusz1!$O$74:$O$76</c:f>
              <c:numCache>
                <c:formatCode>General</c:formatCode>
                <c:ptCount val="3"/>
                <c:pt idx="0">
                  <c:v>209629</c:v>
                </c:pt>
                <c:pt idx="1">
                  <c:v>212034</c:v>
                </c:pt>
                <c:pt idx="2">
                  <c:v>379105</c:v>
                </c:pt>
              </c:numCache>
            </c:numRef>
          </c:val>
          <c:extLst>
            <c:ext xmlns:c16="http://schemas.microsoft.com/office/drawing/2014/chart" uri="{C3380CC4-5D6E-409C-BE32-E72D297353CC}">
              <c16:uniqueId val="{00000001-DEA7-4762-BFBA-00CADA2D8C76}"/>
            </c:ext>
          </c:extLst>
        </c:ser>
        <c:ser>
          <c:idx val="2"/>
          <c:order val="2"/>
          <c:tx>
            <c:strRef>
              <c:f>Arkusz1!$P$73</c:f>
              <c:strCache>
                <c:ptCount val="1"/>
                <c:pt idx="0">
                  <c:v>max</c:v>
                </c:pt>
              </c:strCache>
            </c:strRef>
          </c:tx>
          <c:spPr>
            <a:solidFill>
              <a:schemeClr val="accent3"/>
            </a:solidFill>
            <a:ln>
              <a:noFill/>
            </a:ln>
            <a:effectLst/>
          </c:spPr>
          <c:invertIfNegative val="0"/>
          <c:cat>
            <c:strRef>
              <c:f>Arkusz1!$M$74:$M$76</c:f>
              <c:strCache>
                <c:ptCount val="3"/>
                <c:pt idx="0">
                  <c:v>SA_10sec_hard_0</c:v>
                </c:pt>
                <c:pt idx="1">
                  <c:v>GA_10sec_hard_0</c:v>
                </c:pt>
                <c:pt idx="2">
                  <c:v>Greedy_hard_0</c:v>
                </c:pt>
              </c:strCache>
            </c:strRef>
          </c:cat>
          <c:val>
            <c:numRef>
              <c:f>Arkusz1!$P$74:$P$76</c:f>
              <c:numCache>
                <c:formatCode>General</c:formatCode>
                <c:ptCount val="3"/>
                <c:pt idx="0">
                  <c:v>214573</c:v>
                </c:pt>
                <c:pt idx="1">
                  <c:v>218299</c:v>
                </c:pt>
                <c:pt idx="2">
                  <c:v>379105</c:v>
                </c:pt>
              </c:numCache>
            </c:numRef>
          </c:val>
          <c:extLst>
            <c:ext xmlns:c16="http://schemas.microsoft.com/office/drawing/2014/chart" uri="{C3380CC4-5D6E-409C-BE32-E72D297353CC}">
              <c16:uniqueId val="{00000002-DEA7-4762-BFBA-00CADA2D8C76}"/>
            </c:ext>
          </c:extLst>
        </c:ser>
        <c:dLbls>
          <c:showLegendKey val="0"/>
          <c:showVal val="0"/>
          <c:showCatName val="0"/>
          <c:showSerName val="0"/>
          <c:showPercent val="0"/>
          <c:showBubbleSize val="0"/>
        </c:dLbls>
        <c:gapWidth val="219"/>
        <c:overlap val="-27"/>
        <c:axId val="1080800632"/>
        <c:axId val="1080803584"/>
      </c:barChart>
      <c:catAx>
        <c:axId val="1080800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080803584"/>
        <c:crosses val="autoZero"/>
        <c:auto val="1"/>
        <c:lblAlgn val="ctr"/>
        <c:lblOffset val="100"/>
        <c:noMultiLvlLbl val="0"/>
      </c:catAx>
      <c:valAx>
        <c:axId val="108080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080800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100sec_hard_0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Arkusz1!$G$80</c:f>
              <c:strCache>
                <c:ptCount val="1"/>
                <c:pt idx="0">
                  <c:v>avg</c:v>
                </c:pt>
              </c:strCache>
            </c:strRef>
          </c:tx>
          <c:spPr>
            <a:solidFill>
              <a:schemeClr val="accent1"/>
            </a:solidFill>
            <a:ln>
              <a:noFill/>
            </a:ln>
            <a:effectLst/>
          </c:spPr>
          <c:invertIfNegative val="0"/>
          <c:cat>
            <c:strRef>
              <c:f>Arkusz1!$F$81:$F$83</c:f>
              <c:strCache>
                <c:ptCount val="3"/>
                <c:pt idx="0">
                  <c:v>SA_100sec_hard_0</c:v>
                </c:pt>
                <c:pt idx="1">
                  <c:v>GA_100sec_hard_0</c:v>
                </c:pt>
                <c:pt idx="2">
                  <c:v>Greedy_medium_0</c:v>
                </c:pt>
              </c:strCache>
            </c:strRef>
          </c:cat>
          <c:val>
            <c:numRef>
              <c:f>Arkusz1!$G$81:$G$83</c:f>
              <c:numCache>
                <c:formatCode>General</c:formatCode>
                <c:ptCount val="3"/>
                <c:pt idx="0">
                  <c:v>217734.6</c:v>
                </c:pt>
                <c:pt idx="1">
                  <c:v>218599.2</c:v>
                </c:pt>
                <c:pt idx="2">
                  <c:v>50457.9</c:v>
                </c:pt>
              </c:numCache>
            </c:numRef>
          </c:val>
          <c:extLst>
            <c:ext xmlns:c16="http://schemas.microsoft.com/office/drawing/2014/chart" uri="{C3380CC4-5D6E-409C-BE32-E72D297353CC}">
              <c16:uniqueId val="{00000000-B175-47F2-B0D5-DB82A4FB791B}"/>
            </c:ext>
          </c:extLst>
        </c:ser>
        <c:ser>
          <c:idx val="1"/>
          <c:order val="1"/>
          <c:tx>
            <c:strRef>
              <c:f>Arkusz1!$H$80</c:f>
              <c:strCache>
                <c:ptCount val="1"/>
                <c:pt idx="0">
                  <c:v>min</c:v>
                </c:pt>
              </c:strCache>
            </c:strRef>
          </c:tx>
          <c:spPr>
            <a:solidFill>
              <a:schemeClr val="accent2"/>
            </a:solidFill>
            <a:ln>
              <a:noFill/>
            </a:ln>
            <a:effectLst/>
          </c:spPr>
          <c:invertIfNegative val="0"/>
          <c:cat>
            <c:strRef>
              <c:f>Arkusz1!$F$81:$F$83</c:f>
              <c:strCache>
                <c:ptCount val="3"/>
                <c:pt idx="0">
                  <c:v>SA_100sec_hard_0</c:v>
                </c:pt>
                <c:pt idx="1">
                  <c:v>GA_100sec_hard_0</c:v>
                </c:pt>
                <c:pt idx="2">
                  <c:v>Greedy_medium_0</c:v>
                </c:pt>
              </c:strCache>
            </c:strRef>
          </c:cat>
          <c:val>
            <c:numRef>
              <c:f>Arkusz1!$H$81:$H$83</c:f>
              <c:numCache>
                <c:formatCode>General</c:formatCode>
                <c:ptCount val="3"/>
                <c:pt idx="0">
                  <c:v>214937</c:v>
                </c:pt>
                <c:pt idx="1">
                  <c:v>215576</c:v>
                </c:pt>
                <c:pt idx="2">
                  <c:v>50457.9</c:v>
                </c:pt>
              </c:numCache>
            </c:numRef>
          </c:val>
          <c:extLst>
            <c:ext xmlns:c16="http://schemas.microsoft.com/office/drawing/2014/chart" uri="{C3380CC4-5D6E-409C-BE32-E72D297353CC}">
              <c16:uniqueId val="{00000001-B175-47F2-B0D5-DB82A4FB791B}"/>
            </c:ext>
          </c:extLst>
        </c:ser>
        <c:ser>
          <c:idx val="2"/>
          <c:order val="2"/>
          <c:tx>
            <c:strRef>
              <c:f>Arkusz1!$I$80</c:f>
              <c:strCache>
                <c:ptCount val="1"/>
                <c:pt idx="0">
                  <c:v>max</c:v>
                </c:pt>
              </c:strCache>
            </c:strRef>
          </c:tx>
          <c:spPr>
            <a:solidFill>
              <a:schemeClr val="accent3"/>
            </a:solidFill>
            <a:ln>
              <a:noFill/>
            </a:ln>
            <a:effectLst/>
          </c:spPr>
          <c:invertIfNegative val="0"/>
          <c:cat>
            <c:strRef>
              <c:f>Arkusz1!$F$81:$F$83</c:f>
              <c:strCache>
                <c:ptCount val="3"/>
                <c:pt idx="0">
                  <c:v>SA_100sec_hard_0</c:v>
                </c:pt>
                <c:pt idx="1">
                  <c:v>GA_100sec_hard_0</c:v>
                </c:pt>
                <c:pt idx="2">
                  <c:v>Greedy_medium_0</c:v>
                </c:pt>
              </c:strCache>
            </c:strRef>
          </c:cat>
          <c:val>
            <c:numRef>
              <c:f>Arkusz1!$I$81:$I$83</c:f>
              <c:numCache>
                <c:formatCode>General</c:formatCode>
                <c:ptCount val="3"/>
                <c:pt idx="0">
                  <c:v>221914</c:v>
                </c:pt>
                <c:pt idx="1">
                  <c:v>224532</c:v>
                </c:pt>
                <c:pt idx="2">
                  <c:v>50457.9</c:v>
                </c:pt>
              </c:numCache>
            </c:numRef>
          </c:val>
          <c:extLst>
            <c:ext xmlns:c16="http://schemas.microsoft.com/office/drawing/2014/chart" uri="{C3380CC4-5D6E-409C-BE32-E72D297353CC}">
              <c16:uniqueId val="{00000002-B175-47F2-B0D5-DB82A4FB791B}"/>
            </c:ext>
          </c:extLst>
        </c:ser>
        <c:dLbls>
          <c:showLegendKey val="0"/>
          <c:showVal val="0"/>
          <c:showCatName val="0"/>
          <c:showSerName val="0"/>
          <c:showPercent val="0"/>
          <c:showBubbleSize val="0"/>
        </c:dLbls>
        <c:gapWidth val="219"/>
        <c:overlap val="-27"/>
        <c:axId val="915310880"/>
        <c:axId val="915307928"/>
      </c:barChart>
      <c:catAx>
        <c:axId val="91531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15307928"/>
        <c:crosses val="autoZero"/>
        <c:auto val="1"/>
        <c:lblAlgn val="ctr"/>
        <c:lblOffset val="100"/>
        <c:noMultiLvlLbl val="0"/>
      </c:catAx>
      <c:valAx>
        <c:axId val="915307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15310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1000sec_hard_0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Arkusz1!$G$105</c:f>
              <c:strCache>
                <c:ptCount val="1"/>
                <c:pt idx="0">
                  <c:v>avg</c:v>
                </c:pt>
              </c:strCache>
            </c:strRef>
          </c:tx>
          <c:spPr>
            <a:solidFill>
              <a:schemeClr val="accent1"/>
            </a:solidFill>
            <a:ln>
              <a:noFill/>
            </a:ln>
            <a:effectLst/>
          </c:spPr>
          <c:invertIfNegative val="0"/>
          <c:cat>
            <c:strRef>
              <c:f>Arkusz1!$F$106:$F$108</c:f>
              <c:strCache>
                <c:ptCount val="3"/>
                <c:pt idx="0">
                  <c:v>SA_1000sec_hard_0</c:v>
                </c:pt>
                <c:pt idx="1">
                  <c:v>GA_1000sec_hard_0</c:v>
                </c:pt>
                <c:pt idx="2">
                  <c:v>Greedy_medium_0</c:v>
                </c:pt>
              </c:strCache>
            </c:strRef>
          </c:cat>
          <c:val>
            <c:numRef>
              <c:f>Arkusz1!$G$106:$G$108</c:f>
              <c:numCache>
                <c:formatCode>General</c:formatCode>
                <c:ptCount val="3"/>
                <c:pt idx="0">
                  <c:v>221702</c:v>
                </c:pt>
                <c:pt idx="1">
                  <c:v>225121</c:v>
                </c:pt>
                <c:pt idx="2">
                  <c:v>50457.9</c:v>
                </c:pt>
              </c:numCache>
            </c:numRef>
          </c:val>
          <c:extLst>
            <c:ext xmlns:c16="http://schemas.microsoft.com/office/drawing/2014/chart" uri="{C3380CC4-5D6E-409C-BE32-E72D297353CC}">
              <c16:uniqueId val="{00000000-DB74-4A80-AA67-BB32E3F23B9A}"/>
            </c:ext>
          </c:extLst>
        </c:ser>
        <c:dLbls>
          <c:showLegendKey val="0"/>
          <c:showVal val="0"/>
          <c:showCatName val="0"/>
          <c:showSerName val="0"/>
          <c:showPercent val="0"/>
          <c:showBubbleSize val="0"/>
        </c:dLbls>
        <c:gapWidth val="219"/>
        <c:overlap val="-27"/>
        <c:axId val="311764520"/>
        <c:axId val="311769440"/>
      </c:barChart>
      <c:catAx>
        <c:axId val="311764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311769440"/>
        <c:crosses val="autoZero"/>
        <c:auto val="1"/>
        <c:lblAlgn val="ctr"/>
        <c:lblOffset val="100"/>
        <c:noMultiLvlLbl val="0"/>
      </c:catAx>
      <c:valAx>
        <c:axId val="31176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311764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SA T</a:t>
            </a:r>
            <a:r>
              <a:rPr lang="en-GB" dirty="0"/>
              <a:t> </a:t>
            </a:r>
            <a:r>
              <a:rPr lang="pl-PL" dirty="0"/>
              <a:t>max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scatterChart>
        <c:scatterStyle val="smoothMarker"/>
        <c:varyColors val="0"/>
        <c:ser>
          <c:idx val="0"/>
          <c:order val="0"/>
          <c:tx>
            <c:strRef>
              <c:f>SA_Tmax_10sec!$G$1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SA_Tmax_10sec!$F$2:$F$5</c:f>
              <c:numCache>
                <c:formatCode>General</c:formatCode>
                <c:ptCount val="4"/>
                <c:pt idx="0">
                  <c:v>1</c:v>
                </c:pt>
                <c:pt idx="1">
                  <c:v>10</c:v>
                </c:pt>
                <c:pt idx="2">
                  <c:v>100</c:v>
                </c:pt>
                <c:pt idx="3">
                  <c:v>1000</c:v>
                </c:pt>
              </c:numCache>
            </c:numRef>
          </c:xVal>
          <c:yVal>
            <c:numRef>
              <c:f>SA_Tmax_10sec!$G$2:$G$5</c:f>
              <c:numCache>
                <c:formatCode>0.00</c:formatCode>
                <c:ptCount val="4"/>
                <c:pt idx="0">
                  <c:v>56898.560000000012</c:v>
                </c:pt>
                <c:pt idx="1">
                  <c:v>57130.820000000007</c:v>
                </c:pt>
                <c:pt idx="2">
                  <c:v>56974.280000000006</c:v>
                </c:pt>
                <c:pt idx="3">
                  <c:v>57058.400000000001</c:v>
                </c:pt>
              </c:numCache>
            </c:numRef>
          </c:yVal>
          <c:smooth val="1"/>
          <c:extLst>
            <c:ext xmlns:c16="http://schemas.microsoft.com/office/drawing/2014/chart" uri="{C3380CC4-5D6E-409C-BE32-E72D297353CC}">
              <c16:uniqueId val="{00000000-4719-4070-8E9D-4E441C5F532C}"/>
            </c:ext>
          </c:extLst>
        </c:ser>
        <c:ser>
          <c:idx val="1"/>
          <c:order val="1"/>
          <c:tx>
            <c:strRef>
              <c:f>SA_Tmax_10sec!$H$1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SA_Tmax_10sec!$F$2:$F$5</c:f>
              <c:numCache>
                <c:formatCode>General</c:formatCode>
                <c:ptCount val="4"/>
                <c:pt idx="0">
                  <c:v>1</c:v>
                </c:pt>
                <c:pt idx="1">
                  <c:v>10</c:v>
                </c:pt>
                <c:pt idx="2">
                  <c:v>100</c:v>
                </c:pt>
                <c:pt idx="3">
                  <c:v>1000</c:v>
                </c:pt>
              </c:numCache>
            </c:numRef>
          </c:xVal>
          <c:yVal>
            <c:numRef>
              <c:f>SA_Tmax_10sec!$H$2:$H$5</c:f>
              <c:numCache>
                <c:formatCode>0.00</c:formatCode>
                <c:ptCount val="4"/>
                <c:pt idx="0">
                  <c:v>56470.2</c:v>
                </c:pt>
                <c:pt idx="1">
                  <c:v>56600.9</c:v>
                </c:pt>
                <c:pt idx="2">
                  <c:v>56347.8</c:v>
                </c:pt>
                <c:pt idx="3">
                  <c:v>56640.1</c:v>
                </c:pt>
              </c:numCache>
            </c:numRef>
          </c:yVal>
          <c:smooth val="1"/>
          <c:extLst>
            <c:ext xmlns:c16="http://schemas.microsoft.com/office/drawing/2014/chart" uri="{C3380CC4-5D6E-409C-BE32-E72D297353CC}">
              <c16:uniqueId val="{00000001-4719-4070-8E9D-4E441C5F532C}"/>
            </c:ext>
          </c:extLst>
        </c:ser>
        <c:ser>
          <c:idx val="2"/>
          <c:order val="2"/>
          <c:tx>
            <c:strRef>
              <c:f>SA_Tmax_10sec!$I$1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SA_Tmax_10sec!$F$2:$F$5</c:f>
              <c:numCache>
                <c:formatCode>General</c:formatCode>
                <c:ptCount val="4"/>
                <c:pt idx="0">
                  <c:v>1</c:v>
                </c:pt>
                <c:pt idx="1">
                  <c:v>10</c:v>
                </c:pt>
                <c:pt idx="2">
                  <c:v>100</c:v>
                </c:pt>
                <c:pt idx="3">
                  <c:v>1000</c:v>
                </c:pt>
              </c:numCache>
            </c:numRef>
          </c:xVal>
          <c:yVal>
            <c:numRef>
              <c:f>SA_Tmax_10sec!$I$2:$I$5</c:f>
              <c:numCache>
                <c:formatCode>0.00</c:formatCode>
                <c:ptCount val="4"/>
                <c:pt idx="0">
                  <c:v>57405</c:v>
                </c:pt>
                <c:pt idx="1">
                  <c:v>58068.2</c:v>
                </c:pt>
                <c:pt idx="2">
                  <c:v>57515.3</c:v>
                </c:pt>
                <c:pt idx="3">
                  <c:v>57725.2</c:v>
                </c:pt>
              </c:numCache>
            </c:numRef>
          </c:yVal>
          <c:smooth val="1"/>
          <c:extLst>
            <c:ext xmlns:c16="http://schemas.microsoft.com/office/drawing/2014/chart" uri="{C3380CC4-5D6E-409C-BE32-E72D297353CC}">
              <c16:uniqueId val="{00000002-4719-4070-8E9D-4E441C5F532C}"/>
            </c:ext>
          </c:extLst>
        </c:ser>
        <c:dLbls>
          <c:showLegendKey val="0"/>
          <c:showVal val="0"/>
          <c:showCatName val="0"/>
          <c:showSerName val="0"/>
          <c:showPercent val="0"/>
          <c:showBubbleSize val="0"/>
        </c:dLbls>
        <c:axId val="755082879"/>
        <c:axId val="743240095"/>
      </c:scatterChart>
      <c:valAx>
        <c:axId val="755082879"/>
        <c:scaling>
          <c:logBase val="10"/>
          <c:orientation val="minMax"/>
          <c:max val="1000"/>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T max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43240095"/>
        <c:crosses val="autoZero"/>
        <c:crossBetween val="midCat"/>
        <c:majorUnit val="10"/>
        <c:minorUnit val="10"/>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SA T</a:t>
            </a:r>
            <a:r>
              <a:rPr lang="en-GB" dirty="0"/>
              <a:t> </a:t>
            </a:r>
            <a:r>
              <a:rPr lang="pl-PL" dirty="0"/>
              <a:t>min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scatterChart>
        <c:scatterStyle val="smoothMarker"/>
        <c:varyColors val="0"/>
        <c:ser>
          <c:idx val="0"/>
          <c:order val="0"/>
          <c:tx>
            <c:strRef>
              <c:f>SA_Tmin_10sec!$G$1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SA_Tmin_10sec!$F$2:$F$5</c:f>
              <c:numCache>
                <c:formatCode>0.00E+00</c:formatCode>
                <c:ptCount val="4"/>
                <c:pt idx="0">
                  <c:v>1E-8</c:v>
                </c:pt>
                <c:pt idx="1">
                  <c:v>1.0000000000000001E-9</c:v>
                </c:pt>
                <c:pt idx="2">
                  <c:v>1E-10</c:v>
                </c:pt>
                <c:pt idx="3">
                  <c:v>9.9999999999999994E-12</c:v>
                </c:pt>
              </c:numCache>
            </c:numRef>
          </c:xVal>
          <c:yVal>
            <c:numRef>
              <c:f>SA_Tmin_10sec!$G$2:$G$5</c:f>
              <c:numCache>
                <c:formatCode>0.00</c:formatCode>
                <c:ptCount val="4"/>
                <c:pt idx="0">
                  <c:v>56914.58</c:v>
                </c:pt>
                <c:pt idx="1">
                  <c:v>56764.05</c:v>
                </c:pt>
                <c:pt idx="2">
                  <c:v>56898.94</c:v>
                </c:pt>
                <c:pt idx="3">
                  <c:v>56883.199999999997</c:v>
                </c:pt>
              </c:numCache>
            </c:numRef>
          </c:yVal>
          <c:smooth val="1"/>
          <c:extLst>
            <c:ext xmlns:c16="http://schemas.microsoft.com/office/drawing/2014/chart" uri="{C3380CC4-5D6E-409C-BE32-E72D297353CC}">
              <c16:uniqueId val="{00000000-ECA1-431E-A495-0826217A33A3}"/>
            </c:ext>
          </c:extLst>
        </c:ser>
        <c:ser>
          <c:idx val="1"/>
          <c:order val="1"/>
          <c:tx>
            <c:strRef>
              <c:f>SA_Tmin_10sec!$H$1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SA_Tmin_10sec!$F$2:$F$5</c:f>
              <c:numCache>
                <c:formatCode>0.00E+00</c:formatCode>
                <c:ptCount val="4"/>
                <c:pt idx="0">
                  <c:v>1E-8</c:v>
                </c:pt>
                <c:pt idx="1">
                  <c:v>1.0000000000000001E-9</c:v>
                </c:pt>
                <c:pt idx="2">
                  <c:v>1E-10</c:v>
                </c:pt>
                <c:pt idx="3">
                  <c:v>9.9999999999999994E-12</c:v>
                </c:pt>
              </c:numCache>
            </c:numRef>
          </c:xVal>
          <c:yVal>
            <c:numRef>
              <c:f>SA_Tmin_10sec!$H$2:$H$5</c:f>
              <c:numCache>
                <c:formatCode>0.00</c:formatCode>
                <c:ptCount val="4"/>
                <c:pt idx="0">
                  <c:v>56319.9</c:v>
                </c:pt>
                <c:pt idx="1">
                  <c:v>56409</c:v>
                </c:pt>
                <c:pt idx="2">
                  <c:v>56521.3</c:v>
                </c:pt>
                <c:pt idx="3">
                  <c:v>56146.9</c:v>
                </c:pt>
              </c:numCache>
            </c:numRef>
          </c:yVal>
          <c:smooth val="1"/>
          <c:extLst>
            <c:ext xmlns:c16="http://schemas.microsoft.com/office/drawing/2014/chart" uri="{C3380CC4-5D6E-409C-BE32-E72D297353CC}">
              <c16:uniqueId val="{00000001-ECA1-431E-A495-0826217A33A3}"/>
            </c:ext>
          </c:extLst>
        </c:ser>
        <c:ser>
          <c:idx val="2"/>
          <c:order val="2"/>
          <c:tx>
            <c:strRef>
              <c:f>SA_Tmin_10sec!$I$1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SA_Tmin_10sec!$F$2:$F$5</c:f>
              <c:numCache>
                <c:formatCode>0.00E+00</c:formatCode>
                <c:ptCount val="4"/>
                <c:pt idx="0">
                  <c:v>1E-8</c:v>
                </c:pt>
                <c:pt idx="1">
                  <c:v>1.0000000000000001E-9</c:v>
                </c:pt>
                <c:pt idx="2">
                  <c:v>1E-10</c:v>
                </c:pt>
                <c:pt idx="3">
                  <c:v>9.9999999999999994E-12</c:v>
                </c:pt>
              </c:numCache>
            </c:numRef>
          </c:xVal>
          <c:yVal>
            <c:numRef>
              <c:f>SA_Tmin_10sec!$I$2:$I$5</c:f>
              <c:numCache>
                <c:formatCode>0.00</c:formatCode>
                <c:ptCount val="4"/>
                <c:pt idx="0">
                  <c:v>57502.3</c:v>
                </c:pt>
                <c:pt idx="1">
                  <c:v>57315.7</c:v>
                </c:pt>
                <c:pt idx="2">
                  <c:v>57528.2</c:v>
                </c:pt>
                <c:pt idx="3">
                  <c:v>57871.199999999997</c:v>
                </c:pt>
              </c:numCache>
            </c:numRef>
          </c:yVal>
          <c:smooth val="1"/>
          <c:extLst>
            <c:ext xmlns:c16="http://schemas.microsoft.com/office/drawing/2014/chart" uri="{C3380CC4-5D6E-409C-BE32-E72D297353CC}">
              <c16:uniqueId val="{00000002-ECA1-431E-A495-0826217A33A3}"/>
            </c:ext>
          </c:extLst>
        </c:ser>
        <c:dLbls>
          <c:showLegendKey val="0"/>
          <c:showVal val="0"/>
          <c:showCatName val="0"/>
          <c:showSerName val="0"/>
          <c:showPercent val="0"/>
          <c:showBubbleSize val="0"/>
        </c:dLbls>
        <c:axId val="755082879"/>
        <c:axId val="743240095"/>
      </c:scatterChart>
      <c:valAx>
        <c:axId val="755082879"/>
        <c:scaling>
          <c:logBase val="10"/>
          <c:orientation val="minMax"/>
          <c:max val="1.0000000000000005E-8"/>
          <c:min val="1.0000000000000006E-1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T min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43240095"/>
        <c:crosses val="autoZero"/>
        <c:crossBetween val="midCat"/>
        <c:majorUnit val="10"/>
        <c:minorUnit val="10"/>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55082879"/>
        <c:crossesAt val="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SA T</a:t>
            </a:r>
            <a:r>
              <a:rPr lang="en-GB" dirty="0"/>
              <a:t> </a:t>
            </a:r>
            <a:r>
              <a:rPr lang="pl-PL" dirty="0" err="1"/>
              <a:t>coeff</a:t>
            </a:r>
            <a:r>
              <a:rPr lang="en-GB" dirty="0" err="1"/>
              <a:t>icient</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scatterChart>
        <c:scatterStyle val="smoothMarker"/>
        <c:varyColors val="0"/>
        <c:ser>
          <c:idx val="0"/>
          <c:order val="0"/>
          <c:tx>
            <c:strRef>
              <c:f>SA_Tcoeff_10sec!$G$1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SA_Tcoeff_10sec!$F$2:$F$5</c:f>
              <c:numCache>
                <c:formatCode>General</c:formatCode>
                <c:ptCount val="4"/>
                <c:pt idx="0">
                  <c:v>0.9</c:v>
                </c:pt>
                <c:pt idx="1">
                  <c:v>0.99</c:v>
                </c:pt>
                <c:pt idx="2">
                  <c:v>0.995</c:v>
                </c:pt>
                <c:pt idx="3">
                  <c:v>0.999</c:v>
                </c:pt>
              </c:numCache>
            </c:numRef>
          </c:xVal>
          <c:yVal>
            <c:numRef>
              <c:f>SA_Tcoeff_10sec!$G$2:$G$5</c:f>
              <c:numCache>
                <c:formatCode>0.00</c:formatCode>
                <c:ptCount val="4"/>
                <c:pt idx="0">
                  <c:v>56888.61</c:v>
                </c:pt>
                <c:pt idx="1">
                  <c:v>56878.509999999995</c:v>
                </c:pt>
                <c:pt idx="2">
                  <c:v>56751.840000000004</c:v>
                </c:pt>
                <c:pt idx="3">
                  <c:v>56974.930000000008</c:v>
                </c:pt>
              </c:numCache>
            </c:numRef>
          </c:yVal>
          <c:smooth val="1"/>
          <c:extLst>
            <c:ext xmlns:c16="http://schemas.microsoft.com/office/drawing/2014/chart" uri="{C3380CC4-5D6E-409C-BE32-E72D297353CC}">
              <c16:uniqueId val="{00000000-6671-4748-B08D-EA0AF74202FD}"/>
            </c:ext>
          </c:extLst>
        </c:ser>
        <c:ser>
          <c:idx val="1"/>
          <c:order val="1"/>
          <c:tx>
            <c:strRef>
              <c:f>SA_Tcoeff_10sec!$H$1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SA_Tcoeff_10sec!$F$2:$F$5</c:f>
              <c:numCache>
                <c:formatCode>General</c:formatCode>
                <c:ptCount val="4"/>
                <c:pt idx="0">
                  <c:v>0.9</c:v>
                </c:pt>
                <c:pt idx="1">
                  <c:v>0.99</c:v>
                </c:pt>
                <c:pt idx="2">
                  <c:v>0.995</c:v>
                </c:pt>
                <c:pt idx="3">
                  <c:v>0.999</c:v>
                </c:pt>
              </c:numCache>
            </c:numRef>
          </c:xVal>
          <c:yVal>
            <c:numRef>
              <c:f>SA_Tcoeff_10sec!$H$2:$H$5</c:f>
              <c:numCache>
                <c:formatCode>0.00</c:formatCode>
                <c:ptCount val="4"/>
                <c:pt idx="0">
                  <c:v>56634.9</c:v>
                </c:pt>
                <c:pt idx="1">
                  <c:v>56473.1</c:v>
                </c:pt>
                <c:pt idx="2">
                  <c:v>56382.1</c:v>
                </c:pt>
                <c:pt idx="3">
                  <c:v>56542.9</c:v>
                </c:pt>
              </c:numCache>
            </c:numRef>
          </c:yVal>
          <c:smooth val="1"/>
          <c:extLst>
            <c:ext xmlns:c16="http://schemas.microsoft.com/office/drawing/2014/chart" uri="{C3380CC4-5D6E-409C-BE32-E72D297353CC}">
              <c16:uniqueId val="{00000001-6671-4748-B08D-EA0AF74202FD}"/>
            </c:ext>
          </c:extLst>
        </c:ser>
        <c:ser>
          <c:idx val="2"/>
          <c:order val="2"/>
          <c:tx>
            <c:strRef>
              <c:f>SA_Tcoeff_10sec!$I$1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SA_Tcoeff_10sec!$F$2:$F$5</c:f>
              <c:numCache>
                <c:formatCode>General</c:formatCode>
                <c:ptCount val="4"/>
                <c:pt idx="0">
                  <c:v>0.9</c:v>
                </c:pt>
                <c:pt idx="1">
                  <c:v>0.99</c:v>
                </c:pt>
                <c:pt idx="2">
                  <c:v>0.995</c:v>
                </c:pt>
                <c:pt idx="3">
                  <c:v>0.999</c:v>
                </c:pt>
              </c:numCache>
            </c:numRef>
          </c:xVal>
          <c:yVal>
            <c:numRef>
              <c:f>SA_Tcoeff_10sec!$I$2:$I$5</c:f>
              <c:numCache>
                <c:formatCode>0.00</c:formatCode>
                <c:ptCount val="4"/>
                <c:pt idx="0">
                  <c:v>57235.199999999997</c:v>
                </c:pt>
                <c:pt idx="1">
                  <c:v>57572</c:v>
                </c:pt>
                <c:pt idx="2">
                  <c:v>57277</c:v>
                </c:pt>
                <c:pt idx="3">
                  <c:v>57753.1</c:v>
                </c:pt>
              </c:numCache>
            </c:numRef>
          </c:yVal>
          <c:smooth val="1"/>
          <c:extLst>
            <c:ext xmlns:c16="http://schemas.microsoft.com/office/drawing/2014/chart" uri="{C3380CC4-5D6E-409C-BE32-E72D297353CC}">
              <c16:uniqueId val="{00000002-6671-4748-B08D-EA0AF74202FD}"/>
            </c:ext>
          </c:extLst>
        </c:ser>
        <c:dLbls>
          <c:showLegendKey val="0"/>
          <c:showVal val="0"/>
          <c:showCatName val="0"/>
          <c:showSerName val="0"/>
          <c:showPercent val="0"/>
          <c:showBubbleSize val="0"/>
        </c:dLbls>
        <c:axId val="755082879"/>
        <c:axId val="743240095"/>
      </c:scatterChart>
      <c:valAx>
        <c:axId val="755082879"/>
        <c:scaling>
          <c:orientation val="minMax"/>
          <c:max val="1"/>
          <c:min val="0.9"/>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Tcoeff</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43240095"/>
        <c:crosses val="autoZero"/>
        <c:crossBetween val="midCat"/>
        <c:majorUnit val="1.0000000000000002E-2"/>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GA </a:t>
            </a:r>
            <a:r>
              <a:rPr lang="en-GB" dirty="0"/>
              <a:t>C</a:t>
            </a:r>
            <a:r>
              <a:rPr lang="pl-PL" dirty="0" err="1"/>
              <a:t>ross</a:t>
            </a:r>
            <a:r>
              <a:rPr lang="en-GB" dirty="0"/>
              <a:t>over r</a:t>
            </a:r>
            <a:r>
              <a:rPr lang="pl-PL" dirty="0" err="1"/>
              <a:t>atio</a:t>
            </a:r>
            <a:r>
              <a:rPr lang="pl-PL" baseline="0" dirty="0"/>
              <a:t> </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scatterChart>
        <c:scatterStyle val="smoothMarker"/>
        <c:varyColors val="0"/>
        <c:ser>
          <c:idx val="0"/>
          <c:order val="0"/>
          <c:tx>
            <c:strRef>
              <c:f>GA_crossRatio_10sec!$G$1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GA_crossRatio_10sec!$F$2:$F$5</c:f>
              <c:numCache>
                <c:formatCode>0%</c:formatCode>
                <c:ptCount val="4"/>
                <c:pt idx="0">
                  <c:v>0.5</c:v>
                </c:pt>
                <c:pt idx="1">
                  <c:v>0.55000000000000004</c:v>
                </c:pt>
                <c:pt idx="2">
                  <c:v>0.6</c:v>
                </c:pt>
                <c:pt idx="3">
                  <c:v>0.65</c:v>
                </c:pt>
              </c:numCache>
            </c:numRef>
          </c:xVal>
          <c:yVal>
            <c:numRef>
              <c:f>GA_crossRatio_10sec!$G$2:$G$5</c:f>
              <c:numCache>
                <c:formatCode>0.00</c:formatCode>
                <c:ptCount val="4"/>
                <c:pt idx="0">
                  <c:v>55397.270000000004</c:v>
                </c:pt>
                <c:pt idx="1">
                  <c:v>55611.409999999996</c:v>
                </c:pt>
                <c:pt idx="2">
                  <c:v>55553.56</c:v>
                </c:pt>
                <c:pt idx="3">
                  <c:v>55476.529999999992</c:v>
                </c:pt>
              </c:numCache>
            </c:numRef>
          </c:yVal>
          <c:smooth val="1"/>
          <c:extLst>
            <c:ext xmlns:c16="http://schemas.microsoft.com/office/drawing/2014/chart" uri="{C3380CC4-5D6E-409C-BE32-E72D297353CC}">
              <c16:uniqueId val="{00000000-B01D-46C9-9F87-E4F550E4FF7D}"/>
            </c:ext>
          </c:extLst>
        </c:ser>
        <c:ser>
          <c:idx val="1"/>
          <c:order val="1"/>
          <c:tx>
            <c:strRef>
              <c:f>GA_crossRatio_10sec!$H$1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GA_crossRatio_10sec!$F$2:$F$5</c:f>
              <c:numCache>
                <c:formatCode>0%</c:formatCode>
                <c:ptCount val="4"/>
                <c:pt idx="0">
                  <c:v>0.5</c:v>
                </c:pt>
                <c:pt idx="1">
                  <c:v>0.55000000000000004</c:v>
                </c:pt>
                <c:pt idx="2">
                  <c:v>0.6</c:v>
                </c:pt>
                <c:pt idx="3">
                  <c:v>0.65</c:v>
                </c:pt>
              </c:numCache>
            </c:numRef>
          </c:xVal>
          <c:yVal>
            <c:numRef>
              <c:f>GA_crossRatio_10sec!$H$2:$H$5</c:f>
              <c:numCache>
                <c:formatCode>0.00</c:formatCode>
                <c:ptCount val="4"/>
                <c:pt idx="0">
                  <c:v>54831.199999999997</c:v>
                </c:pt>
                <c:pt idx="1">
                  <c:v>55029.2</c:v>
                </c:pt>
                <c:pt idx="2">
                  <c:v>55045.9</c:v>
                </c:pt>
                <c:pt idx="3">
                  <c:v>54799.6</c:v>
                </c:pt>
              </c:numCache>
            </c:numRef>
          </c:yVal>
          <c:smooth val="1"/>
          <c:extLst>
            <c:ext xmlns:c16="http://schemas.microsoft.com/office/drawing/2014/chart" uri="{C3380CC4-5D6E-409C-BE32-E72D297353CC}">
              <c16:uniqueId val="{00000001-B01D-46C9-9F87-E4F550E4FF7D}"/>
            </c:ext>
          </c:extLst>
        </c:ser>
        <c:ser>
          <c:idx val="2"/>
          <c:order val="2"/>
          <c:tx>
            <c:strRef>
              <c:f>GA_crossRatio_10sec!$I$1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GA_crossRatio_10sec!$F$2:$F$5</c:f>
              <c:numCache>
                <c:formatCode>0%</c:formatCode>
                <c:ptCount val="4"/>
                <c:pt idx="0">
                  <c:v>0.5</c:v>
                </c:pt>
                <c:pt idx="1">
                  <c:v>0.55000000000000004</c:v>
                </c:pt>
                <c:pt idx="2">
                  <c:v>0.6</c:v>
                </c:pt>
                <c:pt idx="3">
                  <c:v>0.65</c:v>
                </c:pt>
              </c:numCache>
            </c:numRef>
          </c:xVal>
          <c:yVal>
            <c:numRef>
              <c:f>GA_crossRatio_10sec!$I$2:$I$5</c:f>
              <c:numCache>
                <c:formatCode>0.00</c:formatCode>
                <c:ptCount val="4"/>
                <c:pt idx="0">
                  <c:v>56191.5</c:v>
                </c:pt>
                <c:pt idx="1">
                  <c:v>56100.2</c:v>
                </c:pt>
                <c:pt idx="2">
                  <c:v>56089.5</c:v>
                </c:pt>
                <c:pt idx="3">
                  <c:v>56037.5</c:v>
                </c:pt>
              </c:numCache>
            </c:numRef>
          </c:yVal>
          <c:smooth val="1"/>
          <c:extLst>
            <c:ext xmlns:c16="http://schemas.microsoft.com/office/drawing/2014/chart" uri="{C3380CC4-5D6E-409C-BE32-E72D297353CC}">
              <c16:uniqueId val="{00000002-B01D-46C9-9F87-E4F550E4FF7D}"/>
            </c:ext>
          </c:extLst>
        </c:ser>
        <c:dLbls>
          <c:showLegendKey val="0"/>
          <c:showVal val="0"/>
          <c:showCatName val="0"/>
          <c:showSerName val="0"/>
          <c:showPercent val="0"/>
          <c:showBubbleSize val="0"/>
        </c:dLbls>
        <c:axId val="755082879"/>
        <c:axId val="743240095"/>
      </c:scatterChart>
      <c:valAx>
        <c:axId val="755082879"/>
        <c:scaling>
          <c:orientation val="minMax"/>
          <c:max val="0.65000000000000013"/>
          <c:min val="0.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sz="1000" b="0" i="0" u="none" strike="noStrike" baseline="0">
                    <a:effectLst/>
                  </a:rPr>
                  <a:t>crossRatio</a:t>
                </a:r>
                <a:r>
                  <a:rPr lang="pl-PL" sz="1000" b="0" i="0" u="none" strike="noStrike" baseline="0"/>
                  <a:t> </a:t>
                </a:r>
                <a:endParaRPr lang="pl-PL"/>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43240095"/>
        <c:crosses val="autoZero"/>
        <c:crossBetween val="midCat"/>
        <c:majorUnit val="5.000000000000001E-2"/>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GA </a:t>
            </a:r>
            <a:r>
              <a:rPr lang="en-GB" dirty="0"/>
              <a:t>Mutation</a:t>
            </a:r>
            <a:r>
              <a:rPr lang="en-GB" baseline="0" dirty="0"/>
              <a:t> ratio</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scatterChart>
        <c:scatterStyle val="smoothMarker"/>
        <c:varyColors val="0"/>
        <c:ser>
          <c:idx val="0"/>
          <c:order val="0"/>
          <c:tx>
            <c:strRef>
              <c:f>GA_mutRatio_10sec!$G$1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GA_mutRatio_10sec!$F$2:$F$5</c:f>
              <c:numCache>
                <c:formatCode>0.0%</c:formatCode>
                <c:ptCount val="4"/>
                <c:pt idx="0">
                  <c:v>5.0000000000000001E-3</c:v>
                </c:pt>
                <c:pt idx="1">
                  <c:v>0.01</c:v>
                </c:pt>
                <c:pt idx="2">
                  <c:v>1.4999999999999999E-2</c:v>
                </c:pt>
                <c:pt idx="3">
                  <c:v>0.02</c:v>
                </c:pt>
              </c:numCache>
            </c:numRef>
          </c:xVal>
          <c:yVal>
            <c:numRef>
              <c:f>GA_mutRatio_10sec!$G$2:$G$5</c:f>
              <c:numCache>
                <c:formatCode>0.00</c:formatCode>
                <c:ptCount val="4"/>
                <c:pt idx="0">
                  <c:v>55578.81</c:v>
                </c:pt>
                <c:pt idx="1">
                  <c:v>55752.02</c:v>
                </c:pt>
                <c:pt idx="2">
                  <c:v>55523.4</c:v>
                </c:pt>
                <c:pt idx="3">
                  <c:v>55679.33</c:v>
                </c:pt>
              </c:numCache>
            </c:numRef>
          </c:yVal>
          <c:smooth val="1"/>
          <c:extLst>
            <c:ext xmlns:c16="http://schemas.microsoft.com/office/drawing/2014/chart" uri="{C3380CC4-5D6E-409C-BE32-E72D297353CC}">
              <c16:uniqueId val="{00000000-FBAF-41E0-9AB1-2E6683102068}"/>
            </c:ext>
          </c:extLst>
        </c:ser>
        <c:ser>
          <c:idx val="1"/>
          <c:order val="1"/>
          <c:tx>
            <c:strRef>
              <c:f>GA_mutRatio_10sec!$H$1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GA_mutRatio_10sec!$F$2:$F$5</c:f>
              <c:numCache>
                <c:formatCode>0.0%</c:formatCode>
                <c:ptCount val="4"/>
                <c:pt idx="0">
                  <c:v>5.0000000000000001E-3</c:v>
                </c:pt>
                <c:pt idx="1">
                  <c:v>0.01</c:v>
                </c:pt>
                <c:pt idx="2">
                  <c:v>1.4999999999999999E-2</c:v>
                </c:pt>
                <c:pt idx="3">
                  <c:v>0.02</c:v>
                </c:pt>
              </c:numCache>
            </c:numRef>
          </c:xVal>
          <c:yVal>
            <c:numRef>
              <c:f>GA_mutRatio_10sec!$H$2:$H$5</c:f>
              <c:numCache>
                <c:formatCode>0.00</c:formatCode>
                <c:ptCount val="4"/>
                <c:pt idx="0">
                  <c:v>54827.8</c:v>
                </c:pt>
                <c:pt idx="1">
                  <c:v>55184</c:v>
                </c:pt>
                <c:pt idx="2">
                  <c:v>55055.3</c:v>
                </c:pt>
                <c:pt idx="3">
                  <c:v>54822.9</c:v>
                </c:pt>
              </c:numCache>
            </c:numRef>
          </c:yVal>
          <c:smooth val="1"/>
          <c:extLst>
            <c:ext xmlns:c16="http://schemas.microsoft.com/office/drawing/2014/chart" uri="{C3380CC4-5D6E-409C-BE32-E72D297353CC}">
              <c16:uniqueId val="{00000001-FBAF-41E0-9AB1-2E6683102068}"/>
            </c:ext>
          </c:extLst>
        </c:ser>
        <c:ser>
          <c:idx val="2"/>
          <c:order val="2"/>
          <c:tx>
            <c:strRef>
              <c:f>GA_mutRatio_10sec!$I$1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GA_mutRatio_10sec!$F$2:$F$5</c:f>
              <c:numCache>
                <c:formatCode>0.0%</c:formatCode>
                <c:ptCount val="4"/>
                <c:pt idx="0">
                  <c:v>5.0000000000000001E-3</c:v>
                </c:pt>
                <c:pt idx="1">
                  <c:v>0.01</c:v>
                </c:pt>
                <c:pt idx="2">
                  <c:v>1.4999999999999999E-2</c:v>
                </c:pt>
                <c:pt idx="3">
                  <c:v>0.02</c:v>
                </c:pt>
              </c:numCache>
            </c:numRef>
          </c:xVal>
          <c:yVal>
            <c:numRef>
              <c:f>GA_mutRatio_10sec!$I$2:$I$5</c:f>
              <c:numCache>
                <c:formatCode>0.00</c:formatCode>
                <c:ptCount val="4"/>
                <c:pt idx="0">
                  <c:v>56275.4</c:v>
                </c:pt>
                <c:pt idx="1">
                  <c:v>57110.3</c:v>
                </c:pt>
                <c:pt idx="2">
                  <c:v>56204.3</c:v>
                </c:pt>
                <c:pt idx="3">
                  <c:v>56711.3</c:v>
                </c:pt>
              </c:numCache>
            </c:numRef>
          </c:yVal>
          <c:smooth val="1"/>
          <c:extLst>
            <c:ext xmlns:c16="http://schemas.microsoft.com/office/drawing/2014/chart" uri="{C3380CC4-5D6E-409C-BE32-E72D297353CC}">
              <c16:uniqueId val="{00000002-FBAF-41E0-9AB1-2E6683102068}"/>
            </c:ext>
          </c:extLst>
        </c:ser>
        <c:dLbls>
          <c:showLegendKey val="0"/>
          <c:showVal val="0"/>
          <c:showCatName val="0"/>
          <c:showSerName val="0"/>
          <c:showPercent val="0"/>
          <c:showBubbleSize val="0"/>
        </c:dLbls>
        <c:axId val="755082879"/>
        <c:axId val="743240095"/>
      </c:scatterChart>
      <c:valAx>
        <c:axId val="755082879"/>
        <c:scaling>
          <c:orientation val="minMax"/>
          <c:max val="2.0000000000000004E-2"/>
          <c:min val="5.000000000000001E-3"/>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mutRatio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43240095"/>
        <c:crosses val="autoZero"/>
        <c:crossBetween val="midCat"/>
        <c:majorUnit val="5.000000000000001E-3"/>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GA </a:t>
            </a:r>
            <a:r>
              <a:rPr lang="pl-PL" dirty="0" err="1"/>
              <a:t>Population</a:t>
            </a:r>
            <a:r>
              <a:rPr lang="pl-PL" dirty="0"/>
              <a:t> </a:t>
            </a:r>
            <a:r>
              <a:rPr lang="pl-PL" dirty="0" err="1"/>
              <a:t>size</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scatterChart>
        <c:scatterStyle val="smoothMarker"/>
        <c:varyColors val="0"/>
        <c:ser>
          <c:idx val="0"/>
          <c:order val="0"/>
          <c:tx>
            <c:strRef>
              <c:f>GA_popSize_10sec!$G$1</c:f>
              <c:strCache>
                <c:ptCount val="1"/>
                <c:pt idx="0">
                  <c:v>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GA_popSize_10sec!$F$2:$F$5</c:f>
              <c:numCache>
                <c:formatCode>General</c:formatCode>
                <c:ptCount val="4"/>
                <c:pt idx="0">
                  <c:v>50</c:v>
                </c:pt>
                <c:pt idx="1">
                  <c:v>75</c:v>
                </c:pt>
                <c:pt idx="2">
                  <c:v>100</c:v>
                </c:pt>
                <c:pt idx="3">
                  <c:v>200</c:v>
                </c:pt>
              </c:numCache>
            </c:numRef>
          </c:xVal>
          <c:yVal>
            <c:numRef>
              <c:f>GA_popSize_10sec!$G$2:$G$5</c:f>
              <c:numCache>
                <c:formatCode>0.00</c:formatCode>
                <c:ptCount val="4"/>
                <c:pt idx="0">
                  <c:v>55141.729999999996</c:v>
                </c:pt>
                <c:pt idx="1">
                  <c:v>55349.130000000005</c:v>
                </c:pt>
                <c:pt idx="2">
                  <c:v>55507.819999999992</c:v>
                </c:pt>
                <c:pt idx="3">
                  <c:v>55700.6</c:v>
                </c:pt>
              </c:numCache>
            </c:numRef>
          </c:yVal>
          <c:smooth val="1"/>
          <c:extLst>
            <c:ext xmlns:c16="http://schemas.microsoft.com/office/drawing/2014/chart" uri="{C3380CC4-5D6E-409C-BE32-E72D297353CC}">
              <c16:uniqueId val="{00000000-C6F2-47F1-8141-EC11197F7A25}"/>
            </c:ext>
          </c:extLst>
        </c:ser>
        <c:ser>
          <c:idx val="1"/>
          <c:order val="1"/>
          <c:tx>
            <c:strRef>
              <c:f>GA_popSize_10sec!$H$1</c:f>
              <c:strCache>
                <c:ptCount val="1"/>
                <c:pt idx="0">
                  <c:v>MIN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GA_popSize_10sec!$F$2:$F$5</c:f>
              <c:numCache>
                <c:formatCode>General</c:formatCode>
                <c:ptCount val="4"/>
                <c:pt idx="0">
                  <c:v>50</c:v>
                </c:pt>
                <c:pt idx="1">
                  <c:v>75</c:v>
                </c:pt>
                <c:pt idx="2">
                  <c:v>100</c:v>
                </c:pt>
                <c:pt idx="3">
                  <c:v>200</c:v>
                </c:pt>
              </c:numCache>
            </c:numRef>
          </c:xVal>
          <c:yVal>
            <c:numRef>
              <c:f>GA_popSize_10sec!$H$2:$H$5</c:f>
              <c:numCache>
                <c:formatCode>0.00</c:formatCode>
                <c:ptCount val="4"/>
                <c:pt idx="0">
                  <c:v>54686.5</c:v>
                </c:pt>
                <c:pt idx="1">
                  <c:v>54965.1</c:v>
                </c:pt>
                <c:pt idx="2">
                  <c:v>54995.9</c:v>
                </c:pt>
                <c:pt idx="3">
                  <c:v>55246.7</c:v>
                </c:pt>
              </c:numCache>
            </c:numRef>
          </c:yVal>
          <c:smooth val="1"/>
          <c:extLst>
            <c:ext xmlns:c16="http://schemas.microsoft.com/office/drawing/2014/chart" uri="{C3380CC4-5D6E-409C-BE32-E72D297353CC}">
              <c16:uniqueId val="{00000001-C6F2-47F1-8141-EC11197F7A25}"/>
            </c:ext>
          </c:extLst>
        </c:ser>
        <c:ser>
          <c:idx val="2"/>
          <c:order val="2"/>
          <c:tx>
            <c:strRef>
              <c:f>GA_popSize_10sec!$I$1</c:f>
              <c:strCache>
                <c:ptCount val="1"/>
                <c:pt idx="0">
                  <c:v>MAX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GA_popSize_10sec!$F$2:$F$5</c:f>
              <c:numCache>
                <c:formatCode>General</c:formatCode>
                <c:ptCount val="4"/>
                <c:pt idx="0">
                  <c:v>50</c:v>
                </c:pt>
                <c:pt idx="1">
                  <c:v>75</c:v>
                </c:pt>
                <c:pt idx="2">
                  <c:v>100</c:v>
                </c:pt>
                <c:pt idx="3">
                  <c:v>200</c:v>
                </c:pt>
              </c:numCache>
            </c:numRef>
          </c:xVal>
          <c:yVal>
            <c:numRef>
              <c:f>GA_popSize_10sec!$I$2:$I$5</c:f>
              <c:numCache>
                <c:formatCode>0.00</c:formatCode>
                <c:ptCount val="4"/>
                <c:pt idx="0">
                  <c:v>56310.6</c:v>
                </c:pt>
                <c:pt idx="1">
                  <c:v>55880.1</c:v>
                </c:pt>
                <c:pt idx="2">
                  <c:v>56118.9</c:v>
                </c:pt>
                <c:pt idx="3">
                  <c:v>56392</c:v>
                </c:pt>
              </c:numCache>
            </c:numRef>
          </c:yVal>
          <c:smooth val="1"/>
          <c:extLst>
            <c:ext xmlns:c16="http://schemas.microsoft.com/office/drawing/2014/chart" uri="{C3380CC4-5D6E-409C-BE32-E72D297353CC}">
              <c16:uniqueId val="{00000002-C6F2-47F1-8141-EC11197F7A25}"/>
            </c:ext>
          </c:extLst>
        </c:ser>
        <c:dLbls>
          <c:showLegendKey val="0"/>
          <c:showVal val="0"/>
          <c:showCatName val="0"/>
          <c:showSerName val="0"/>
          <c:showPercent val="0"/>
          <c:showBubbleSize val="0"/>
        </c:dLbls>
        <c:axId val="755082879"/>
        <c:axId val="743240095"/>
      </c:scatterChart>
      <c:valAx>
        <c:axId val="755082879"/>
        <c:scaling>
          <c:orientation val="minMax"/>
          <c:max val="200"/>
          <c:min val="5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Population</a:t>
                </a:r>
                <a:r>
                  <a:rPr lang="pl-PL" baseline="0"/>
                  <a:t> size</a:t>
                </a:r>
                <a:endParaRPr lang="pl-PL"/>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43240095"/>
        <c:crosses val="autoZero"/>
        <c:crossBetween val="midCat"/>
        <c:majorUnit val="50"/>
      </c:valAx>
      <c:valAx>
        <c:axId val="74324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550828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dirty="0"/>
              <a:t>GA </a:t>
            </a:r>
            <a:r>
              <a:rPr lang="en-GB" dirty="0"/>
              <a:t>Crossover</a:t>
            </a:r>
            <a:r>
              <a:rPr lang="en-GB" baseline="0" dirty="0"/>
              <a:t> method</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GA_OX_10sec!$F$2</c:f>
              <c:strCache>
                <c:ptCount val="1"/>
                <c:pt idx="0">
                  <c:v>OPOOX</c:v>
                </c:pt>
              </c:strCache>
            </c:strRef>
          </c:tx>
          <c:spPr>
            <a:solidFill>
              <a:schemeClr val="accent1"/>
            </a:solidFill>
            <a:ln>
              <a:noFill/>
            </a:ln>
            <a:effectLst/>
          </c:spPr>
          <c:invertIfNegative val="0"/>
          <c:cat>
            <c:strRef>
              <c:f>GA_OX_10sec!$G$1:$I$1</c:f>
              <c:strCache>
                <c:ptCount val="3"/>
                <c:pt idx="0">
                  <c:v>MIN</c:v>
                </c:pt>
                <c:pt idx="1">
                  <c:v>AVG</c:v>
                </c:pt>
                <c:pt idx="2">
                  <c:v>MAX</c:v>
                </c:pt>
              </c:strCache>
            </c:strRef>
          </c:cat>
          <c:val>
            <c:numRef>
              <c:f>GA_OX_10sec!$G$2:$I$2</c:f>
              <c:numCache>
                <c:formatCode>0.00</c:formatCode>
                <c:ptCount val="3"/>
                <c:pt idx="0">
                  <c:v>55263.199999999997</c:v>
                </c:pt>
                <c:pt idx="1">
                  <c:v>55691.62999999999</c:v>
                </c:pt>
                <c:pt idx="2">
                  <c:v>56182.7</c:v>
                </c:pt>
              </c:numCache>
            </c:numRef>
          </c:val>
          <c:extLst>
            <c:ext xmlns:c16="http://schemas.microsoft.com/office/drawing/2014/chart" uri="{C3380CC4-5D6E-409C-BE32-E72D297353CC}">
              <c16:uniqueId val="{00000000-4501-45FC-86D9-5B3F89184BE1}"/>
            </c:ext>
          </c:extLst>
        </c:ser>
        <c:ser>
          <c:idx val="1"/>
          <c:order val="1"/>
          <c:tx>
            <c:strRef>
              <c:f>GA_OX_10sec!$F$3</c:f>
              <c:strCache>
                <c:ptCount val="1"/>
                <c:pt idx="0">
                  <c:v>TPOOX</c:v>
                </c:pt>
              </c:strCache>
            </c:strRef>
          </c:tx>
          <c:spPr>
            <a:solidFill>
              <a:schemeClr val="accent2"/>
            </a:solidFill>
            <a:ln>
              <a:noFill/>
            </a:ln>
            <a:effectLst/>
          </c:spPr>
          <c:invertIfNegative val="0"/>
          <c:cat>
            <c:strRef>
              <c:f>GA_OX_10sec!$G$1:$I$1</c:f>
              <c:strCache>
                <c:ptCount val="3"/>
                <c:pt idx="0">
                  <c:v>MIN</c:v>
                </c:pt>
                <c:pt idx="1">
                  <c:v>AVG</c:v>
                </c:pt>
                <c:pt idx="2">
                  <c:v>MAX</c:v>
                </c:pt>
              </c:strCache>
            </c:strRef>
          </c:cat>
          <c:val>
            <c:numRef>
              <c:f>GA_OX_10sec!$G$3:$I$3</c:f>
              <c:numCache>
                <c:formatCode>0.00</c:formatCode>
                <c:ptCount val="3"/>
                <c:pt idx="0">
                  <c:v>55434.1</c:v>
                </c:pt>
                <c:pt idx="1">
                  <c:v>56451.35</c:v>
                </c:pt>
                <c:pt idx="2">
                  <c:v>57215.5</c:v>
                </c:pt>
              </c:numCache>
            </c:numRef>
          </c:val>
          <c:extLst>
            <c:ext xmlns:c16="http://schemas.microsoft.com/office/drawing/2014/chart" uri="{C3380CC4-5D6E-409C-BE32-E72D297353CC}">
              <c16:uniqueId val="{00000001-4501-45FC-86D9-5B3F89184BE1}"/>
            </c:ext>
          </c:extLst>
        </c:ser>
        <c:dLbls>
          <c:showLegendKey val="0"/>
          <c:showVal val="0"/>
          <c:showCatName val="0"/>
          <c:showSerName val="0"/>
          <c:showPercent val="0"/>
          <c:showBubbleSize val="0"/>
        </c:dLbls>
        <c:gapWidth val="150"/>
        <c:axId val="759565695"/>
        <c:axId val="767031903"/>
      </c:barChart>
      <c:catAx>
        <c:axId val="75956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67031903"/>
        <c:crosses val="autoZero"/>
        <c:auto val="1"/>
        <c:lblAlgn val="ctr"/>
        <c:lblOffset val="100"/>
        <c:noMultiLvlLbl val="0"/>
      </c:catAx>
      <c:valAx>
        <c:axId val="7670319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5956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GA </a:t>
            </a:r>
            <a:r>
              <a:rPr lang="pl-PL" dirty="0" err="1"/>
              <a:t>Selection</a:t>
            </a:r>
            <a:r>
              <a:rPr lang="en-GB" dirty="0"/>
              <a:t> method</a:t>
            </a:r>
            <a:endParaRPr lang="pl-P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GA_selection_10sec!$F$2</c:f>
              <c:strCache>
                <c:ptCount val="1"/>
                <c:pt idx="0">
                  <c:v>tournament</c:v>
                </c:pt>
              </c:strCache>
            </c:strRef>
          </c:tx>
          <c:spPr>
            <a:solidFill>
              <a:schemeClr val="accent1"/>
            </a:solidFill>
            <a:ln>
              <a:noFill/>
            </a:ln>
            <a:effectLst/>
          </c:spPr>
          <c:invertIfNegative val="0"/>
          <c:cat>
            <c:strRef>
              <c:f>GA_selection_10sec!$G$1:$I$1</c:f>
              <c:strCache>
                <c:ptCount val="3"/>
                <c:pt idx="0">
                  <c:v>MIN</c:v>
                </c:pt>
                <c:pt idx="1">
                  <c:v>AVG</c:v>
                </c:pt>
                <c:pt idx="2">
                  <c:v>MAX</c:v>
                </c:pt>
              </c:strCache>
            </c:strRef>
          </c:cat>
          <c:val>
            <c:numRef>
              <c:f>GA_selection_10sec!$G$2:$I$2</c:f>
              <c:numCache>
                <c:formatCode>0.00</c:formatCode>
                <c:ptCount val="3"/>
                <c:pt idx="0">
                  <c:v>55409.3</c:v>
                </c:pt>
                <c:pt idx="1">
                  <c:v>55784.21</c:v>
                </c:pt>
                <c:pt idx="2">
                  <c:v>56600</c:v>
                </c:pt>
              </c:numCache>
            </c:numRef>
          </c:val>
          <c:extLst>
            <c:ext xmlns:c16="http://schemas.microsoft.com/office/drawing/2014/chart" uri="{C3380CC4-5D6E-409C-BE32-E72D297353CC}">
              <c16:uniqueId val="{00000000-86EB-4BC6-9662-4F34BB6D9C38}"/>
            </c:ext>
          </c:extLst>
        </c:ser>
        <c:ser>
          <c:idx val="1"/>
          <c:order val="1"/>
          <c:tx>
            <c:strRef>
              <c:f>GA_selection_10sec!$F$3</c:f>
              <c:strCache>
                <c:ptCount val="1"/>
                <c:pt idx="0">
                  <c:v>roulette</c:v>
                </c:pt>
              </c:strCache>
            </c:strRef>
          </c:tx>
          <c:spPr>
            <a:solidFill>
              <a:schemeClr val="accent2"/>
            </a:solidFill>
            <a:ln>
              <a:noFill/>
            </a:ln>
            <a:effectLst/>
          </c:spPr>
          <c:invertIfNegative val="0"/>
          <c:cat>
            <c:strRef>
              <c:f>GA_selection_10sec!$G$1:$I$1</c:f>
              <c:strCache>
                <c:ptCount val="3"/>
                <c:pt idx="0">
                  <c:v>MIN</c:v>
                </c:pt>
                <c:pt idx="1">
                  <c:v>AVG</c:v>
                </c:pt>
                <c:pt idx="2">
                  <c:v>MAX</c:v>
                </c:pt>
              </c:strCache>
            </c:strRef>
          </c:cat>
          <c:val>
            <c:numRef>
              <c:f>GA_selection_10sec!$G$3:$I$3</c:f>
              <c:numCache>
                <c:formatCode>0.00</c:formatCode>
                <c:ptCount val="3"/>
                <c:pt idx="0">
                  <c:v>55515.1</c:v>
                </c:pt>
                <c:pt idx="1">
                  <c:v>56435.779999999992</c:v>
                </c:pt>
                <c:pt idx="2">
                  <c:v>57550.1</c:v>
                </c:pt>
              </c:numCache>
            </c:numRef>
          </c:val>
          <c:extLst>
            <c:ext xmlns:c16="http://schemas.microsoft.com/office/drawing/2014/chart" uri="{C3380CC4-5D6E-409C-BE32-E72D297353CC}">
              <c16:uniqueId val="{00000001-86EB-4BC6-9662-4F34BB6D9C38}"/>
            </c:ext>
          </c:extLst>
        </c:ser>
        <c:dLbls>
          <c:showLegendKey val="0"/>
          <c:showVal val="0"/>
          <c:showCatName val="0"/>
          <c:showSerName val="0"/>
          <c:showPercent val="0"/>
          <c:showBubbleSize val="0"/>
        </c:dLbls>
        <c:gapWidth val="150"/>
        <c:axId val="759565695"/>
        <c:axId val="767031903"/>
      </c:barChart>
      <c:catAx>
        <c:axId val="75956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67031903"/>
        <c:crosses val="autoZero"/>
        <c:auto val="1"/>
        <c:lblAlgn val="ctr"/>
        <c:lblOffset val="100"/>
        <c:noMultiLvlLbl val="0"/>
      </c:catAx>
      <c:valAx>
        <c:axId val="7670319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75956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9.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FF393-9250-4B0C-B90A-8D937BAA7923}" type="doc">
      <dgm:prSet loTypeId="urn:microsoft.com/office/officeart/2005/8/layout/vList2" loCatId="list" qsTypeId="urn:microsoft.com/office/officeart/2005/8/quickstyle/simple4" qsCatId="simple" csTypeId="urn:microsoft.com/office/officeart/2005/8/colors/accent4_5" csCatId="accent4" phldr="1"/>
      <dgm:spPr/>
      <dgm:t>
        <a:bodyPr/>
        <a:lstStyle/>
        <a:p>
          <a:endParaRPr lang="en-US"/>
        </a:p>
      </dgm:t>
    </dgm:pt>
    <dgm:pt modelId="{7D2A280A-E918-4A9F-860C-59E3963E8EE7}">
      <dgm:prSet phldr="0"/>
      <dgm:spPr/>
      <dgm:t>
        <a:bodyPr/>
        <a:lstStyle/>
        <a:p>
          <a:pPr rtl="0"/>
          <a:r>
            <a:rPr lang="en-GB" dirty="0"/>
            <a:t>Our goals and motivations</a:t>
          </a:r>
        </a:p>
      </dgm:t>
    </dgm:pt>
    <dgm:pt modelId="{36929D4B-21B2-4532-B628-65B66688C38C}" type="parTrans" cxnId="{269565B3-2AAC-4AF4-9F74-2636C5CF67D1}">
      <dgm:prSet/>
      <dgm:spPr/>
      <dgm:t>
        <a:bodyPr/>
        <a:lstStyle/>
        <a:p>
          <a:endParaRPr lang="en-US"/>
        </a:p>
      </dgm:t>
    </dgm:pt>
    <dgm:pt modelId="{2820F8BA-A320-455F-B3FF-98512F2AA4EF}" type="sibTrans" cxnId="{269565B3-2AAC-4AF4-9F74-2636C5CF67D1}">
      <dgm:prSet/>
      <dgm:spPr/>
      <dgm:t>
        <a:bodyPr/>
        <a:lstStyle/>
        <a:p>
          <a:endParaRPr lang="en-US"/>
        </a:p>
      </dgm:t>
    </dgm:pt>
    <dgm:pt modelId="{83DDBF78-B163-4298-BA61-018C621A0B84}">
      <dgm:prSet phldr="0"/>
      <dgm:spPr/>
      <dgm:t>
        <a:bodyPr/>
        <a:lstStyle/>
        <a:p>
          <a:pPr rtl="0"/>
          <a:r>
            <a:rPr lang="en-GB" dirty="0"/>
            <a:t>Greedy Algorithm</a:t>
          </a:r>
        </a:p>
      </dgm:t>
    </dgm:pt>
    <dgm:pt modelId="{B34ABFC4-90C3-402B-92DA-F770CD970895}" type="parTrans" cxnId="{0F92A94D-9C30-4BB4-ACE4-05ED96F0505B}">
      <dgm:prSet/>
      <dgm:spPr/>
      <dgm:t>
        <a:bodyPr/>
        <a:lstStyle/>
        <a:p>
          <a:endParaRPr lang="en-US"/>
        </a:p>
      </dgm:t>
    </dgm:pt>
    <dgm:pt modelId="{07CE55D5-8358-4A67-98D6-B8415BB4A829}" type="sibTrans" cxnId="{0F92A94D-9C30-4BB4-ACE4-05ED96F0505B}">
      <dgm:prSet/>
      <dgm:spPr/>
      <dgm:t>
        <a:bodyPr/>
        <a:lstStyle/>
        <a:p>
          <a:endParaRPr lang="en-US"/>
        </a:p>
      </dgm:t>
    </dgm:pt>
    <dgm:pt modelId="{B903C7F3-ECF0-4EED-9C4D-4E11B632B6E0}">
      <dgm:prSet phldr="0"/>
      <dgm:spPr/>
      <dgm:t>
        <a:bodyPr/>
        <a:lstStyle/>
        <a:p>
          <a:pPr rtl="0"/>
          <a:r>
            <a:rPr lang="en-GB" dirty="0">
              <a:latin typeface="Century Gothic" panose="020B0502020202020204"/>
            </a:rPr>
            <a:t>Experiment 1 results</a:t>
          </a:r>
          <a:endParaRPr lang="pl-PL" dirty="0">
            <a:latin typeface="Century Gothic" panose="020B0502020202020204"/>
          </a:endParaRPr>
        </a:p>
      </dgm:t>
    </dgm:pt>
    <dgm:pt modelId="{D0F28E74-232B-4033-A747-CF15106AD38E}" type="parTrans" cxnId="{27E989E0-9E99-46B5-BBFB-672D0F453A89}">
      <dgm:prSet/>
      <dgm:spPr/>
      <dgm:t>
        <a:bodyPr/>
        <a:lstStyle/>
        <a:p>
          <a:endParaRPr lang="en-GB"/>
        </a:p>
      </dgm:t>
    </dgm:pt>
    <dgm:pt modelId="{15834C56-441E-46FD-BB4F-B239F39DB2F7}" type="sibTrans" cxnId="{27E989E0-9E99-46B5-BBFB-672D0F453A89}">
      <dgm:prSet/>
      <dgm:spPr/>
      <dgm:t>
        <a:bodyPr/>
        <a:lstStyle/>
        <a:p>
          <a:endParaRPr lang="en-GB"/>
        </a:p>
      </dgm:t>
    </dgm:pt>
    <dgm:pt modelId="{960C27E7-37B3-45C3-BE5B-C89227A7D4FD}">
      <dgm:prSet/>
      <dgm:spPr/>
      <dgm:t>
        <a:bodyPr/>
        <a:lstStyle/>
        <a:p>
          <a:pPr rtl="0"/>
          <a:r>
            <a:rPr lang="pl-PL">
              <a:latin typeface="Century Gothic" panose="020B0502020202020204"/>
            </a:rPr>
            <a:t>Travelling </a:t>
          </a:r>
          <a:r>
            <a:rPr lang="en-GB">
              <a:latin typeface="Century Gothic" panose="020B0502020202020204"/>
            </a:rPr>
            <a:t>T</a:t>
          </a:r>
          <a:r>
            <a:rPr lang="pl-PL">
              <a:latin typeface="Century Gothic" panose="020B0502020202020204"/>
            </a:rPr>
            <a:t>hief </a:t>
          </a:r>
          <a:r>
            <a:rPr lang="en-GB">
              <a:latin typeface="Century Gothic" panose="020B0502020202020204"/>
            </a:rPr>
            <a:t>P</a:t>
          </a:r>
          <a:r>
            <a:rPr lang="pl-PL">
              <a:latin typeface="Century Gothic" panose="020B0502020202020204"/>
            </a:rPr>
            <a:t>roblem</a:t>
          </a:r>
          <a:endParaRPr lang="pl-PL" dirty="0"/>
        </a:p>
      </dgm:t>
    </dgm:pt>
    <dgm:pt modelId="{89E220A5-DC34-4979-8D9A-566A64A8E9D4}" type="parTrans" cxnId="{8BF72832-9D95-40EC-82BF-6193400691D9}">
      <dgm:prSet/>
      <dgm:spPr/>
      <dgm:t>
        <a:bodyPr/>
        <a:lstStyle/>
        <a:p>
          <a:endParaRPr lang="en-GB"/>
        </a:p>
      </dgm:t>
    </dgm:pt>
    <dgm:pt modelId="{A7BA256B-C2EB-45EC-B243-1C300A2960B2}" type="sibTrans" cxnId="{8BF72832-9D95-40EC-82BF-6193400691D9}">
      <dgm:prSet/>
      <dgm:spPr/>
      <dgm:t>
        <a:bodyPr/>
        <a:lstStyle/>
        <a:p>
          <a:endParaRPr lang="en-GB"/>
        </a:p>
      </dgm:t>
    </dgm:pt>
    <dgm:pt modelId="{7085357C-4940-429A-BAC2-DE3FF9D09BC4}">
      <dgm:prSet/>
      <dgm:spPr/>
      <dgm:t>
        <a:bodyPr/>
        <a:lstStyle/>
        <a:p>
          <a:pPr rtl="0"/>
          <a:r>
            <a:rPr lang="pl-PL" dirty="0" err="1">
              <a:latin typeface="Century Gothic" panose="020B0502020202020204"/>
            </a:rPr>
            <a:t>Literature</a:t>
          </a:r>
          <a:r>
            <a:rPr lang="pl-PL" dirty="0">
              <a:latin typeface="Century Gothic" panose="020B0502020202020204"/>
            </a:rPr>
            <a:t> </a:t>
          </a:r>
          <a:r>
            <a:rPr lang="pl-PL" dirty="0" err="1">
              <a:latin typeface="Century Gothic" panose="020B0502020202020204"/>
            </a:rPr>
            <a:t>review</a:t>
          </a:r>
          <a:endParaRPr lang="pl-PL" dirty="0"/>
        </a:p>
      </dgm:t>
    </dgm:pt>
    <dgm:pt modelId="{EAB79194-FA10-4CFD-99AF-BBC8AD77A9AD}" type="parTrans" cxnId="{E6A2445E-86D8-48CE-8830-E81E517064FB}">
      <dgm:prSet/>
      <dgm:spPr/>
      <dgm:t>
        <a:bodyPr/>
        <a:lstStyle/>
        <a:p>
          <a:endParaRPr lang="en-GB"/>
        </a:p>
      </dgm:t>
    </dgm:pt>
    <dgm:pt modelId="{66E25569-77A4-4971-A8E0-B9981C96DBDC}" type="sibTrans" cxnId="{E6A2445E-86D8-48CE-8830-E81E517064FB}">
      <dgm:prSet/>
      <dgm:spPr/>
      <dgm:t>
        <a:bodyPr/>
        <a:lstStyle/>
        <a:p>
          <a:endParaRPr lang="en-GB"/>
        </a:p>
      </dgm:t>
    </dgm:pt>
    <dgm:pt modelId="{7E974E76-15B6-44E2-BDC3-41C1EEF726E2}">
      <dgm:prSet phldr="0"/>
      <dgm:spPr/>
      <dgm:t>
        <a:bodyPr/>
        <a:lstStyle/>
        <a:p>
          <a:pPr rtl="0"/>
          <a:r>
            <a:rPr lang="en-GB" dirty="0"/>
            <a:t>Simulated Annealing</a:t>
          </a:r>
        </a:p>
      </dgm:t>
    </dgm:pt>
    <dgm:pt modelId="{4E013518-89B8-44D2-9DF1-25EC9EADEEEC}" type="parTrans" cxnId="{99986E71-DADC-412D-9464-C859B5EBB67D}">
      <dgm:prSet/>
      <dgm:spPr/>
      <dgm:t>
        <a:bodyPr/>
        <a:lstStyle/>
        <a:p>
          <a:endParaRPr lang="en-GB"/>
        </a:p>
      </dgm:t>
    </dgm:pt>
    <dgm:pt modelId="{399A9B74-5CD6-48B7-8B6A-669555C7F534}" type="sibTrans" cxnId="{99986E71-DADC-412D-9464-C859B5EBB67D}">
      <dgm:prSet/>
      <dgm:spPr/>
      <dgm:t>
        <a:bodyPr/>
        <a:lstStyle/>
        <a:p>
          <a:endParaRPr lang="en-GB"/>
        </a:p>
      </dgm:t>
    </dgm:pt>
    <dgm:pt modelId="{9A6C6BC9-23A9-4340-BDAF-15CA08BBF2A6}">
      <dgm:prSet phldr="0"/>
      <dgm:spPr/>
      <dgm:t>
        <a:bodyPr/>
        <a:lstStyle/>
        <a:p>
          <a:pPr rtl="0"/>
          <a:r>
            <a:rPr lang="en-GB" dirty="0"/>
            <a:t>Genetic Algorithm</a:t>
          </a:r>
        </a:p>
      </dgm:t>
    </dgm:pt>
    <dgm:pt modelId="{E07EB3BE-5BD4-42C3-886D-15F2F4C41E2E}" type="parTrans" cxnId="{A3661FB8-2E60-4BAD-9252-70AC164540C6}">
      <dgm:prSet/>
      <dgm:spPr/>
      <dgm:t>
        <a:bodyPr/>
        <a:lstStyle/>
        <a:p>
          <a:endParaRPr lang="en-GB"/>
        </a:p>
      </dgm:t>
    </dgm:pt>
    <dgm:pt modelId="{04A9B338-0488-4C87-AD87-82EA24453C38}" type="sibTrans" cxnId="{A3661FB8-2E60-4BAD-9252-70AC164540C6}">
      <dgm:prSet/>
      <dgm:spPr/>
      <dgm:t>
        <a:bodyPr/>
        <a:lstStyle/>
        <a:p>
          <a:endParaRPr lang="en-GB"/>
        </a:p>
      </dgm:t>
    </dgm:pt>
    <dgm:pt modelId="{A78B4A12-ED13-47C9-9AD4-A70DD853EEF3}">
      <dgm:prSet phldr="0"/>
      <dgm:spPr/>
      <dgm:t>
        <a:bodyPr/>
        <a:lstStyle/>
        <a:p>
          <a:pPr rtl="0"/>
          <a:r>
            <a:rPr lang="en-GB" dirty="0">
              <a:latin typeface="Century Gothic" panose="020B0502020202020204"/>
            </a:rPr>
            <a:t>Experiment 2 results</a:t>
          </a:r>
          <a:endParaRPr lang="pl-PL" dirty="0">
            <a:latin typeface="Century Gothic" panose="020B0502020202020204"/>
          </a:endParaRPr>
        </a:p>
      </dgm:t>
    </dgm:pt>
    <dgm:pt modelId="{04733048-919A-41C6-8EA9-F4E41088F480}" type="parTrans" cxnId="{0947AB58-26C9-4AFD-82CD-642AA9E96494}">
      <dgm:prSet/>
      <dgm:spPr/>
      <dgm:t>
        <a:bodyPr/>
        <a:lstStyle/>
        <a:p>
          <a:endParaRPr lang="en-GB"/>
        </a:p>
      </dgm:t>
    </dgm:pt>
    <dgm:pt modelId="{5F772844-2465-41CB-9598-8F556084BEA0}" type="sibTrans" cxnId="{0947AB58-26C9-4AFD-82CD-642AA9E96494}">
      <dgm:prSet/>
      <dgm:spPr/>
      <dgm:t>
        <a:bodyPr/>
        <a:lstStyle/>
        <a:p>
          <a:endParaRPr lang="en-GB"/>
        </a:p>
      </dgm:t>
    </dgm:pt>
    <dgm:pt modelId="{0F0DAF1C-C16D-4F64-8A7D-260C0CEA4432}">
      <dgm:prSet phldrT="[Text]"/>
      <dgm:spPr/>
      <dgm:t>
        <a:bodyPr/>
        <a:lstStyle/>
        <a:p>
          <a:r>
            <a:rPr lang="en-GB" dirty="0"/>
            <a:t>Experimentation plan</a:t>
          </a:r>
        </a:p>
      </dgm:t>
    </dgm:pt>
    <dgm:pt modelId="{A0A5D37F-95D0-4D13-ADD8-DDD746E2C1CC}" type="parTrans" cxnId="{CE985F92-7697-4049-AEFE-A210EA547829}">
      <dgm:prSet/>
      <dgm:spPr/>
    </dgm:pt>
    <dgm:pt modelId="{B4379687-D477-4A30-BF0D-A9F78BD4031E}" type="sibTrans" cxnId="{CE985F92-7697-4049-AEFE-A210EA547829}">
      <dgm:prSet/>
      <dgm:spPr/>
    </dgm:pt>
    <dgm:pt modelId="{C5752537-707A-4F33-9CE5-F30842D7494C}">
      <dgm:prSet phldrT="[Text]"/>
      <dgm:spPr/>
      <dgm:t>
        <a:bodyPr/>
        <a:lstStyle/>
        <a:p>
          <a:r>
            <a:rPr lang="en-GB" dirty="0"/>
            <a:t>Summary</a:t>
          </a:r>
        </a:p>
      </dgm:t>
    </dgm:pt>
    <dgm:pt modelId="{40ABFCC5-CCA1-4F2D-9FEB-32B1E7AF3C98}" type="parTrans" cxnId="{C0F58A4D-AADB-4DC6-A6E4-9E66444E0109}">
      <dgm:prSet/>
      <dgm:spPr/>
    </dgm:pt>
    <dgm:pt modelId="{04681998-21C0-450F-9953-299716F34225}" type="sibTrans" cxnId="{C0F58A4D-AADB-4DC6-A6E4-9E66444E0109}">
      <dgm:prSet/>
      <dgm:spPr/>
    </dgm:pt>
    <dgm:pt modelId="{56C346F9-CEA8-497D-AB87-A453190E7A9E}" type="pres">
      <dgm:prSet presAssocID="{45FFF393-9250-4B0C-B90A-8D937BAA7923}" presName="linear" presStyleCnt="0">
        <dgm:presLayoutVars>
          <dgm:animLvl val="lvl"/>
          <dgm:resizeHandles val="exact"/>
        </dgm:presLayoutVars>
      </dgm:prSet>
      <dgm:spPr/>
    </dgm:pt>
    <dgm:pt modelId="{30191787-5029-47B2-8E8C-31576577E0F9}" type="pres">
      <dgm:prSet presAssocID="{7D2A280A-E918-4A9F-860C-59E3963E8EE7}" presName="parentText" presStyleLbl="node1" presStyleIdx="0" presStyleCnt="10">
        <dgm:presLayoutVars>
          <dgm:chMax val="0"/>
          <dgm:bulletEnabled val="1"/>
        </dgm:presLayoutVars>
      </dgm:prSet>
      <dgm:spPr/>
    </dgm:pt>
    <dgm:pt modelId="{2AFA1FC1-A677-4508-B4CE-603ACD711706}" type="pres">
      <dgm:prSet presAssocID="{2820F8BA-A320-455F-B3FF-98512F2AA4EF}" presName="spacer" presStyleCnt="0"/>
      <dgm:spPr/>
    </dgm:pt>
    <dgm:pt modelId="{F394CEE3-732E-420A-AA03-9CA2C73EC406}" type="pres">
      <dgm:prSet presAssocID="{7085357C-4940-429A-BAC2-DE3FF9D09BC4}" presName="parentText" presStyleLbl="node1" presStyleIdx="1" presStyleCnt="10">
        <dgm:presLayoutVars>
          <dgm:chMax val="0"/>
          <dgm:bulletEnabled val="1"/>
        </dgm:presLayoutVars>
      </dgm:prSet>
      <dgm:spPr/>
    </dgm:pt>
    <dgm:pt modelId="{51554255-387F-4522-9356-CE21523B1C41}" type="pres">
      <dgm:prSet presAssocID="{66E25569-77A4-4971-A8E0-B9981C96DBDC}" presName="spacer" presStyleCnt="0"/>
      <dgm:spPr/>
    </dgm:pt>
    <dgm:pt modelId="{7BD7985F-B698-4DDD-8169-7B7D918BE396}" type="pres">
      <dgm:prSet presAssocID="{960C27E7-37B3-45C3-BE5B-C89227A7D4FD}" presName="parentText" presStyleLbl="node1" presStyleIdx="2" presStyleCnt="10">
        <dgm:presLayoutVars>
          <dgm:chMax val="0"/>
          <dgm:bulletEnabled val="1"/>
        </dgm:presLayoutVars>
      </dgm:prSet>
      <dgm:spPr/>
    </dgm:pt>
    <dgm:pt modelId="{2FB3B3C9-F4C3-472B-8D80-E35146510AB5}" type="pres">
      <dgm:prSet presAssocID="{A7BA256B-C2EB-45EC-B243-1C300A2960B2}" presName="spacer" presStyleCnt="0"/>
      <dgm:spPr/>
    </dgm:pt>
    <dgm:pt modelId="{0C699406-0CDB-4E6E-BC4E-BF0CADD7B4AB}" type="pres">
      <dgm:prSet presAssocID="{83DDBF78-B163-4298-BA61-018C621A0B84}" presName="parentText" presStyleLbl="node1" presStyleIdx="3" presStyleCnt="10">
        <dgm:presLayoutVars>
          <dgm:chMax val="0"/>
          <dgm:bulletEnabled val="1"/>
        </dgm:presLayoutVars>
      </dgm:prSet>
      <dgm:spPr/>
    </dgm:pt>
    <dgm:pt modelId="{8A09A925-77DF-4568-968A-BDE4045A8C8D}" type="pres">
      <dgm:prSet presAssocID="{07CE55D5-8358-4A67-98D6-B8415BB4A829}" presName="spacer" presStyleCnt="0"/>
      <dgm:spPr/>
    </dgm:pt>
    <dgm:pt modelId="{DFD0C1FA-33D6-439F-B5F8-684F9C4D2060}" type="pres">
      <dgm:prSet presAssocID="{7E974E76-15B6-44E2-BDC3-41C1EEF726E2}" presName="parentText" presStyleLbl="node1" presStyleIdx="4" presStyleCnt="10">
        <dgm:presLayoutVars>
          <dgm:chMax val="0"/>
          <dgm:bulletEnabled val="1"/>
        </dgm:presLayoutVars>
      </dgm:prSet>
      <dgm:spPr/>
    </dgm:pt>
    <dgm:pt modelId="{590B0A49-91C0-41A8-85FD-E5D19F744E46}" type="pres">
      <dgm:prSet presAssocID="{399A9B74-5CD6-48B7-8B6A-669555C7F534}" presName="spacer" presStyleCnt="0"/>
      <dgm:spPr/>
    </dgm:pt>
    <dgm:pt modelId="{A7690226-1CCF-4EFD-8BEA-CE0AEDBFC899}" type="pres">
      <dgm:prSet presAssocID="{9A6C6BC9-23A9-4340-BDAF-15CA08BBF2A6}" presName="parentText" presStyleLbl="node1" presStyleIdx="5" presStyleCnt="10">
        <dgm:presLayoutVars>
          <dgm:chMax val="0"/>
          <dgm:bulletEnabled val="1"/>
        </dgm:presLayoutVars>
      </dgm:prSet>
      <dgm:spPr/>
    </dgm:pt>
    <dgm:pt modelId="{4EA61FDA-CFF7-4044-8D2C-6B446BF09140}" type="pres">
      <dgm:prSet presAssocID="{04A9B338-0488-4C87-AD87-82EA24453C38}" presName="spacer" presStyleCnt="0"/>
      <dgm:spPr/>
    </dgm:pt>
    <dgm:pt modelId="{0F5361DA-D8AC-4971-A1DF-18D06A8C5F68}" type="pres">
      <dgm:prSet presAssocID="{0F0DAF1C-C16D-4F64-8A7D-260C0CEA4432}" presName="parentText" presStyleLbl="node1" presStyleIdx="6" presStyleCnt="10">
        <dgm:presLayoutVars>
          <dgm:chMax val="0"/>
          <dgm:bulletEnabled val="1"/>
        </dgm:presLayoutVars>
      </dgm:prSet>
      <dgm:spPr/>
    </dgm:pt>
    <dgm:pt modelId="{33587FF0-1244-439A-9464-8D3D136C28D8}" type="pres">
      <dgm:prSet presAssocID="{B4379687-D477-4A30-BF0D-A9F78BD4031E}" presName="spacer" presStyleCnt="0"/>
      <dgm:spPr/>
    </dgm:pt>
    <dgm:pt modelId="{C739A77E-6567-4F79-A208-0037C6B24BB1}" type="pres">
      <dgm:prSet presAssocID="{B903C7F3-ECF0-4EED-9C4D-4E11B632B6E0}" presName="parentText" presStyleLbl="node1" presStyleIdx="7" presStyleCnt="10">
        <dgm:presLayoutVars>
          <dgm:chMax val="0"/>
          <dgm:bulletEnabled val="1"/>
        </dgm:presLayoutVars>
      </dgm:prSet>
      <dgm:spPr/>
    </dgm:pt>
    <dgm:pt modelId="{27EC2B9D-089F-4369-B999-67860FE7F0C5}" type="pres">
      <dgm:prSet presAssocID="{15834C56-441E-46FD-BB4F-B239F39DB2F7}" presName="spacer" presStyleCnt="0"/>
      <dgm:spPr/>
    </dgm:pt>
    <dgm:pt modelId="{E144CEB9-5F42-4DBD-AA3A-0B134942207B}" type="pres">
      <dgm:prSet presAssocID="{A78B4A12-ED13-47C9-9AD4-A70DD853EEF3}" presName="parentText" presStyleLbl="node1" presStyleIdx="8" presStyleCnt="10">
        <dgm:presLayoutVars>
          <dgm:chMax val="0"/>
          <dgm:bulletEnabled val="1"/>
        </dgm:presLayoutVars>
      </dgm:prSet>
      <dgm:spPr/>
    </dgm:pt>
    <dgm:pt modelId="{88821C10-822D-45AC-871D-038471FEE999}" type="pres">
      <dgm:prSet presAssocID="{5F772844-2465-41CB-9598-8F556084BEA0}" presName="spacer" presStyleCnt="0"/>
      <dgm:spPr/>
    </dgm:pt>
    <dgm:pt modelId="{C532D593-A7BE-4715-B8FB-67C6DB2E1DA6}" type="pres">
      <dgm:prSet presAssocID="{C5752537-707A-4F33-9CE5-F30842D7494C}" presName="parentText" presStyleLbl="node1" presStyleIdx="9" presStyleCnt="10">
        <dgm:presLayoutVars>
          <dgm:chMax val="0"/>
          <dgm:bulletEnabled val="1"/>
        </dgm:presLayoutVars>
      </dgm:prSet>
      <dgm:spPr/>
    </dgm:pt>
  </dgm:ptLst>
  <dgm:cxnLst>
    <dgm:cxn modelId="{5F0A9D0D-5E86-4500-B56B-473F547E36D4}" type="presOf" srcId="{B903C7F3-ECF0-4EED-9C4D-4E11B632B6E0}" destId="{C739A77E-6567-4F79-A208-0037C6B24BB1}" srcOrd="0" destOrd="0" presId="urn:microsoft.com/office/officeart/2005/8/layout/vList2"/>
    <dgm:cxn modelId="{8BF72832-9D95-40EC-82BF-6193400691D9}" srcId="{45FFF393-9250-4B0C-B90A-8D937BAA7923}" destId="{960C27E7-37B3-45C3-BE5B-C89227A7D4FD}" srcOrd="2" destOrd="0" parTransId="{89E220A5-DC34-4979-8D9A-566A64A8E9D4}" sibTransId="{A7BA256B-C2EB-45EC-B243-1C300A2960B2}"/>
    <dgm:cxn modelId="{E130CD38-ACDA-4684-B17D-EAFE723C58CA}" type="presOf" srcId="{9A6C6BC9-23A9-4340-BDAF-15CA08BBF2A6}" destId="{A7690226-1CCF-4EFD-8BEA-CE0AEDBFC899}" srcOrd="0" destOrd="0" presId="urn:microsoft.com/office/officeart/2005/8/layout/vList2"/>
    <dgm:cxn modelId="{D470D83D-37B7-4465-A08C-D9AEB683A551}" type="presOf" srcId="{45FFF393-9250-4B0C-B90A-8D937BAA7923}" destId="{56C346F9-CEA8-497D-AB87-A453190E7A9E}" srcOrd="0" destOrd="0" presId="urn:microsoft.com/office/officeart/2005/8/layout/vList2"/>
    <dgm:cxn modelId="{E6A2445E-86D8-48CE-8830-E81E517064FB}" srcId="{45FFF393-9250-4B0C-B90A-8D937BAA7923}" destId="{7085357C-4940-429A-BAC2-DE3FF9D09BC4}" srcOrd="1" destOrd="0" parTransId="{EAB79194-FA10-4CFD-99AF-BBC8AD77A9AD}" sibTransId="{66E25569-77A4-4971-A8E0-B9981C96DBDC}"/>
    <dgm:cxn modelId="{77E97A48-039A-4DE5-9CB9-67F93B38DDD8}" type="presOf" srcId="{A78B4A12-ED13-47C9-9AD4-A70DD853EEF3}" destId="{E144CEB9-5F42-4DBD-AA3A-0B134942207B}" srcOrd="0" destOrd="0" presId="urn:microsoft.com/office/officeart/2005/8/layout/vList2"/>
    <dgm:cxn modelId="{C0F58A4D-AADB-4DC6-A6E4-9E66444E0109}" srcId="{45FFF393-9250-4B0C-B90A-8D937BAA7923}" destId="{C5752537-707A-4F33-9CE5-F30842D7494C}" srcOrd="9" destOrd="0" parTransId="{40ABFCC5-CCA1-4F2D-9FEB-32B1E7AF3C98}" sibTransId="{04681998-21C0-450F-9953-299716F34225}"/>
    <dgm:cxn modelId="{0F92A94D-9C30-4BB4-ACE4-05ED96F0505B}" srcId="{45FFF393-9250-4B0C-B90A-8D937BAA7923}" destId="{83DDBF78-B163-4298-BA61-018C621A0B84}" srcOrd="3" destOrd="0" parTransId="{B34ABFC4-90C3-402B-92DA-F770CD970895}" sibTransId="{07CE55D5-8358-4A67-98D6-B8415BB4A829}"/>
    <dgm:cxn modelId="{99986E71-DADC-412D-9464-C859B5EBB67D}" srcId="{45FFF393-9250-4B0C-B90A-8D937BAA7923}" destId="{7E974E76-15B6-44E2-BDC3-41C1EEF726E2}" srcOrd="4" destOrd="0" parTransId="{4E013518-89B8-44D2-9DF1-25EC9EADEEEC}" sibTransId="{399A9B74-5CD6-48B7-8B6A-669555C7F534}"/>
    <dgm:cxn modelId="{F5907C54-FB46-4F9C-B91F-756C9AF0D1DB}" type="presOf" srcId="{83DDBF78-B163-4298-BA61-018C621A0B84}" destId="{0C699406-0CDB-4E6E-BC4E-BF0CADD7B4AB}" srcOrd="0" destOrd="0" presId="urn:microsoft.com/office/officeart/2005/8/layout/vList2"/>
    <dgm:cxn modelId="{0947AB58-26C9-4AFD-82CD-642AA9E96494}" srcId="{45FFF393-9250-4B0C-B90A-8D937BAA7923}" destId="{A78B4A12-ED13-47C9-9AD4-A70DD853EEF3}" srcOrd="8" destOrd="0" parTransId="{04733048-919A-41C6-8EA9-F4E41088F480}" sibTransId="{5F772844-2465-41CB-9598-8F556084BEA0}"/>
    <dgm:cxn modelId="{95CD1388-416A-4ECD-B161-6DAA9F3DBAC9}" type="presOf" srcId="{7E974E76-15B6-44E2-BDC3-41C1EEF726E2}" destId="{DFD0C1FA-33D6-439F-B5F8-684F9C4D2060}" srcOrd="0" destOrd="0" presId="urn:microsoft.com/office/officeart/2005/8/layout/vList2"/>
    <dgm:cxn modelId="{CE985F92-7697-4049-AEFE-A210EA547829}" srcId="{45FFF393-9250-4B0C-B90A-8D937BAA7923}" destId="{0F0DAF1C-C16D-4F64-8A7D-260C0CEA4432}" srcOrd="6" destOrd="0" parTransId="{A0A5D37F-95D0-4D13-ADD8-DDD746E2C1CC}" sibTransId="{B4379687-D477-4A30-BF0D-A9F78BD4031E}"/>
    <dgm:cxn modelId="{9C5661A1-97EF-4E49-9F8B-C2C66DE2469A}" type="presOf" srcId="{960C27E7-37B3-45C3-BE5B-C89227A7D4FD}" destId="{7BD7985F-B698-4DDD-8169-7B7D918BE396}" srcOrd="0" destOrd="0" presId="urn:microsoft.com/office/officeart/2005/8/layout/vList2"/>
    <dgm:cxn modelId="{7AB526A2-BA3D-4C6B-A304-9CA9874C4EE1}" type="presOf" srcId="{0F0DAF1C-C16D-4F64-8A7D-260C0CEA4432}" destId="{0F5361DA-D8AC-4971-A1DF-18D06A8C5F68}" srcOrd="0" destOrd="0" presId="urn:microsoft.com/office/officeart/2005/8/layout/vList2"/>
    <dgm:cxn modelId="{269565B3-2AAC-4AF4-9F74-2636C5CF67D1}" srcId="{45FFF393-9250-4B0C-B90A-8D937BAA7923}" destId="{7D2A280A-E918-4A9F-860C-59E3963E8EE7}" srcOrd="0" destOrd="0" parTransId="{36929D4B-21B2-4532-B628-65B66688C38C}" sibTransId="{2820F8BA-A320-455F-B3FF-98512F2AA4EF}"/>
    <dgm:cxn modelId="{A3661FB8-2E60-4BAD-9252-70AC164540C6}" srcId="{45FFF393-9250-4B0C-B90A-8D937BAA7923}" destId="{9A6C6BC9-23A9-4340-BDAF-15CA08BBF2A6}" srcOrd="5" destOrd="0" parTransId="{E07EB3BE-5BD4-42C3-886D-15F2F4C41E2E}" sibTransId="{04A9B338-0488-4C87-AD87-82EA24453C38}"/>
    <dgm:cxn modelId="{EC9275DA-D8B2-4F90-AFA0-9866247978E3}" type="presOf" srcId="{C5752537-707A-4F33-9CE5-F30842D7494C}" destId="{C532D593-A7BE-4715-B8FB-67C6DB2E1DA6}" srcOrd="0" destOrd="0" presId="urn:microsoft.com/office/officeart/2005/8/layout/vList2"/>
    <dgm:cxn modelId="{27E989E0-9E99-46B5-BBFB-672D0F453A89}" srcId="{45FFF393-9250-4B0C-B90A-8D937BAA7923}" destId="{B903C7F3-ECF0-4EED-9C4D-4E11B632B6E0}" srcOrd="7" destOrd="0" parTransId="{D0F28E74-232B-4033-A747-CF15106AD38E}" sibTransId="{15834C56-441E-46FD-BB4F-B239F39DB2F7}"/>
    <dgm:cxn modelId="{2D14A6ED-58E8-4C97-8C09-88493F8B18A2}" type="presOf" srcId="{7085357C-4940-429A-BAC2-DE3FF9D09BC4}" destId="{F394CEE3-732E-420A-AA03-9CA2C73EC406}" srcOrd="0" destOrd="0" presId="urn:microsoft.com/office/officeart/2005/8/layout/vList2"/>
    <dgm:cxn modelId="{6C975FFD-6904-4E42-A463-15EC4643FC78}" type="presOf" srcId="{7D2A280A-E918-4A9F-860C-59E3963E8EE7}" destId="{30191787-5029-47B2-8E8C-31576577E0F9}" srcOrd="0" destOrd="0" presId="urn:microsoft.com/office/officeart/2005/8/layout/vList2"/>
    <dgm:cxn modelId="{FC4C6688-7772-4379-983C-2E15A7E5F67E}" type="presParOf" srcId="{56C346F9-CEA8-497D-AB87-A453190E7A9E}" destId="{30191787-5029-47B2-8E8C-31576577E0F9}" srcOrd="0" destOrd="0" presId="urn:microsoft.com/office/officeart/2005/8/layout/vList2"/>
    <dgm:cxn modelId="{1BE2F8B5-B9D6-4CD2-8DE6-518E9F03E045}" type="presParOf" srcId="{56C346F9-CEA8-497D-AB87-A453190E7A9E}" destId="{2AFA1FC1-A677-4508-B4CE-603ACD711706}" srcOrd="1" destOrd="0" presId="urn:microsoft.com/office/officeart/2005/8/layout/vList2"/>
    <dgm:cxn modelId="{D6AF61B3-DF31-448D-A749-FA1F27179097}" type="presParOf" srcId="{56C346F9-CEA8-497D-AB87-A453190E7A9E}" destId="{F394CEE3-732E-420A-AA03-9CA2C73EC406}" srcOrd="2" destOrd="0" presId="urn:microsoft.com/office/officeart/2005/8/layout/vList2"/>
    <dgm:cxn modelId="{C7C484CE-5D21-4F86-AFFC-520330B38181}" type="presParOf" srcId="{56C346F9-CEA8-497D-AB87-A453190E7A9E}" destId="{51554255-387F-4522-9356-CE21523B1C41}" srcOrd="3" destOrd="0" presId="urn:microsoft.com/office/officeart/2005/8/layout/vList2"/>
    <dgm:cxn modelId="{12D58C59-6C68-4A81-885D-48DC125A12E2}" type="presParOf" srcId="{56C346F9-CEA8-497D-AB87-A453190E7A9E}" destId="{7BD7985F-B698-4DDD-8169-7B7D918BE396}" srcOrd="4" destOrd="0" presId="urn:microsoft.com/office/officeart/2005/8/layout/vList2"/>
    <dgm:cxn modelId="{CD486949-B328-4EDE-B300-5066E4998BF1}" type="presParOf" srcId="{56C346F9-CEA8-497D-AB87-A453190E7A9E}" destId="{2FB3B3C9-F4C3-472B-8D80-E35146510AB5}" srcOrd="5" destOrd="0" presId="urn:microsoft.com/office/officeart/2005/8/layout/vList2"/>
    <dgm:cxn modelId="{3634D20F-204A-4411-8FDF-C2CF2CCAB12E}" type="presParOf" srcId="{56C346F9-CEA8-497D-AB87-A453190E7A9E}" destId="{0C699406-0CDB-4E6E-BC4E-BF0CADD7B4AB}" srcOrd="6" destOrd="0" presId="urn:microsoft.com/office/officeart/2005/8/layout/vList2"/>
    <dgm:cxn modelId="{F5D51D2E-4733-4431-9428-EEBAD33665C2}" type="presParOf" srcId="{56C346F9-CEA8-497D-AB87-A453190E7A9E}" destId="{8A09A925-77DF-4568-968A-BDE4045A8C8D}" srcOrd="7" destOrd="0" presId="urn:microsoft.com/office/officeart/2005/8/layout/vList2"/>
    <dgm:cxn modelId="{01FBDB59-B2A9-4479-B9CE-60222D779688}" type="presParOf" srcId="{56C346F9-CEA8-497D-AB87-A453190E7A9E}" destId="{DFD0C1FA-33D6-439F-B5F8-684F9C4D2060}" srcOrd="8" destOrd="0" presId="urn:microsoft.com/office/officeart/2005/8/layout/vList2"/>
    <dgm:cxn modelId="{04E40C86-0021-439F-8B2D-79FAF79BDB1E}" type="presParOf" srcId="{56C346F9-CEA8-497D-AB87-A453190E7A9E}" destId="{590B0A49-91C0-41A8-85FD-E5D19F744E46}" srcOrd="9" destOrd="0" presId="urn:microsoft.com/office/officeart/2005/8/layout/vList2"/>
    <dgm:cxn modelId="{A06F3E41-5E84-4B53-9DC5-1287E565E3DD}" type="presParOf" srcId="{56C346F9-CEA8-497D-AB87-A453190E7A9E}" destId="{A7690226-1CCF-4EFD-8BEA-CE0AEDBFC899}" srcOrd="10" destOrd="0" presId="urn:microsoft.com/office/officeart/2005/8/layout/vList2"/>
    <dgm:cxn modelId="{0D5BE3D4-4DBB-40EF-90D8-44436C6ACA8B}" type="presParOf" srcId="{56C346F9-CEA8-497D-AB87-A453190E7A9E}" destId="{4EA61FDA-CFF7-4044-8D2C-6B446BF09140}" srcOrd="11" destOrd="0" presId="urn:microsoft.com/office/officeart/2005/8/layout/vList2"/>
    <dgm:cxn modelId="{E069FAFA-94AD-4CFE-8BFA-2F3BBFF94B61}" type="presParOf" srcId="{56C346F9-CEA8-497D-AB87-A453190E7A9E}" destId="{0F5361DA-D8AC-4971-A1DF-18D06A8C5F68}" srcOrd="12" destOrd="0" presId="urn:microsoft.com/office/officeart/2005/8/layout/vList2"/>
    <dgm:cxn modelId="{D035060D-E196-4160-AF9A-7145BC2CFA59}" type="presParOf" srcId="{56C346F9-CEA8-497D-AB87-A453190E7A9E}" destId="{33587FF0-1244-439A-9464-8D3D136C28D8}" srcOrd="13" destOrd="0" presId="urn:microsoft.com/office/officeart/2005/8/layout/vList2"/>
    <dgm:cxn modelId="{054F1B17-B6B0-4F30-8F63-259CA337E437}" type="presParOf" srcId="{56C346F9-CEA8-497D-AB87-A453190E7A9E}" destId="{C739A77E-6567-4F79-A208-0037C6B24BB1}" srcOrd="14" destOrd="0" presId="urn:microsoft.com/office/officeart/2005/8/layout/vList2"/>
    <dgm:cxn modelId="{B7A90926-5244-4220-BD0B-66A62633E51D}" type="presParOf" srcId="{56C346F9-CEA8-497D-AB87-A453190E7A9E}" destId="{27EC2B9D-089F-4369-B999-67860FE7F0C5}" srcOrd="15" destOrd="0" presId="urn:microsoft.com/office/officeart/2005/8/layout/vList2"/>
    <dgm:cxn modelId="{B340D35D-87C1-4F10-A6D5-5129D8079900}" type="presParOf" srcId="{56C346F9-CEA8-497D-AB87-A453190E7A9E}" destId="{E144CEB9-5F42-4DBD-AA3A-0B134942207B}" srcOrd="16" destOrd="0" presId="urn:microsoft.com/office/officeart/2005/8/layout/vList2"/>
    <dgm:cxn modelId="{83CFD8E4-035F-4ACB-BFFC-96B0A5242765}" type="presParOf" srcId="{56C346F9-CEA8-497D-AB87-A453190E7A9E}" destId="{88821C10-822D-45AC-871D-038471FEE999}" srcOrd="17" destOrd="0" presId="urn:microsoft.com/office/officeart/2005/8/layout/vList2"/>
    <dgm:cxn modelId="{E423C344-70C3-4F7D-B569-65CACC6C2826}" type="presParOf" srcId="{56C346F9-CEA8-497D-AB87-A453190E7A9E}" destId="{C532D593-A7BE-4715-B8FB-67C6DB2E1DA6}"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03D2F-DDCA-42D9-B264-9661FC81391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E819C3B-B052-45BF-A2A1-F0F8D56E15AB}">
      <dgm:prSet/>
      <dgm:spPr/>
      <dgm:t>
        <a:bodyPr/>
        <a:lstStyle/>
        <a:p>
          <a:r>
            <a:rPr lang="pl-PL" b="1" dirty="0"/>
            <a:t>GOALS</a:t>
          </a:r>
          <a:endParaRPr lang="en-US" dirty="0"/>
        </a:p>
      </dgm:t>
    </dgm:pt>
    <dgm:pt modelId="{9D196487-7968-4B7D-91BF-5E51AEFEF41B}" type="parTrans" cxnId="{8735ED27-8356-476D-AD8F-6A4864865C2E}">
      <dgm:prSet/>
      <dgm:spPr/>
      <dgm:t>
        <a:bodyPr/>
        <a:lstStyle/>
        <a:p>
          <a:endParaRPr lang="en-US"/>
        </a:p>
      </dgm:t>
    </dgm:pt>
    <dgm:pt modelId="{495FB831-F02B-4703-A03C-162456C951DC}" type="sibTrans" cxnId="{8735ED27-8356-476D-AD8F-6A4864865C2E}">
      <dgm:prSet/>
      <dgm:spPr/>
      <dgm:t>
        <a:bodyPr/>
        <a:lstStyle/>
        <a:p>
          <a:endParaRPr lang="en-US"/>
        </a:p>
      </dgm:t>
    </dgm:pt>
    <dgm:pt modelId="{680385EA-7ACB-449E-BFF7-C0072789DD00}">
      <dgm:prSet/>
      <dgm:spPr/>
      <dgm:t>
        <a:bodyPr/>
        <a:lstStyle/>
        <a:p>
          <a:r>
            <a:rPr lang="pl-PL" dirty="0" err="1"/>
            <a:t>Find</a:t>
          </a:r>
          <a:r>
            <a:rPr lang="en-GB" dirty="0"/>
            <a:t> the</a:t>
          </a:r>
          <a:r>
            <a:rPr lang="pl-PL" dirty="0"/>
            <a:t> </a:t>
          </a:r>
          <a:r>
            <a:rPr lang="pl-PL" dirty="0" err="1"/>
            <a:t>optimal</a:t>
          </a:r>
          <a:r>
            <a:rPr lang="pl-PL" dirty="0"/>
            <a:t> </a:t>
          </a:r>
          <a:r>
            <a:rPr lang="pl-PL" dirty="0" err="1"/>
            <a:t>solution</a:t>
          </a:r>
          <a:r>
            <a:rPr lang="pl-PL" dirty="0"/>
            <a:t> </a:t>
          </a:r>
          <a:r>
            <a:rPr lang="en-GB" dirty="0"/>
            <a:t>using </a:t>
          </a:r>
          <a:r>
            <a:rPr lang="pl-PL" dirty="0"/>
            <a:t>3 </a:t>
          </a:r>
          <a:r>
            <a:rPr lang="en-GB" dirty="0"/>
            <a:t>different</a:t>
          </a:r>
          <a:r>
            <a:rPr lang="pl-PL" dirty="0"/>
            <a:t> </a:t>
          </a:r>
          <a:r>
            <a:rPr lang="en-GB" dirty="0"/>
            <a:t>approaches</a:t>
          </a:r>
          <a:endParaRPr lang="en-US" dirty="0"/>
        </a:p>
      </dgm:t>
    </dgm:pt>
    <dgm:pt modelId="{6B0C5E50-6A59-4FCB-A17C-A83E21C5AA6B}" type="parTrans" cxnId="{0BE591CD-79FE-4D80-B2FC-7EE4305A804D}">
      <dgm:prSet/>
      <dgm:spPr/>
      <dgm:t>
        <a:bodyPr/>
        <a:lstStyle/>
        <a:p>
          <a:endParaRPr lang="en-US"/>
        </a:p>
      </dgm:t>
    </dgm:pt>
    <dgm:pt modelId="{BB56A5D6-719F-498A-8307-12D8EA5DE80F}" type="sibTrans" cxnId="{0BE591CD-79FE-4D80-B2FC-7EE4305A804D}">
      <dgm:prSet/>
      <dgm:spPr/>
      <dgm:t>
        <a:bodyPr/>
        <a:lstStyle/>
        <a:p>
          <a:endParaRPr lang="en-US"/>
        </a:p>
      </dgm:t>
    </dgm:pt>
    <dgm:pt modelId="{81D3B117-B324-4343-9350-35BA750B47B1}">
      <dgm:prSet/>
      <dgm:spPr/>
      <dgm:t>
        <a:bodyPr/>
        <a:lstStyle/>
        <a:p>
          <a:r>
            <a:rPr lang="en-GB" dirty="0"/>
            <a:t>Introduce</a:t>
          </a:r>
          <a:r>
            <a:rPr lang="pl-PL" dirty="0"/>
            <a:t> </a:t>
          </a:r>
          <a:r>
            <a:rPr lang="en-GB" dirty="0"/>
            <a:t>comparative</a:t>
          </a:r>
          <a:r>
            <a:rPr lang="pl-PL" dirty="0"/>
            <a:t> </a:t>
          </a:r>
          <a:r>
            <a:rPr lang="en-GB" dirty="0"/>
            <a:t>experiments between used methods</a:t>
          </a:r>
          <a:endParaRPr lang="en-US" dirty="0"/>
        </a:p>
      </dgm:t>
    </dgm:pt>
    <dgm:pt modelId="{4B77CDBA-CC6C-4FE9-87B9-A9867CE341A4}" type="parTrans" cxnId="{616D6E7B-72DC-451D-8B35-C9DD640B108F}">
      <dgm:prSet/>
      <dgm:spPr/>
      <dgm:t>
        <a:bodyPr/>
        <a:lstStyle/>
        <a:p>
          <a:endParaRPr lang="en-US"/>
        </a:p>
      </dgm:t>
    </dgm:pt>
    <dgm:pt modelId="{36F73D49-320A-4615-8ADC-215D9B580E46}" type="sibTrans" cxnId="{616D6E7B-72DC-451D-8B35-C9DD640B108F}">
      <dgm:prSet/>
      <dgm:spPr/>
      <dgm:t>
        <a:bodyPr/>
        <a:lstStyle/>
        <a:p>
          <a:endParaRPr lang="en-US"/>
        </a:p>
      </dgm:t>
    </dgm:pt>
    <dgm:pt modelId="{9D014385-4C0E-489D-8C1D-60BDA949366A}">
      <dgm:prSet/>
      <dgm:spPr/>
      <dgm:t>
        <a:bodyPr/>
        <a:lstStyle/>
        <a:p>
          <a:r>
            <a:rPr lang="en-GB" dirty="0"/>
            <a:t>Interpret experiments’ results</a:t>
          </a:r>
          <a:endParaRPr lang="en-US" dirty="0"/>
        </a:p>
      </dgm:t>
    </dgm:pt>
    <dgm:pt modelId="{A1AD90C8-099A-4AB4-804E-46FE28CB99EE}" type="parTrans" cxnId="{8B4790D0-4E48-4751-87E5-D82A5B07ED4A}">
      <dgm:prSet/>
      <dgm:spPr/>
      <dgm:t>
        <a:bodyPr/>
        <a:lstStyle/>
        <a:p>
          <a:endParaRPr lang="en-US"/>
        </a:p>
      </dgm:t>
    </dgm:pt>
    <dgm:pt modelId="{32257E23-7340-4348-974E-908BE7AF0753}" type="sibTrans" cxnId="{8B4790D0-4E48-4751-87E5-D82A5B07ED4A}">
      <dgm:prSet/>
      <dgm:spPr/>
      <dgm:t>
        <a:bodyPr/>
        <a:lstStyle/>
        <a:p>
          <a:endParaRPr lang="en-US"/>
        </a:p>
      </dgm:t>
    </dgm:pt>
    <dgm:pt modelId="{1CD10775-1CE9-4F7A-B3A5-92E4D6BAFF61}" type="pres">
      <dgm:prSet presAssocID="{2F303D2F-DDCA-42D9-B264-9661FC813918}" presName="vert0" presStyleCnt="0">
        <dgm:presLayoutVars>
          <dgm:dir/>
          <dgm:animOne val="branch"/>
          <dgm:animLvl val="lvl"/>
        </dgm:presLayoutVars>
      </dgm:prSet>
      <dgm:spPr/>
    </dgm:pt>
    <dgm:pt modelId="{36EE0C01-364B-45AC-9BF7-473A2C5ACE96}" type="pres">
      <dgm:prSet presAssocID="{FE819C3B-B052-45BF-A2A1-F0F8D56E15AB}" presName="thickLine" presStyleLbl="alignNode1" presStyleIdx="0" presStyleCnt="1"/>
      <dgm:spPr/>
    </dgm:pt>
    <dgm:pt modelId="{2426B09C-223A-4348-A324-8EF58986F70D}" type="pres">
      <dgm:prSet presAssocID="{FE819C3B-B052-45BF-A2A1-F0F8D56E15AB}" presName="horz1" presStyleCnt="0"/>
      <dgm:spPr/>
    </dgm:pt>
    <dgm:pt modelId="{0814D565-7446-4274-B04F-6DCFB16CD5C5}" type="pres">
      <dgm:prSet presAssocID="{FE819C3B-B052-45BF-A2A1-F0F8D56E15AB}" presName="tx1" presStyleLbl="revTx" presStyleIdx="0" presStyleCnt="4"/>
      <dgm:spPr/>
    </dgm:pt>
    <dgm:pt modelId="{E654275A-25B8-4DDD-89E9-F2289F3AF0D6}" type="pres">
      <dgm:prSet presAssocID="{FE819C3B-B052-45BF-A2A1-F0F8D56E15AB}" presName="vert1" presStyleCnt="0"/>
      <dgm:spPr/>
    </dgm:pt>
    <dgm:pt modelId="{2B9816A3-4ACF-4879-BC0D-4E1D493A1E80}" type="pres">
      <dgm:prSet presAssocID="{680385EA-7ACB-449E-BFF7-C0072789DD00}" presName="vertSpace2a" presStyleCnt="0"/>
      <dgm:spPr/>
    </dgm:pt>
    <dgm:pt modelId="{C66D5C28-92AB-44EB-9332-A52CE7CF1ACA}" type="pres">
      <dgm:prSet presAssocID="{680385EA-7ACB-449E-BFF7-C0072789DD00}" presName="horz2" presStyleCnt="0"/>
      <dgm:spPr/>
    </dgm:pt>
    <dgm:pt modelId="{764869BC-EBC9-4400-98E6-E5A16237129C}" type="pres">
      <dgm:prSet presAssocID="{680385EA-7ACB-449E-BFF7-C0072789DD00}" presName="horzSpace2" presStyleCnt="0"/>
      <dgm:spPr/>
    </dgm:pt>
    <dgm:pt modelId="{AE6A16AE-84DF-4900-89BF-66FDEEF06748}" type="pres">
      <dgm:prSet presAssocID="{680385EA-7ACB-449E-BFF7-C0072789DD00}" presName="tx2" presStyleLbl="revTx" presStyleIdx="1" presStyleCnt="4"/>
      <dgm:spPr/>
    </dgm:pt>
    <dgm:pt modelId="{D8850AA5-F091-4A6A-B157-E4D2210157F5}" type="pres">
      <dgm:prSet presAssocID="{680385EA-7ACB-449E-BFF7-C0072789DD00}" presName="vert2" presStyleCnt="0"/>
      <dgm:spPr/>
    </dgm:pt>
    <dgm:pt modelId="{A1812506-DA83-411B-9FAC-9B35AC40EF95}" type="pres">
      <dgm:prSet presAssocID="{680385EA-7ACB-449E-BFF7-C0072789DD00}" presName="thinLine2b" presStyleLbl="callout" presStyleIdx="0" presStyleCnt="3"/>
      <dgm:spPr/>
    </dgm:pt>
    <dgm:pt modelId="{DCB5AB9B-A195-4B0C-AC30-EFCCC2787849}" type="pres">
      <dgm:prSet presAssocID="{680385EA-7ACB-449E-BFF7-C0072789DD00}" presName="vertSpace2b" presStyleCnt="0"/>
      <dgm:spPr/>
    </dgm:pt>
    <dgm:pt modelId="{3EFDB25E-2E57-4FF9-934F-971A878FF440}" type="pres">
      <dgm:prSet presAssocID="{81D3B117-B324-4343-9350-35BA750B47B1}" presName="horz2" presStyleCnt="0"/>
      <dgm:spPr/>
    </dgm:pt>
    <dgm:pt modelId="{33FC55F8-D11D-4246-8775-8637FF935ED1}" type="pres">
      <dgm:prSet presAssocID="{81D3B117-B324-4343-9350-35BA750B47B1}" presName="horzSpace2" presStyleCnt="0"/>
      <dgm:spPr/>
    </dgm:pt>
    <dgm:pt modelId="{E59529A7-D09A-4F59-91DB-0E3EDAA6D184}" type="pres">
      <dgm:prSet presAssocID="{81D3B117-B324-4343-9350-35BA750B47B1}" presName="tx2" presStyleLbl="revTx" presStyleIdx="2" presStyleCnt="4"/>
      <dgm:spPr/>
    </dgm:pt>
    <dgm:pt modelId="{81386FAA-62D3-4419-A3D6-7C0950BAD531}" type="pres">
      <dgm:prSet presAssocID="{81D3B117-B324-4343-9350-35BA750B47B1}" presName="vert2" presStyleCnt="0"/>
      <dgm:spPr/>
    </dgm:pt>
    <dgm:pt modelId="{107DBBCD-8B56-4AF5-94F8-31CC171B8E6C}" type="pres">
      <dgm:prSet presAssocID="{81D3B117-B324-4343-9350-35BA750B47B1}" presName="thinLine2b" presStyleLbl="callout" presStyleIdx="1" presStyleCnt="3"/>
      <dgm:spPr/>
    </dgm:pt>
    <dgm:pt modelId="{88A9709E-712E-4536-97B5-FE7FAF6377E3}" type="pres">
      <dgm:prSet presAssocID="{81D3B117-B324-4343-9350-35BA750B47B1}" presName="vertSpace2b" presStyleCnt="0"/>
      <dgm:spPr/>
    </dgm:pt>
    <dgm:pt modelId="{A4D16313-7723-43B0-B892-CE6DCD4824E2}" type="pres">
      <dgm:prSet presAssocID="{9D014385-4C0E-489D-8C1D-60BDA949366A}" presName="horz2" presStyleCnt="0"/>
      <dgm:spPr/>
    </dgm:pt>
    <dgm:pt modelId="{34E20141-214F-49DA-89E3-1809F4F24679}" type="pres">
      <dgm:prSet presAssocID="{9D014385-4C0E-489D-8C1D-60BDA949366A}" presName="horzSpace2" presStyleCnt="0"/>
      <dgm:spPr/>
    </dgm:pt>
    <dgm:pt modelId="{D88276FF-3A09-483A-B25C-10AA575F61A4}" type="pres">
      <dgm:prSet presAssocID="{9D014385-4C0E-489D-8C1D-60BDA949366A}" presName="tx2" presStyleLbl="revTx" presStyleIdx="3" presStyleCnt="4"/>
      <dgm:spPr/>
    </dgm:pt>
    <dgm:pt modelId="{DD4B5F66-BC9B-4DF7-83A3-05FBF680DDE7}" type="pres">
      <dgm:prSet presAssocID="{9D014385-4C0E-489D-8C1D-60BDA949366A}" presName="vert2" presStyleCnt="0"/>
      <dgm:spPr/>
    </dgm:pt>
    <dgm:pt modelId="{2F0F47F4-86F9-4450-9D66-DE7379680068}" type="pres">
      <dgm:prSet presAssocID="{9D014385-4C0E-489D-8C1D-60BDA949366A}" presName="thinLine2b" presStyleLbl="callout" presStyleIdx="2" presStyleCnt="3"/>
      <dgm:spPr/>
    </dgm:pt>
    <dgm:pt modelId="{577516A6-3F53-4887-9CF1-7F666B6E8821}" type="pres">
      <dgm:prSet presAssocID="{9D014385-4C0E-489D-8C1D-60BDA949366A}" presName="vertSpace2b" presStyleCnt="0"/>
      <dgm:spPr/>
    </dgm:pt>
  </dgm:ptLst>
  <dgm:cxnLst>
    <dgm:cxn modelId="{04AAD10F-A7E4-42FB-B3D9-0D50C9E1CB5D}" type="presOf" srcId="{2F303D2F-DDCA-42D9-B264-9661FC813918}" destId="{1CD10775-1CE9-4F7A-B3A5-92E4D6BAFF61}" srcOrd="0" destOrd="0" presId="urn:microsoft.com/office/officeart/2008/layout/LinedList"/>
    <dgm:cxn modelId="{8735ED27-8356-476D-AD8F-6A4864865C2E}" srcId="{2F303D2F-DDCA-42D9-B264-9661FC813918}" destId="{FE819C3B-B052-45BF-A2A1-F0F8D56E15AB}" srcOrd="0" destOrd="0" parTransId="{9D196487-7968-4B7D-91BF-5E51AEFEF41B}" sibTransId="{495FB831-F02B-4703-A03C-162456C951DC}"/>
    <dgm:cxn modelId="{CBDF9B44-4397-404C-8EE3-74DAC18713DA}" type="presOf" srcId="{81D3B117-B324-4343-9350-35BA750B47B1}" destId="{E59529A7-D09A-4F59-91DB-0E3EDAA6D184}" srcOrd="0" destOrd="0" presId="urn:microsoft.com/office/officeart/2008/layout/LinedList"/>
    <dgm:cxn modelId="{B48E2270-310C-4987-8A52-B1D23BECA950}" type="presOf" srcId="{680385EA-7ACB-449E-BFF7-C0072789DD00}" destId="{AE6A16AE-84DF-4900-89BF-66FDEEF06748}" srcOrd="0" destOrd="0" presId="urn:microsoft.com/office/officeart/2008/layout/LinedList"/>
    <dgm:cxn modelId="{616D6E7B-72DC-451D-8B35-C9DD640B108F}" srcId="{FE819C3B-B052-45BF-A2A1-F0F8D56E15AB}" destId="{81D3B117-B324-4343-9350-35BA750B47B1}" srcOrd="1" destOrd="0" parTransId="{4B77CDBA-CC6C-4FE9-87B9-A9867CE341A4}" sibTransId="{36F73D49-320A-4615-8ADC-215D9B580E46}"/>
    <dgm:cxn modelId="{C510A080-4540-4FBE-AC0A-01BD473F1DF0}" type="presOf" srcId="{FE819C3B-B052-45BF-A2A1-F0F8D56E15AB}" destId="{0814D565-7446-4274-B04F-6DCFB16CD5C5}" srcOrd="0" destOrd="0" presId="urn:microsoft.com/office/officeart/2008/layout/LinedList"/>
    <dgm:cxn modelId="{0BE591CD-79FE-4D80-B2FC-7EE4305A804D}" srcId="{FE819C3B-B052-45BF-A2A1-F0F8D56E15AB}" destId="{680385EA-7ACB-449E-BFF7-C0072789DD00}" srcOrd="0" destOrd="0" parTransId="{6B0C5E50-6A59-4FCB-A17C-A83E21C5AA6B}" sibTransId="{BB56A5D6-719F-498A-8307-12D8EA5DE80F}"/>
    <dgm:cxn modelId="{8B4790D0-4E48-4751-87E5-D82A5B07ED4A}" srcId="{FE819C3B-B052-45BF-A2A1-F0F8D56E15AB}" destId="{9D014385-4C0E-489D-8C1D-60BDA949366A}" srcOrd="2" destOrd="0" parTransId="{A1AD90C8-099A-4AB4-804E-46FE28CB99EE}" sibTransId="{32257E23-7340-4348-974E-908BE7AF0753}"/>
    <dgm:cxn modelId="{F0909AF2-AB50-4178-ADD9-DC630898A436}" type="presOf" srcId="{9D014385-4C0E-489D-8C1D-60BDA949366A}" destId="{D88276FF-3A09-483A-B25C-10AA575F61A4}" srcOrd="0" destOrd="0" presId="urn:microsoft.com/office/officeart/2008/layout/LinedList"/>
    <dgm:cxn modelId="{E6481D2A-C3A5-4058-AF19-732119574C60}" type="presParOf" srcId="{1CD10775-1CE9-4F7A-B3A5-92E4D6BAFF61}" destId="{36EE0C01-364B-45AC-9BF7-473A2C5ACE96}" srcOrd="0" destOrd="0" presId="urn:microsoft.com/office/officeart/2008/layout/LinedList"/>
    <dgm:cxn modelId="{16F145A5-432A-4789-B4AC-C566BC61B2A3}" type="presParOf" srcId="{1CD10775-1CE9-4F7A-B3A5-92E4D6BAFF61}" destId="{2426B09C-223A-4348-A324-8EF58986F70D}" srcOrd="1" destOrd="0" presId="urn:microsoft.com/office/officeart/2008/layout/LinedList"/>
    <dgm:cxn modelId="{7F99F598-AC71-4AE8-9602-A97022C7E760}" type="presParOf" srcId="{2426B09C-223A-4348-A324-8EF58986F70D}" destId="{0814D565-7446-4274-B04F-6DCFB16CD5C5}" srcOrd="0" destOrd="0" presId="urn:microsoft.com/office/officeart/2008/layout/LinedList"/>
    <dgm:cxn modelId="{7C7BF963-EC31-4532-88C5-D253C8985414}" type="presParOf" srcId="{2426B09C-223A-4348-A324-8EF58986F70D}" destId="{E654275A-25B8-4DDD-89E9-F2289F3AF0D6}" srcOrd="1" destOrd="0" presId="urn:microsoft.com/office/officeart/2008/layout/LinedList"/>
    <dgm:cxn modelId="{14CC3C96-1701-4283-AB33-B566525BCE96}" type="presParOf" srcId="{E654275A-25B8-4DDD-89E9-F2289F3AF0D6}" destId="{2B9816A3-4ACF-4879-BC0D-4E1D493A1E80}" srcOrd="0" destOrd="0" presId="urn:microsoft.com/office/officeart/2008/layout/LinedList"/>
    <dgm:cxn modelId="{7A5EF3CB-60D6-4684-B02E-8838C92B3EC7}" type="presParOf" srcId="{E654275A-25B8-4DDD-89E9-F2289F3AF0D6}" destId="{C66D5C28-92AB-44EB-9332-A52CE7CF1ACA}" srcOrd="1" destOrd="0" presId="urn:microsoft.com/office/officeart/2008/layout/LinedList"/>
    <dgm:cxn modelId="{9543768E-5F9C-476E-8F71-74B0C429EFA6}" type="presParOf" srcId="{C66D5C28-92AB-44EB-9332-A52CE7CF1ACA}" destId="{764869BC-EBC9-4400-98E6-E5A16237129C}" srcOrd="0" destOrd="0" presId="urn:microsoft.com/office/officeart/2008/layout/LinedList"/>
    <dgm:cxn modelId="{7AB921E6-3E70-496D-8DA4-9C74BCB4D36E}" type="presParOf" srcId="{C66D5C28-92AB-44EB-9332-A52CE7CF1ACA}" destId="{AE6A16AE-84DF-4900-89BF-66FDEEF06748}" srcOrd="1" destOrd="0" presId="urn:microsoft.com/office/officeart/2008/layout/LinedList"/>
    <dgm:cxn modelId="{45E615D8-03BE-4CFF-AA1B-EE4A114D92CB}" type="presParOf" srcId="{C66D5C28-92AB-44EB-9332-A52CE7CF1ACA}" destId="{D8850AA5-F091-4A6A-B157-E4D2210157F5}" srcOrd="2" destOrd="0" presId="urn:microsoft.com/office/officeart/2008/layout/LinedList"/>
    <dgm:cxn modelId="{0E9FF7B4-35BF-4F91-86E3-4ED60151467A}" type="presParOf" srcId="{E654275A-25B8-4DDD-89E9-F2289F3AF0D6}" destId="{A1812506-DA83-411B-9FAC-9B35AC40EF95}" srcOrd="2" destOrd="0" presId="urn:microsoft.com/office/officeart/2008/layout/LinedList"/>
    <dgm:cxn modelId="{21C3F377-A369-4219-ADE9-2C1EA1A4592E}" type="presParOf" srcId="{E654275A-25B8-4DDD-89E9-F2289F3AF0D6}" destId="{DCB5AB9B-A195-4B0C-AC30-EFCCC2787849}" srcOrd="3" destOrd="0" presId="urn:microsoft.com/office/officeart/2008/layout/LinedList"/>
    <dgm:cxn modelId="{B9958028-1C18-4C49-A67F-89BF0D3B4B70}" type="presParOf" srcId="{E654275A-25B8-4DDD-89E9-F2289F3AF0D6}" destId="{3EFDB25E-2E57-4FF9-934F-971A878FF440}" srcOrd="4" destOrd="0" presId="urn:microsoft.com/office/officeart/2008/layout/LinedList"/>
    <dgm:cxn modelId="{026B0CFE-5FCC-4FF7-89D5-1E4DEFA259E7}" type="presParOf" srcId="{3EFDB25E-2E57-4FF9-934F-971A878FF440}" destId="{33FC55F8-D11D-4246-8775-8637FF935ED1}" srcOrd="0" destOrd="0" presId="urn:microsoft.com/office/officeart/2008/layout/LinedList"/>
    <dgm:cxn modelId="{AAC837A2-ADC9-4D46-A411-BC457C86F84B}" type="presParOf" srcId="{3EFDB25E-2E57-4FF9-934F-971A878FF440}" destId="{E59529A7-D09A-4F59-91DB-0E3EDAA6D184}" srcOrd="1" destOrd="0" presId="urn:microsoft.com/office/officeart/2008/layout/LinedList"/>
    <dgm:cxn modelId="{955F13A7-6789-4FAB-84D6-4BED230364EC}" type="presParOf" srcId="{3EFDB25E-2E57-4FF9-934F-971A878FF440}" destId="{81386FAA-62D3-4419-A3D6-7C0950BAD531}" srcOrd="2" destOrd="0" presId="urn:microsoft.com/office/officeart/2008/layout/LinedList"/>
    <dgm:cxn modelId="{6C634676-CB6D-49BE-AD13-9A240FEB2884}" type="presParOf" srcId="{E654275A-25B8-4DDD-89E9-F2289F3AF0D6}" destId="{107DBBCD-8B56-4AF5-94F8-31CC171B8E6C}" srcOrd="5" destOrd="0" presId="urn:microsoft.com/office/officeart/2008/layout/LinedList"/>
    <dgm:cxn modelId="{A4768CB3-4C59-4EE0-8694-4CBE244FE2CF}" type="presParOf" srcId="{E654275A-25B8-4DDD-89E9-F2289F3AF0D6}" destId="{88A9709E-712E-4536-97B5-FE7FAF6377E3}" srcOrd="6" destOrd="0" presId="urn:microsoft.com/office/officeart/2008/layout/LinedList"/>
    <dgm:cxn modelId="{56E7AF23-BC28-4C80-9D87-9E4531DC8898}" type="presParOf" srcId="{E654275A-25B8-4DDD-89E9-F2289F3AF0D6}" destId="{A4D16313-7723-43B0-B892-CE6DCD4824E2}" srcOrd="7" destOrd="0" presId="urn:microsoft.com/office/officeart/2008/layout/LinedList"/>
    <dgm:cxn modelId="{F9DACFBB-A677-480D-887D-4C119A4C25A0}" type="presParOf" srcId="{A4D16313-7723-43B0-B892-CE6DCD4824E2}" destId="{34E20141-214F-49DA-89E3-1809F4F24679}" srcOrd="0" destOrd="0" presId="urn:microsoft.com/office/officeart/2008/layout/LinedList"/>
    <dgm:cxn modelId="{20FECA49-17A8-4640-89FF-B29FE0222FC1}" type="presParOf" srcId="{A4D16313-7723-43B0-B892-CE6DCD4824E2}" destId="{D88276FF-3A09-483A-B25C-10AA575F61A4}" srcOrd="1" destOrd="0" presId="urn:microsoft.com/office/officeart/2008/layout/LinedList"/>
    <dgm:cxn modelId="{F525E337-8EA0-4A29-985D-591443F16142}" type="presParOf" srcId="{A4D16313-7723-43B0-B892-CE6DCD4824E2}" destId="{DD4B5F66-BC9B-4DF7-83A3-05FBF680DDE7}" srcOrd="2" destOrd="0" presId="urn:microsoft.com/office/officeart/2008/layout/LinedList"/>
    <dgm:cxn modelId="{5FDF50AF-8CCB-414E-8782-572D4C95A25D}" type="presParOf" srcId="{E654275A-25B8-4DDD-89E9-F2289F3AF0D6}" destId="{2F0F47F4-86F9-4450-9D66-DE7379680068}" srcOrd="8" destOrd="0" presId="urn:microsoft.com/office/officeart/2008/layout/LinedList"/>
    <dgm:cxn modelId="{C6B4220C-1BE0-4D1A-B905-1A5A4A4FE254}" type="presParOf" srcId="{E654275A-25B8-4DDD-89E9-F2289F3AF0D6}" destId="{577516A6-3F53-4887-9CF1-7F666B6E8821}"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78D7F2-87C1-47DE-A24C-2943B848500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B08E40C-F805-40B7-BF51-533EE96FE4C3}">
      <dgm:prSet/>
      <dgm:spPr/>
      <dgm:t>
        <a:bodyPr/>
        <a:lstStyle/>
        <a:p>
          <a:r>
            <a:rPr lang="en-GB" b="1" dirty="0"/>
            <a:t>MOTIVATIONS</a:t>
          </a:r>
          <a:endParaRPr lang="en-US" dirty="0"/>
        </a:p>
      </dgm:t>
    </dgm:pt>
    <dgm:pt modelId="{555E951E-9544-4A9D-908D-C149408A2CE8}" type="parTrans" cxnId="{551E06FD-0D67-49E1-8E88-4EB93A6F30F4}">
      <dgm:prSet/>
      <dgm:spPr/>
      <dgm:t>
        <a:bodyPr/>
        <a:lstStyle/>
        <a:p>
          <a:endParaRPr lang="en-US"/>
        </a:p>
      </dgm:t>
    </dgm:pt>
    <dgm:pt modelId="{71EF4D49-A679-4872-986B-095DF95E9181}" type="sibTrans" cxnId="{551E06FD-0D67-49E1-8E88-4EB93A6F30F4}">
      <dgm:prSet/>
      <dgm:spPr/>
      <dgm:t>
        <a:bodyPr/>
        <a:lstStyle/>
        <a:p>
          <a:endParaRPr lang="en-US"/>
        </a:p>
      </dgm:t>
    </dgm:pt>
    <dgm:pt modelId="{F3AE8A30-9D7C-4CC1-A3FB-8EFA50E4C025}">
      <dgm:prSet/>
      <dgm:spPr/>
      <dgm:t>
        <a:bodyPr/>
        <a:lstStyle/>
        <a:p>
          <a:r>
            <a:rPr lang="en-US" dirty="0"/>
            <a:t>Complexity of real-world problems is growing very fast (e.g. due</a:t>
          </a:r>
          <a:r>
            <a:rPr lang="pl-PL" dirty="0"/>
            <a:t> </a:t>
          </a:r>
          <a:r>
            <a:rPr lang="en-US" dirty="0"/>
            <a:t>to globalization)</a:t>
          </a:r>
        </a:p>
      </dgm:t>
    </dgm:pt>
    <dgm:pt modelId="{1E1E244D-8D87-4AA7-852E-B2A128CB3482}" type="parTrans" cxnId="{E0F35816-D84B-45E2-BFC6-A3559190FE0D}">
      <dgm:prSet/>
      <dgm:spPr/>
      <dgm:t>
        <a:bodyPr/>
        <a:lstStyle/>
        <a:p>
          <a:endParaRPr lang="en-US"/>
        </a:p>
      </dgm:t>
    </dgm:pt>
    <dgm:pt modelId="{CA728AA6-7EF2-4812-96AE-C97A4C86F887}" type="sibTrans" cxnId="{E0F35816-D84B-45E2-BFC6-A3559190FE0D}">
      <dgm:prSet/>
      <dgm:spPr/>
      <dgm:t>
        <a:bodyPr/>
        <a:lstStyle/>
        <a:p>
          <a:endParaRPr lang="en-US"/>
        </a:p>
      </dgm:t>
    </dgm:pt>
    <dgm:pt modelId="{FC396309-DE89-44E7-8C92-2AE889AD6CFF}">
      <dgm:prSet/>
      <dgm:spPr/>
      <dgm:t>
        <a:bodyPr/>
        <a:lstStyle/>
        <a:p>
          <a:r>
            <a:rPr lang="en-US" dirty="0"/>
            <a:t>Real-world problems usually consist of two or more sub-problems</a:t>
          </a:r>
          <a:r>
            <a:rPr lang="pl-PL" dirty="0"/>
            <a:t> </a:t>
          </a:r>
          <a:r>
            <a:rPr lang="en-US" dirty="0"/>
            <a:t>that are interdependent (to each other) </a:t>
          </a:r>
        </a:p>
      </dgm:t>
    </dgm:pt>
    <dgm:pt modelId="{51CA035B-4222-42CF-B31A-96F989ED9ED1}" type="parTrans" cxnId="{C0F9B1F3-92C9-48CF-9F5B-6C37272C2142}">
      <dgm:prSet/>
      <dgm:spPr/>
      <dgm:t>
        <a:bodyPr/>
        <a:lstStyle/>
        <a:p>
          <a:endParaRPr lang="en-US"/>
        </a:p>
      </dgm:t>
    </dgm:pt>
    <dgm:pt modelId="{E11DF7D5-DA9E-4FB5-8C09-B0FAA6A6D628}" type="sibTrans" cxnId="{C0F9B1F3-92C9-48CF-9F5B-6C37272C2142}">
      <dgm:prSet/>
      <dgm:spPr/>
      <dgm:t>
        <a:bodyPr/>
        <a:lstStyle/>
        <a:p>
          <a:endParaRPr lang="en-US"/>
        </a:p>
      </dgm:t>
    </dgm:pt>
    <dgm:pt modelId="{DC2103ED-3B88-4629-98E2-26A5424C9176}">
      <dgm:prSet/>
      <dgm:spPr/>
      <dgm:t>
        <a:bodyPr/>
        <a:lstStyle/>
        <a:p>
          <a:r>
            <a:rPr lang="en-GB" dirty="0"/>
            <a:t>Lack</a:t>
          </a:r>
          <a:r>
            <a:rPr lang="pl-PL" dirty="0"/>
            <a:t> </a:t>
          </a:r>
          <a:r>
            <a:rPr lang="en-GB" dirty="0"/>
            <a:t>of comparative</a:t>
          </a:r>
          <a:r>
            <a:rPr lang="pl-PL" dirty="0"/>
            <a:t> </a:t>
          </a:r>
          <a:r>
            <a:rPr lang="en-GB" dirty="0"/>
            <a:t>experiments between metaheuristics for this particular problem</a:t>
          </a:r>
          <a:endParaRPr lang="en-US" dirty="0"/>
        </a:p>
      </dgm:t>
    </dgm:pt>
    <dgm:pt modelId="{8DC16D69-B87E-4213-9896-99301EAC5541}" type="parTrans" cxnId="{4DDEFD03-307A-41A3-98A8-F94763C4811F}">
      <dgm:prSet/>
      <dgm:spPr/>
      <dgm:t>
        <a:bodyPr/>
        <a:lstStyle/>
        <a:p>
          <a:endParaRPr lang="en-US"/>
        </a:p>
      </dgm:t>
    </dgm:pt>
    <dgm:pt modelId="{42F592E6-858F-4560-93EC-A53F1524619B}" type="sibTrans" cxnId="{4DDEFD03-307A-41A3-98A8-F94763C4811F}">
      <dgm:prSet/>
      <dgm:spPr/>
      <dgm:t>
        <a:bodyPr/>
        <a:lstStyle/>
        <a:p>
          <a:endParaRPr lang="en-US"/>
        </a:p>
      </dgm:t>
    </dgm:pt>
    <dgm:pt modelId="{BEA5FCE8-7DE1-4DED-B54E-A0C2CA2AC324}" type="pres">
      <dgm:prSet presAssocID="{AF78D7F2-87C1-47DE-A24C-2943B848500F}" presName="vert0" presStyleCnt="0">
        <dgm:presLayoutVars>
          <dgm:dir/>
          <dgm:animOne val="branch"/>
          <dgm:animLvl val="lvl"/>
        </dgm:presLayoutVars>
      </dgm:prSet>
      <dgm:spPr/>
    </dgm:pt>
    <dgm:pt modelId="{2F7B0CDA-0414-42BC-8486-07B98052E006}" type="pres">
      <dgm:prSet presAssocID="{9B08E40C-F805-40B7-BF51-533EE96FE4C3}" presName="thickLine" presStyleLbl="alignNode1" presStyleIdx="0" presStyleCnt="1"/>
      <dgm:spPr/>
    </dgm:pt>
    <dgm:pt modelId="{BC1CB8D0-2B36-4FCB-970C-EBBF771CB5B2}" type="pres">
      <dgm:prSet presAssocID="{9B08E40C-F805-40B7-BF51-533EE96FE4C3}" presName="horz1" presStyleCnt="0"/>
      <dgm:spPr/>
    </dgm:pt>
    <dgm:pt modelId="{3FF99B52-DB59-4CE7-8479-65211A0F0CE8}" type="pres">
      <dgm:prSet presAssocID="{9B08E40C-F805-40B7-BF51-533EE96FE4C3}" presName="tx1" presStyleLbl="revTx" presStyleIdx="0" presStyleCnt="4"/>
      <dgm:spPr/>
    </dgm:pt>
    <dgm:pt modelId="{AA2137AB-2C64-4939-B151-C83248CE5E94}" type="pres">
      <dgm:prSet presAssocID="{9B08E40C-F805-40B7-BF51-533EE96FE4C3}" presName="vert1" presStyleCnt="0"/>
      <dgm:spPr/>
    </dgm:pt>
    <dgm:pt modelId="{A7884EB0-EEC3-4596-AC3F-00108DB50B69}" type="pres">
      <dgm:prSet presAssocID="{F3AE8A30-9D7C-4CC1-A3FB-8EFA50E4C025}" presName="vertSpace2a" presStyleCnt="0"/>
      <dgm:spPr/>
    </dgm:pt>
    <dgm:pt modelId="{323E3128-D549-4CA6-9353-79DD4177B4A0}" type="pres">
      <dgm:prSet presAssocID="{F3AE8A30-9D7C-4CC1-A3FB-8EFA50E4C025}" presName="horz2" presStyleCnt="0"/>
      <dgm:spPr/>
    </dgm:pt>
    <dgm:pt modelId="{3E984985-B3A2-4646-9CD6-6FB097856717}" type="pres">
      <dgm:prSet presAssocID="{F3AE8A30-9D7C-4CC1-A3FB-8EFA50E4C025}" presName="horzSpace2" presStyleCnt="0"/>
      <dgm:spPr/>
    </dgm:pt>
    <dgm:pt modelId="{E0E82FE9-D679-4391-A510-9ADE32C86DF6}" type="pres">
      <dgm:prSet presAssocID="{F3AE8A30-9D7C-4CC1-A3FB-8EFA50E4C025}" presName="tx2" presStyleLbl="revTx" presStyleIdx="1" presStyleCnt="4"/>
      <dgm:spPr/>
    </dgm:pt>
    <dgm:pt modelId="{A9E567EE-98AB-434A-8E59-E9B548FD22B3}" type="pres">
      <dgm:prSet presAssocID="{F3AE8A30-9D7C-4CC1-A3FB-8EFA50E4C025}" presName="vert2" presStyleCnt="0"/>
      <dgm:spPr/>
    </dgm:pt>
    <dgm:pt modelId="{D5073B8D-4C69-44F5-BB90-C0D9417CABF6}" type="pres">
      <dgm:prSet presAssocID="{F3AE8A30-9D7C-4CC1-A3FB-8EFA50E4C025}" presName="thinLine2b" presStyleLbl="callout" presStyleIdx="0" presStyleCnt="3"/>
      <dgm:spPr/>
    </dgm:pt>
    <dgm:pt modelId="{768E06D5-8C6D-4210-B0FB-05307EFF91E3}" type="pres">
      <dgm:prSet presAssocID="{F3AE8A30-9D7C-4CC1-A3FB-8EFA50E4C025}" presName="vertSpace2b" presStyleCnt="0"/>
      <dgm:spPr/>
    </dgm:pt>
    <dgm:pt modelId="{8E2665FD-4435-4E5A-966F-598B6FE5451C}" type="pres">
      <dgm:prSet presAssocID="{FC396309-DE89-44E7-8C92-2AE889AD6CFF}" presName="horz2" presStyleCnt="0"/>
      <dgm:spPr/>
    </dgm:pt>
    <dgm:pt modelId="{B49DAE7F-89B7-4179-8522-564DA469A39C}" type="pres">
      <dgm:prSet presAssocID="{FC396309-DE89-44E7-8C92-2AE889AD6CFF}" presName="horzSpace2" presStyleCnt="0"/>
      <dgm:spPr/>
    </dgm:pt>
    <dgm:pt modelId="{0B58ED78-A812-4711-8648-3A097FC9853E}" type="pres">
      <dgm:prSet presAssocID="{FC396309-DE89-44E7-8C92-2AE889AD6CFF}" presName="tx2" presStyleLbl="revTx" presStyleIdx="2" presStyleCnt="4"/>
      <dgm:spPr/>
    </dgm:pt>
    <dgm:pt modelId="{B15207B7-D7AF-4718-859C-4BA6AB87A1C3}" type="pres">
      <dgm:prSet presAssocID="{FC396309-DE89-44E7-8C92-2AE889AD6CFF}" presName="vert2" presStyleCnt="0"/>
      <dgm:spPr/>
    </dgm:pt>
    <dgm:pt modelId="{A7E2488C-CD02-4304-8C70-41D940C08C34}" type="pres">
      <dgm:prSet presAssocID="{FC396309-DE89-44E7-8C92-2AE889AD6CFF}" presName="thinLine2b" presStyleLbl="callout" presStyleIdx="1" presStyleCnt="3"/>
      <dgm:spPr/>
    </dgm:pt>
    <dgm:pt modelId="{78968006-6D1C-4F54-B583-ED3AA0185C01}" type="pres">
      <dgm:prSet presAssocID="{FC396309-DE89-44E7-8C92-2AE889AD6CFF}" presName="vertSpace2b" presStyleCnt="0"/>
      <dgm:spPr/>
    </dgm:pt>
    <dgm:pt modelId="{D05A646A-F1F5-4889-AD8F-72664DDB3162}" type="pres">
      <dgm:prSet presAssocID="{DC2103ED-3B88-4629-98E2-26A5424C9176}" presName="horz2" presStyleCnt="0"/>
      <dgm:spPr/>
    </dgm:pt>
    <dgm:pt modelId="{1D16F5D0-6F33-444F-8230-28AA04039AF9}" type="pres">
      <dgm:prSet presAssocID="{DC2103ED-3B88-4629-98E2-26A5424C9176}" presName="horzSpace2" presStyleCnt="0"/>
      <dgm:spPr/>
    </dgm:pt>
    <dgm:pt modelId="{32D479DB-533B-409D-B1CE-8AAFFEB77E98}" type="pres">
      <dgm:prSet presAssocID="{DC2103ED-3B88-4629-98E2-26A5424C9176}" presName="tx2" presStyleLbl="revTx" presStyleIdx="3" presStyleCnt="4"/>
      <dgm:spPr/>
    </dgm:pt>
    <dgm:pt modelId="{1D2AFD93-232B-4297-8EBF-5AAB34910F88}" type="pres">
      <dgm:prSet presAssocID="{DC2103ED-3B88-4629-98E2-26A5424C9176}" presName="vert2" presStyleCnt="0"/>
      <dgm:spPr/>
    </dgm:pt>
    <dgm:pt modelId="{E508C097-B7AC-42AC-8008-CC34F3ACD1A3}" type="pres">
      <dgm:prSet presAssocID="{DC2103ED-3B88-4629-98E2-26A5424C9176}" presName="thinLine2b" presStyleLbl="callout" presStyleIdx="2" presStyleCnt="3"/>
      <dgm:spPr/>
    </dgm:pt>
    <dgm:pt modelId="{B9E85B32-8123-4CEA-A3F2-43BB9458EC09}" type="pres">
      <dgm:prSet presAssocID="{DC2103ED-3B88-4629-98E2-26A5424C9176}" presName="vertSpace2b" presStyleCnt="0"/>
      <dgm:spPr/>
    </dgm:pt>
  </dgm:ptLst>
  <dgm:cxnLst>
    <dgm:cxn modelId="{4DDEFD03-307A-41A3-98A8-F94763C4811F}" srcId="{9B08E40C-F805-40B7-BF51-533EE96FE4C3}" destId="{DC2103ED-3B88-4629-98E2-26A5424C9176}" srcOrd="2" destOrd="0" parTransId="{8DC16D69-B87E-4213-9896-99301EAC5541}" sibTransId="{42F592E6-858F-4560-93EC-A53F1524619B}"/>
    <dgm:cxn modelId="{E0F35816-D84B-45E2-BFC6-A3559190FE0D}" srcId="{9B08E40C-F805-40B7-BF51-533EE96FE4C3}" destId="{F3AE8A30-9D7C-4CC1-A3FB-8EFA50E4C025}" srcOrd="0" destOrd="0" parTransId="{1E1E244D-8D87-4AA7-852E-B2A128CB3482}" sibTransId="{CA728AA6-7EF2-4812-96AE-C97A4C86F887}"/>
    <dgm:cxn modelId="{DD057B47-9A1E-4849-9BEC-8CD369D1344F}" type="presOf" srcId="{F3AE8A30-9D7C-4CC1-A3FB-8EFA50E4C025}" destId="{E0E82FE9-D679-4391-A510-9ADE32C86DF6}" srcOrd="0" destOrd="0" presId="urn:microsoft.com/office/officeart/2008/layout/LinedList"/>
    <dgm:cxn modelId="{7AF3DC53-2475-4137-8285-1A329793D730}" type="presOf" srcId="{DC2103ED-3B88-4629-98E2-26A5424C9176}" destId="{32D479DB-533B-409D-B1CE-8AAFFEB77E98}" srcOrd="0" destOrd="0" presId="urn:microsoft.com/office/officeart/2008/layout/LinedList"/>
    <dgm:cxn modelId="{5D528C7E-5C82-4B1A-B5CE-D011EE63432A}" type="presOf" srcId="{AF78D7F2-87C1-47DE-A24C-2943B848500F}" destId="{BEA5FCE8-7DE1-4DED-B54E-A0C2CA2AC324}" srcOrd="0" destOrd="0" presId="urn:microsoft.com/office/officeart/2008/layout/LinedList"/>
    <dgm:cxn modelId="{C6708BB5-7497-4F0F-AA67-7C06428687DD}" type="presOf" srcId="{9B08E40C-F805-40B7-BF51-533EE96FE4C3}" destId="{3FF99B52-DB59-4CE7-8479-65211A0F0CE8}" srcOrd="0" destOrd="0" presId="urn:microsoft.com/office/officeart/2008/layout/LinedList"/>
    <dgm:cxn modelId="{538677D0-4BD1-4B7C-8CC2-A2B12DB1A0C2}" type="presOf" srcId="{FC396309-DE89-44E7-8C92-2AE889AD6CFF}" destId="{0B58ED78-A812-4711-8648-3A097FC9853E}" srcOrd="0" destOrd="0" presId="urn:microsoft.com/office/officeart/2008/layout/LinedList"/>
    <dgm:cxn modelId="{C0F9B1F3-92C9-48CF-9F5B-6C37272C2142}" srcId="{9B08E40C-F805-40B7-BF51-533EE96FE4C3}" destId="{FC396309-DE89-44E7-8C92-2AE889AD6CFF}" srcOrd="1" destOrd="0" parTransId="{51CA035B-4222-42CF-B31A-96F989ED9ED1}" sibTransId="{E11DF7D5-DA9E-4FB5-8C09-B0FAA6A6D628}"/>
    <dgm:cxn modelId="{551E06FD-0D67-49E1-8E88-4EB93A6F30F4}" srcId="{AF78D7F2-87C1-47DE-A24C-2943B848500F}" destId="{9B08E40C-F805-40B7-BF51-533EE96FE4C3}" srcOrd="0" destOrd="0" parTransId="{555E951E-9544-4A9D-908D-C149408A2CE8}" sibTransId="{71EF4D49-A679-4872-986B-095DF95E9181}"/>
    <dgm:cxn modelId="{6104E7C8-D151-4B44-ADE2-232D241B376E}" type="presParOf" srcId="{BEA5FCE8-7DE1-4DED-B54E-A0C2CA2AC324}" destId="{2F7B0CDA-0414-42BC-8486-07B98052E006}" srcOrd="0" destOrd="0" presId="urn:microsoft.com/office/officeart/2008/layout/LinedList"/>
    <dgm:cxn modelId="{E540EC45-5AC2-488A-9AC0-58E1C0F3A305}" type="presParOf" srcId="{BEA5FCE8-7DE1-4DED-B54E-A0C2CA2AC324}" destId="{BC1CB8D0-2B36-4FCB-970C-EBBF771CB5B2}" srcOrd="1" destOrd="0" presId="urn:microsoft.com/office/officeart/2008/layout/LinedList"/>
    <dgm:cxn modelId="{DB98EC0F-6D3A-42A4-93E2-BB04CBC12CFC}" type="presParOf" srcId="{BC1CB8D0-2B36-4FCB-970C-EBBF771CB5B2}" destId="{3FF99B52-DB59-4CE7-8479-65211A0F0CE8}" srcOrd="0" destOrd="0" presId="urn:microsoft.com/office/officeart/2008/layout/LinedList"/>
    <dgm:cxn modelId="{740775CB-159C-4F9F-B47D-73DCE643EE8A}" type="presParOf" srcId="{BC1CB8D0-2B36-4FCB-970C-EBBF771CB5B2}" destId="{AA2137AB-2C64-4939-B151-C83248CE5E94}" srcOrd="1" destOrd="0" presId="urn:microsoft.com/office/officeart/2008/layout/LinedList"/>
    <dgm:cxn modelId="{FE78A24B-779A-457B-9056-61E70A545D8F}" type="presParOf" srcId="{AA2137AB-2C64-4939-B151-C83248CE5E94}" destId="{A7884EB0-EEC3-4596-AC3F-00108DB50B69}" srcOrd="0" destOrd="0" presId="urn:microsoft.com/office/officeart/2008/layout/LinedList"/>
    <dgm:cxn modelId="{BA3AA62A-50CB-492D-BC20-714AE1AC6471}" type="presParOf" srcId="{AA2137AB-2C64-4939-B151-C83248CE5E94}" destId="{323E3128-D549-4CA6-9353-79DD4177B4A0}" srcOrd="1" destOrd="0" presId="urn:microsoft.com/office/officeart/2008/layout/LinedList"/>
    <dgm:cxn modelId="{3E1A1B54-37AE-48A0-BFAD-590A5C484195}" type="presParOf" srcId="{323E3128-D549-4CA6-9353-79DD4177B4A0}" destId="{3E984985-B3A2-4646-9CD6-6FB097856717}" srcOrd="0" destOrd="0" presId="urn:microsoft.com/office/officeart/2008/layout/LinedList"/>
    <dgm:cxn modelId="{F2ECEDE6-8439-4300-B9A3-49653A836451}" type="presParOf" srcId="{323E3128-D549-4CA6-9353-79DD4177B4A0}" destId="{E0E82FE9-D679-4391-A510-9ADE32C86DF6}" srcOrd="1" destOrd="0" presId="urn:microsoft.com/office/officeart/2008/layout/LinedList"/>
    <dgm:cxn modelId="{8F0A9AFE-D805-4707-AC8F-B7248C3523C1}" type="presParOf" srcId="{323E3128-D549-4CA6-9353-79DD4177B4A0}" destId="{A9E567EE-98AB-434A-8E59-E9B548FD22B3}" srcOrd="2" destOrd="0" presId="urn:microsoft.com/office/officeart/2008/layout/LinedList"/>
    <dgm:cxn modelId="{79E9B4D7-2D19-49D3-AE26-CFF41CB6D77C}" type="presParOf" srcId="{AA2137AB-2C64-4939-B151-C83248CE5E94}" destId="{D5073B8D-4C69-44F5-BB90-C0D9417CABF6}" srcOrd="2" destOrd="0" presId="urn:microsoft.com/office/officeart/2008/layout/LinedList"/>
    <dgm:cxn modelId="{EF2F3A62-E4ED-4491-BBF1-7E98C492BCC3}" type="presParOf" srcId="{AA2137AB-2C64-4939-B151-C83248CE5E94}" destId="{768E06D5-8C6D-4210-B0FB-05307EFF91E3}" srcOrd="3" destOrd="0" presId="urn:microsoft.com/office/officeart/2008/layout/LinedList"/>
    <dgm:cxn modelId="{87180A59-886B-428B-A019-C266909362F8}" type="presParOf" srcId="{AA2137AB-2C64-4939-B151-C83248CE5E94}" destId="{8E2665FD-4435-4E5A-966F-598B6FE5451C}" srcOrd="4" destOrd="0" presId="urn:microsoft.com/office/officeart/2008/layout/LinedList"/>
    <dgm:cxn modelId="{D20AE91B-504F-4C26-AA7F-3DC683EEAB9C}" type="presParOf" srcId="{8E2665FD-4435-4E5A-966F-598B6FE5451C}" destId="{B49DAE7F-89B7-4179-8522-564DA469A39C}" srcOrd="0" destOrd="0" presId="urn:microsoft.com/office/officeart/2008/layout/LinedList"/>
    <dgm:cxn modelId="{DC893EC6-3DBF-4A3B-A0EF-4986AF053857}" type="presParOf" srcId="{8E2665FD-4435-4E5A-966F-598B6FE5451C}" destId="{0B58ED78-A812-4711-8648-3A097FC9853E}" srcOrd="1" destOrd="0" presId="urn:microsoft.com/office/officeart/2008/layout/LinedList"/>
    <dgm:cxn modelId="{8F6AB5C9-21E2-4026-9C6E-D04F51219D21}" type="presParOf" srcId="{8E2665FD-4435-4E5A-966F-598B6FE5451C}" destId="{B15207B7-D7AF-4718-859C-4BA6AB87A1C3}" srcOrd="2" destOrd="0" presId="urn:microsoft.com/office/officeart/2008/layout/LinedList"/>
    <dgm:cxn modelId="{0552A549-E497-4E68-832F-87D033887CD5}" type="presParOf" srcId="{AA2137AB-2C64-4939-B151-C83248CE5E94}" destId="{A7E2488C-CD02-4304-8C70-41D940C08C34}" srcOrd="5" destOrd="0" presId="urn:microsoft.com/office/officeart/2008/layout/LinedList"/>
    <dgm:cxn modelId="{3C3BDC02-B8D2-46A8-8FE3-379FB73A0C43}" type="presParOf" srcId="{AA2137AB-2C64-4939-B151-C83248CE5E94}" destId="{78968006-6D1C-4F54-B583-ED3AA0185C01}" srcOrd="6" destOrd="0" presId="urn:microsoft.com/office/officeart/2008/layout/LinedList"/>
    <dgm:cxn modelId="{16586A4E-F518-4119-A73C-F7783E5BBEF8}" type="presParOf" srcId="{AA2137AB-2C64-4939-B151-C83248CE5E94}" destId="{D05A646A-F1F5-4889-AD8F-72664DDB3162}" srcOrd="7" destOrd="0" presId="urn:microsoft.com/office/officeart/2008/layout/LinedList"/>
    <dgm:cxn modelId="{C5612D4D-E0FA-4A02-AFC4-25E9F270D75B}" type="presParOf" srcId="{D05A646A-F1F5-4889-AD8F-72664DDB3162}" destId="{1D16F5D0-6F33-444F-8230-28AA04039AF9}" srcOrd="0" destOrd="0" presId="urn:microsoft.com/office/officeart/2008/layout/LinedList"/>
    <dgm:cxn modelId="{18555312-267F-4DF5-96E1-DD3ABEAE0E2D}" type="presParOf" srcId="{D05A646A-F1F5-4889-AD8F-72664DDB3162}" destId="{32D479DB-533B-409D-B1CE-8AAFFEB77E98}" srcOrd="1" destOrd="0" presId="urn:microsoft.com/office/officeart/2008/layout/LinedList"/>
    <dgm:cxn modelId="{0B82AD45-7877-4430-BC23-B18F901873E1}" type="presParOf" srcId="{D05A646A-F1F5-4889-AD8F-72664DDB3162}" destId="{1D2AFD93-232B-4297-8EBF-5AAB34910F88}" srcOrd="2" destOrd="0" presId="urn:microsoft.com/office/officeart/2008/layout/LinedList"/>
    <dgm:cxn modelId="{56E40D65-B9E8-414B-988C-C5B441258FB8}" type="presParOf" srcId="{AA2137AB-2C64-4939-B151-C83248CE5E94}" destId="{E508C097-B7AC-42AC-8008-CC34F3ACD1A3}" srcOrd="8" destOrd="0" presId="urn:microsoft.com/office/officeart/2008/layout/LinedList"/>
    <dgm:cxn modelId="{286672A6-2914-4905-801F-03D66EC77F3B}" type="presParOf" srcId="{AA2137AB-2C64-4939-B151-C83248CE5E94}" destId="{B9E85B32-8123-4CEA-A3F2-43BB9458EC09}"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84B333-0275-47FE-8FE1-C6432E3185C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852129-52DA-4D19-9B39-59C0E297BBA7}">
      <dgm:prSet/>
      <dgm:spPr/>
      <dgm:t>
        <a:bodyPr/>
        <a:lstStyle/>
        <a:p>
          <a:r>
            <a:rPr lang="en-US" b="1"/>
            <a:t>A Comprehensive Benchmark Set and Heuristics for the</a:t>
          </a:r>
          <a:r>
            <a:rPr lang="pl-PL" b="1"/>
            <a:t> </a:t>
          </a:r>
          <a:r>
            <a:rPr lang="en-US" b="1"/>
            <a:t>Traveling Thief Problem</a:t>
          </a:r>
          <a:endParaRPr lang="en-US"/>
        </a:p>
      </dgm:t>
    </dgm:pt>
    <dgm:pt modelId="{534F3271-2268-4136-92FA-ABB6C2CEAE91}" type="parTrans" cxnId="{68A9E1AA-87CC-4DED-95C4-72D82554FEB6}">
      <dgm:prSet/>
      <dgm:spPr/>
      <dgm:t>
        <a:bodyPr/>
        <a:lstStyle/>
        <a:p>
          <a:endParaRPr lang="en-US"/>
        </a:p>
      </dgm:t>
    </dgm:pt>
    <dgm:pt modelId="{A1534B36-B6D2-410E-9D63-E16CF54111E6}" type="sibTrans" cxnId="{68A9E1AA-87CC-4DED-95C4-72D82554FEB6}">
      <dgm:prSet/>
      <dgm:spPr/>
      <dgm:t>
        <a:bodyPr/>
        <a:lstStyle/>
        <a:p>
          <a:endParaRPr lang="en-US"/>
        </a:p>
      </dgm:t>
    </dgm:pt>
    <dgm:pt modelId="{3899169F-42B3-4FAC-8093-3C2C06B9053B}">
      <dgm:prSet custT="1"/>
      <dgm:spPr/>
      <dgm:t>
        <a:bodyPr/>
        <a:lstStyle/>
        <a:p>
          <a:r>
            <a:rPr lang="en-US" sz="1200" dirty="0"/>
            <a:t>https://dl.acm.org/citation.cfm?id=2598249</a:t>
          </a:r>
        </a:p>
      </dgm:t>
    </dgm:pt>
    <dgm:pt modelId="{A80F3B7A-0B86-46D6-86F6-D53D6CD0CF02}" type="parTrans" cxnId="{830628F2-412C-40D4-BDB4-F0D8D8EE03BD}">
      <dgm:prSet/>
      <dgm:spPr/>
      <dgm:t>
        <a:bodyPr/>
        <a:lstStyle/>
        <a:p>
          <a:endParaRPr lang="en-US"/>
        </a:p>
      </dgm:t>
    </dgm:pt>
    <dgm:pt modelId="{26C40913-B037-4C13-8B5A-087A03262E31}" type="sibTrans" cxnId="{830628F2-412C-40D4-BDB4-F0D8D8EE03BD}">
      <dgm:prSet/>
      <dgm:spPr/>
      <dgm:t>
        <a:bodyPr/>
        <a:lstStyle/>
        <a:p>
          <a:endParaRPr lang="en-US"/>
        </a:p>
      </dgm:t>
    </dgm:pt>
    <dgm:pt modelId="{C3FEFCD1-4FB7-4164-890A-E74BEE6F66CF}" type="pres">
      <dgm:prSet presAssocID="{CD84B333-0275-47FE-8FE1-C6432E3185C1}" presName="root" presStyleCnt="0">
        <dgm:presLayoutVars>
          <dgm:dir/>
          <dgm:resizeHandles val="exact"/>
        </dgm:presLayoutVars>
      </dgm:prSet>
      <dgm:spPr/>
    </dgm:pt>
    <dgm:pt modelId="{1F57BDF3-D308-4539-84A7-2DD055D3236F}" type="pres">
      <dgm:prSet presAssocID="{12852129-52DA-4D19-9B39-59C0E297BBA7}" presName="compNode" presStyleCnt="0"/>
      <dgm:spPr/>
    </dgm:pt>
    <dgm:pt modelId="{93399DEE-8269-4DD7-ACAD-DE53634F6828}" type="pres">
      <dgm:prSet presAssocID="{12852129-52DA-4D19-9B39-59C0E297BBA7}" presName="bgRect" presStyleLbl="bgShp" presStyleIdx="0" presStyleCnt="2"/>
      <dgm:spPr/>
    </dgm:pt>
    <dgm:pt modelId="{96907EDF-CA7D-48F5-BF79-7EC71CBBBF4C}" type="pres">
      <dgm:prSet presAssocID="{12852129-52DA-4D19-9B39-59C0E297BB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chitecture"/>
        </a:ext>
      </dgm:extLst>
    </dgm:pt>
    <dgm:pt modelId="{2ACB6EDC-9726-4A04-B5FA-0FC437465B9A}" type="pres">
      <dgm:prSet presAssocID="{12852129-52DA-4D19-9B39-59C0E297BBA7}" presName="spaceRect" presStyleCnt="0"/>
      <dgm:spPr/>
    </dgm:pt>
    <dgm:pt modelId="{48540ABC-B5AB-4B4D-ADF9-B4C313236AAD}" type="pres">
      <dgm:prSet presAssocID="{12852129-52DA-4D19-9B39-59C0E297BBA7}" presName="parTx" presStyleLbl="revTx" presStyleIdx="0" presStyleCnt="2">
        <dgm:presLayoutVars>
          <dgm:chMax val="0"/>
          <dgm:chPref val="0"/>
        </dgm:presLayoutVars>
      </dgm:prSet>
      <dgm:spPr/>
    </dgm:pt>
    <dgm:pt modelId="{475CC5B5-4BAA-4097-9828-9EC1CEFF0B0F}" type="pres">
      <dgm:prSet presAssocID="{A1534B36-B6D2-410E-9D63-E16CF54111E6}" presName="sibTrans" presStyleCnt="0"/>
      <dgm:spPr/>
    </dgm:pt>
    <dgm:pt modelId="{F9374306-94B3-4D24-97D1-B676D30C4C43}" type="pres">
      <dgm:prSet presAssocID="{3899169F-42B3-4FAC-8093-3C2C06B9053B}" presName="compNode" presStyleCnt="0"/>
      <dgm:spPr/>
    </dgm:pt>
    <dgm:pt modelId="{89409DAA-4F32-4EEC-A4F5-30530ABE3AAA}" type="pres">
      <dgm:prSet presAssocID="{3899169F-42B3-4FAC-8093-3C2C06B9053B}" presName="bgRect" presStyleLbl="bgShp" presStyleIdx="1" presStyleCnt="2"/>
      <dgm:spPr/>
    </dgm:pt>
    <dgm:pt modelId="{415D7105-D771-4687-AD5B-882F179EEFC9}" type="pres">
      <dgm:prSet presAssocID="{3899169F-42B3-4FAC-8093-3C2C06B905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A98BCA31-82B8-4294-813D-A38F55C7CCC4}" type="pres">
      <dgm:prSet presAssocID="{3899169F-42B3-4FAC-8093-3C2C06B9053B}" presName="spaceRect" presStyleCnt="0"/>
      <dgm:spPr/>
    </dgm:pt>
    <dgm:pt modelId="{3FE8874F-1679-4ABB-AD75-2A1ED21ED159}" type="pres">
      <dgm:prSet presAssocID="{3899169F-42B3-4FAC-8093-3C2C06B9053B}" presName="parTx" presStyleLbl="revTx" presStyleIdx="1" presStyleCnt="2">
        <dgm:presLayoutVars>
          <dgm:chMax val="0"/>
          <dgm:chPref val="0"/>
        </dgm:presLayoutVars>
      </dgm:prSet>
      <dgm:spPr/>
    </dgm:pt>
  </dgm:ptLst>
  <dgm:cxnLst>
    <dgm:cxn modelId="{3B03681B-B16F-40B7-AC65-D506DCF4ACD5}" type="presOf" srcId="{12852129-52DA-4D19-9B39-59C0E297BBA7}" destId="{48540ABC-B5AB-4B4D-ADF9-B4C313236AAD}" srcOrd="0" destOrd="0" presId="urn:microsoft.com/office/officeart/2018/2/layout/IconVerticalSolidList"/>
    <dgm:cxn modelId="{FA8DB07A-9598-4AEA-948A-45EFE243A013}" type="presOf" srcId="{CD84B333-0275-47FE-8FE1-C6432E3185C1}" destId="{C3FEFCD1-4FB7-4164-890A-E74BEE6F66CF}" srcOrd="0" destOrd="0" presId="urn:microsoft.com/office/officeart/2018/2/layout/IconVerticalSolidList"/>
    <dgm:cxn modelId="{A9ADC0A6-2BA8-4386-A9C1-DB9F968F4198}" type="presOf" srcId="{3899169F-42B3-4FAC-8093-3C2C06B9053B}" destId="{3FE8874F-1679-4ABB-AD75-2A1ED21ED159}" srcOrd="0" destOrd="0" presId="urn:microsoft.com/office/officeart/2018/2/layout/IconVerticalSolidList"/>
    <dgm:cxn modelId="{68A9E1AA-87CC-4DED-95C4-72D82554FEB6}" srcId="{CD84B333-0275-47FE-8FE1-C6432E3185C1}" destId="{12852129-52DA-4D19-9B39-59C0E297BBA7}" srcOrd="0" destOrd="0" parTransId="{534F3271-2268-4136-92FA-ABB6C2CEAE91}" sibTransId="{A1534B36-B6D2-410E-9D63-E16CF54111E6}"/>
    <dgm:cxn modelId="{830628F2-412C-40D4-BDB4-F0D8D8EE03BD}" srcId="{CD84B333-0275-47FE-8FE1-C6432E3185C1}" destId="{3899169F-42B3-4FAC-8093-3C2C06B9053B}" srcOrd="1" destOrd="0" parTransId="{A80F3B7A-0B86-46D6-86F6-D53D6CD0CF02}" sibTransId="{26C40913-B037-4C13-8B5A-087A03262E31}"/>
    <dgm:cxn modelId="{21F683FE-AB6F-4AF0-9E70-E4FD2376034F}" type="presParOf" srcId="{C3FEFCD1-4FB7-4164-890A-E74BEE6F66CF}" destId="{1F57BDF3-D308-4539-84A7-2DD055D3236F}" srcOrd="0" destOrd="0" presId="urn:microsoft.com/office/officeart/2018/2/layout/IconVerticalSolidList"/>
    <dgm:cxn modelId="{379E95AF-18B2-4CC1-987C-6091AF99D9FB}" type="presParOf" srcId="{1F57BDF3-D308-4539-84A7-2DD055D3236F}" destId="{93399DEE-8269-4DD7-ACAD-DE53634F6828}" srcOrd="0" destOrd="0" presId="urn:microsoft.com/office/officeart/2018/2/layout/IconVerticalSolidList"/>
    <dgm:cxn modelId="{A9B463F0-5FC6-47EF-8BCC-F6E212DB14B9}" type="presParOf" srcId="{1F57BDF3-D308-4539-84A7-2DD055D3236F}" destId="{96907EDF-CA7D-48F5-BF79-7EC71CBBBF4C}" srcOrd="1" destOrd="0" presId="urn:microsoft.com/office/officeart/2018/2/layout/IconVerticalSolidList"/>
    <dgm:cxn modelId="{E9A862FF-15BB-4207-A223-1E08C34CF2BA}" type="presParOf" srcId="{1F57BDF3-D308-4539-84A7-2DD055D3236F}" destId="{2ACB6EDC-9726-4A04-B5FA-0FC437465B9A}" srcOrd="2" destOrd="0" presId="urn:microsoft.com/office/officeart/2018/2/layout/IconVerticalSolidList"/>
    <dgm:cxn modelId="{E0145719-05CD-4539-95C6-727A87E27988}" type="presParOf" srcId="{1F57BDF3-D308-4539-84A7-2DD055D3236F}" destId="{48540ABC-B5AB-4B4D-ADF9-B4C313236AAD}" srcOrd="3" destOrd="0" presId="urn:microsoft.com/office/officeart/2018/2/layout/IconVerticalSolidList"/>
    <dgm:cxn modelId="{7BB4C270-EBC3-464C-95E2-F81AA9FCBF0F}" type="presParOf" srcId="{C3FEFCD1-4FB7-4164-890A-E74BEE6F66CF}" destId="{475CC5B5-4BAA-4097-9828-9EC1CEFF0B0F}" srcOrd="1" destOrd="0" presId="urn:microsoft.com/office/officeart/2018/2/layout/IconVerticalSolidList"/>
    <dgm:cxn modelId="{9FEA88AF-CF87-4721-AFCC-57F1005FDB71}" type="presParOf" srcId="{C3FEFCD1-4FB7-4164-890A-E74BEE6F66CF}" destId="{F9374306-94B3-4D24-97D1-B676D30C4C43}" srcOrd="2" destOrd="0" presId="urn:microsoft.com/office/officeart/2018/2/layout/IconVerticalSolidList"/>
    <dgm:cxn modelId="{2BB799C8-EF73-4691-8909-47AE0D94A492}" type="presParOf" srcId="{F9374306-94B3-4D24-97D1-B676D30C4C43}" destId="{89409DAA-4F32-4EEC-A4F5-30530ABE3AAA}" srcOrd="0" destOrd="0" presId="urn:microsoft.com/office/officeart/2018/2/layout/IconVerticalSolidList"/>
    <dgm:cxn modelId="{E30CEA11-FD58-4033-97CE-2C5F9ED0ADBC}" type="presParOf" srcId="{F9374306-94B3-4D24-97D1-B676D30C4C43}" destId="{415D7105-D771-4687-AD5B-882F179EEFC9}" srcOrd="1" destOrd="0" presId="urn:microsoft.com/office/officeart/2018/2/layout/IconVerticalSolidList"/>
    <dgm:cxn modelId="{4BAAC37F-D56E-4E57-8F11-3AB3465DB22C}" type="presParOf" srcId="{F9374306-94B3-4D24-97D1-B676D30C4C43}" destId="{A98BCA31-82B8-4294-813D-A38F55C7CCC4}" srcOrd="2" destOrd="0" presId="urn:microsoft.com/office/officeart/2018/2/layout/IconVerticalSolidList"/>
    <dgm:cxn modelId="{3422B4ED-5051-4229-8EE7-3FBFD6B7FCDC}" type="presParOf" srcId="{F9374306-94B3-4D24-97D1-B676D30C4C43}" destId="{3FE8874F-1679-4ABB-AD75-2A1ED21ED1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0C98D6-AB67-4FD1-AF3B-ECF382762F8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8DEBDB9-2555-44A8-8738-1CD2301AFCF6}">
      <dgm:prSet/>
      <dgm:spPr/>
      <dgm:t>
        <a:bodyPr/>
        <a:lstStyle/>
        <a:p>
          <a:r>
            <a:rPr lang="pl-PL" b="1"/>
            <a:t>Authors</a:t>
          </a:r>
          <a:r>
            <a:rPr lang="en-GB" b="1"/>
            <a:t>’</a:t>
          </a:r>
          <a:r>
            <a:rPr lang="pl-PL" b="1"/>
            <a:t> GOALS</a:t>
          </a:r>
          <a:endParaRPr lang="en-US"/>
        </a:p>
      </dgm:t>
    </dgm:pt>
    <dgm:pt modelId="{AAE9EF41-6A2F-4778-8C9A-7C511B99C212}" type="parTrans" cxnId="{BE6F1F70-AE60-4F54-88C6-48B496BA2B5E}">
      <dgm:prSet/>
      <dgm:spPr/>
      <dgm:t>
        <a:bodyPr/>
        <a:lstStyle/>
        <a:p>
          <a:endParaRPr lang="en-US"/>
        </a:p>
      </dgm:t>
    </dgm:pt>
    <dgm:pt modelId="{38817714-0CEE-4939-9C47-7AD5705F7402}" type="sibTrans" cxnId="{BE6F1F70-AE60-4F54-88C6-48B496BA2B5E}">
      <dgm:prSet/>
      <dgm:spPr/>
      <dgm:t>
        <a:bodyPr/>
        <a:lstStyle/>
        <a:p>
          <a:endParaRPr lang="en-US"/>
        </a:p>
      </dgm:t>
    </dgm:pt>
    <dgm:pt modelId="{CD7D9087-AE97-43EC-84A7-2A00C8D3945B}">
      <dgm:prSet/>
      <dgm:spPr/>
      <dgm:t>
        <a:bodyPr/>
        <a:lstStyle/>
        <a:p>
          <a:r>
            <a:rPr lang="en-US"/>
            <a:t>Study TTP as a combination of TSP and KP</a:t>
          </a:r>
        </a:p>
      </dgm:t>
    </dgm:pt>
    <dgm:pt modelId="{23A12813-2514-43EF-90B6-966DD805C993}" type="parTrans" cxnId="{6BD4C6EA-226B-4466-A37F-A482E58CE548}">
      <dgm:prSet/>
      <dgm:spPr/>
      <dgm:t>
        <a:bodyPr/>
        <a:lstStyle/>
        <a:p>
          <a:endParaRPr lang="en-US"/>
        </a:p>
      </dgm:t>
    </dgm:pt>
    <dgm:pt modelId="{B7CCF833-A1EB-4B74-B091-B5518DB8CDCA}" type="sibTrans" cxnId="{6BD4C6EA-226B-4466-A37F-A482E58CE548}">
      <dgm:prSet/>
      <dgm:spPr/>
      <dgm:t>
        <a:bodyPr/>
        <a:lstStyle/>
        <a:p>
          <a:endParaRPr lang="en-US"/>
        </a:p>
      </dgm:t>
    </dgm:pt>
    <dgm:pt modelId="{7DAA11E8-62F6-4B1C-BEA9-7262342AE513}">
      <dgm:prSet/>
      <dgm:spPr/>
      <dgm:t>
        <a:bodyPr/>
        <a:lstStyle/>
        <a:p>
          <a:r>
            <a:rPr lang="en-US"/>
            <a:t>Compare the problem instances</a:t>
          </a:r>
        </a:p>
      </dgm:t>
    </dgm:pt>
    <dgm:pt modelId="{42DDF002-0091-4723-9AB3-7AB02173A41F}" type="parTrans" cxnId="{F165BABE-69FE-485A-9936-5A4FEDDA92C5}">
      <dgm:prSet/>
      <dgm:spPr/>
      <dgm:t>
        <a:bodyPr/>
        <a:lstStyle/>
        <a:p>
          <a:endParaRPr lang="en-US"/>
        </a:p>
      </dgm:t>
    </dgm:pt>
    <dgm:pt modelId="{9041B0ED-3740-4F7B-A1DC-83B233C09EAE}" type="sibTrans" cxnId="{F165BABE-69FE-485A-9936-5A4FEDDA92C5}">
      <dgm:prSet/>
      <dgm:spPr/>
      <dgm:t>
        <a:bodyPr/>
        <a:lstStyle/>
        <a:p>
          <a:endParaRPr lang="en-US"/>
        </a:p>
      </dgm:t>
    </dgm:pt>
    <dgm:pt modelId="{68378D72-2C33-4CD2-9967-A45EB08C80E3}">
      <dgm:prSet/>
      <dgm:spPr/>
      <dgm:t>
        <a:bodyPr/>
        <a:lstStyle/>
        <a:p>
          <a:r>
            <a:rPr lang="en-US"/>
            <a:t>Provide algorithms that can effectively solve problems with interdependencies</a:t>
          </a:r>
        </a:p>
      </dgm:t>
    </dgm:pt>
    <dgm:pt modelId="{B4AC7EAA-5699-4D10-ADCA-9783EAEE0370}" type="parTrans" cxnId="{AC6FD811-B5FB-466D-8064-DB1E730D526E}">
      <dgm:prSet/>
      <dgm:spPr/>
      <dgm:t>
        <a:bodyPr/>
        <a:lstStyle/>
        <a:p>
          <a:endParaRPr lang="en-US"/>
        </a:p>
      </dgm:t>
    </dgm:pt>
    <dgm:pt modelId="{A61F8F31-F119-492C-AD67-8C9343BD4AE6}" type="sibTrans" cxnId="{AC6FD811-B5FB-466D-8064-DB1E730D526E}">
      <dgm:prSet/>
      <dgm:spPr/>
      <dgm:t>
        <a:bodyPr/>
        <a:lstStyle/>
        <a:p>
          <a:endParaRPr lang="en-US"/>
        </a:p>
      </dgm:t>
    </dgm:pt>
    <dgm:pt modelId="{0240731A-1161-434D-B5B4-1702F5E79C3F}" type="pres">
      <dgm:prSet presAssocID="{910C98D6-AB67-4FD1-AF3B-ECF382762F83}" presName="vert0" presStyleCnt="0">
        <dgm:presLayoutVars>
          <dgm:dir/>
          <dgm:animOne val="branch"/>
          <dgm:animLvl val="lvl"/>
        </dgm:presLayoutVars>
      </dgm:prSet>
      <dgm:spPr/>
    </dgm:pt>
    <dgm:pt modelId="{36A3F74A-7318-4A97-98AD-D565CA537B48}" type="pres">
      <dgm:prSet presAssocID="{B8DEBDB9-2555-44A8-8738-1CD2301AFCF6}" presName="thickLine" presStyleLbl="alignNode1" presStyleIdx="0" presStyleCnt="1"/>
      <dgm:spPr/>
    </dgm:pt>
    <dgm:pt modelId="{C9D1B23E-1627-486F-AF6F-F619E43236B4}" type="pres">
      <dgm:prSet presAssocID="{B8DEBDB9-2555-44A8-8738-1CD2301AFCF6}" presName="horz1" presStyleCnt="0"/>
      <dgm:spPr/>
    </dgm:pt>
    <dgm:pt modelId="{7B21504D-4114-4327-A719-7EF93CC307EF}" type="pres">
      <dgm:prSet presAssocID="{B8DEBDB9-2555-44A8-8738-1CD2301AFCF6}" presName="tx1" presStyleLbl="revTx" presStyleIdx="0" presStyleCnt="4"/>
      <dgm:spPr/>
    </dgm:pt>
    <dgm:pt modelId="{3034495F-AE2E-4A29-9DC9-9A519A697D06}" type="pres">
      <dgm:prSet presAssocID="{B8DEBDB9-2555-44A8-8738-1CD2301AFCF6}" presName="vert1" presStyleCnt="0"/>
      <dgm:spPr/>
    </dgm:pt>
    <dgm:pt modelId="{0684C43F-98A9-4436-AB16-CACA6236C3BB}" type="pres">
      <dgm:prSet presAssocID="{CD7D9087-AE97-43EC-84A7-2A00C8D3945B}" presName="vertSpace2a" presStyleCnt="0"/>
      <dgm:spPr/>
    </dgm:pt>
    <dgm:pt modelId="{DFCED64C-AEBC-4B92-B505-34CC883C5E1A}" type="pres">
      <dgm:prSet presAssocID="{CD7D9087-AE97-43EC-84A7-2A00C8D3945B}" presName="horz2" presStyleCnt="0"/>
      <dgm:spPr/>
    </dgm:pt>
    <dgm:pt modelId="{8DED27BD-59C7-427C-9FA1-515A9D83521B}" type="pres">
      <dgm:prSet presAssocID="{CD7D9087-AE97-43EC-84A7-2A00C8D3945B}" presName="horzSpace2" presStyleCnt="0"/>
      <dgm:spPr/>
    </dgm:pt>
    <dgm:pt modelId="{6BE65597-4479-404D-BBF2-519239C4C2A6}" type="pres">
      <dgm:prSet presAssocID="{CD7D9087-AE97-43EC-84A7-2A00C8D3945B}" presName="tx2" presStyleLbl="revTx" presStyleIdx="1" presStyleCnt="4"/>
      <dgm:spPr/>
    </dgm:pt>
    <dgm:pt modelId="{9D9AC0A9-C2C5-4505-B7A7-9B20B44DE234}" type="pres">
      <dgm:prSet presAssocID="{CD7D9087-AE97-43EC-84A7-2A00C8D3945B}" presName="vert2" presStyleCnt="0"/>
      <dgm:spPr/>
    </dgm:pt>
    <dgm:pt modelId="{11DA664D-1D0D-4C9D-80CE-C9CC996C2D2D}" type="pres">
      <dgm:prSet presAssocID="{CD7D9087-AE97-43EC-84A7-2A00C8D3945B}" presName="thinLine2b" presStyleLbl="callout" presStyleIdx="0" presStyleCnt="3"/>
      <dgm:spPr/>
    </dgm:pt>
    <dgm:pt modelId="{079E89CF-BEEC-40D6-8FE3-DEFDA9758418}" type="pres">
      <dgm:prSet presAssocID="{CD7D9087-AE97-43EC-84A7-2A00C8D3945B}" presName="vertSpace2b" presStyleCnt="0"/>
      <dgm:spPr/>
    </dgm:pt>
    <dgm:pt modelId="{B4069BAA-B6E6-490D-AF6F-FD285BABA4C9}" type="pres">
      <dgm:prSet presAssocID="{7DAA11E8-62F6-4B1C-BEA9-7262342AE513}" presName="horz2" presStyleCnt="0"/>
      <dgm:spPr/>
    </dgm:pt>
    <dgm:pt modelId="{ADEF54F3-85BE-4AD4-9AED-27151EB8504A}" type="pres">
      <dgm:prSet presAssocID="{7DAA11E8-62F6-4B1C-BEA9-7262342AE513}" presName="horzSpace2" presStyleCnt="0"/>
      <dgm:spPr/>
    </dgm:pt>
    <dgm:pt modelId="{873EC28C-4A6E-4DAA-BDAD-FF787F43EF4D}" type="pres">
      <dgm:prSet presAssocID="{7DAA11E8-62F6-4B1C-BEA9-7262342AE513}" presName="tx2" presStyleLbl="revTx" presStyleIdx="2" presStyleCnt="4"/>
      <dgm:spPr/>
    </dgm:pt>
    <dgm:pt modelId="{C8E80535-C7F7-40BE-A57E-3DCBE0E2C1CC}" type="pres">
      <dgm:prSet presAssocID="{7DAA11E8-62F6-4B1C-BEA9-7262342AE513}" presName="vert2" presStyleCnt="0"/>
      <dgm:spPr/>
    </dgm:pt>
    <dgm:pt modelId="{AB1E7FE6-6598-4221-8BDB-421ED6D4AD12}" type="pres">
      <dgm:prSet presAssocID="{7DAA11E8-62F6-4B1C-BEA9-7262342AE513}" presName="thinLine2b" presStyleLbl="callout" presStyleIdx="1" presStyleCnt="3"/>
      <dgm:spPr/>
    </dgm:pt>
    <dgm:pt modelId="{E5D2CFB3-3121-42CF-8B25-E30554E4A5B1}" type="pres">
      <dgm:prSet presAssocID="{7DAA11E8-62F6-4B1C-BEA9-7262342AE513}" presName="vertSpace2b" presStyleCnt="0"/>
      <dgm:spPr/>
    </dgm:pt>
    <dgm:pt modelId="{A7404C46-1E93-490C-AC2E-5FBA03A8CA88}" type="pres">
      <dgm:prSet presAssocID="{68378D72-2C33-4CD2-9967-A45EB08C80E3}" presName="horz2" presStyleCnt="0"/>
      <dgm:spPr/>
    </dgm:pt>
    <dgm:pt modelId="{0BDD435E-47A8-49B8-ADB5-BDB489CDBA58}" type="pres">
      <dgm:prSet presAssocID="{68378D72-2C33-4CD2-9967-A45EB08C80E3}" presName="horzSpace2" presStyleCnt="0"/>
      <dgm:spPr/>
    </dgm:pt>
    <dgm:pt modelId="{9EA5978A-6876-4882-81C4-022291C3EED5}" type="pres">
      <dgm:prSet presAssocID="{68378D72-2C33-4CD2-9967-A45EB08C80E3}" presName="tx2" presStyleLbl="revTx" presStyleIdx="3" presStyleCnt="4"/>
      <dgm:spPr/>
    </dgm:pt>
    <dgm:pt modelId="{C960078B-039F-409B-A23B-6A2782F455B8}" type="pres">
      <dgm:prSet presAssocID="{68378D72-2C33-4CD2-9967-A45EB08C80E3}" presName="vert2" presStyleCnt="0"/>
      <dgm:spPr/>
    </dgm:pt>
    <dgm:pt modelId="{F584B17A-73A0-4F8E-922B-2A625FB4E55A}" type="pres">
      <dgm:prSet presAssocID="{68378D72-2C33-4CD2-9967-A45EB08C80E3}" presName="thinLine2b" presStyleLbl="callout" presStyleIdx="2" presStyleCnt="3"/>
      <dgm:spPr/>
    </dgm:pt>
    <dgm:pt modelId="{73C20522-E01E-4EBB-8F5E-9011CF32A2F3}" type="pres">
      <dgm:prSet presAssocID="{68378D72-2C33-4CD2-9967-A45EB08C80E3}" presName="vertSpace2b" presStyleCnt="0"/>
      <dgm:spPr/>
    </dgm:pt>
  </dgm:ptLst>
  <dgm:cxnLst>
    <dgm:cxn modelId="{AC6FD811-B5FB-466D-8064-DB1E730D526E}" srcId="{B8DEBDB9-2555-44A8-8738-1CD2301AFCF6}" destId="{68378D72-2C33-4CD2-9967-A45EB08C80E3}" srcOrd="2" destOrd="0" parTransId="{B4AC7EAA-5699-4D10-ADCA-9783EAEE0370}" sibTransId="{A61F8F31-F119-492C-AD67-8C9343BD4AE6}"/>
    <dgm:cxn modelId="{B9A3AC2D-A8E5-40E0-A2F4-12D6C1724D2E}" type="presOf" srcId="{68378D72-2C33-4CD2-9967-A45EB08C80E3}" destId="{9EA5978A-6876-4882-81C4-022291C3EED5}" srcOrd="0" destOrd="0" presId="urn:microsoft.com/office/officeart/2008/layout/LinedList"/>
    <dgm:cxn modelId="{6A787D38-FE94-4D1D-A34B-BE33BEE45B4A}" type="presOf" srcId="{910C98D6-AB67-4FD1-AF3B-ECF382762F83}" destId="{0240731A-1161-434D-B5B4-1702F5E79C3F}" srcOrd="0" destOrd="0" presId="urn:microsoft.com/office/officeart/2008/layout/LinedList"/>
    <dgm:cxn modelId="{FCD52E6F-96FD-49BB-85AC-42453CDBCA15}" type="presOf" srcId="{B8DEBDB9-2555-44A8-8738-1CD2301AFCF6}" destId="{7B21504D-4114-4327-A719-7EF93CC307EF}" srcOrd="0" destOrd="0" presId="urn:microsoft.com/office/officeart/2008/layout/LinedList"/>
    <dgm:cxn modelId="{BE6F1F70-AE60-4F54-88C6-48B496BA2B5E}" srcId="{910C98D6-AB67-4FD1-AF3B-ECF382762F83}" destId="{B8DEBDB9-2555-44A8-8738-1CD2301AFCF6}" srcOrd="0" destOrd="0" parTransId="{AAE9EF41-6A2F-4778-8C9A-7C511B99C212}" sibTransId="{38817714-0CEE-4939-9C47-7AD5705F7402}"/>
    <dgm:cxn modelId="{F165BABE-69FE-485A-9936-5A4FEDDA92C5}" srcId="{B8DEBDB9-2555-44A8-8738-1CD2301AFCF6}" destId="{7DAA11E8-62F6-4B1C-BEA9-7262342AE513}" srcOrd="1" destOrd="0" parTransId="{42DDF002-0091-4723-9AB3-7AB02173A41F}" sibTransId="{9041B0ED-3740-4F7B-A1DC-83B233C09EAE}"/>
    <dgm:cxn modelId="{F714B9C6-71E6-4C44-A786-03C1BDF89717}" type="presOf" srcId="{7DAA11E8-62F6-4B1C-BEA9-7262342AE513}" destId="{873EC28C-4A6E-4DAA-BDAD-FF787F43EF4D}" srcOrd="0" destOrd="0" presId="urn:microsoft.com/office/officeart/2008/layout/LinedList"/>
    <dgm:cxn modelId="{103C03D9-E87B-4074-AE2E-4D66E810D3D7}" type="presOf" srcId="{CD7D9087-AE97-43EC-84A7-2A00C8D3945B}" destId="{6BE65597-4479-404D-BBF2-519239C4C2A6}" srcOrd="0" destOrd="0" presId="urn:microsoft.com/office/officeart/2008/layout/LinedList"/>
    <dgm:cxn modelId="{6BD4C6EA-226B-4466-A37F-A482E58CE548}" srcId="{B8DEBDB9-2555-44A8-8738-1CD2301AFCF6}" destId="{CD7D9087-AE97-43EC-84A7-2A00C8D3945B}" srcOrd="0" destOrd="0" parTransId="{23A12813-2514-43EF-90B6-966DD805C993}" sibTransId="{B7CCF833-A1EB-4B74-B091-B5518DB8CDCA}"/>
    <dgm:cxn modelId="{CFA3E222-B87B-4CCB-97A0-CB444A1EA673}" type="presParOf" srcId="{0240731A-1161-434D-B5B4-1702F5E79C3F}" destId="{36A3F74A-7318-4A97-98AD-D565CA537B48}" srcOrd="0" destOrd="0" presId="urn:microsoft.com/office/officeart/2008/layout/LinedList"/>
    <dgm:cxn modelId="{7B913C08-EB68-4775-B780-3297A5A7C704}" type="presParOf" srcId="{0240731A-1161-434D-B5B4-1702F5E79C3F}" destId="{C9D1B23E-1627-486F-AF6F-F619E43236B4}" srcOrd="1" destOrd="0" presId="urn:microsoft.com/office/officeart/2008/layout/LinedList"/>
    <dgm:cxn modelId="{AEFE0700-448F-4A9E-8901-03A63B3421CA}" type="presParOf" srcId="{C9D1B23E-1627-486F-AF6F-F619E43236B4}" destId="{7B21504D-4114-4327-A719-7EF93CC307EF}" srcOrd="0" destOrd="0" presId="urn:microsoft.com/office/officeart/2008/layout/LinedList"/>
    <dgm:cxn modelId="{760FB0AB-79DE-49B0-A8BA-F2C3410EA0B5}" type="presParOf" srcId="{C9D1B23E-1627-486F-AF6F-F619E43236B4}" destId="{3034495F-AE2E-4A29-9DC9-9A519A697D06}" srcOrd="1" destOrd="0" presId="urn:microsoft.com/office/officeart/2008/layout/LinedList"/>
    <dgm:cxn modelId="{AAA387AE-8C93-4EC6-B904-C92B79466F2A}" type="presParOf" srcId="{3034495F-AE2E-4A29-9DC9-9A519A697D06}" destId="{0684C43F-98A9-4436-AB16-CACA6236C3BB}" srcOrd="0" destOrd="0" presId="urn:microsoft.com/office/officeart/2008/layout/LinedList"/>
    <dgm:cxn modelId="{58CAA43C-F201-4649-A4DB-EE6340323BD9}" type="presParOf" srcId="{3034495F-AE2E-4A29-9DC9-9A519A697D06}" destId="{DFCED64C-AEBC-4B92-B505-34CC883C5E1A}" srcOrd="1" destOrd="0" presId="urn:microsoft.com/office/officeart/2008/layout/LinedList"/>
    <dgm:cxn modelId="{AE47BE14-55E0-4451-9B0A-83337F0D1D69}" type="presParOf" srcId="{DFCED64C-AEBC-4B92-B505-34CC883C5E1A}" destId="{8DED27BD-59C7-427C-9FA1-515A9D83521B}" srcOrd="0" destOrd="0" presId="urn:microsoft.com/office/officeart/2008/layout/LinedList"/>
    <dgm:cxn modelId="{AE8C7C43-B479-477F-B5B5-94D7F3CE92BB}" type="presParOf" srcId="{DFCED64C-AEBC-4B92-B505-34CC883C5E1A}" destId="{6BE65597-4479-404D-BBF2-519239C4C2A6}" srcOrd="1" destOrd="0" presId="urn:microsoft.com/office/officeart/2008/layout/LinedList"/>
    <dgm:cxn modelId="{11B03B20-A5B5-4342-9A61-65464AE07194}" type="presParOf" srcId="{DFCED64C-AEBC-4B92-B505-34CC883C5E1A}" destId="{9D9AC0A9-C2C5-4505-B7A7-9B20B44DE234}" srcOrd="2" destOrd="0" presId="urn:microsoft.com/office/officeart/2008/layout/LinedList"/>
    <dgm:cxn modelId="{2D037EED-769B-4F9C-BFC5-129F3D10A31F}" type="presParOf" srcId="{3034495F-AE2E-4A29-9DC9-9A519A697D06}" destId="{11DA664D-1D0D-4C9D-80CE-C9CC996C2D2D}" srcOrd="2" destOrd="0" presId="urn:microsoft.com/office/officeart/2008/layout/LinedList"/>
    <dgm:cxn modelId="{F1FE3FE2-71EF-4769-ADE0-F79171867EFE}" type="presParOf" srcId="{3034495F-AE2E-4A29-9DC9-9A519A697D06}" destId="{079E89CF-BEEC-40D6-8FE3-DEFDA9758418}" srcOrd="3" destOrd="0" presId="urn:microsoft.com/office/officeart/2008/layout/LinedList"/>
    <dgm:cxn modelId="{5885AF3D-AC80-4CB5-95D9-B1D344E47B46}" type="presParOf" srcId="{3034495F-AE2E-4A29-9DC9-9A519A697D06}" destId="{B4069BAA-B6E6-490D-AF6F-FD285BABA4C9}" srcOrd="4" destOrd="0" presId="urn:microsoft.com/office/officeart/2008/layout/LinedList"/>
    <dgm:cxn modelId="{FF5C9A3D-BCB7-43A6-8301-BE8FC581F016}" type="presParOf" srcId="{B4069BAA-B6E6-490D-AF6F-FD285BABA4C9}" destId="{ADEF54F3-85BE-4AD4-9AED-27151EB8504A}" srcOrd="0" destOrd="0" presId="urn:microsoft.com/office/officeart/2008/layout/LinedList"/>
    <dgm:cxn modelId="{2207522D-14AF-4D1B-B9AE-08E1FC97FD3F}" type="presParOf" srcId="{B4069BAA-B6E6-490D-AF6F-FD285BABA4C9}" destId="{873EC28C-4A6E-4DAA-BDAD-FF787F43EF4D}" srcOrd="1" destOrd="0" presId="urn:microsoft.com/office/officeart/2008/layout/LinedList"/>
    <dgm:cxn modelId="{FB491CE0-73E9-4E15-9C68-766124EE4516}" type="presParOf" srcId="{B4069BAA-B6E6-490D-AF6F-FD285BABA4C9}" destId="{C8E80535-C7F7-40BE-A57E-3DCBE0E2C1CC}" srcOrd="2" destOrd="0" presId="urn:microsoft.com/office/officeart/2008/layout/LinedList"/>
    <dgm:cxn modelId="{F6B52876-C084-4BC6-84A7-8508EA02FE90}" type="presParOf" srcId="{3034495F-AE2E-4A29-9DC9-9A519A697D06}" destId="{AB1E7FE6-6598-4221-8BDB-421ED6D4AD12}" srcOrd="5" destOrd="0" presId="urn:microsoft.com/office/officeart/2008/layout/LinedList"/>
    <dgm:cxn modelId="{7144C4FD-2FF6-4BD7-890D-0C0934DA0CD0}" type="presParOf" srcId="{3034495F-AE2E-4A29-9DC9-9A519A697D06}" destId="{E5D2CFB3-3121-42CF-8B25-E30554E4A5B1}" srcOrd="6" destOrd="0" presId="urn:microsoft.com/office/officeart/2008/layout/LinedList"/>
    <dgm:cxn modelId="{EB80110D-71C1-4129-B9A3-AB0A11A81008}" type="presParOf" srcId="{3034495F-AE2E-4A29-9DC9-9A519A697D06}" destId="{A7404C46-1E93-490C-AC2E-5FBA03A8CA88}" srcOrd="7" destOrd="0" presId="urn:microsoft.com/office/officeart/2008/layout/LinedList"/>
    <dgm:cxn modelId="{AAFA336D-4786-48FC-AF0C-D807F197660C}" type="presParOf" srcId="{A7404C46-1E93-490C-AC2E-5FBA03A8CA88}" destId="{0BDD435E-47A8-49B8-ADB5-BDB489CDBA58}" srcOrd="0" destOrd="0" presId="urn:microsoft.com/office/officeart/2008/layout/LinedList"/>
    <dgm:cxn modelId="{B76E0811-A542-4076-A3DD-13BBD1A7211D}" type="presParOf" srcId="{A7404C46-1E93-490C-AC2E-5FBA03A8CA88}" destId="{9EA5978A-6876-4882-81C4-022291C3EED5}" srcOrd="1" destOrd="0" presId="urn:microsoft.com/office/officeart/2008/layout/LinedList"/>
    <dgm:cxn modelId="{A1AA880B-382B-4EAB-B643-EF6012B1920B}" type="presParOf" srcId="{A7404C46-1E93-490C-AC2E-5FBA03A8CA88}" destId="{C960078B-039F-409B-A23B-6A2782F455B8}" srcOrd="2" destOrd="0" presId="urn:microsoft.com/office/officeart/2008/layout/LinedList"/>
    <dgm:cxn modelId="{C9CEEFD6-7619-42C1-A888-1C31F7D831D9}" type="presParOf" srcId="{3034495F-AE2E-4A29-9DC9-9A519A697D06}" destId="{F584B17A-73A0-4F8E-922B-2A625FB4E55A}" srcOrd="8" destOrd="0" presId="urn:microsoft.com/office/officeart/2008/layout/LinedList"/>
    <dgm:cxn modelId="{F84F5100-4E2F-46FD-9A56-6B72B95124C7}" type="presParOf" srcId="{3034495F-AE2E-4A29-9DC9-9A519A697D06}" destId="{73C20522-E01E-4EBB-8F5E-9011CF32A2F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9CAB16-D1B1-47A0-83A5-54A7700BF41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598738F-AE15-4260-AF21-949B6D6F96B7}">
      <dgm:prSet/>
      <dgm:spPr/>
      <dgm:t>
        <a:bodyPr/>
        <a:lstStyle/>
        <a:p>
          <a:r>
            <a:rPr lang="pl-PL" b="1"/>
            <a:t>Authors</a:t>
          </a:r>
          <a:r>
            <a:rPr lang="en-GB" b="1"/>
            <a:t>’</a:t>
          </a:r>
          <a:r>
            <a:rPr lang="pl-PL" b="1"/>
            <a:t> Experiment results</a:t>
          </a:r>
          <a:endParaRPr lang="en-US"/>
        </a:p>
      </dgm:t>
    </dgm:pt>
    <dgm:pt modelId="{2B495E7C-F20C-4BCD-A584-6C2554E6B86E}" type="parTrans" cxnId="{64C616EC-24AE-456C-814E-FB2F416A393F}">
      <dgm:prSet/>
      <dgm:spPr/>
      <dgm:t>
        <a:bodyPr/>
        <a:lstStyle/>
        <a:p>
          <a:endParaRPr lang="en-US"/>
        </a:p>
      </dgm:t>
    </dgm:pt>
    <dgm:pt modelId="{DCB6313E-F2C5-4543-95AE-E154DDC61F76}" type="sibTrans" cxnId="{64C616EC-24AE-456C-814E-FB2F416A393F}">
      <dgm:prSet/>
      <dgm:spPr/>
      <dgm:t>
        <a:bodyPr/>
        <a:lstStyle/>
        <a:p>
          <a:endParaRPr lang="en-US"/>
        </a:p>
      </dgm:t>
    </dgm:pt>
    <dgm:pt modelId="{D768F306-D8D9-494A-8903-07F183ABAE52}">
      <dgm:prSet/>
      <dgm:spPr/>
      <dgm:t>
        <a:bodyPr/>
        <a:lstStyle/>
        <a:p>
          <a:r>
            <a:rPr lang="pl-PL"/>
            <a:t>T</a:t>
          </a:r>
          <a:r>
            <a:rPr lang="en-US"/>
            <a:t>he number of cities plays</a:t>
          </a:r>
          <a:r>
            <a:rPr lang="pl-PL"/>
            <a:t> </a:t>
          </a:r>
          <a:r>
            <a:rPr lang="en-US"/>
            <a:t>no role in this particular decision tree</a:t>
          </a:r>
        </a:p>
      </dgm:t>
    </dgm:pt>
    <dgm:pt modelId="{F179A642-7DB3-4589-B507-D9341AE8D1F3}" type="parTrans" cxnId="{376981C3-68C9-482B-9124-409525BAD0D1}">
      <dgm:prSet/>
      <dgm:spPr/>
      <dgm:t>
        <a:bodyPr/>
        <a:lstStyle/>
        <a:p>
          <a:endParaRPr lang="en-US"/>
        </a:p>
      </dgm:t>
    </dgm:pt>
    <dgm:pt modelId="{80310580-ACE9-4D15-B4C1-AF403BA0FA3C}" type="sibTrans" cxnId="{376981C3-68C9-482B-9124-409525BAD0D1}">
      <dgm:prSet/>
      <dgm:spPr/>
      <dgm:t>
        <a:bodyPr/>
        <a:lstStyle/>
        <a:p>
          <a:endParaRPr lang="en-US"/>
        </a:p>
      </dgm:t>
    </dgm:pt>
    <dgm:pt modelId="{8F675073-1CF2-4C43-B2B7-339D3DC44C45}">
      <dgm:prSet/>
      <dgm:spPr/>
      <dgm:t>
        <a:bodyPr/>
        <a:lstStyle/>
        <a:p>
          <a:r>
            <a:rPr lang="pl-PL"/>
            <a:t>E</a:t>
          </a:r>
          <a:r>
            <a:rPr lang="en-US"/>
            <a:t>volutionary algorithm ea dominates small ttp instances with few cities and few items, as many of the leftmost leaves in the decision tree are labelled ea. It performs better than rls since it can escape local opti</a:t>
          </a:r>
          <a:r>
            <a:rPr lang="pl-PL"/>
            <a:t>ma</a:t>
          </a:r>
          <a:endParaRPr lang="en-US"/>
        </a:p>
      </dgm:t>
    </dgm:pt>
    <dgm:pt modelId="{038E1CB9-675E-4C40-B731-E00DD92D926C}" type="parTrans" cxnId="{60F3C601-AD47-4A03-8812-F77C4AEB9BD4}">
      <dgm:prSet/>
      <dgm:spPr/>
      <dgm:t>
        <a:bodyPr/>
        <a:lstStyle/>
        <a:p>
          <a:endParaRPr lang="en-US"/>
        </a:p>
      </dgm:t>
    </dgm:pt>
    <dgm:pt modelId="{6DFA303F-138B-48ED-A56E-30AE63C32A4D}" type="sibTrans" cxnId="{60F3C601-AD47-4A03-8812-F77C4AEB9BD4}">
      <dgm:prSet/>
      <dgm:spPr/>
      <dgm:t>
        <a:bodyPr/>
        <a:lstStyle/>
        <a:p>
          <a:endParaRPr lang="en-US"/>
        </a:p>
      </dgm:t>
    </dgm:pt>
    <dgm:pt modelId="{39D42CDA-E9A9-4C60-B9F6-0DFD4F479575}">
      <dgm:prSet/>
      <dgm:spPr/>
      <dgm:t>
        <a:bodyPr/>
        <a:lstStyle/>
        <a:p>
          <a:r>
            <a:rPr lang="pl-PL"/>
            <a:t>R</a:t>
          </a:r>
          <a:r>
            <a:rPr lang="en-US"/>
            <a:t>andom local search rls performs well across mid-sized and several larger ttp instances. This is due to the fact that ea effectively wastes evaluations, as the packing status change of an item is not enforced</a:t>
          </a:r>
        </a:p>
      </dgm:t>
    </dgm:pt>
    <dgm:pt modelId="{C0A93485-BAED-45CF-B79F-A9CDC71C41C0}" type="parTrans" cxnId="{A3425C92-60F3-4A26-ACE1-801F120EEBB7}">
      <dgm:prSet/>
      <dgm:spPr/>
      <dgm:t>
        <a:bodyPr/>
        <a:lstStyle/>
        <a:p>
          <a:endParaRPr lang="en-US"/>
        </a:p>
      </dgm:t>
    </dgm:pt>
    <dgm:pt modelId="{0E906C00-C5A6-4EA8-85ED-B36A450BABD7}" type="sibTrans" cxnId="{A3425C92-60F3-4A26-ACE1-801F120EEBB7}">
      <dgm:prSet/>
      <dgm:spPr/>
      <dgm:t>
        <a:bodyPr/>
        <a:lstStyle/>
        <a:p>
          <a:endParaRPr lang="en-US"/>
        </a:p>
      </dgm:t>
    </dgm:pt>
    <dgm:pt modelId="{879E9ADD-ABE5-4E4B-99BC-C320D6C73023}" type="pres">
      <dgm:prSet presAssocID="{259CAB16-D1B1-47A0-83A5-54A7700BF41A}" presName="vert0" presStyleCnt="0">
        <dgm:presLayoutVars>
          <dgm:dir/>
          <dgm:animOne val="branch"/>
          <dgm:animLvl val="lvl"/>
        </dgm:presLayoutVars>
      </dgm:prSet>
      <dgm:spPr/>
    </dgm:pt>
    <dgm:pt modelId="{D6D8E00B-7343-4250-A3F3-A705177A553A}" type="pres">
      <dgm:prSet presAssocID="{3598738F-AE15-4260-AF21-949B6D6F96B7}" presName="thickLine" presStyleLbl="alignNode1" presStyleIdx="0" presStyleCnt="1"/>
      <dgm:spPr/>
    </dgm:pt>
    <dgm:pt modelId="{B04EEA33-C11D-42E2-BD99-DC0EFF4AE437}" type="pres">
      <dgm:prSet presAssocID="{3598738F-AE15-4260-AF21-949B6D6F96B7}" presName="horz1" presStyleCnt="0"/>
      <dgm:spPr/>
    </dgm:pt>
    <dgm:pt modelId="{78C67BCC-FCE9-49BC-BE2D-3E6DB1877E0C}" type="pres">
      <dgm:prSet presAssocID="{3598738F-AE15-4260-AF21-949B6D6F96B7}" presName="tx1" presStyleLbl="revTx" presStyleIdx="0" presStyleCnt="4"/>
      <dgm:spPr/>
    </dgm:pt>
    <dgm:pt modelId="{916981AE-9879-4E9F-AF5E-ED95CAD265F6}" type="pres">
      <dgm:prSet presAssocID="{3598738F-AE15-4260-AF21-949B6D6F96B7}" presName="vert1" presStyleCnt="0"/>
      <dgm:spPr/>
    </dgm:pt>
    <dgm:pt modelId="{310BE9B0-B894-4B06-AD20-DE0A69FEF422}" type="pres">
      <dgm:prSet presAssocID="{D768F306-D8D9-494A-8903-07F183ABAE52}" presName="vertSpace2a" presStyleCnt="0"/>
      <dgm:spPr/>
    </dgm:pt>
    <dgm:pt modelId="{39B177F3-B84F-4C1D-B658-E4E39539B7B8}" type="pres">
      <dgm:prSet presAssocID="{D768F306-D8D9-494A-8903-07F183ABAE52}" presName="horz2" presStyleCnt="0"/>
      <dgm:spPr/>
    </dgm:pt>
    <dgm:pt modelId="{FE2DB73A-F9E0-431E-BFE3-692AF379AC4C}" type="pres">
      <dgm:prSet presAssocID="{D768F306-D8D9-494A-8903-07F183ABAE52}" presName="horzSpace2" presStyleCnt="0"/>
      <dgm:spPr/>
    </dgm:pt>
    <dgm:pt modelId="{693B7E3D-A129-4C9F-A3E4-DF010F71967C}" type="pres">
      <dgm:prSet presAssocID="{D768F306-D8D9-494A-8903-07F183ABAE52}" presName="tx2" presStyleLbl="revTx" presStyleIdx="1" presStyleCnt="4"/>
      <dgm:spPr/>
    </dgm:pt>
    <dgm:pt modelId="{9AAA5682-1CC9-459B-8F95-96E465D9BBF2}" type="pres">
      <dgm:prSet presAssocID="{D768F306-D8D9-494A-8903-07F183ABAE52}" presName="vert2" presStyleCnt="0"/>
      <dgm:spPr/>
    </dgm:pt>
    <dgm:pt modelId="{539181D3-E691-480A-B56E-30F380C03970}" type="pres">
      <dgm:prSet presAssocID="{D768F306-D8D9-494A-8903-07F183ABAE52}" presName="thinLine2b" presStyleLbl="callout" presStyleIdx="0" presStyleCnt="3"/>
      <dgm:spPr/>
    </dgm:pt>
    <dgm:pt modelId="{2F1315AC-05D3-4B2A-80A9-89772547F71F}" type="pres">
      <dgm:prSet presAssocID="{D768F306-D8D9-494A-8903-07F183ABAE52}" presName="vertSpace2b" presStyleCnt="0"/>
      <dgm:spPr/>
    </dgm:pt>
    <dgm:pt modelId="{1961C77D-27E8-4CDF-93BB-E077418E9F67}" type="pres">
      <dgm:prSet presAssocID="{8F675073-1CF2-4C43-B2B7-339D3DC44C45}" presName="horz2" presStyleCnt="0"/>
      <dgm:spPr/>
    </dgm:pt>
    <dgm:pt modelId="{04068352-F679-4E6A-BB7D-5E6A289EA423}" type="pres">
      <dgm:prSet presAssocID="{8F675073-1CF2-4C43-B2B7-339D3DC44C45}" presName="horzSpace2" presStyleCnt="0"/>
      <dgm:spPr/>
    </dgm:pt>
    <dgm:pt modelId="{3D62C497-A389-4765-B0F4-1887113C9098}" type="pres">
      <dgm:prSet presAssocID="{8F675073-1CF2-4C43-B2B7-339D3DC44C45}" presName="tx2" presStyleLbl="revTx" presStyleIdx="2" presStyleCnt="4"/>
      <dgm:spPr/>
    </dgm:pt>
    <dgm:pt modelId="{E642B735-AA02-4D86-B263-3747EB42019A}" type="pres">
      <dgm:prSet presAssocID="{8F675073-1CF2-4C43-B2B7-339D3DC44C45}" presName="vert2" presStyleCnt="0"/>
      <dgm:spPr/>
    </dgm:pt>
    <dgm:pt modelId="{5F230496-833C-434C-81E9-2993EE0908FF}" type="pres">
      <dgm:prSet presAssocID="{8F675073-1CF2-4C43-B2B7-339D3DC44C45}" presName="thinLine2b" presStyleLbl="callout" presStyleIdx="1" presStyleCnt="3"/>
      <dgm:spPr/>
    </dgm:pt>
    <dgm:pt modelId="{2FF2E7C3-A40B-4485-87FC-3314F5561B93}" type="pres">
      <dgm:prSet presAssocID="{8F675073-1CF2-4C43-B2B7-339D3DC44C45}" presName="vertSpace2b" presStyleCnt="0"/>
      <dgm:spPr/>
    </dgm:pt>
    <dgm:pt modelId="{609A47D7-6D38-4D90-82E7-0838A8BCDB4F}" type="pres">
      <dgm:prSet presAssocID="{39D42CDA-E9A9-4C60-B9F6-0DFD4F479575}" presName="horz2" presStyleCnt="0"/>
      <dgm:spPr/>
    </dgm:pt>
    <dgm:pt modelId="{7DDFD5B4-66C1-4A4C-A33C-60A6C33BDDAE}" type="pres">
      <dgm:prSet presAssocID="{39D42CDA-E9A9-4C60-B9F6-0DFD4F479575}" presName="horzSpace2" presStyleCnt="0"/>
      <dgm:spPr/>
    </dgm:pt>
    <dgm:pt modelId="{22598501-AA1A-431A-AEED-97940310B3EA}" type="pres">
      <dgm:prSet presAssocID="{39D42CDA-E9A9-4C60-B9F6-0DFD4F479575}" presName="tx2" presStyleLbl="revTx" presStyleIdx="3" presStyleCnt="4"/>
      <dgm:spPr/>
    </dgm:pt>
    <dgm:pt modelId="{A02817A5-67BC-4B8A-8A88-744001864E09}" type="pres">
      <dgm:prSet presAssocID="{39D42CDA-E9A9-4C60-B9F6-0DFD4F479575}" presName="vert2" presStyleCnt="0"/>
      <dgm:spPr/>
    </dgm:pt>
    <dgm:pt modelId="{4405B159-E24E-44B6-92F7-8028E8E1D8F6}" type="pres">
      <dgm:prSet presAssocID="{39D42CDA-E9A9-4C60-B9F6-0DFD4F479575}" presName="thinLine2b" presStyleLbl="callout" presStyleIdx="2" presStyleCnt="3"/>
      <dgm:spPr/>
    </dgm:pt>
    <dgm:pt modelId="{2933D52A-74A4-4ADB-8C61-CF2E32CB6726}" type="pres">
      <dgm:prSet presAssocID="{39D42CDA-E9A9-4C60-B9F6-0DFD4F479575}" presName="vertSpace2b" presStyleCnt="0"/>
      <dgm:spPr/>
    </dgm:pt>
  </dgm:ptLst>
  <dgm:cxnLst>
    <dgm:cxn modelId="{60F3C601-AD47-4A03-8812-F77C4AEB9BD4}" srcId="{3598738F-AE15-4260-AF21-949B6D6F96B7}" destId="{8F675073-1CF2-4C43-B2B7-339D3DC44C45}" srcOrd="1" destOrd="0" parTransId="{038E1CB9-675E-4C40-B731-E00DD92D926C}" sibTransId="{6DFA303F-138B-48ED-A56E-30AE63C32A4D}"/>
    <dgm:cxn modelId="{8F4B5571-885D-4B11-B52F-41F0105712EF}" type="presOf" srcId="{3598738F-AE15-4260-AF21-949B6D6F96B7}" destId="{78C67BCC-FCE9-49BC-BE2D-3E6DB1877E0C}" srcOrd="0" destOrd="0" presId="urn:microsoft.com/office/officeart/2008/layout/LinedList"/>
    <dgm:cxn modelId="{41228A73-ABD9-42CE-9070-7AD6929BC003}" type="presOf" srcId="{259CAB16-D1B1-47A0-83A5-54A7700BF41A}" destId="{879E9ADD-ABE5-4E4B-99BC-C320D6C73023}" srcOrd="0" destOrd="0" presId="urn:microsoft.com/office/officeart/2008/layout/LinedList"/>
    <dgm:cxn modelId="{A3425C92-60F3-4A26-ACE1-801F120EEBB7}" srcId="{3598738F-AE15-4260-AF21-949B6D6F96B7}" destId="{39D42CDA-E9A9-4C60-B9F6-0DFD4F479575}" srcOrd="2" destOrd="0" parTransId="{C0A93485-BAED-45CF-B79F-A9CDC71C41C0}" sibTransId="{0E906C00-C5A6-4EA8-85ED-B36A450BABD7}"/>
    <dgm:cxn modelId="{97FAD8BC-723F-4384-B160-68685D057804}" type="presOf" srcId="{8F675073-1CF2-4C43-B2B7-339D3DC44C45}" destId="{3D62C497-A389-4765-B0F4-1887113C9098}" srcOrd="0" destOrd="0" presId="urn:microsoft.com/office/officeart/2008/layout/LinedList"/>
    <dgm:cxn modelId="{376981C3-68C9-482B-9124-409525BAD0D1}" srcId="{3598738F-AE15-4260-AF21-949B6D6F96B7}" destId="{D768F306-D8D9-494A-8903-07F183ABAE52}" srcOrd="0" destOrd="0" parTransId="{F179A642-7DB3-4589-B507-D9341AE8D1F3}" sibTransId="{80310580-ACE9-4D15-B4C1-AF403BA0FA3C}"/>
    <dgm:cxn modelId="{7A2C47C8-E7E7-48EB-8F00-EE8E4FAA1EE1}" type="presOf" srcId="{D768F306-D8D9-494A-8903-07F183ABAE52}" destId="{693B7E3D-A129-4C9F-A3E4-DF010F71967C}" srcOrd="0" destOrd="0" presId="urn:microsoft.com/office/officeart/2008/layout/LinedList"/>
    <dgm:cxn modelId="{64C616EC-24AE-456C-814E-FB2F416A393F}" srcId="{259CAB16-D1B1-47A0-83A5-54A7700BF41A}" destId="{3598738F-AE15-4260-AF21-949B6D6F96B7}" srcOrd="0" destOrd="0" parTransId="{2B495E7C-F20C-4BCD-A584-6C2554E6B86E}" sibTransId="{DCB6313E-F2C5-4543-95AE-E154DDC61F76}"/>
    <dgm:cxn modelId="{1F53CFF2-F84C-4BFC-BC83-9430CED0942D}" type="presOf" srcId="{39D42CDA-E9A9-4C60-B9F6-0DFD4F479575}" destId="{22598501-AA1A-431A-AEED-97940310B3EA}" srcOrd="0" destOrd="0" presId="urn:microsoft.com/office/officeart/2008/layout/LinedList"/>
    <dgm:cxn modelId="{78B73060-B1C5-4123-9349-803040E8EDF5}" type="presParOf" srcId="{879E9ADD-ABE5-4E4B-99BC-C320D6C73023}" destId="{D6D8E00B-7343-4250-A3F3-A705177A553A}" srcOrd="0" destOrd="0" presId="urn:microsoft.com/office/officeart/2008/layout/LinedList"/>
    <dgm:cxn modelId="{EB5D9829-B5E8-4AF8-9D04-B7DBA58F05D4}" type="presParOf" srcId="{879E9ADD-ABE5-4E4B-99BC-C320D6C73023}" destId="{B04EEA33-C11D-42E2-BD99-DC0EFF4AE437}" srcOrd="1" destOrd="0" presId="urn:microsoft.com/office/officeart/2008/layout/LinedList"/>
    <dgm:cxn modelId="{6E8E8410-7CE8-4C06-B083-5FEB827AB2B5}" type="presParOf" srcId="{B04EEA33-C11D-42E2-BD99-DC0EFF4AE437}" destId="{78C67BCC-FCE9-49BC-BE2D-3E6DB1877E0C}" srcOrd="0" destOrd="0" presId="urn:microsoft.com/office/officeart/2008/layout/LinedList"/>
    <dgm:cxn modelId="{1E8CFCF9-8ED6-447A-B402-2F48D308D216}" type="presParOf" srcId="{B04EEA33-C11D-42E2-BD99-DC0EFF4AE437}" destId="{916981AE-9879-4E9F-AF5E-ED95CAD265F6}" srcOrd="1" destOrd="0" presId="urn:microsoft.com/office/officeart/2008/layout/LinedList"/>
    <dgm:cxn modelId="{FA538ABC-A6A0-41FB-8C5F-E00BE47D5278}" type="presParOf" srcId="{916981AE-9879-4E9F-AF5E-ED95CAD265F6}" destId="{310BE9B0-B894-4B06-AD20-DE0A69FEF422}" srcOrd="0" destOrd="0" presId="urn:microsoft.com/office/officeart/2008/layout/LinedList"/>
    <dgm:cxn modelId="{9FF275B8-E89D-45C0-9F9E-722AC5244148}" type="presParOf" srcId="{916981AE-9879-4E9F-AF5E-ED95CAD265F6}" destId="{39B177F3-B84F-4C1D-B658-E4E39539B7B8}" srcOrd="1" destOrd="0" presId="urn:microsoft.com/office/officeart/2008/layout/LinedList"/>
    <dgm:cxn modelId="{9C9818BF-2E40-4A27-ABFA-E365BCC47EC1}" type="presParOf" srcId="{39B177F3-B84F-4C1D-B658-E4E39539B7B8}" destId="{FE2DB73A-F9E0-431E-BFE3-692AF379AC4C}" srcOrd="0" destOrd="0" presId="urn:microsoft.com/office/officeart/2008/layout/LinedList"/>
    <dgm:cxn modelId="{36ACA1CE-5F6B-466B-B6C6-490D99D2268C}" type="presParOf" srcId="{39B177F3-B84F-4C1D-B658-E4E39539B7B8}" destId="{693B7E3D-A129-4C9F-A3E4-DF010F71967C}" srcOrd="1" destOrd="0" presId="urn:microsoft.com/office/officeart/2008/layout/LinedList"/>
    <dgm:cxn modelId="{9275D798-025E-4C8C-A336-2B239CC8E550}" type="presParOf" srcId="{39B177F3-B84F-4C1D-B658-E4E39539B7B8}" destId="{9AAA5682-1CC9-459B-8F95-96E465D9BBF2}" srcOrd="2" destOrd="0" presId="urn:microsoft.com/office/officeart/2008/layout/LinedList"/>
    <dgm:cxn modelId="{0194E2C7-C3FA-4BA0-95C1-4BF4432F28C9}" type="presParOf" srcId="{916981AE-9879-4E9F-AF5E-ED95CAD265F6}" destId="{539181D3-E691-480A-B56E-30F380C03970}" srcOrd="2" destOrd="0" presId="urn:microsoft.com/office/officeart/2008/layout/LinedList"/>
    <dgm:cxn modelId="{77925756-91FC-4430-983F-BA4B7579B169}" type="presParOf" srcId="{916981AE-9879-4E9F-AF5E-ED95CAD265F6}" destId="{2F1315AC-05D3-4B2A-80A9-89772547F71F}" srcOrd="3" destOrd="0" presId="urn:microsoft.com/office/officeart/2008/layout/LinedList"/>
    <dgm:cxn modelId="{3CA21A52-38FE-4C04-95BB-FD98A2F9D170}" type="presParOf" srcId="{916981AE-9879-4E9F-AF5E-ED95CAD265F6}" destId="{1961C77D-27E8-4CDF-93BB-E077418E9F67}" srcOrd="4" destOrd="0" presId="urn:microsoft.com/office/officeart/2008/layout/LinedList"/>
    <dgm:cxn modelId="{9E5A6906-6107-45B8-BBF1-3F7317EDDB6B}" type="presParOf" srcId="{1961C77D-27E8-4CDF-93BB-E077418E9F67}" destId="{04068352-F679-4E6A-BB7D-5E6A289EA423}" srcOrd="0" destOrd="0" presId="urn:microsoft.com/office/officeart/2008/layout/LinedList"/>
    <dgm:cxn modelId="{BF313055-6259-490B-8F1E-6642534D7207}" type="presParOf" srcId="{1961C77D-27E8-4CDF-93BB-E077418E9F67}" destId="{3D62C497-A389-4765-B0F4-1887113C9098}" srcOrd="1" destOrd="0" presId="urn:microsoft.com/office/officeart/2008/layout/LinedList"/>
    <dgm:cxn modelId="{235AEB54-073A-4E00-A8C2-6D58609209A8}" type="presParOf" srcId="{1961C77D-27E8-4CDF-93BB-E077418E9F67}" destId="{E642B735-AA02-4D86-B263-3747EB42019A}" srcOrd="2" destOrd="0" presId="urn:microsoft.com/office/officeart/2008/layout/LinedList"/>
    <dgm:cxn modelId="{B68F253B-4500-4A84-B4BE-08DE7967E1C5}" type="presParOf" srcId="{916981AE-9879-4E9F-AF5E-ED95CAD265F6}" destId="{5F230496-833C-434C-81E9-2993EE0908FF}" srcOrd="5" destOrd="0" presId="urn:microsoft.com/office/officeart/2008/layout/LinedList"/>
    <dgm:cxn modelId="{FC216215-9792-46CD-82C0-881F65FC36C2}" type="presParOf" srcId="{916981AE-9879-4E9F-AF5E-ED95CAD265F6}" destId="{2FF2E7C3-A40B-4485-87FC-3314F5561B93}" srcOrd="6" destOrd="0" presId="urn:microsoft.com/office/officeart/2008/layout/LinedList"/>
    <dgm:cxn modelId="{42FF0CB0-9613-4650-91F9-E56EEBA0C5B8}" type="presParOf" srcId="{916981AE-9879-4E9F-AF5E-ED95CAD265F6}" destId="{609A47D7-6D38-4D90-82E7-0838A8BCDB4F}" srcOrd="7" destOrd="0" presId="urn:microsoft.com/office/officeart/2008/layout/LinedList"/>
    <dgm:cxn modelId="{3572D183-D41B-4B4B-B502-22352B1B7CE1}" type="presParOf" srcId="{609A47D7-6D38-4D90-82E7-0838A8BCDB4F}" destId="{7DDFD5B4-66C1-4A4C-A33C-60A6C33BDDAE}" srcOrd="0" destOrd="0" presId="urn:microsoft.com/office/officeart/2008/layout/LinedList"/>
    <dgm:cxn modelId="{8C5E217E-A1C6-4EDD-98AE-CCD303AF761E}" type="presParOf" srcId="{609A47D7-6D38-4D90-82E7-0838A8BCDB4F}" destId="{22598501-AA1A-431A-AEED-97940310B3EA}" srcOrd="1" destOrd="0" presId="urn:microsoft.com/office/officeart/2008/layout/LinedList"/>
    <dgm:cxn modelId="{FBA3186D-4F25-41A4-B593-09F65084B5BC}" type="presParOf" srcId="{609A47D7-6D38-4D90-82E7-0838A8BCDB4F}" destId="{A02817A5-67BC-4B8A-8A88-744001864E09}" srcOrd="2" destOrd="0" presId="urn:microsoft.com/office/officeart/2008/layout/LinedList"/>
    <dgm:cxn modelId="{E8F52B40-C13D-4DEC-8C19-D60ACAEAA390}" type="presParOf" srcId="{916981AE-9879-4E9F-AF5E-ED95CAD265F6}" destId="{4405B159-E24E-44B6-92F7-8028E8E1D8F6}" srcOrd="8" destOrd="0" presId="urn:microsoft.com/office/officeart/2008/layout/LinedList"/>
    <dgm:cxn modelId="{1AEEC5EF-1775-405C-8C7B-298D66D060BA}" type="presParOf" srcId="{916981AE-9879-4E9F-AF5E-ED95CAD265F6}" destId="{2933D52A-74A4-4ADB-8C61-CF2E32CB672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64DF14-7796-4DF2-84B1-D484B650135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C650390-5206-4FE5-A304-AB8ABEF36DBC}">
      <dgm:prSet/>
      <dgm:spPr/>
      <dgm:t>
        <a:bodyPr/>
        <a:lstStyle/>
        <a:p>
          <a:r>
            <a:rPr lang="pl-PL" b="1"/>
            <a:t>Authors</a:t>
          </a:r>
          <a:r>
            <a:rPr lang="en-GB" b="1"/>
            <a:t>’</a:t>
          </a:r>
          <a:r>
            <a:rPr lang="pl-PL" b="1"/>
            <a:t> Problem</a:t>
          </a:r>
          <a:r>
            <a:rPr lang="en-GB" b="1"/>
            <a:t>s</a:t>
          </a:r>
          <a:endParaRPr lang="en-US"/>
        </a:p>
      </dgm:t>
    </dgm:pt>
    <dgm:pt modelId="{A842BFD6-3E54-4382-87C6-C2B019F9FB18}" type="parTrans" cxnId="{02705594-2CB3-46A7-969B-4B537259AF2A}">
      <dgm:prSet/>
      <dgm:spPr/>
      <dgm:t>
        <a:bodyPr/>
        <a:lstStyle/>
        <a:p>
          <a:endParaRPr lang="en-US"/>
        </a:p>
      </dgm:t>
    </dgm:pt>
    <dgm:pt modelId="{F20E958C-8523-4AA2-9237-F27811E3297B}" type="sibTrans" cxnId="{02705594-2CB3-46A7-969B-4B537259AF2A}">
      <dgm:prSet/>
      <dgm:spPr/>
      <dgm:t>
        <a:bodyPr/>
        <a:lstStyle/>
        <a:p>
          <a:endParaRPr lang="en-US"/>
        </a:p>
      </dgm:t>
    </dgm:pt>
    <dgm:pt modelId="{4E6798DC-5682-403D-8F69-44987D837860}">
      <dgm:prSet/>
      <dgm:spPr/>
      <dgm:t>
        <a:bodyPr/>
        <a:lstStyle/>
        <a:p>
          <a:r>
            <a:rPr lang="en-US"/>
            <a:t>Keep a balance between two components of the problem</a:t>
          </a:r>
        </a:p>
      </dgm:t>
    </dgm:pt>
    <dgm:pt modelId="{78BD38C3-7D09-448B-8CF9-E5B085293192}" type="parTrans" cxnId="{58888452-96B1-4FDF-91DB-E4B9599CA535}">
      <dgm:prSet/>
      <dgm:spPr/>
      <dgm:t>
        <a:bodyPr/>
        <a:lstStyle/>
        <a:p>
          <a:endParaRPr lang="en-US"/>
        </a:p>
      </dgm:t>
    </dgm:pt>
    <dgm:pt modelId="{C1F11F23-3264-4FFE-83C9-9626A9DF4875}" type="sibTrans" cxnId="{58888452-96B1-4FDF-91DB-E4B9599CA535}">
      <dgm:prSet/>
      <dgm:spPr/>
      <dgm:t>
        <a:bodyPr/>
        <a:lstStyle/>
        <a:p>
          <a:endParaRPr lang="en-US"/>
        </a:p>
      </dgm:t>
    </dgm:pt>
    <dgm:pt modelId="{8A476946-D033-4553-85E8-05EC9E957E1C}">
      <dgm:prSet/>
      <dgm:spPr/>
      <dgm:t>
        <a:bodyPr/>
        <a:lstStyle/>
        <a:p>
          <a:r>
            <a:rPr lang="en-US"/>
            <a:t>Near-optimal solution of one sub-problem must not</a:t>
          </a:r>
          <a:r>
            <a:rPr lang="pl-PL"/>
            <a:t> </a:t>
          </a:r>
          <a:r>
            <a:rPr lang="en-US"/>
            <a:t>dominate over the optimal solution of another sub-problem</a:t>
          </a:r>
        </a:p>
      </dgm:t>
    </dgm:pt>
    <dgm:pt modelId="{EC0D6F65-058E-4E34-ACE7-BBC8B3381A64}" type="parTrans" cxnId="{DBEA9B1F-DF92-4D68-979C-D7D438473F69}">
      <dgm:prSet/>
      <dgm:spPr/>
      <dgm:t>
        <a:bodyPr/>
        <a:lstStyle/>
        <a:p>
          <a:endParaRPr lang="en-US"/>
        </a:p>
      </dgm:t>
    </dgm:pt>
    <dgm:pt modelId="{CBB18E87-9FD7-4C5A-9042-8695F4E53751}" type="sibTrans" cxnId="{DBEA9B1F-DF92-4D68-979C-D7D438473F69}">
      <dgm:prSet/>
      <dgm:spPr/>
      <dgm:t>
        <a:bodyPr/>
        <a:lstStyle/>
        <a:p>
          <a:endParaRPr lang="en-US"/>
        </a:p>
      </dgm:t>
    </dgm:pt>
    <dgm:pt modelId="{2189E558-70BA-4858-86B9-5637ABB68CF2}">
      <dgm:prSet/>
      <dgm:spPr/>
      <dgm:t>
        <a:bodyPr/>
        <a:lstStyle/>
        <a:p>
          <a:r>
            <a:rPr lang="en-US"/>
            <a:t>Solving the shortest tour problem to optimality</a:t>
          </a:r>
          <a:r>
            <a:rPr lang="pl-PL"/>
            <a:t> </a:t>
          </a:r>
          <a:r>
            <a:rPr lang="en-US"/>
            <a:t>must not make the knapsack packing aspect negligible</a:t>
          </a:r>
        </a:p>
      </dgm:t>
    </dgm:pt>
    <dgm:pt modelId="{F45128B1-39AB-497F-A6EA-971593EDD30B}" type="parTrans" cxnId="{838621CD-A792-42EF-945E-84161FE90725}">
      <dgm:prSet/>
      <dgm:spPr/>
      <dgm:t>
        <a:bodyPr/>
        <a:lstStyle/>
        <a:p>
          <a:endParaRPr lang="en-US"/>
        </a:p>
      </dgm:t>
    </dgm:pt>
    <dgm:pt modelId="{B43F1401-1D80-405E-82B9-C8BC37ED20D4}" type="sibTrans" cxnId="{838621CD-A792-42EF-945E-84161FE90725}">
      <dgm:prSet/>
      <dgm:spPr/>
      <dgm:t>
        <a:bodyPr/>
        <a:lstStyle/>
        <a:p>
          <a:endParaRPr lang="en-US"/>
        </a:p>
      </dgm:t>
    </dgm:pt>
    <dgm:pt modelId="{92F81161-8FAD-4144-B222-495C43B89185}">
      <dgm:prSet/>
      <dgm:spPr/>
      <dgm:t>
        <a:bodyPr/>
        <a:lstStyle/>
        <a:p>
          <a:r>
            <a:rPr lang="en-US"/>
            <a:t>The most profitable loading plan must not reduce the importance of a shorter tour</a:t>
          </a:r>
        </a:p>
      </dgm:t>
    </dgm:pt>
    <dgm:pt modelId="{C5D064C0-A6BA-43C0-9184-499509E17940}" type="parTrans" cxnId="{A67FEAB6-E660-4EB4-B063-5DD6B6DC3455}">
      <dgm:prSet/>
      <dgm:spPr/>
      <dgm:t>
        <a:bodyPr/>
        <a:lstStyle/>
        <a:p>
          <a:endParaRPr lang="en-US"/>
        </a:p>
      </dgm:t>
    </dgm:pt>
    <dgm:pt modelId="{691E0FF6-8156-4F7A-93B6-5DBE3737432C}" type="sibTrans" cxnId="{A67FEAB6-E660-4EB4-B063-5DD6B6DC3455}">
      <dgm:prSet/>
      <dgm:spPr/>
      <dgm:t>
        <a:bodyPr/>
        <a:lstStyle/>
        <a:p>
          <a:endParaRPr lang="en-US"/>
        </a:p>
      </dgm:t>
    </dgm:pt>
    <dgm:pt modelId="{4785CD91-60B6-498F-A2D2-2E194FAD89AF}" type="pres">
      <dgm:prSet presAssocID="{6D64DF14-7796-4DF2-84B1-D484B650135F}" presName="vert0" presStyleCnt="0">
        <dgm:presLayoutVars>
          <dgm:dir/>
          <dgm:animOne val="branch"/>
          <dgm:animLvl val="lvl"/>
        </dgm:presLayoutVars>
      </dgm:prSet>
      <dgm:spPr/>
    </dgm:pt>
    <dgm:pt modelId="{435BF627-CB40-439B-9696-C1491CE3D2DC}" type="pres">
      <dgm:prSet presAssocID="{FC650390-5206-4FE5-A304-AB8ABEF36DBC}" presName="thickLine" presStyleLbl="alignNode1" presStyleIdx="0" presStyleCnt="1"/>
      <dgm:spPr/>
    </dgm:pt>
    <dgm:pt modelId="{007CE701-4A43-4D04-B70A-EAC3E92321AA}" type="pres">
      <dgm:prSet presAssocID="{FC650390-5206-4FE5-A304-AB8ABEF36DBC}" presName="horz1" presStyleCnt="0"/>
      <dgm:spPr/>
    </dgm:pt>
    <dgm:pt modelId="{40D3D30A-586B-4A43-A2BC-5238136ABDFC}" type="pres">
      <dgm:prSet presAssocID="{FC650390-5206-4FE5-A304-AB8ABEF36DBC}" presName="tx1" presStyleLbl="revTx" presStyleIdx="0" presStyleCnt="5"/>
      <dgm:spPr/>
    </dgm:pt>
    <dgm:pt modelId="{4C939FBE-32E2-4D64-8EC6-A4B8FC5966E4}" type="pres">
      <dgm:prSet presAssocID="{FC650390-5206-4FE5-A304-AB8ABEF36DBC}" presName="vert1" presStyleCnt="0"/>
      <dgm:spPr/>
    </dgm:pt>
    <dgm:pt modelId="{3A91A881-D57C-4C44-A956-2AC03F0EED6C}" type="pres">
      <dgm:prSet presAssocID="{4E6798DC-5682-403D-8F69-44987D837860}" presName="vertSpace2a" presStyleCnt="0"/>
      <dgm:spPr/>
    </dgm:pt>
    <dgm:pt modelId="{3066C178-AB31-47D7-9F89-EC0DE22F0E48}" type="pres">
      <dgm:prSet presAssocID="{4E6798DC-5682-403D-8F69-44987D837860}" presName="horz2" presStyleCnt="0"/>
      <dgm:spPr/>
    </dgm:pt>
    <dgm:pt modelId="{305DD7B1-2927-4C36-804C-F6ABB5D3D258}" type="pres">
      <dgm:prSet presAssocID="{4E6798DC-5682-403D-8F69-44987D837860}" presName="horzSpace2" presStyleCnt="0"/>
      <dgm:spPr/>
    </dgm:pt>
    <dgm:pt modelId="{4AF991D3-CC32-498A-B3F1-A510DAA3374E}" type="pres">
      <dgm:prSet presAssocID="{4E6798DC-5682-403D-8F69-44987D837860}" presName="tx2" presStyleLbl="revTx" presStyleIdx="1" presStyleCnt="5"/>
      <dgm:spPr/>
    </dgm:pt>
    <dgm:pt modelId="{2C8F7441-DB9A-414F-BEDD-6584E166B34A}" type="pres">
      <dgm:prSet presAssocID="{4E6798DC-5682-403D-8F69-44987D837860}" presName="vert2" presStyleCnt="0"/>
      <dgm:spPr/>
    </dgm:pt>
    <dgm:pt modelId="{46E18AB9-ED9B-4E97-B0EB-425C2D8BF6CE}" type="pres">
      <dgm:prSet presAssocID="{4E6798DC-5682-403D-8F69-44987D837860}" presName="thinLine2b" presStyleLbl="callout" presStyleIdx="0" presStyleCnt="4"/>
      <dgm:spPr/>
    </dgm:pt>
    <dgm:pt modelId="{3DC1F116-41BD-423A-9FAB-CC1F1B8BC60E}" type="pres">
      <dgm:prSet presAssocID="{4E6798DC-5682-403D-8F69-44987D837860}" presName="vertSpace2b" presStyleCnt="0"/>
      <dgm:spPr/>
    </dgm:pt>
    <dgm:pt modelId="{A8426127-7783-423A-9784-5961398897C3}" type="pres">
      <dgm:prSet presAssocID="{8A476946-D033-4553-85E8-05EC9E957E1C}" presName="horz2" presStyleCnt="0"/>
      <dgm:spPr/>
    </dgm:pt>
    <dgm:pt modelId="{A6909D01-2D10-4EB3-989D-48CF9797B20B}" type="pres">
      <dgm:prSet presAssocID="{8A476946-D033-4553-85E8-05EC9E957E1C}" presName="horzSpace2" presStyleCnt="0"/>
      <dgm:spPr/>
    </dgm:pt>
    <dgm:pt modelId="{A20E6AB2-7FDB-4732-893F-44AED79D9AE1}" type="pres">
      <dgm:prSet presAssocID="{8A476946-D033-4553-85E8-05EC9E957E1C}" presName="tx2" presStyleLbl="revTx" presStyleIdx="2" presStyleCnt="5"/>
      <dgm:spPr/>
    </dgm:pt>
    <dgm:pt modelId="{50093EDA-71D2-453A-B471-769C7EFE7C15}" type="pres">
      <dgm:prSet presAssocID="{8A476946-D033-4553-85E8-05EC9E957E1C}" presName="vert2" presStyleCnt="0"/>
      <dgm:spPr/>
    </dgm:pt>
    <dgm:pt modelId="{76F6765D-B02F-4E7F-BDB2-695A860D55A4}" type="pres">
      <dgm:prSet presAssocID="{8A476946-D033-4553-85E8-05EC9E957E1C}" presName="thinLine2b" presStyleLbl="callout" presStyleIdx="1" presStyleCnt="4"/>
      <dgm:spPr/>
    </dgm:pt>
    <dgm:pt modelId="{01194B38-AAF4-482E-8F05-489EF5B22A1F}" type="pres">
      <dgm:prSet presAssocID="{8A476946-D033-4553-85E8-05EC9E957E1C}" presName="vertSpace2b" presStyleCnt="0"/>
      <dgm:spPr/>
    </dgm:pt>
    <dgm:pt modelId="{941BAC42-0997-4756-96D3-5A3323B82578}" type="pres">
      <dgm:prSet presAssocID="{2189E558-70BA-4858-86B9-5637ABB68CF2}" presName="horz2" presStyleCnt="0"/>
      <dgm:spPr/>
    </dgm:pt>
    <dgm:pt modelId="{4E9B63B5-D677-484D-B9B2-8483DFB55A17}" type="pres">
      <dgm:prSet presAssocID="{2189E558-70BA-4858-86B9-5637ABB68CF2}" presName="horzSpace2" presStyleCnt="0"/>
      <dgm:spPr/>
    </dgm:pt>
    <dgm:pt modelId="{2A0350BF-5DB7-4C8B-BE13-4AE93605A1DB}" type="pres">
      <dgm:prSet presAssocID="{2189E558-70BA-4858-86B9-5637ABB68CF2}" presName="tx2" presStyleLbl="revTx" presStyleIdx="3" presStyleCnt="5"/>
      <dgm:spPr/>
    </dgm:pt>
    <dgm:pt modelId="{5542A011-729D-42E9-A83A-7AE85D211DD0}" type="pres">
      <dgm:prSet presAssocID="{2189E558-70BA-4858-86B9-5637ABB68CF2}" presName="vert2" presStyleCnt="0"/>
      <dgm:spPr/>
    </dgm:pt>
    <dgm:pt modelId="{E9BCF3E9-DF60-4EC3-A3F8-0A23E554D674}" type="pres">
      <dgm:prSet presAssocID="{2189E558-70BA-4858-86B9-5637ABB68CF2}" presName="thinLine2b" presStyleLbl="callout" presStyleIdx="2" presStyleCnt="4"/>
      <dgm:spPr/>
    </dgm:pt>
    <dgm:pt modelId="{91962160-FF24-4B10-9ED9-E1B59FE868C2}" type="pres">
      <dgm:prSet presAssocID="{2189E558-70BA-4858-86B9-5637ABB68CF2}" presName="vertSpace2b" presStyleCnt="0"/>
      <dgm:spPr/>
    </dgm:pt>
    <dgm:pt modelId="{389022C6-67B9-4637-A7A6-CD6ADFDB3C10}" type="pres">
      <dgm:prSet presAssocID="{92F81161-8FAD-4144-B222-495C43B89185}" presName="horz2" presStyleCnt="0"/>
      <dgm:spPr/>
    </dgm:pt>
    <dgm:pt modelId="{2E68676D-C6AD-4013-9147-0A13CA139AC4}" type="pres">
      <dgm:prSet presAssocID="{92F81161-8FAD-4144-B222-495C43B89185}" presName="horzSpace2" presStyleCnt="0"/>
      <dgm:spPr/>
    </dgm:pt>
    <dgm:pt modelId="{0A031CF4-7E8C-4AA8-8458-28E553AB0511}" type="pres">
      <dgm:prSet presAssocID="{92F81161-8FAD-4144-B222-495C43B89185}" presName="tx2" presStyleLbl="revTx" presStyleIdx="4" presStyleCnt="5"/>
      <dgm:spPr/>
    </dgm:pt>
    <dgm:pt modelId="{A1FD3EFA-2824-42C2-A685-C1AE4A9D41F1}" type="pres">
      <dgm:prSet presAssocID="{92F81161-8FAD-4144-B222-495C43B89185}" presName="vert2" presStyleCnt="0"/>
      <dgm:spPr/>
    </dgm:pt>
    <dgm:pt modelId="{5C3484C5-3F6C-459D-B635-3C9ED7962CA8}" type="pres">
      <dgm:prSet presAssocID="{92F81161-8FAD-4144-B222-495C43B89185}" presName="thinLine2b" presStyleLbl="callout" presStyleIdx="3" presStyleCnt="4"/>
      <dgm:spPr/>
    </dgm:pt>
    <dgm:pt modelId="{575D7132-2C2D-41A0-A5B0-51B9C1E6F34A}" type="pres">
      <dgm:prSet presAssocID="{92F81161-8FAD-4144-B222-495C43B89185}" presName="vertSpace2b" presStyleCnt="0"/>
      <dgm:spPr/>
    </dgm:pt>
  </dgm:ptLst>
  <dgm:cxnLst>
    <dgm:cxn modelId="{DBEA9B1F-DF92-4D68-979C-D7D438473F69}" srcId="{FC650390-5206-4FE5-A304-AB8ABEF36DBC}" destId="{8A476946-D033-4553-85E8-05EC9E957E1C}" srcOrd="1" destOrd="0" parTransId="{EC0D6F65-058E-4E34-ACE7-BBC8B3381A64}" sibTransId="{CBB18E87-9FD7-4C5A-9042-8695F4E53751}"/>
    <dgm:cxn modelId="{9FD4BC63-99CD-48D2-B5EC-396091A28E3D}" type="presOf" srcId="{92F81161-8FAD-4144-B222-495C43B89185}" destId="{0A031CF4-7E8C-4AA8-8458-28E553AB0511}" srcOrd="0" destOrd="0" presId="urn:microsoft.com/office/officeart/2008/layout/LinedList"/>
    <dgm:cxn modelId="{58888452-96B1-4FDF-91DB-E4B9599CA535}" srcId="{FC650390-5206-4FE5-A304-AB8ABEF36DBC}" destId="{4E6798DC-5682-403D-8F69-44987D837860}" srcOrd="0" destOrd="0" parTransId="{78BD38C3-7D09-448B-8CF9-E5B085293192}" sibTransId="{C1F11F23-3264-4FFE-83C9-9626A9DF4875}"/>
    <dgm:cxn modelId="{A08B5359-11B7-4926-84F1-22217AA52B65}" type="presOf" srcId="{FC650390-5206-4FE5-A304-AB8ABEF36DBC}" destId="{40D3D30A-586B-4A43-A2BC-5238136ABDFC}" srcOrd="0" destOrd="0" presId="urn:microsoft.com/office/officeart/2008/layout/LinedList"/>
    <dgm:cxn modelId="{E235A359-C051-4536-8AA8-CE9C8F196EB5}" type="presOf" srcId="{4E6798DC-5682-403D-8F69-44987D837860}" destId="{4AF991D3-CC32-498A-B3F1-A510DAA3374E}" srcOrd="0" destOrd="0" presId="urn:microsoft.com/office/officeart/2008/layout/LinedList"/>
    <dgm:cxn modelId="{2DF76D82-74BA-4B83-A24E-B856B7597694}" type="presOf" srcId="{8A476946-D033-4553-85E8-05EC9E957E1C}" destId="{A20E6AB2-7FDB-4732-893F-44AED79D9AE1}" srcOrd="0" destOrd="0" presId="urn:microsoft.com/office/officeart/2008/layout/LinedList"/>
    <dgm:cxn modelId="{02705594-2CB3-46A7-969B-4B537259AF2A}" srcId="{6D64DF14-7796-4DF2-84B1-D484B650135F}" destId="{FC650390-5206-4FE5-A304-AB8ABEF36DBC}" srcOrd="0" destOrd="0" parTransId="{A842BFD6-3E54-4382-87C6-C2B019F9FB18}" sibTransId="{F20E958C-8523-4AA2-9237-F27811E3297B}"/>
    <dgm:cxn modelId="{11E0B19A-77F5-496B-8374-6CB746FB9B33}" type="presOf" srcId="{2189E558-70BA-4858-86B9-5637ABB68CF2}" destId="{2A0350BF-5DB7-4C8B-BE13-4AE93605A1DB}" srcOrd="0" destOrd="0" presId="urn:microsoft.com/office/officeart/2008/layout/LinedList"/>
    <dgm:cxn modelId="{4597AAAC-1BE3-4D71-AC52-FC0C92C583D1}" type="presOf" srcId="{6D64DF14-7796-4DF2-84B1-D484B650135F}" destId="{4785CD91-60B6-498F-A2D2-2E194FAD89AF}" srcOrd="0" destOrd="0" presId="urn:microsoft.com/office/officeart/2008/layout/LinedList"/>
    <dgm:cxn modelId="{A67FEAB6-E660-4EB4-B063-5DD6B6DC3455}" srcId="{FC650390-5206-4FE5-A304-AB8ABEF36DBC}" destId="{92F81161-8FAD-4144-B222-495C43B89185}" srcOrd="3" destOrd="0" parTransId="{C5D064C0-A6BA-43C0-9184-499509E17940}" sibTransId="{691E0FF6-8156-4F7A-93B6-5DBE3737432C}"/>
    <dgm:cxn modelId="{838621CD-A792-42EF-945E-84161FE90725}" srcId="{FC650390-5206-4FE5-A304-AB8ABEF36DBC}" destId="{2189E558-70BA-4858-86B9-5637ABB68CF2}" srcOrd="2" destOrd="0" parTransId="{F45128B1-39AB-497F-A6EA-971593EDD30B}" sibTransId="{B43F1401-1D80-405E-82B9-C8BC37ED20D4}"/>
    <dgm:cxn modelId="{67670EBA-23F8-4975-8B3E-F9E92F91F6CC}" type="presParOf" srcId="{4785CD91-60B6-498F-A2D2-2E194FAD89AF}" destId="{435BF627-CB40-439B-9696-C1491CE3D2DC}" srcOrd="0" destOrd="0" presId="urn:microsoft.com/office/officeart/2008/layout/LinedList"/>
    <dgm:cxn modelId="{20B7572C-F91A-4276-8441-5C2BA7AC10C2}" type="presParOf" srcId="{4785CD91-60B6-498F-A2D2-2E194FAD89AF}" destId="{007CE701-4A43-4D04-B70A-EAC3E92321AA}" srcOrd="1" destOrd="0" presId="urn:microsoft.com/office/officeart/2008/layout/LinedList"/>
    <dgm:cxn modelId="{414791CD-9E27-4E02-BC03-3C26EEC56D6E}" type="presParOf" srcId="{007CE701-4A43-4D04-B70A-EAC3E92321AA}" destId="{40D3D30A-586B-4A43-A2BC-5238136ABDFC}" srcOrd="0" destOrd="0" presId="urn:microsoft.com/office/officeart/2008/layout/LinedList"/>
    <dgm:cxn modelId="{364C4B6C-FD8A-4672-A75D-7816B2AFF73D}" type="presParOf" srcId="{007CE701-4A43-4D04-B70A-EAC3E92321AA}" destId="{4C939FBE-32E2-4D64-8EC6-A4B8FC5966E4}" srcOrd="1" destOrd="0" presId="urn:microsoft.com/office/officeart/2008/layout/LinedList"/>
    <dgm:cxn modelId="{FBFBE5B5-0F2E-453D-9F6B-F02DD8CB92FD}" type="presParOf" srcId="{4C939FBE-32E2-4D64-8EC6-A4B8FC5966E4}" destId="{3A91A881-D57C-4C44-A956-2AC03F0EED6C}" srcOrd="0" destOrd="0" presId="urn:microsoft.com/office/officeart/2008/layout/LinedList"/>
    <dgm:cxn modelId="{1C972E0C-7C6F-42E4-BBAB-D82DA3C33A23}" type="presParOf" srcId="{4C939FBE-32E2-4D64-8EC6-A4B8FC5966E4}" destId="{3066C178-AB31-47D7-9F89-EC0DE22F0E48}" srcOrd="1" destOrd="0" presId="urn:microsoft.com/office/officeart/2008/layout/LinedList"/>
    <dgm:cxn modelId="{2116C099-0AD7-46AE-A743-01031F096B92}" type="presParOf" srcId="{3066C178-AB31-47D7-9F89-EC0DE22F0E48}" destId="{305DD7B1-2927-4C36-804C-F6ABB5D3D258}" srcOrd="0" destOrd="0" presId="urn:microsoft.com/office/officeart/2008/layout/LinedList"/>
    <dgm:cxn modelId="{DD56A005-FCD6-419F-A10C-D080A8E9E935}" type="presParOf" srcId="{3066C178-AB31-47D7-9F89-EC0DE22F0E48}" destId="{4AF991D3-CC32-498A-B3F1-A510DAA3374E}" srcOrd="1" destOrd="0" presId="urn:microsoft.com/office/officeart/2008/layout/LinedList"/>
    <dgm:cxn modelId="{FEF27E0E-C688-4E54-B87D-F7701E39E421}" type="presParOf" srcId="{3066C178-AB31-47D7-9F89-EC0DE22F0E48}" destId="{2C8F7441-DB9A-414F-BEDD-6584E166B34A}" srcOrd="2" destOrd="0" presId="urn:microsoft.com/office/officeart/2008/layout/LinedList"/>
    <dgm:cxn modelId="{686AD4BA-794A-4BD2-BB41-0B4C9ABA738D}" type="presParOf" srcId="{4C939FBE-32E2-4D64-8EC6-A4B8FC5966E4}" destId="{46E18AB9-ED9B-4E97-B0EB-425C2D8BF6CE}" srcOrd="2" destOrd="0" presId="urn:microsoft.com/office/officeart/2008/layout/LinedList"/>
    <dgm:cxn modelId="{6506A3CB-0DBD-4AA1-8A5C-228A91EF4E7F}" type="presParOf" srcId="{4C939FBE-32E2-4D64-8EC6-A4B8FC5966E4}" destId="{3DC1F116-41BD-423A-9FAB-CC1F1B8BC60E}" srcOrd="3" destOrd="0" presId="urn:microsoft.com/office/officeart/2008/layout/LinedList"/>
    <dgm:cxn modelId="{5E3560B3-0C7A-4E67-B910-939C02C8A3C1}" type="presParOf" srcId="{4C939FBE-32E2-4D64-8EC6-A4B8FC5966E4}" destId="{A8426127-7783-423A-9784-5961398897C3}" srcOrd="4" destOrd="0" presId="urn:microsoft.com/office/officeart/2008/layout/LinedList"/>
    <dgm:cxn modelId="{93508EE8-0AC8-4CF7-96DF-22532845F4FD}" type="presParOf" srcId="{A8426127-7783-423A-9784-5961398897C3}" destId="{A6909D01-2D10-4EB3-989D-48CF9797B20B}" srcOrd="0" destOrd="0" presId="urn:microsoft.com/office/officeart/2008/layout/LinedList"/>
    <dgm:cxn modelId="{5B9E05B3-B5AD-4CE1-A602-0D9509B4967F}" type="presParOf" srcId="{A8426127-7783-423A-9784-5961398897C3}" destId="{A20E6AB2-7FDB-4732-893F-44AED79D9AE1}" srcOrd="1" destOrd="0" presId="urn:microsoft.com/office/officeart/2008/layout/LinedList"/>
    <dgm:cxn modelId="{C2751C34-B99F-452D-9D68-9986E4BA01A8}" type="presParOf" srcId="{A8426127-7783-423A-9784-5961398897C3}" destId="{50093EDA-71D2-453A-B471-769C7EFE7C15}" srcOrd="2" destOrd="0" presId="urn:microsoft.com/office/officeart/2008/layout/LinedList"/>
    <dgm:cxn modelId="{70F133C3-BCF2-4645-AD32-88F0C08E2646}" type="presParOf" srcId="{4C939FBE-32E2-4D64-8EC6-A4B8FC5966E4}" destId="{76F6765D-B02F-4E7F-BDB2-695A860D55A4}" srcOrd="5" destOrd="0" presId="urn:microsoft.com/office/officeart/2008/layout/LinedList"/>
    <dgm:cxn modelId="{2B6DDF62-3EFE-48CE-B9F9-94AC21689C6D}" type="presParOf" srcId="{4C939FBE-32E2-4D64-8EC6-A4B8FC5966E4}" destId="{01194B38-AAF4-482E-8F05-489EF5B22A1F}" srcOrd="6" destOrd="0" presId="urn:microsoft.com/office/officeart/2008/layout/LinedList"/>
    <dgm:cxn modelId="{4AB24008-DD78-467A-8305-0D3A0D630CE7}" type="presParOf" srcId="{4C939FBE-32E2-4D64-8EC6-A4B8FC5966E4}" destId="{941BAC42-0997-4756-96D3-5A3323B82578}" srcOrd="7" destOrd="0" presId="urn:microsoft.com/office/officeart/2008/layout/LinedList"/>
    <dgm:cxn modelId="{EC93B2BD-F05F-4BAF-A749-C8EC59768758}" type="presParOf" srcId="{941BAC42-0997-4756-96D3-5A3323B82578}" destId="{4E9B63B5-D677-484D-B9B2-8483DFB55A17}" srcOrd="0" destOrd="0" presId="urn:microsoft.com/office/officeart/2008/layout/LinedList"/>
    <dgm:cxn modelId="{D33549CB-5D97-48F5-8873-76E386AE732B}" type="presParOf" srcId="{941BAC42-0997-4756-96D3-5A3323B82578}" destId="{2A0350BF-5DB7-4C8B-BE13-4AE93605A1DB}" srcOrd="1" destOrd="0" presId="urn:microsoft.com/office/officeart/2008/layout/LinedList"/>
    <dgm:cxn modelId="{AB91DE85-5857-4E06-9C81-47B308CD11FE}" type="presParOf" srcId="{941BAC42-0997-4756-96D3-5A3323B82578}" destId="{5542A011-729D-42E9-A83A-7AE85D211DD0}" srcOrd="2" destOrd="0" presId="urn:microsoft.com/office/officeart/2008/layout/LinedList"/>
    <dgm:cxn modelId="{66C20BB8-94D2-46B5-A09E-B422C1BBF782}" type="presParOf" srcId="{4C939FBE-32E2-4D64-8EC6-A4B8FC5966E4}" destId="{E9BCF3E9-DF60-4EC3-A3F8-0A23E554D674}" srcOrd="8" destOrd="0" presId="urn:microsoft.com/office/officeart/2008/layout/LinedList"/>
    <dgm:cxn modelId="{998CA373-8AD4-409B-B88E-90FC4A98B4F6}" type="presParOf" srcId="{4C939FBE-32E2-4D64-8EC6-A4B8FC5966E4}" destId="{91962160-FF24-4B10-9ED9-E1B59FE868C2}" srcOrd="9" destOrd="0" presId="urn:microsoft.com/office/officeart/2008/layout/LinedList"/>
    <dgm:cxn modelId="{6643B1FB-A39E-4EEE-847B-8DA22A921FC9}" type="presParOf" srcId="{4C939FBE-32E2-4D64-8EC6-A4B8FC5966E4}" destId="{389022C6-67B9-4637-A7A6-CD6ADFDB3C10}" srcOrd="10" destOrd="0" presId="urn:microsoft.com/office/officeart/2008/layout/LinedList"/>
    <dgm:cxn modelId="{39BEE591-0BA3-4608-B514-E3D7DF32ECD3}" type="presParOf" srcId="{389022C6-67B9-4637-A7A6-CD6ADFDB3C10}" destId="{2E68676D-C6AD-4013-9147-0A13CA139AC4}" srcOrd="0" destOrd="0" presId="urn:microsoft.com/office/officeart/2008/layout/LinedList"/>
    <dgm:cxn modelId="{EB5C5717-AB6A-44FE-B151-DDD674577E44}" type="presParOf" srcId="{389022C6-67B9-4637-A7A6-CD6ADFDB3C10}" destId="{0A031CF4-7E8C-4AA8-8458-28E553AB0511}" srcOrd="1" destOrd="0" presId="urn:microsoft.com/office/officeart/2008/layout/LinedList"/>
    <dgm:cxn modelId="{4582AC1B-9BE9-4801-A025-265159BF1FBE}" type="presParOf" srcId="{389022C6-67B9-4637-A7A6-CD6ADFDB3C10}" destId="{A1FD3EFA-2824-42C2-A685-C1AE4A9D41F1}" srcOrd="2" destOrd="0" presId="urn:microsoft.com/office/officeart/2008/layout/LinedList"/>
    <dgm:cxn modelId="{FED65728-12B4-4972-A96B-F5221BDB4DC2}" type="presParOf" srcId="{4C939FBE-32E2-4D64-8EC6-A4B8FC5966E4}" destId="{5C3484C5-3F6C-459D-B635-3C9ED7962CA8}" srcOrd="11" destOrd="0" presId="urn:microsoft.com/office/officeart/2008/layout/LinedList"/>
    <dgm:cxn modelId="{3D853CAF-0527-4945-86AE-10E1D488E3A3}" type="presParOf" srcId="{4C939FBE-32E2-4D64-8EC6-A4B8FC5966E4}" destId="{575D7132-2C2D-41A0-A5B0-51B9C1E6F34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76A77B-6595-42D7-AB79-2C61D51387F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40727E2-5806-4871-A52C-D1551F2B475E}">
      <dgm:prSet/>
      <dgm:spPr/>
      <dgm:t>
        <a:bodyPr/>
        <a:lstStyle/>
        <a:p>
          <a:r>
            <a:rPr lang="pl-PL" b="1"/>
            <a:t>Authors</a:t>
          </a:r>
          <a:r>
            <a:rPr lang="en-GB" b="1"/>
            <a:t>’</a:t>
          </a:r>
          <a:r>
            <a:rPr lang="pl-PL" b="1"/>
            <a:t> „Algorithms”</a:t>
          </a:r>
          <a:endParaRPr lang="en-US"/>
        </a:p>
      </dgm:t>
    </dgm:pt>
    <dgm:pt modelId="{5DE8CB7E-F52E-4267-9C78-D0E6077A38B9}" type="parTrans" cxnId="{51C9D5A0-6C0E-4D86-A65B-8C09BB44ECBE}">
      <dgm:prSet/>
      <dgm:spPr/>
      <dgm:t>
        <a:bodyPr/>
        <a:lstStyle/>
        <a:p>
          <a:endParaRPr lang="en-US"/>
        </a:p>
      </dgm:t>
    </dgm:pt>
    <dgm:pt modelId="{5E4FD8EC-51A4-45FA-BBA8-8A0164F7F6A1}" type="sibTrans" cxnId="{51C9D5A0-6C0E-4D86-A65B-8C09BB44ECBE}">
      <dgm:prSet/>
      <dgm:spPr/>
      <dgm:t>
        <a:bodyPr/>
        <a:lstStyle/>
        <a:p>
          <a:endParaRPr lang="en-US"/>
        </a:p>
      </dgm:t>
    </dgm:pt>
    <dgm:pt modelId="{3F0908F4-4346-4EC9-87B1-FA34EEF067D9}">
      <dgm:prSet/>
      <dgm:spPr/>
      <dgm:t>
        <a:bodyPr/>
        <a:lstStyle/>
        <a:p>
          <a:r>
            <a:rPr lang="en-US"/>
            <a:t>Simple Heuristic </a:t>
          </a:r>
        </a:p>
      </dgm:t>
    </dgm:pt>
    <dgm:pt modelId="{C8306801-5BB4-4DE3-8DBF-B11D855E7B06}" type="parTrans" cxnId="{F84511C1-294B-422C-95D9-5EA4EDE56258}">
      <dgm:prSet/>
      <dgm:spPr/>
      <dgm:t>
        <a:bodyPr/>
        <a:lstStyle/>
        <a:p>
          <a:endParaRPr lang="en-US"/>
        </a:p>
      </dgm:t>
    </dgm:pt>
    <dgm:pt modelId="{1CE4ABDB-0FA7-463A-9CD9-0728FDA78C11}" type="sibTrans" cxnId="{F84511C1-294B-422C-95D9-5EA4EDE56258}">
      <dgm:prSet/>
      <dgm:spPr/>
      <dgm:t>
        <a:bodyPr/>
        <a:lstStyle/>
        <a:p>
          <a:endParaRPr lang="en-US"/>
        </a:p>
      </dgm:t>
    </dgm:pt>
    <dgm:pt modelId="{9082DCE3-9E34-4680-B44E-7F513598DA77}">
      <dgm:prSet/>
      <dgm:spPr/>
      <dgm:t>
        <a:bodyPr/>
        <a:lstStyle/>
        <a:p>
          <a:r>
            <a:rPr lang="en-US"/>
            <a:t>Random Local Search</a:t>
          </a:r>
        </a:p>
      </dgm:t>
    </dgm:pt>
    <dgm:pt modelId="{836DD325-507F-412B-ACB6-8DFBE48EE0F1}" type="parTrans" cxnId="{39054F54-9B38-4E28-A069-496BFAC7A6A1}">
      <dgm:prSet/>
      <dgm:spPr/>
      <dgm:t>
        <a:bodyPr/>
        <a:lstStyle/>
        <a:p>
          <a:endParaRPr lang="en-US"/>
        </a:p>
      </dgm:t>
    </dgm:pt>
    <dgm:pt modelId="{2A7C9E17-1A4B-46A8-AAE3-1AB768BCDF03}" type="sibTrans" cxnId="{39054F54-9B38-4E28-A069-496BFAC7A6A1}">
      <dgm:prSet/>
      <dgm:spPr/>
      <dgm:t>
        <a:bodyPr/>
        <a:lstStyle/>
        <a:p>
          <a:endParaRPr lang="en-US"/>
        </a:p>
      </dgm:t>
    </dgm:pt>
    <dgm:pt modelId="{C1C036A8-CB95-4DB9-A5DC-FBDA1DECBE78}">
      <dgm:prSet/>
      <dgm:spPr/>
      <dgm:t>
        <a:bodyPr/>
        <a:lstStyle/>
        <a:p>
          <a:r>
            <a:rPr lang="en-US"/>
            <a:t>Evolutionary Algorithm</a:t>
          </a:r>
          <a:r>
            <a:rPr lang="pl-PL" b="1"/>
            <a:t> </a:t>
          </a:r>
          <a:endParaRPr lang="en-US"/>
        </a:p>
      </dgm:t>
    </dgm:pt>
    <dgm:pt modelId="{E1314D66-552D-4E8A-8E93-DEC262032DC7}" type="parTrans" cxnId="{953DEE1B-1D91-4BA7-8C86-38060A67F749}">
      <dgm:prSet/>
      <dgm:spPr/>
      <dgm:t>
        <a:bodyPr/>
        <a:lstStyle/>
        <a:p>
          <a:endParaRPr lang="en-US"/>
        </a:p>
      </dgm:t>
    </dgm:pt>
    <dgm:pt modelId="{0359F990-A56E-4751-BEFC-0455ECC5DA27}" type="sibTrans" cxnId="{953DEE1B-1D91-4BA7-8C86-38060A67F749}">
      <dgm:prSet/>
      <dgm:spPr/>
      <dgm:t>
        <a:bodyPr/>
        <a:lstStyle/>
        <a:p>
          <a:endParaRPr lang="en-US"/>
        </a:p>
      </dgm:t>
    </dgm:pt>
    <dgm:pt modelId="{BAD60E3B-2B54-4213-B6C9-103EB7856CA5}" type="pres">
      <dgm:prSet presAssocID="{4676A77B-6595-42D7-AB79-2C61D51387F1}" presName="vert0" presStyleCnt="0">
        <dgm:presLayoutVars>
          <dgm:dir/>
          <dgm:animOne val="branch"/>
          <dgm:animLvl val="lvl"/>
        </dgm:presLayoutVars>
      </dgm:prSet>
      <dgm:spPr/>
    </dgm:pt>
    <dgm:pt modelId="{791241DD-F07B-4B1F-9AB9-B79708FA0244}" type="pres">
      <dgm:prSet presAssocID="{B40727E2-5806-4871-A52C-D1551F2B475E}" presName="thickLine" presStyleLbl="alignNode1" presStyleIdx="0" presStyleCnt="1"/>
      <dgm:spPr/>
    </dgm:pt>
    <dgm:pt modelId="{63216F71-953C-453C-8A9B-7C6FB219CE4F}" type="pres">
      <dgm:prSet presAssocID="{B40727E2-5806-4871-A52C-D1551F2B475E}" presName="horz1" presStyleCnt="0"/>
      <dgm:spPr/>
    </dgm:pt>
    <dgm:pt modelId="{77006E14-76B4-486B-B4F4-7A467239D9C0}" type="pres">
      <dgm:prSet presAssocID="{B40727E2-5806-4871-A52C-D1551F2B475E}" presName="tx1" presStyleLbl="revTx" presStyleIdx="0" presStyleCnt="4"/>
      <dgm:spPr/>
    </dgm:pt>
    <dgm:pt modelId="{3220DB7A-4F10-42A2-BDA7-23B8E0D770FF}" type="pres">
      <dgm:prSet presAssocID="{B40727E2-5806-4871-A52C-D1551F2B475E}" presName="vert1" presStyleCnt="0"/>
      <dgm:spPr/>
    </dgm:pt>
    <dgm:pt modelId="{A94EE75B-F741-4268-933D-692F0ECF3FF0}" type="pres">
      <dgm:prSet presAssocID="{3F0908F4-4346-4EC9-87B1-FA34EEF067D9}" presName="vertSpace2a" presStyleCnt="0"/>
      <dgm:spPr/>
    </dgm:pt>
    <dgm:pt modelId="{292B71C9-A038-4158-B78E-54E4607D3C95}" type="pres">
      <dgm:prSet presAssocID="{3F0908F4-4346-4EC9-87B1-FA34EEF067D9}" presName="horz2" presStyleCnt="0"/>
      <dgm:spPr/>
    </dgm:pt>
    <dgm:pt modelId="{3024A2A7-FDA9-456D-89CC-B20A15B33D02}" type="pres">
      <dgm:prSet presAssocID="{3F0908F4-4346-4EC9-87B1-FA34EEF067D9}" presName="horzSpace2" presStyleCnt="0"/>
      <dgm:spPr/>
    </dgm:pt>
    <dgm:pt modelId="{9285A7B5-9247-46A9-BFF1-6AEB834B6F59}" type="pres">
      <dgm:prSet presAssocID="{3F0908F4-4346-4EC9-87B1-FA34EEF067D9}" presName="tx2" presStyleLbl="revTx" presStyleIdx="1" presStyleCnt="4"/>
      <dgm:spPr/>
    </dgm:pt>
    <dgm:pt modelId="{AEE8EA2A-1F02-41E8-A4C2-263D5997C75F}" type="pres">
      <dgm:prSet presAssocID="{3F0908F4-4346-4EC9-87B1-FA34EEF067D9}" presName="vert2" presStyleCnt="0"/>
      <dgm:spPr/>
    </dgm:pt>
    <dgm:pt modelId="{611E2560-6F05-4CB4-9E5C-DB67DE5BF80D}" type="pres">
      <dgm:prSet presAssocID="{3F0908F4-4346-4EC9-87B1-FA34EEF067D9}" presName="thinLine2b" presStyleLbl="callout" presStyleIdx="0" presStyleCnt="3"/>
      <dgm:spPr/>
    </dgm:pt>
    <dgm:pt modelId="{705462D4-964C-40D4-9DBF-31792B54B67A}" type="pres">
      <dgm:prSet presAssocID="{3F0908F4-4346-4EC9-87B1-FA34EEF067D9}" presName="vertSpace2b" presStyleCnt="0"/>
      <dgm:spPr/>
    </dgm:pt>
    <dgm:pt modelId="{A0F1786E-F5EF-4A3D-B94E-E2EDF625484E}" type="pres">
      <dgm:prSet presAssocID="{9082DCE3-9E34-4680-B44E-7F513598DA77}" presName="horz2" presStyleCnt="0"/>
      <dgm:spPr/>
    </dgm:pt>
    <dgm:pt modelId="{8B9D4671-C3B8-4D6A-895B-4A1B2B9F1452}" type="pres">
      <dgm:prSet presAssocID="{9082DCE3-9E34-4680-B44E-7F513598DA77}" presName="horzSpace2" presStyleCnt="0"/>
      <dgm:spPr/>
    </dgm:pt>
    <dgm:pt modelId="{3A14C233-3968-463C-9132-A79B4BDC87F8}" type="pres">
      <dgm:prSet presAssocID="{9082DCE3-9E34-4680-B44E-7F513598DA77}" presName="tx2" presStyleLbl="revTx" presStyleIdx="2" presStyleCnt="4"/>
      <dgm:spPr/>
    </dgm:pt>
    <dgm:pt modelId="{FE0D578C-348F-485D-AE3A-659A3C0919BE}" type="pres">
      <dgm:prSet presAssocID="{9082DCE3-9E34-4680-B44E-7F513598DA77}" presName="vert2" presStyleCnt="0"/>
      <dgm:spPr/>
    </dgm:pt>
    <dgm:pt modelId="{C42BA02B-8FC8-4A61-BBE5-9815534ADD22}" type="pres">
      <dgm:prSet presAssocID="{9082DCE3-9E34-4680-B44E-7F513598DA77}" presName="thinLine2b" presStyleLbl="callout" presStyleIdx="1" presStyleCnt="3"/>
      <dgm:spPr/>
    </dgm:pt>
    <dgm:pt modelId="{FC454AF8-2322-4275-9281-D6B680A49F6E}" type="pres">
      <dgm:prSet presAssocID="{9082DCE3-9E34-4680-B44E-7F513598DA77}" presName="vertSpace2b" presStyleCnt="0"/>
      <dgm:spPr/>
    </dgm:pt>
    <dgm:pt modelId="{D9F0F0DB-48C2-44A3-99F5-FF3E07F63842}" type="pres">
      <dgm:prSet presAssocID="{C1C036A8-CB95-4DB9-A5DC-FBDA1DECBE78}" presName="horz2" presStyleCnt="0"/>
      <dgm:spPr/>
    </dgm:pt>
    <dgm:pt modelId="{DFF12F8D-2BD5-43DA-B248-5BC8A6339DAD}" type="pres">
      <dgm:prSet presAssocID="{C1C036A8-CB95-4DB9-A5DC-FBDA1DECBE78}" presName="horzSpace2" presStyleCnt="0"/>
      <dgm:spPr/>
    </dgm:pt>
    <dgm:pt modelId="{C78773CB-4281-4A03-BF27-DB138F71E599}" type="pres">
      <dgm:prSet presAssocID="{C1C036A8-CB95-4DB9-A5DC-FBDA1DECBE78}" presName="tx2" presStyleLbl="revTx" presStyleIdx="3" presStyleCnt="4"/>
      <dgm:spPr/>
    </dgm:pt>
    <dgm:pt modelId="{9E6C0D5D-7E6C-430C-A029-2F198215737B}" type="pres">
      <dgm:prSet presAssocID="{C1C036A8-CB95-4DB9-A5DC-FBDA1DECBE78}" presName="vert2" presStyleCnt="0"/>
      <dgm:spPr/>
    </dgm:pt>
    <dgm:pt modelId="{CA0A7953-7EDA-4968-A99F-FBC1F0F00234}" type="pres">
      <dgm:prSet presAssocID="{C1C036A8-CB95-4DB9-A5DC-FBDA1DECBE78}" presName="thinLine2b" presStyleLbl="callout" presStyleIdx="2" presStyleCnt="3"/>
      <dgm:spPr/>
    </dgm:pt>
    <dgm:pt modelId="{D806A7D4-5890-459D-9F12-939C09C0457B}" type="pres">
      <dgm:prSet presAssocID="{C1C036A8-CB95-4DB9-A5DC-FBDA1DECBE78}" presName="vertSpace2b" presStyleCnt="0"/>
      <dgm:spPr/>
    </dgm:pt>
  </dgm:ptLst>
  <dgm:cxnLst>
    <dgm:cxn modelId="{3FDFEB19-0552-4931-85DA-B29328AF032B}" type="presOf" srcId="{C1C036A8-CB95-4DB9-A5DC-FBDA1DECBE78}" destId="{C78773CB-4281-4A03-BF27-DB138F71E599}" srcOrd="0" destOrd="0" presId="urn:microsoft.com/office/officeart/2008/layout/LinedList"/>
    <dgm:cxn modelId="{953DEE1B-1D91-4BA7-8C86-38060A67F749}" srcId="{B40727E2-5806-4871-A52C-D1551F2B475E}" destId="{C1C036A8-CB95-4DB9-A5DC-FBDA1DECBE78}" srcOrd="2" destOrd="0" parTransId="{E1314D66-552D-4E8A-8E93-DEC262032DC7}" sibTransId="{0359F990-A56E-4751-BEFC-0455ECC5DA27}"/>
    <dgm:cxn modelId="{6551DC3E-7FC9-409A-B02F-BA17405FF485}" type="presOf" srcId="{9082DCE3-9E34-4680-B44E-7F513598DA77}" destId="{3A14C233-3968-463C-9132-A79B4BDC87F8}" srcOrd="0" destOrd="0" presId="urn:microsoft.com/office/officeart/2008/layout/LinedList"/>
    <dgm:cxn modelId="{39054F54-9B38-4E28-A069-496BFAC7A6A1}" srcId="{B40727E2-5806-4871-A52C-D1551F2B475E}" destId="{9082DCE3-9E34-4680-B44E-7F513598DA77}" srcOrd="1" destOrd="0" parTransId="{836DD325-507F-412B-ACB6-8DFBE48EE0F1}" sibTransId="{2A7C9E17-1A4B-46A8-AAE3-1AB768BCDF03}"/>
    <dgm:cxn modelId="{51C9D5A0-6C0E-4D86-A65B-8C09BB44ECBE}" srcId="{4676A77B-6595-42D7-AB79-2C61D51387F1}" destId="{B40727E2-5806-4871-A52C-D1551F2B475E}" srcOrd="0" destOrd="0" parTransId="{5DE8CB7E-F52E-4267-9C78-D0E6077A38B9}" sibTransId="{5E4FD8EC-51A4-45FA-BBA8-8A0164F7F6A1}"/>
    <dgm:cxn modelId="{F84511C1-294B-422C-95D9-5EA4EDE56258}" srcId="{B40727E2-5806-4871-A52C-D1551F2B475E}" destId="{3F0908F4-4346-4EC9-87B1-FA34EEF067D9}" srcOrd="0" destOrd="0" parTransId="{C8306801-5BB4-4DE3-8DBF-B11D855E7B06}" sibTransId="{1CE4ABDB-0FA7-463A-9CD9-0728FDA78C11}"/>
    <dgm:cxn modelId="{5772B6CA-6548-47C8-B288-8CF467E1F335}" type="presOf" srcId="{4676A77B-6595-42D7-AB79-2C61D51387F1}" destId="{BAD60E3B-2B54-4213-B6C9-103EB7856CA5}" srcOrd="0" destOrd="0" presId="urn:microsoft.com/office/officeart/2008/layout/LinedList"/>
    <dgm:cxn modelId="{912FF5E2-5FA3-4CCB-ADBB-C732CDCF1F9B}" type="presOf" srcId="{3F0908F4-4346-4EC9-87B1-FA34EEF067D9}" destId="{9285A7B5-9247-46A9-BFF1-6AEB834B6F59}" srcOrd="0" destOrd="0" presId="urn:microsoft.com/office/officeart/2008/layout/LinedList"/>
    <dgm:cxn modelId="{75835DED-9F48-494F-80BA-525302E9B49C}" type="presOf" srcId="{B40727E2-5806-4871-A52C-D1551F2B475E}" destId="{77006E14-76B4-486B-B4F4-7A467239D9C0}" srcOrd="0" destOrd="0" presId="urn:microsoft.com/office/officeart/2008/layout/LinedList"/>
    <dgm:cxn modelId="{22CDD3A9-070C-4598-941D-697680A8D920}" type="presParOf" srcId="{BAD60E3B-2B54-4213-B6C9-103EB7856CA5}" destId="{791241DD-F07B-4B1F-9AB9-B79708FA0244}" srcOrd="0" destOrd="0" presId="urn:microsoft.com/office/officeart/2008/layout/LinedList"/>
    <dgm:cxn modelId="{74C94F67-0596-49D9-940A-BBDD7979F3DD}" type="presParOf" srcId="{BAD60E3B-2B54-4213-B6C9-103EB7856CA5}" destId="{63216F71-953C-453C-8A9B-7C6FB219CE4F}" srcOrd="1" destOrd="0" presId="urn:microsoft.com/office/officeart/2008/layout/LinedList"/>
    <dgm:cxn modelId="{D1FE6107-01C1-4221-8179-2352112D0A84}" type="presParOf" srcId="{63216F71-953C-453C-8A9B-7C6FB219CE4F}" destId="{77006E14-76B4-486B-B4F4-7A467239D9C0}" srcOrd="0" destOrd="0" presId="urn:microsoft.com/office/officeart/2008/layout/LinedList"/>
    <dgm:cxn modelId="{EAE63757-928F-4E91-9BBD-2FAE6C5CE9BA}" type="presParOf" srcId="{63216F71-953C-453C-8A9B-7C6FB219CE4F}" destId="{3220DB7A-4F10-42A2-BDA7-23B8E0D770FF}" srcOrd="1" destOrd="0" presId="urn:microsoft.com/office/officeart/2008/layout/LinedList"/>
    <dgm:cxn modelId="{2E7FA637-79CB-4EC9-86E8-0FF031E94298}" type="presParOf" srcId="{3220DB7A-4F10-42A2-BDA7-23B8E0D770FF}" destId="{A94EE75B-F741-4268-933D-692F0ECF3FF0}" srcOrd="0" destOrd="0" presId="urn:microsoft.com/office/officeart/2008/layout/LinedList"/>
    <dgm:cxn modelId="{02965FCC-71A1-4CD2-98FA-0B6F4E29BB33}" type="presParOf" srcId="{3220DB7A-4F10-42A2-BDA7-23B8E0D770FF}" destId="{292B71C9-A038-4158-B78E-54E4607D3C95}" srcOrd="1" destOrd="0" presId="urn:microsoft.com/office/officeart/2008/layout/LinedList"/>
    <dgm:cxn modelId="{7C383D91-627E-409F-8D3A-54E2436CE988}" type="presParOf" srcId="{292B71C9-A038-4158-B78E-54E4607D3C95}" destId="{3024A2A7-FDA9-456D-89CC-B20A15B33D02}" srcOrd="0" destOrd="0" presId="urn:microsoft.com/office/officeart/2008/layout/LinedList"/>
    <dgm:cxn modelId="{884AC829-8BE0-419C-BBD1-843148DE9918}" type="presParOf" srcId="{292B71C9-A038-4158-B78E-54E4607D3C95}" destId="{9285A7B5-9247-46A9-BFF1-6AEB834B6F59}" srcOrd="1" destOrd="0" presId="urn:microsoft.com/office/officeart/2008/layout/LinedList"/>
    <dgm:cxn modelId="{18D97EE6-233C-4257-B1CD-F26EE49347CF}" type="presParOf" srcId="{292B71C9-A038-4158-B78E-54E4607D3C95}" destId="{AEE8EA2A-1F02-41E8-A4C2-263D5997C75F}" srcOrd="2" destOrd="0" presId="urn:microsoft.com/office/officeart/2008/layout/LinedList"/>
    <dgm:cxn modelId="{A11C2163-8B19-4724-8B4D-43BD0CCDDAD6}" type="presParOf" srcId="{3220DB7A-4F10-42A2-BDA7-23B8E0D770FF}" destId="{611E2560-6F05-4CB4-9E5C-DB67DE5BF80D}" srcOrd="2" destOrd="0" presId="urn:microsoft.com/office/officeart/2008/layout/LinedList"/>
    <dgm:cxn modelId="{914A6B9B-5735-414F-A329-5793CDC0B97E}" type="presParOf" srcId="{3220DB7A-4F10-42A2-BDA7-23B8E0D770FF}" destId="{705462D4-964C-40D4-9DBF-31792B54B67A}" srcOrd="3" destOrd="0" presId="urn:microsoft.com/office/officeart/2008/layout/LinedList"/>
    <dgm:cxn modelId="{DB61BF1A-A730-4E05-8AD8-40967EBF2BB7}" type="presParOf" srcId="{3220DB7A-4F10-42A2-BDA7-23B8E0D770FF}" destId="{A0F1786E-F5EF-4A3D-B94E-E2EDF625484E}" srcOrd="4" destOrd="0" presId="urn:microsoft.com/office/officeart/2008/layout/LinedList"/>
    <dgm:cxn modelId="{B5537AE6-274E-4752-BE86-12E54C04810D}" type="presParOf" srcId="{A0F1786E-F5EF-4A3D-B94E-E2EDF625484E}" destId="{8B9D4671-C3B8-4D6A-895B-4A1B2B9F1452}" srcOrd="0" destOrd="0" presId="urn:microsoft.com/office/officeart/2008/layout/LinedList"/>
    <dgm:cxn modelId="{45C58E17-706E-4074-A578-508EC95117D8}" type="presParOf" srcId="{A0F1786E-F5EF-4A3D-B94E-E2EDF625484E}" destId="{3A14C233-3968-463C-9132-A79B4BDC87F8}" srcOrd="1" destOrd="0" presId="urn:microsoft.com/office/officeart/2008/layout/LinedList"/>
    <dgm:cxn modelId="{CC6EC9E0-E53D-4A1C-9646-CABE9BE1E760}" type="presParOf" srcId="{A0F1786E-F5EF-4A3D-B94E-E2EDF625484E}" destId="{FE0D578C-348F-485D-AE3A-659A3C0919BE}" srcOrd="2" destOrd="0" presId="urn:microsoft.com/office/officeart/2008/layout/LinedList"/>
    <dgm:cxn modelId="{4184668C-D346-4C91-911B-274D9FB3821D}" type="presParOf" srcId="{3220DB7A-4F10-42A2-BDA7-23B8E0D770FF}" destId="{C42BA02B-8FC8-4A61-BBE5-9815534ADD22}" srcOrd="5" destOrd="0" presId="urn:microsoft.com/office/officeart/2008/layout/LinedList"/>
    <dgm:cxn modelId="{28EBED64-91D5-4430-BEC7-D6EEDE311F73}" type="presParOf" srcId="{3220DB7A-4F10-42A2-BDA7-23B8E0D770FF}" destId="{FC454AF8-2322-4275-9281-D6B680A49F6E}" srcOrd="6" destOrd="0" presId="urn:microsoft.com/office/officeart/2008/layout/LinedList"/>
    <dgm:cxn modelId="{B26D4571-E0E3-48B5-8425-50585134EF4C}" type="presParOf" srcId="{3220DB7A-4F10-42A2-BDA7-23B8E0D770FF}" destId="{D9F0F0DB-48C2-44A3-99F5-FF3E07F63842}" srcOrd="7" destOrd="0" presId="urn:microsoft.com/office/officeart/2008/layout/LinedList"/>
    <dgm:cxn modelId="{0137F432-DDCE-4F87-B681-B379CAEB55ED}" type="presParOf" srcId="{D9F0F0DB-48C2-44A3-99F5-FF3E07F63842}" destId="{DFF12F8D-2BD5-43DA-B248-5BC8A6339DAD}" srcOrd="0" destOrd="0" presId="urn:microsoft.com/office/officeart/2008/layout/LinedList"/>
    <dgm:cxn modelId="{442F2DB7-EE82-4AD3-90A1-78D605BA061A}" type="presParOf" srcId="{D9F0F0DB-48C2-44A3-99F5-FF3E07F63842}" destId="{C78773CB-4281-4A03-BF27-DB138F71E599}" srcOrd="1" destOrd="0" presId="urn:microsoft.com/office/officeart/2008/layout/LinedList"/>
    <dgm:cxn modelId="{8BB9858C-4C33-4329-8A26-1BE16851DD10}" type="presParOf" srcId="{D9F0F0DB-48C2-44A3-99F5-FF3E07F63842}" destId="{9E6C0D5D-7E6C-430C-A029-2F198215737B}" srcOrd="2" destOrd="0" presId="urn:microsoft.com/office/officeart/2008/layout/LinedList"/>
    <dgm:cxn modelId="{25F32BBB-8748-4499-B8E8-C1779C9A60F8}" type="presParOf" srcId="{3220DB7A-4F10-42A2-BDA7-23B8E0D770FF}" destId="{CA0A7953-7EDA-4968-A99F-FBC1F0F00234}" srcOrd="8" destOrd="0" presId="urn:microsoft.com/office/officeart/2008/layout/LinedList"/>
    <dgm:cxn modelId="{23CC35C8-D46F-40B6-B995-22D34CF35F07}" type="presParOf" srcId="{3220DB7A-4F10-42A2-BDA7-23B8E0D770FF}" destId="{D806A7D4-5890-459D-9F12-939C09C0457B}"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DD9C81-4B69-4300-998A-53765361C4B1}"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CB77546E-87D7-43B3-887C-C582924B1B25}">
      <dgm:prSet/>
      <dgm:spPr/>
      <dgm:t>
        <a:bodyPr/>
        <a:lstStyle/>
        <a:p>
          <a:r>
            <a:rPr lang="en-US" b="0" i="0"/>
            <a:t>The problem is a combination of two well-known optimization problems (TSP and KP) </a:t>
          </a:r>
          <a:endParaRPr lang="en-US"/>
        </a:p>
      </dgm:t>
    </dgm:pt>
    <dgm:pt modelId="{844B5452-A59E-4774-8077-B61E58D8A7E8}" type="parTrans" cxnId="{8A19DA2B-23F0-4834-AEC8-90E0D5E769E2}">
      <dgm:prSet/>
      <dgm:spPr/>
      <dgm:t>
        <a:bodyPr/>
        <a:lstStyle/>
        <a:p>
          <a:endParaRPr lang="en-US"/>
        </a:p>
      </dgm:t>
    </dgm:pt>
    <dgm:pt modelId="{73D0F09C-ED9C-4474-B177-AA31E6EABFD4}" type="sibTrans" cxnId="{8A19DA2B-23F0-4834-AEC8-90E0D5E769E2}">
      <dgm:prSet/>
      <dgm:spPr/>
      <dgm:t>
        <a:bodyPr/>
        <a:lstStyle/>
        <a:p>
          <a:endParaRPr lang="en-US"/>
        </a:p>
      </dgm:t>
    </dgm:pt>
    <dgm:pt modelId="{F1C11855-CC44-42B8-94AD-B8E9BEDE8EC7}">
      <dgm:prSet/>
      <dgm:spPr/>
      <dgm:t>
        <a:bodyPr/>
        <a:lstStyle/>
        <a:p>
          <a:r>
            <a:rPr lang="en-US" b="0" i="0"/>
            <a:t>These two models are different from each other based on the way in which the sub-problems are interdependent </a:t>
          </a:r>
          <a:endParaRPr lang="en-US"/>
        </a:p>
      </dgm:t>
    </dgm:pt>
    <dgm:pt modelId="{658AD291-74B9-4563-AD19-35F5EFC02ECC}" type="parTrans" cxnId="{B47997FC-5652-4989-B7B9-79D222C25EE7}">
      <dgm:prSet/>
      <dgm:spPr/>
      <dgm:t>
        <a:bodyPr/>
        <a:lstStyle/>
        <a:p>
          <a:endParaRPr lang="en-US"/>
        </a:p>
      </dgm:t>
    </dgm:pt>
    <dgm:pt modelId="{AE2A778E-3004-4785-ACDE-12AFE4231553}" type="sibTrans" cxnId="{B47997FC-5652-4989-B7B9-79D222C25EE7}">
      <dgm:prSet/>
      <dgm:spPr/>
      <dgm:t>
        <a:bodyPr/>
        <a:lstStyle/>
        <a:p>
          <a:endParaRPr lang="en-US"/>
        </a:p>
      </dgm:t>
    </dgm:pt>
    <dgm:pt modelId="{7AAECB8A-D642-4A4D-B6C1-75B734DEA8AB}">
      <dgm:prSet/>
      <dgm:spPr/>
      <dgm:t>
        <a:bodyPr/>
        <a:lstStyle/>
        <a:p>
          <a:r>
            <a:rPr lang="en-US" b="0" i="0"/>
            <a:t>It is shown that solving each sub-problem in isolation is not effective and the two sub-problems have to be considered together. </a:t>
          </a:r>
          <a:endParaRPr lang="en-US"/>
        </a:p>
      </dgm:t>
    </dgm:pt>
    <dgm:pt modelId="{DB0651DB-CEC9-46F2-849C-DE8D99D55547}" type="parTrans" cxnId="{BFEDBD1D-CFCD-41C9-88F6-38A18070793D}">
      <dgm:prSet/>
      <dgm:spPr/>
      <dgm:t>
        <a:bodyPr/>
        <a:lstStyle/>
        <a:p>
          <a:endParaRPr lang="en-US"/>
        </a:p>
      </dgm:t>
    </dgm:pt>
    <dgm:pt modelId="{90228A4F-7F4D-41DF-9AD4-5D6417468DBB}" type="sibTrans" cxnId="{BFEDBD1D-CFCD-41C9-88F6-38A18070793D}">
      <dgm:prSet/>
      <dgm:spPr/>
      <dgm:t>
        <a:bodyPr/>
        <a:lstStyle/>
        <a:p>
          <a:endParaRPr lang="en-US"/>
        </a:p>
      </dgm:t>
    </dgm:pt>
    <dgm:pt modelId="{C5685AAE-71B8-4199-A859-1A1004E4D051}" type="pres">
      <dgm:prSet presAssocID="{58DD9C81-4B69-4300-998A-53765361C4B1}" presName="outerComposite" presStyleCnt="0">
        <dgm:presLayoutVars>
          <dgm:chMax val="5"/>
          <dgm:dir/>
          <dgm:resizeHandles val="exact"/>
        </dgm:presLayoutVars>
      </dgm:prSet>
      <dgm:spPr/>
    </dgm:pt>
    <dgm:pt modelId="{FDD19ADC-57B9-43B9-8685-DC1F893FDCBB}" type="pres">
      <dgm:prSet presAssocID="{58DD9C81-4B69-4300-998A-53765361C4B1}" presName="dummyMaxCanvas" presStyleCnt="0">
        <dgm:presLayoutVars/>
      </dgm:prSet>
      <dgm:spPr/>
    </dgm:pt>
    <dgm:pt modelId="{709BCE90-D749-427E-AE71-D80ADF604445}" type="pres">
      <dgm:prSet presAssocID="{58DD9C81-4B69-4300-998A-53765361C4B1}" presName="ThreeNodes_1" presStyleLbl="node1" presStyleIdx="0" presStyleCnt="3">
        <dgm:presLayoutVars>
          <dgm:bulletEnabled val="1"/>
        </dgm:presLayoutVars>
      </dgm:prSet>
      <dgm:spPr/>
    </dgm:pt>
    <dgm:pt modelId="{11D7DA24-51D5-464F-96FF-4ED82AF8F903}" type="pres">
      <dgm:prSet presAssocID="{58DD9C81-4B69-4300-998A-53765361C4B1}" presName="ThreeNodes_2" presStyleLbl="node1" presStyleIdx="1" presStyleCnt="3">
        <dgm:presLayoutVars>
          <dgm:bulletEnabled val="1"/>
        </dgm:presLayoutVars>
      </dgm:prSet>
      <dgm:spPr/>
    </dgm:pt>
    <dgm:pt modelId="{21211E1D-5BDB-4597-A237-99DA4ABA0D81}" type="pres">
      <dgm:prSet presAssocID="{58DD9C81-4B69-4300-998A-53765361C4B1}" presName="ThreeNodes_3" presStyleLbl="node1" presStyleIdx="2" presStyleCnt="3">
        <dgm:presLayoutVars>
          <dgm:bulletEnabled val="1"/>
        </dgm:presLayoutVars>
      </dgm:prSet>
      <dgm:spPr/>
    </dgm:pt>
    <dgm:pt modelId="{6922C498-BC7F-47B1-A414-0394A384E047}" type="pres">
      <dgm:prSet presAssocID="{58DD9C81-4B69-4300-998A-53765361C4B1}" presName="ThreeConn_1-2" presStyleLbl="fgAccFollowNode1" presStyleIdx="0" presStyleCnt="2">
        <dgm:presLayoutVars>
          <dgm:bulletEnabled val="1"/>
        </dgm:presLayoutVars>
      </dgm:prSet>
      <dgm:spPr/>
    </dgm:pt>
    <dgm:pt modelId="{BA9A8D4B-7381-480C-AE3C-9482A9686725}" type="pres">
      <dgm:prSet presAssocID="{58DD9C81-4B69-4300-998A-53765361C4B1}" presName="ThreeConn_2-3" presStyleLbl="fgAccFollowNode1" presStyleIdx="1" presStyleCnt="2">
        <dgm:presLayoutVars>
          <dgm:bulletEnabled val="1"/>
        </dgm:presLayoutVars>
      </dgm:prSet>
      <dgm:spPr/>
    </dgm:pt>
    <dgm:pt modelId="{12911C1F-1EDA-477F-A153-1F28CE180A92}" type="pres">
      <dgm:prSet presAssocID="{58DD9C81-4B69-4300-998A-53765361C4B1}" presName="ThreeNodes_1_text" presStyleLbl="node1" presStyleIdx="2" presStyleCnt="3">
        <dgm:presLayoutVars>
          <dgm:bulletEnabled val="1"/>
        </dgm:presLayoutVars>
      </dgm:prSet>
      <dgm:spPr/>
    </dgm:pt>
    <dgm:pt modelId="{90FCFBAA-DC97-4636-9267-C8ACAB4B04D8}" type="pres">
      <dgm:prSet presAssocID="{58DD9C81-4B69-4300-998A-53765361C4B1}" presName="ThreeNodes_2_text" presStyleLbl="node1" presStyleIdx="2" presStyleCnt="3">
        <dgm:presLayoutVars>
          <dgm:bulletEnabled val="1"/>
        </dgm:presLayoutVars>
      </dgm:prSet>
      <dgm:spPr/>
    </dgm:pt>
    <dgm:pt modelId="{BE88166B-D055-440A-B356-9EA9103DE58A}" type="pres">
      <dgm:prSet presAssocID="{58DD9C81-4B69-4300-998A-53765361C4B1}" presName="ThreeNodes_3_text" presStyleLbl="node1" presStyleIdx="2" presStyleCnt="3">
        <dgm:presLayoutVars>
          <dgm:bulletEnabled val="1"/>
        </dgm:presLayoutVars>
      </dgm:prSet>
      <dgm:spPr/>
    </dgm:pt>
  </dgm:ptLst>
  <dgm:cxnLst>
    <dgm:cxn modelId="{BFEDBD1D-CFCD-41C9-88F6-38A18070793D}" srcId="{58DD9C81-4B69-4300-998A-53765361C4B1}" destId="{7AAECB8A-D642-4A4D-B6C1-75B734DEA8AB}" srcOrd="2" destOrd="0" parTransId="{DB0651DB-CEC9-46F2-849C-DE8D99D55547}" sibTransId="{90228A4F-7F4D-41DF-9AD4-5D6417468DBB}"/>
    <dgm:cxn modelId="{8A19DA2B-23F0-4834-AEC8-90E0D5E769E2}" srcId="{58DD9C81-4B69-4300-998A-53765361C4B1}" destId="{CB77546E-87D7-43B3-887C-C582924B1B25}" srcOrd="0" destOrd="0" parTransId="{844B5452-A59E-4774-8077-B61E58D8A7E8}" sibTransId="{73D0F09C-ED9C-4474-B177-AA31E6EABFD4}"/>
    <dgm:cxn modelId="{03C59F3A-65D7-45A6-B301-66494306A9A3}" type="presOf" srcId="{73D0F09C-ED9C-4474-B177-AA31E6EABFD4}" destId="{6922C498-BC7F-47B1-A414-0394A384E047}" srcOrd="0" destOrd="0" presId="urn:microsoft.com/office/officeart/2005/8/layout/vProcess5"/>
    <dgm:cxn modelId="{13BD1848-4DAE-45E5-8851-FABEBCD10E55}" type="presOf" srcId="{7AAECB8A-D642-4A4D-B6C1-75B734DEA8AB}" destId="{BE88166B-D055-440A-B356-9EA9103DE58A}" srcOrd="1" destOrd="0" presId="urn:microsoft.com/office/officeart/2005/8/layout/vProcess5"/>
    <dgm:cxn modelId="{CEFF2851-5CB9-4151-A1BE-D6927F796E62}" type="presOf" srcId="{7AAECB8A-D642-4A4D-B6C1-75B734DEA8AB}" destId="{21211E1D-5BDB-4597-A237-99DA4ABA0D81}" srcOrd="0" destOrd="0" presId="urn:microsoft.com/office/officeart/2005/8/layout/vProcess5"/>
    <dgm:cxn modelId="{5D886B74-4A8F-4D39-8652-C8CF4D547BC7}" type="presOf" srcId="{CB77546E-87D7-43B3-887C-C582924B1B25}" destId="{12911C1F-1EDA-477F-A153-1F28CE180A92}" srcOrd="1" destOrd="0" presId="urn:microsoft.com/office/officeart/2005/8/layout/vProcess5"/>
    <dgm:cxn modelId="{2B313655-4BD5-40BE-A516-79031ED61F81}" type="presOf" srcId="{CB77546E-87D7-43B3-887C-C582924B1B25}" destId="{709BCE90-D749-427E-AE71-D80ADF604445}" srcOrd="0" destOrd="0" presId="urn:microsoft.com/office/officeart/2005/8/layout/vProcess5"/>
    <dgm:cxn modelId="{13E8D878-D232-4043-B2D7-B31686FC64ED}" type="presOf" srcId="{58DD9C81-4B69-4300-998A-53765361C4B1}" destId="{C5685AAE-71B8-4199-A859-1A1004E4D051}" srcOrd="0" destOrd="0" presId="urn:microsoft.com/office/officeart/2005/8/layout/vProcess5"/>
    <dgm:cxn modelId="{F051718D-0D0D-49B7-84CA-2A1FE1E08C99}" type="presOf" srcId="{AE2A778E-3004-4785-ACDE-12AFE4231553}" destId="{BA9A8D4B-7381-480C-AE3C-9482A9686725}" srcOrd="0" destOrd="0" presId="urn:microsoft.com/office/officeart/2005/8/layout/vProcess5"/>
    <dgm:cxn modelId="{BE760EDA-697E-45F5-96F5-B3E1C07C7245}" type="presOf" srcId="{F1C11855-CC44-42B8-94AD-B8E9BEDE8EC7}" destId="{90FCFBAA-DC97-4636-9267-C8ACAB4B04D8}" srcOrd="1" destOrd="0" presId="urn:microsoft.com/office/officeart/2005/8/layout/vProcess5"/>
    <dgm:cxn modelId="{EB3FD3F3-97CD-4911-BBC7-E5F5E0620B6A}" type="presOf" srcId="{F1C11855-CC44-42B8-94AD-B8E9BEDE8EC7}" destId="{11D7DA24-51D5-464F-96FF-4ED82AF8F903}" srcOrd="0" destOrd="0" presId="urn:microsoft.com/office/officeart/2005/8/layout/vProcess5"/>
    <dgm:cxn modelId="{B47997FC-5652-4989-B7B9-79D222C25EE7}" srcId="{58DD9C81-4B69-4300-998A-53765361C4B1}" destId="{F1C11855-CC44-42B8-94AD-B8E9BEDE8EC7}" srcOrd="1" destOrd="0" parTransId="{658AD291-74B9-4563-AD19-35F5EFC02ECC}" sibTransId="{AE2A778E-3004-4785-ACDE-12AFE4231553}"/>
    <dgm:cxn modelId="{ED55B1EC-75B4-4A0F-8BFD-1F90A0AD806B}" type="presParOf" srcId="{C5685AAE-71B8-4199-A859-1A1004E4D051}" destId="{FDD19ADC-57B9-43B9-8685-DC1F893FDCBB}" srcOrd="0" destOrd="0" presId="urn:microsoft.com/office/officeart/2005/8/layout/vProcess5"/>
    <dgm:cxn modelId="{06B924E0-3A5B-408E-8118-E8CA316279AB}" type="presParOf" srcId="{C5685AAE-71B8-4199-A859-1A1004E4D051}" destId="{709BCE90-D749-427E-AE71-D80ADF604445}" srcOrd="1" destOrd="0" presId="urn:microsoft.com/office/officeart/2005/8/layout/vProcess5"/>
    <dgm:cxn modelId="{7573AB8E-0607-482A-83C7-9C624EDF6F2F}" type="presParOf" srcId="{C5685AAE-71B8-4199-A859-1A1004E4D051}" destId="{11D7DA24-51D5-464F-96FF-4ED82AF8F903}" srcOrd="2" destOrd="0" presId="urn:microsoft.com/office/officeart/2005/8/layout/vProcess5"/>
    <dgm:cxn modelId="{101028B1-0670-40F0-9A1E-6374DA8E73AC}" type="presParOf" srcId="{C5685AAE-71B8-4199-A859-1A1004E4D051}" destId="{21211E1D-5BDB-4597-A237-99DA4ABA0D81}" srcOrd="3" destOrd="0" presId="urn:microsoft.com/office/officeart/2005/8/layout/vProcess5"/>
    <dgm:cxn modelId="{F783B13B-18BA-44A0-B46E-A1F80440E688}" type="presParOf" srcId="{C5685AAE-71B8-4199-A859-1A1004E4D051}" destId="{6922C498-BC7F-47B1-A414-0394A384E047}" srcOrd="4" destOrd="0" presId="urn:microsoft.com/office/officeart/2005/8/layout/vProcess5"/>
    <dgm:cxn modelId="{B1A09AD6-99B5-4D49-98C7-82A59F35F9AE}" type="presParOf" srcId="{C5685AAE-71B8-4199-A859-1A1004E4D051}" destId="{BA9A8D4B-7381-480C-AE3C-9482A9686725}" srcOrd="5" destOrd="0" presId="urn:microsoft.com/office/officeart/2005/8/layout/vProcess5"/>
    <dgm:cxn modelId="{5A04EF5C-B83D-4845-AFCD-771DDF08B82C}" type="presParOf" srcId="{C5685AAE-71B8-4199-A859-1A1004E4D051}" destId="{12911C1F-1EDA-477F-A153-1F28CE180A92}" srcOrd="6" destOrd="0" presId="urn:microsoft.com/office/officeart/2005/8/layout/vProcess5"/>
    <dgm:cxn modelId="{F008AEEF-C952-4042-BA9F-43A3FA56EB05}" type="presParOf" srcId="{C5685AAE-71B8-4199-A859-1A1004E4D051}" destId="{90FCFBAA-DC97-4636-9267-C8ACAB4B04D8}" srcOrd="7" destOrd="0" presId="urn:microsoft.com/office/officeart/2005/8/layout/vProcess5"/>
    <dgm:cxn modelId="{FD2AEE0E-BCF2-467A-A7B1-8EC3387E4F52}" type="presParOf" srcId="{C5685AAE-71B8-4199-A859-1A1004E4D051}" destId="{BE88166B-D055-440A-B356-9EA9103DE58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91787-5029-47B2-8E8C-31576577E0F9}">
      <dsp:nvSpPr>
        <dsp:cNvPr id="0" name=""/>
        <dsp:cNvSpPr/>
      </dsp:nvSpPr>
      <dsp:spPr>
        <a:xfrm>
          <a:off x="0" y="26954"/>
          <a:ext cx="6496050" cy="407745"/>
        </a:xfrm>
        <a:prstGeom prst="roundRect">
          <a:avLst/>
        </a:prstGeom>
        <a:gradFill rotWithShape="0">
          <a:gsLst>
            <a:gs pos="0">
              <a:schemeClr val="accent4">
                <a:alpha val="90000"/>
                <a:hueOff val="0"/>
                <a:satOff val="0"/>
                <a:lumOff val="0"/>
                <a:alphaOff val="0"/>
                <a:tint val="98000"/>
                <a:lumMod val="114000"/>
              </a:schemeClr>
            </a:gs>
            <a:gs pos="100000">
              <a:schemeClr val="accent4">
                <a:alpha val="9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t>Our goals and motivations</a:t>
          </a:r>
        </a:p>
      </dsp:txBody>
      <dsp:txXfrm>
        <a:off x="19904" y="46858"/>
        <a:ext cx="6456242" cy="367937"/>
      </dsp:txXfrm>
    </dsp:sp>
    <dsp:sp modelId="{F394CEE3-732E-420A-AA03-9CA2C73EC406}">
      <dsp:nvSpPr>
        <dsp:cNvPr id="0" name=""/>
        <dsp:cNvSpPr/>
      </dsp:nvSpPr>
      <dsp:spPr>
        <a:xfrm>
          <a:off x="0" y="483659"/>
          <a:ext cx="6496050" cy="407745"/>
        </a:xfrm>
        <a:prstGeom prst="roundRect">
          <a:avLst/>
        </a:prstGeom>
        <a:gradFill rotWithShape="0">
          <a:gsLst>
            <a:gs pos="0">
              <a:schemeClr val="accent4">
                <a:alpha val="90000"/>
                <a:hueOff val="0"/>
                <a:satOff val="0"/>
                <a:lumOff val="0"/>
                <a:alphaOff val="-4444"/>
                <a:tint val="98000"/>
                <a:lumMod val="114000"/>
              </a:schemeClr>
            </a:gs>
            <a:gs pos="100000">
              <a:schemeClr val="accent4">
                <a:alpha val="90000"/>
                <a:hueOff val="0"/>
                <a:satOff val="0"/>
                <a:lumOff val="0"/>
                <a:alphaOff val="-4444"/>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pl-PL" sz="1700" kern="1200" dirty="0" err="1">
              <a:latin typeface="Century Gothic" panose="020B0502020202020204"/>
            </a:rPr>
            <a:t>Literature</a:t>
          </a:r>
          <a:r>
            <a:rPr lang="pl-PL" sz="1700" kern="1200" dirty="0">
              <a:latin typeface="Century Gothic" panose="020B0502020202020204"/>
            </a:rPr>
            <a:t> </a:t>
          </a:r>
          <a:r>
            <a:rPr lang="pl-PL" sz="1700" kern="1200" dirty="0" err="1">
              <a:latin typeface="Century Gothic" panose="020B0502020202020204"/>
            </a:rPr>
            <a:t>review</a:t>
          </a:r>
          <a:endParaRPr lang="pl-PL" sz="1700" kern="1200" dirty="0"/>
        </a:p>
      </dsp:txBody>
      <dsp:txXfrm>
        <a:off x="19904" y="503563"/>
        <a:ext cx="6456242" cy="367937"/>
      </dsp:txXfrm>
    </dsp:sp>
    <dsp:sp modelId="{7BD7985F-B698-4DDD-8169-7B7D918BE396}">
      <dsp:nvSpPr>
        <dsp:cNvPr id="0" name=""/>
        <dsp:cNvSpPr/>
      </dsp:nvSpPr>
      <dsp:spPr>
        <a:xfrm>
          <a:off x="0" y="940364"/>
          <a:ext cx="6496050" cy="407745"/>
        </a:xfrm>
        <a:prstGeom prst="roundRect">
          <a:avLst/>
        </a:prstGeom>
        <a:gradFill rotWithShape="0">
          <a:gsLst>
            <a:gs pos="0">
              <a:schemeClr val="accent4">
                <a:alpha val="90000"/>
                <a:hueOff val="0"/>
                <a:satOff val="0"/>
                <a:lumOff val="0"/>
                <a:alphaOff val="-8889"/>
                <a:tint val="98000"/>
                <a:lumMod val="114000"/>
              </a:schemeClr>
            </a:gs>
            <a:gs pos="100000">
              <a:schemeClr val="accent4">
                <a:alpha val="90000"/>
                <a:hueOff val="0"/>
                <a:satOff val="0"/>
                <a:lumOff val="0"/>
                <a:alphaOff val="-8889"/>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pl-PL" sz="1700" kern="1200">
              <a:latin typeface="Century Gothic" panose="020B0502020202020204"/>
            </a:rPr>
            <a:t>Travelling </a:t>
          </a:r>
          <a:r>
            <a:rPr lang="en-GB" sz="1700" kern="1200">
              <a:latin typeface="Century Gothic" panose="020B0502020202020204"/>
            </a:rPr>
            <a:t>T</a:t>
          </a:r>
          <a:r>
            <a:rPr lang="pl-PL" sz="1700" kern="1200">
              <a:latin typeface="Century Gothic" panose="020B0502020202020204"/>
            </a:rPr>
            <a:t>hief </a:t>
          </a:r>
          <a:r>
            <a:rPr lang="en-GB" sz="1700" kern="1200">
              <a:latin typeface="Century Gothic" panose="020B0502020202020204"/>
            </a:rPr>
            <a:t>P</a:t>
          </a:r>
          <a:r>
            <a:rPr lang="pl-PL" sz="1700" kern="1200">
              <a:latin typeface="Century Gothic" panose="020B0502020202020204"/>
            </a:rPr>
            <a:t>roblem</a:t>
          </a:r>
          <a:endParaRPr lang="pl-PL" sz="1700" kern="1200" dirty="0"/>
        </a:p>
      </dsp:txBody>
      <dsp:txXfrm>
        <a:off x="19904" y="960268"/>
        <a:ext cx="6456242" cy="367937"/>
      </dsp:txXfrm>
    </dsp:sp>
    <dsp:sp modelId="{0C699406-0CDB-4E6E-BC4E-BF0CADD7B4AB}">
      <dsp:nvSpPr>
        <dsp:cNvPr id="0" name=""/>
        <dsp:cNvSpPr/>
      </dsp:nvSpPr>
      <dsp:spPr>
        <a:xfrm>
          <a:off x="0" y="1397070"/>
          <a:ext cx="6496050" cy="407745"/>
        </a:xfrm>
        <a:prstGeom prst="roundRect">
          <a:avLst/>
        </a:prstGeom>
        <a:gradFill rotWithShape="0">
          <a:gsLst>
            <a:gs pos="0">
              <a:schemeClr val="accent4">
                <a:alpha val="90000"/>
                <a:hueOff val="0"/>
                <a:satOff val="0"/>
                <a:lumOff val="0"/>
                <a:alphaOff val="-13333"/>
                <a:tint val="98000"/>
                <a:lumMod val="114000"/>
              </a:schemeClr>
            </a:gs>
            <a:gs pos="100000">
              <a:schemeClr val="accent4">
                <a:alpha val="90000"/>
                <a:hueOff val="0"/>
                <a:satOff val="0"/>
                <a:lumOff val="0"/>
                <a:alphaOff val="-13333"/>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t>Greedy Algorithm</a:t>
          </a:r>
        </a:p>
      </dsp:txBody>
      <dsp:txXfrm>
        <a:off x="19904" y="1416974"/>
        <a:ext cx="6456242" cy="367937"/>
      </dsp:txXfrm>
    </dsp:sp>
    <dsp:sp modelId="{DFD0C1FA-33D6-439F-B5F8-684F9C4D2060}">
      <dsp:nvSpPr>
        <dsp:cNvPr id="0" name=""/>
        <dsp:cNvSpPr/>
      </dsp:nvSpPr>
      <dsp:spPr>
        <a:xfrm>
          <a:off x="0" y="1853775"/>
          <a:ext cx="6496050" cy="407745"/>
        </a:xfrm>
        <a:prstGeom prst="roundRect">
          <a:avLst/>
        </a:prstGeom>
        <a:gradFill rotWithShape="0">
          <a:gsLst>
            <a:gs pos="0">
              <a:schemeClr val="accent4">
                <a:alpha val="90000"/>
                <a:hueOff val="0"/>
                <a:satOff val="0"/>
                <a:lumOff val="0"/>
                <a:alphaOff val="-17778"/>
                <a:tint val="98000"/>
                <a:lumMod val="114000"/>
              </a:schemeClr>
            </a:gs>
            <a:gs pos="100000">
              <a:schemeClr val="accent4">
                <a:alpha val="90000"/>
                <a:hueOff val="0"/>
                <a:satOff val="0"/>
                <a:lumOff val="0"/>
                <a:alphaOff val="-17778"/>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t>Simulated Annealing</a:t>
          </a:r>
        </a:p>
      </dsp:txBody>
      <dsp:txXfrm>
        <a:off x="19904" y="1873679"/>
        <a:ext cx="6456242" cy="367937"/>
      </dsp:txXfrm>
    </dsp:sp>
    <dsp:sp modelId="{A7690226-1CCF-4EFD-8BEA-CE0AEDBFC899}">
      <dsp:nvSpPr>
        <dsp:cNvPr id="0" name=""/>
        <dsp:cNvSpPr/>
      </dsp:nvSpPr>
      <dsp:spPr>
        <a:xfrm>
          <a:off x="0" y="2310480"/>
          <a:ext cx="6496050" cy="407745"/>
        </a:xfrm>
        <a:prstGeom prst="roundRect">
          <a:avLst/>
        </a:prstGeom>
        <a:gradFill rotWithShape="0">
          <a:gsLst>
            <a:gs pos="0">
              <a:schemeClr val="accent4">
                <a:alpha val="90000"/>
                <a:hueOff val="0"/>
                <a:satOff val="0"/>
                <a:lumOff val="0"/>
                <a:alphaOff val="-22222"/>
                <a:tint val="98000"/>
                <a:lumMod val="114000"/>
              </a:schemeClr>
            </a:gs>
            <a:gs pos="100000">
              <a:schemeClr val="accent4">
                <a:alpha val="90000"/>
                <a:hueOff val="0"/>
                <a:satOff val="0"/>
                <a:lumOff val="0"/>
                <a:alphaOff val="-22222"/>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t>Genetic Algorithm</a:t>
          </a:r>
        </a:p>
      </dsp:txBody>
      <dsp:txXfrm>
        <a:off x="19904" y="2330384"/>
        <a:ext cx="6456242" cy="367937"/>
      </dsp:txXfrm>
    </dsp:sp>
    <dsp:sp modelId="{0F5361DA-D8AC-4971-A1DF-18D06A8C5F68}">
      <dsp:nvSpPr>
        <dsp:cNvPr id="0" name=""/>
        <dsp:cNvSpPr/>
      </dsp:nvSpPr>
      <dsp:spPr>
        <a:xfrm>
          <a:off x="0" y="2767185"/>
          <a:ext cx="6496050" cy="407745"/>
        </a:xfrm>
        <a:prstGeom prst="roundRect">
          <a:avLst/>
        </a:prstGeom>
        <a:gradFill rotWithShape="0">
          <a:gsLst>
            <a:gs pos="0">
              <a:schemeClr val="accent4">
                <a:alpha val="90000"/>
                <a:hueOff val="0"/>
                <a:satOff val="0"/>
                <a:lumOff val="0"/>
                <a:alphaOff val="-26667"/>
                <a:tint val="98000"/>
                <a:lumMod val="114000"/>
              </a:schemeClr>
            </a:gs>
            <a:gs pos="100000">
              <a:schemeClr val="accent4">
                <a:alpha val="90000"/>
                <a:hueOff val="0"/>
                <a:satOff val="0"/>
                <a:lumOff val="0"/>
                <a:alphaOff val="-26667"/>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Experimentation plan</a:t>
          </a:r>
        </a:p>
      </dsp:txBody>
      <dsp:txXfrm>
        <a:off x="19904" y="2787089"/>
        <a:ext cx="6456242" cy="367937"/>
      </dsp:txXfrm>
    </dsp:sp>
    <dsp:sp modelId="{C739A77E-6567-4F79-A208-0037C6B24BB1}">
      <dsp:nvSpPr>
        <dsp:cNvPr id="0" name=""/>
        <dsp:cNvSpPr/>
      </dsp:nvSpPr>
      <dsp:spPr>
        <a:xfrm>
          <a:off x="0" y="3223890"/>
          <a:ext cx="6496050" cy="407745"/>
        </a:xfrm>
        <a:prstGeom prst="roundRect">
          <a:avLst/>
        </a:prstGeom>
        <a:gradFill rotWithShape="0">
          <a:gsLst>
            <a:gs pos="0">
              <a:schemeClr val="accent4">
                <a:alpha val="90000"/>
                <a:hueOff val="0"/>
                <a:satOff val="0"/>
                <a:lumOff val="0"/>
                <a:alphaOff val="-31111"/>
                <a:tint val="98000"/>
                <a:lumMod val="114000"/>
              </a:schemeClr>
            </a:gs>
            <a:gs pos="100000">
              <a:schemeClr val="accent4">
                <a:alpha val="90000"/>
                <a:hueOff val="0"/>
                <a:satOff val="0"/>
                <a:lumOff val="0"/>
                <a:alphaOff val="-31111"/>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latin typeface="Century Gothic" panose="020B0502020202020204"/>
            </a:rPr>
            <a:t>Experiment 1 results</a:t>
          </a:r>
          <a:endParaRPr lang="pl-PL" sz="1700" kern="1200" dirty="0">
            <a:latin typeface="Century Gothic" panose="020B0502020202020204"/>
          </a:endParaRPr>
        </a:p>
      </dsp:txBody>
      <dsp:txXfrm>
        <a:off x="19904" y="3243794"/>
        <a:ext cx="6456242" cy="367937"/>
      </dsp:txXfrm>
    </dsp:sp>
    <dsp:sp modelId="{E144CEB9-5F42-4DBD-AA3A-0B134942207B}">
      <dsp:nvSpPr>
        <dsp:cNvPr id="0" name=""/>
        <dsp:cNvSpPr/>
      </dsp:nvSpPr>
      <dsp:spPr>
        <a:xfrm>
          <a:off x="0" y="3680595"/>
          <a:ext cx="6496050" cy="407745"/>
        </a:xfrm>
        <a:prstGeom prst="roundRect">
          <a:avLst/>
        </a:prstGeom>
        <a:gradFill rotWithShape="0">
          <a:gsLst>
            <a:gs pos="0">
              <a:schemeClr val="accent4">
                <a:alpha val="90000"/>
                <a:hueOff val="0"/>
                <a:satOff val="0"/>
                <a:lumOff val="0"/>
                <a:alphaOff val="-35556"/>
                <a:tint val="98000"/>
                <a:lumMod val="114000"/>
              </a:schemeClr>
            </a:gs>
            <a:gs pos="100000">
              <a:schemeClr val="accent4">
                <a:alpha val="90000"/>
                <a:hueOff val="0"/>
                <a:satOff val="0"/>
                <a:lumOff val="0"/>
                <a:alphaOff val="-35556"/>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dirty="0">
              <a:latin typeface="Century Gothic" panose="020B0502020202020204"/>
            </a:rPr>
            <a:t>Experiment 2 results</a:t>
          </a:r>
          <a:endParaRPr lang="pl-PL" sz="1700" kern="1200" dirty="0">
            <a:latin typeface="Century Gothic" panose="020B0502020202020204"/>
          </a:endParaRPr>
        </a:p>
      </dsp:txBody>
      <dsp:txXfrm>
        <a:off x="19904" y="3700499"/>
        <a:ext cx="6456242" cy="367937"/>
      </dsp:txXfrm>
    </dsp:sp>
    <dsp:sp modelId="{C532D593-A7BE-4715-B8FB-67C6DB2E1DA6}">
      <dsp:nvSpPr>
        <dsp:cNvPr id="0" name=""/>
        <dsp:cNvSpPr/>
      </dsp:nvSpPr>
      <dsp:spPr>
        <a:xfrm>
          <a:off x="0" y="4137300"/>
          <a:ext cx="6496050" cy="407745"/>
        </a:xfrm>
        <a:prstGeom prst="roundRect">
          <a:avLst/>
        </a:prstGeom>
        <a:gradFill rotWithShape="0">
          <a:gsLst>
            <a:gs pos="0">
              <a:schemeClr val="accent4">
                <a:alpha val="90000"/>
                <a:hueOff val="0"/>
                <a:satOff val="0"/>
                <a:lumOff val="0"/>
                <a:alphaOff val="-40000"/>
                <a:tint val="98000"/>
                <a:lumMod val="114000"/>
              </a:schemeClr>
            </a:gs>
            <a:gs pos="100000">
              <a:schemeClr val="accent4">
                <a:alpha val="90000"/>
                <a:hueOff val="0"/>
                <a:satOff val="0"/>
                <a:lumOff val="0"/>
                <a:alphaOff val="-4000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Summary</a:t>
          </a:r>
        </a:p>
      </dsp:txBody>
      <dsp:txXfrm>
        <a:off x="19904" y="4157204"/>
        <a:ext cx="6456242"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E0C01-364B-45AC-9BF7-473A2C5ACE96}">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14D565-7446-4274-B04F-6DCFB16CD5C5}">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pl-PL" sz="2200" b="1" kern="1200" dirty="0"/>
            <a:t>GOALS</a:t>
          </a:r>
          <a:endParaRPr lang="en-US" sz="2200" kern="1200" dirty="0"/>
        </a:p>
      </dsp:txBody>
      <dsp:txXfrm>
        <a:off x="0" y="0"/>
        <a:ext cx="1122997" cy="4773613"/>
      </dsp:txXfrm>
    </dsp:sp>
    <dsp:sp modelId="{AE6A16AE-84DF-4900-89BF-66FDEEF06748}">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pl-PL" sz="2900" kern="1200" dirty="0" err="1"/>
            <a:t>Find</a:t>
          </a:r>
          <a:r>
            <a:rPr lang="en-GB" sz="2900" kern="1200" dirty="0"/>
            <a:t> the</a:t>
          </a:r>
          <a:r>
            <a:rPr lang="pl-PL" sz="2900" kern="1200" dirty="0"/>
            <a:t> </a:t>
          </a:r>
          <a:r>
            <a:rPr lang="pl-PL" sz="2900" kern="1200" dirty="0" err="1"/>
            <a:t>optimal</a:t>
          </a:r>
          <a:r>
            <a:rPr lang="pl-PL" sz="2900" kern="1200" dirty="0"/>
            <a:t> </a:t>
          </a:r>
          <a:r>
            <a:rPr lang="pl-PL" sz="2900" kern="1200" dirty="0" err="1"/>
            <a:t>solution</a:t>
          </a:r>
          <a:r>
            <a:rPr lang="pl-PL" sz="2900" kern="1200" dirty="0"/>
            <a:t> </a:t>
          </a:r>
          <a:r>
            <a:rPr lang="en-GB" sz="2900" kern="1200" dirty="0"/>
            <a:t>using </a:t>
          </a:r>
          <a:r>
            <a:rPr lang="pl-PL" sz="2900" kern="1200" dirty="0"/>
            <a:t>3 </a:t>
          </a:r>
          <a:r>
            <a:rPr lang="en-GB" sz="2900" kern="1200" dirty="0"/>
            <a:t>different</a:t>
          </a:r>
          <a:r>
            <a:rPr lang="pl-PL" sz="2900" kern="1200" dirty="0"/>
            <a:t> </a:t>
          </a:r>
          <a:r>
            <a:rPr lang="en-GB" sz="2900" kern="1200" dirty="0"/>
            <a:t>approaches</a:t>
          </a:r>
          <a:endParaRPr lang="en-US" sz="2900" kern="1200" dirty="0"/>
        </a:p>
      </dsp:txBody>
      <dsp:txXfrm>
        <a:off x="1207222" y="74587"/>
        <a:ext cx="4407764" cy="1491754"/>
      </dsp:txXfrm>
    </dsp:sp>
    <dsp:sp modelId="{A1812506-DA83-411B-9FAC-9B35AC40EF95}">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9529A7-D09A-4F59-91DB-0E3EDAA6D184}">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Introduce</a:t>
          </a:r>
          <a:r>
            <a:rPr lang="pl-PL" sz="2900" kern="1200" dirty="0"/>
            <a:t> </a:t>
          </a:r>
          <a:r>
            <a:rPr lang="en-GB" sz="2900" kern="1200" dirty="0"/>
            <a:t>comparative</a:t>
          </a:r>
          <a:r>
            <a:rPr lang="pl-PL" sz="2900" kern="1200" dirty="0"/>
            <a:t> </a:t>
          </a:r>
          <a:r>
            <a:rPr lang="en-GB" sz="2900" kern="1200" dirty="0"/>
            <a:t>experiments between used methods</a:t>
          </a:r>
          <a:endParaRPr lang="en-US" sz="2900" kern="1200" dirty="0"/>
        </a:p>
      </dsp:txBody>
      <dsp:txXfrm>
        <a:off x="1207222" y="1640929"/>
        <a:ext cx="4407764" cy="1491754"/>
      </dsp:txXfrm>
    </dsp:sp>
    <dsp:sp modelId="{107DBBCD-8B56-4AF5-94F8-31CC171B8E6C}">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8276FF-3A09-483A-B25C-10AA575F61A4}">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Interpret experiments’ results</a:t>
          </a:r>
          <a:endParaRPr lang="en-US" sz="2900" kern="1200" dirty="0"/>
        </a:p>
      </dsp:txBody>
      <dsp:txXfrm>
        <a:off x="1207222" y="3207271"/>
        <a:ext cx="4407764" cy="1491754"/>
      </dsp:txXfrm>
    </dsp:sp>
    <dsp:sp modelId="{2F0F47F4-86F9-4450-9D66-DE7379680068}">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B0CDA-0414-42BC-8486-07B98052E006}">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F99B52-DB59-4CE7-8479-65211A0F0CE8}">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dirty="0"/>
            <a:t>MOTIVATIONS</a:t>
          </a:r>
          <a:endParaRPr lang="en-US" sz="1200" kern="1200" dirty="0"/>
        </a:p>
      </dsp:txBody>
      <dsp:txXfrm>
        <a:off x="0" y="0"/>
        <a:ext cx="1122997" cy="4773613"/>
      </dsp:txXfrm>
    </dsp:sp>
    <dsp:sp modelId="{E0E82FE9-D679-4391-A510-9ADE32C86DF6}">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Complexity of real-world problems is growing very fast (e.g. due</a:t>
          </a:r>
          <a:r>
            <a:rPr lang="pl-PL" sz="2100" kern="1200" dirty="0"/>
            <a:t> </a:t>
          </a:r>
          <a:r>
            <a:rPr lang="en-US" sz="2100" kern="1200" dirty="0"/>
            <a:t>to globalization)</a:t>
          </a:r>
        </a:p>
      </dsp:txBody>
      <dsp:txXfrm>
        <a:off x="1207222" y="74587"/>
        <a:ext cx="4407764" cy="1491754"/>
      </dsp:txXfrm>
    </dsp:sp>
    <dsp:sp modelId="{D5073B8D-4C69-44F5-BB90-C0D9417CABF6}">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58ED78-A812-4711-8648-3A097FC9853E}">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Real-world problems usually consist of two or more sub-problems</a:t>
          </a:r>
          <a:r>
            <a:rPr lang="pl-PL" sz="2100" kern="1200" dirty="0"/>
            <a:t> </a:t>
          </a:r>
          <a:r>
            <a:rPr lang="en-US" sz="2100" kern="1200" dirty="0"/>
            <a:t>that are interdependent (to each other) </a:t>
          </a:r>
        </a:p>
      </dsp:txBody>
      <dsp:txXfrm>
        <a:off x="1207222" y="1640929"/>
        <a:ext cx="4407764" cy="1491754"/>
      </dsp:txXfrm>
    </dsp:sp>
    <dsp:sp modelId="{A7E2488C-CD02-4304-8C70-41D940C08C34}">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D479DB-533B-409D-B1CE-8AAFFEB77E98}">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Lack</a:t>
          </a:r>
          <a:r>
            <a:rPr lang="pl-PL" sz="2100" kern="1200" dirty="0"/>
            <a:t> </a:t>
          </a:r>
          <a:r>
            <a:rPr lang="en-GB" sz="2100" kern="1200" dirty="0"/>
            <a:t>of comparative</a:t>
          </a:r>
          <a:r>
            <a:rPr lang="pl-PL" sz="2100" kern="1200" dirty="0"/>
            <a:t> </a:t>
          </a:r>
          <a:r>
            <a:rPr lang="en-GB" sz="2100" kern="1200" dirty="0"/>
            <a:t>experiments between metaheuristics for this particular problem</a:t>
          </a:r>
          <a:endParaRPr lang="en-US" sz="2100" kern="1200" dirty="0"/>
        </a:p>
      </dsp:txBody>
      <dsp:txXfrm>
        <a:off x="1207222" y="3207271"/>
        <a:ext cx="4407764" cy="1491754"/>
      </dsp:txXfrm>
    </dsp:sp>
    <dsp:sp modelId="{E508C097-B7AC-42AC-8008-CC34F3ACD1A3}">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99DEE-8269-4DD7-ACAD-DE53634F6828}">
      <dsp:nvSpPr>
        <dsp:cNvPr id="0" name=""/>
        <dsp:cNvSpPr/>
      </dsp:nvSpPr>
      <dsp:spPr>
        <a:xfrm>
          <a:off x="0" y="775712"/>
          <a:ext cx="5614987" cy="14320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07EDF-CA7D-48F5-BF79-7EC71CBBBF4C}">
      <dsp:nvSpPr>
        <dsp:cNvPr id="0" name=""/>
        <dsp:cNvSpPr/>
      </dsp:nvSpPr>
      <dsp:spPr>
        <a:xfrm>
          <a:off x="433205" y="1097930"/>
          <a:ext cx="787646" cy="7876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540ABC-B5AB-4B4D-ADF9-B4C313236AAD}">
      <dsp:nvSpPr>
        <dsp:cNvPr id="0" name=""/>
        <dsp:cNvSpPr/>
      </dsp:nvSpPr>
      <dsp:spPr>
        <a:xfrm>
          <a:off x="1654056" y="775712"/>
          <a:ext cx="3960930" cy="143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2" tIns="151562" rIns="151562" bIns="151562" numCol="1" spcCol="1270" anchor="ctr" anchorCtr="0">
          <a:noAutofit/>
        </a:bodyPr>
        <a:lstStyle/>
        <a:p>
          <a:pPr marL="0" lvl="0" indent="0" algn="l" defTabSz="889000">
            <a:lnSpc>
              <a:spcPct val="90000"/>
            </a:lnSpc>
            <a:spcBef>
              <a:spcPct val="0"/>
            </a:spcBef>
            <a:spcAft>
              <a:spcPct val="35000"/>
            </a:spcAft>
            <a:buNone/>
          </a:pPr>
          <a:r>
            <a:rPr lang="en-US" sz="2000" b="1" kern="1200"/>
            <a:t>A Comprehensive Benchmark Set and Heuristics for the</a:t>
          </a:r>
          <a:r>
            <a:rPr lang="pl-PL" sz="2000" b="1" kern="1200"/>
            <a:t> </a:t>
          </a:r>
          <a:r>
            <a:rPr lang="en-US" sz="2000" b="1" kern="1200"/>
            <a:t>Traveling Thief Problem</a:t>
          </a:r>
          <a:endParaRPr lang="en-US" sz="2000" kern="1200"/>
        </a:p>
      </dsp:txBody>
      <dsp:txXfrm>
        <a:off x="1654056" y="775712"/>
        <a:ext cx="3960930" cy="1432083"/>
      </dsp:txXfrm>
    </dsp:sp>
    <dsp:sp modelId="{89409DAA-4F32-4EEC-A4F5-30530ABE3AAA}">
      <dsp:nvSpPr>
        <dsp:cNvPr id="0" name=""/>
        <dsp:cNvSpPr/>
      </dsp:nvSpPr>
      <dsp:spPr>
        <a:xfrm>
          <a:off x="0" y="2565816"/>
          <a:ext cx="5614987" cy="14320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D7105-D771-4687-AD5B-882F179EEFC9}">
      <dsp:nvSpPr>
        <dsp:cNvPr id="0" name=""/>
        <dsp:cNvSpPr/>
      </dsp:nvSpPr>
      <dsp:spPr>
        <a:xfrm>
          <a:off x="433205" y="2888035"/>
          <a:ext cx="787646" cy="7876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E8874F-1679-4ABB-AD75-2A1ED21ED159}">
      <dsp:nvSpPr>
        <dsp:cNvPr id="0" name=""/>
        <dsp:cNvSpPr/>
      </dsp:nvSpPr>
      <dsp:spPr>
        <a:xfrm>
          <a:off x="1654056" y="2565816"/>
          <a:ext cx="3960930" cy="143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2" tIns="151562" rIns="151562" bIns="151562" numCol="1" spcCol="1270" anchor="ctr" anchorCtr="0">
          <a:noAutofit/>
        </a:bodyPr>
        <a:lstStyle/>
        <a:p>
          <a:pPr marL="0" lvl="0" indent="0" algn="l" defTabSz="533400">
            <a:lnSpc>
              <a:spcPct val="90000"/>
            </a:lnSpc>
            <a:spcBef>
              <a:spcPct val="0"/>
            </a:spcBef>
            <a:spcAft>
              <a:spcPct val="35000"/>
            </a:spcAft>
            <a:buNone/>
          </a:pPr>
          <a:r>
            <a:rPr lang="en-US" sz="1200" kern="1200" dirty="0"/>
            <a:t>https://dl.acm.org/citation.cfm?id=2598249</a:t>
          </a:r>
        </a:p>
      </dsp:txBody>
      <dsp:txXfrm>
        <a:off x="1654056" y="2565816"/>
        <a:ext cx="3960930" cy="14320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3F74A-7318-4A97-98AD-D565CA537B48}">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21504D-4114-4327-A719-7EF93CC307EF}">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pl-PL" sz="1900" b="1" kern="1200"/>
            <a:t>Authors</a:t>
          </a:r>
          <a:r>
            <a:rPr lang="en-GB" sz="1900" b="1" kern="1200"/>
            <a:t>’</a:t>
          </a:r>
          <a:r>
            <a:rPr lang="pl-PL" sz="1900" b="1" kern="1200"/>
            <a:t> GOALS</a:t>
          </a:r>
          <a:endParaRPr lang="en-US" sz="1900" kern="1200"/>
        </a:p>
      </dsp:txBody>
      <dsp:txXfrm>
        <a:off x="0" y="0"/>
        <a:ext cx="1122997" cy="4773613"/>
      </dsp:txXfrm>
    </dsp:sp>
    <dsp:sp modelId="{6BE65597-4479-404D-BBF2-519239C4C2A6}">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Study TTP as a combination of TSP and KP</a:t>
          </a:r>
        </a:p>
      </dsp:txBody>
      <dsp:txXfrm>
        <a:off x="1207222" y="74587"/>
        <a:ext cx="4407764" cy="1491754"/>
      </dsp:txXfrm>
    </dsp:sp>
    <dsp:sp modelId="{11DA664D-1D0D-4C9D-80CE-C9CC996C2D2D}">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3EC28C-4A6E-4DAA-BDAD-FF787F43EF4D}">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Compare the problem instances</a:t>
          </a:r>
        </a:p>
      </dsp:txBody>
      <dsp:txXfrm>
        <a:off x="1207222" y="1640929"/>
        <a:ext cx="4407764" cy="1491754"/>
      </dsp:txXfrm>
    </dsp:sp>
    <dsp:sp modelId="{AB1E7FE6-6598-4221-8BDB-421ED6D4AD12}">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A5978A-6876-4882-81C4-022291C3EED5}">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Provide algorithms that can effectively solve problems with interdependencies</a:t>
          </a:r>
        </a:p>
      </dsp:txBody>
      <dsp:txXfrm>
        <a:off x="1207222" y="3207271"/>
        <a:ext cx="4407764" cy="1491754"/>
      </dsp:txXfrm>
    </dsp:sp>
    <dsp:sp modelId="{F584B17A-73A0-4F8E-922B-2A625FB4E55A}">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8E00B-7343-4250-A3F3-A705177A553A}">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C67BCC-FCE9-49BC-BE2D-3E6DB1877E0C}">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pl-PL" sz="1400" b="1" kern="1200"/>
            <a:t>Authors</a:t>
          </a:r>
          <a:r>
            <a:rPr lang="en-GB" sz="1400" b="1" kern="1200"/>
            <a:t>’</a:t>
          </a:r>
          <a:r>
            <a:rPr lang="pl-PL" sz="1400" b="1" kern="1200"/>
            <a:t> Experiment results</a:t>
          </a:r>
          <a:endParaRPr lang="en-US" sz="1400" kern="1200"/>
        </a:p>
      </dsp:txBody>
      <dsp:txXfrm>
        <a:off x="0" y="0"/>
        <a:ext cx="1122997" cy="4773613"/>
      </dsp:txXfrm>
    </dsp:sp>
    <dsp:sp modelId="{693B7E3D-A129-4C9F-A3E4-DF010F71967C}">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pl-PL" sz="1600" kern="1200"/>
            <a:t>T</a:t>
          </a:r>
          <a:r>
            <a:rPr lang="en-US" sz="1600" kern="1200"/>
            <a:t>he number of cities plays</a:t>
          </a:r>
          <a:r>
            <a:rPr lang="pl-PL" sz="1600" kern="1200"/>
            <a:t> </a:t>
          </a:r>
          <a:r>
            <a:rPr lang="en-US" sz="1600" kern="1200"/>
            <a:t>no role in this particular decision tree</a:t>
          </a:r>
        </a:p>
      </dsp:txBody>
      <dsp:txXfrm>
        <a:off x="1207222" y="74587"/>
        <a:ext cx="4407764" cy="1491754"/>
      </dsp:txXfrm>
    </dsp:sp>
    <dsp:sp modelId="{539181D3-E691-480A-B56E-30F380C03970}">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2C497-A389-4765-B0F4-1887113C9098}">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pl-PL" sz="1600" kern="1200"/>
            <a:t>E</a:t>
          </a:r>
          <a:r>
            <a:rPr lang="en-US" sz="1600" kern="1200"/>
            <a:t>volutionary algorithm ea dominates small ttp instances with few cities and few items, as many of the leftmost leaves in the decision tree are labelled ea. It performs better than rls since it can escape local opti</a:t>
          </a:r>
          <a:r>
            <a:rPr lang="pl-PL" sz="1600" kern="1200"/>
            <a:t>ma</a:t>
          </a:r>
          <a:endParaRPr lang="en-US" sz="1600" kern="1200"/>
        </a:p>
      </dsp:txBody>
      <dsp:txXfrm>
        <a:off x="1207222" y="1640929"/>
        <a:ext cx="4407764" cy="1491754"/>
      </dsp:txXfrm>
    </dsp:sp>
    <dsp:sp modelId="{5F230496-833C-434C-81E9-2993EE0908FF}">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598501-AA1A-431A-AEED-97940310B3EA}">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pl-PL" sz="1600" kern="1200"/>
            <a:t>R</a:t>
          </a:r>
          <a:r>
            <a:rPr lang="en-US" sz="1600" kern="1200"/>
            <a:t>andom local search rls performs well across mid-sized and several larger ttp instances. This is due to the fact that ea effectively wastes evaluations, as the packing status change of an item is not enforced</a:t>
          </a:r>
        </a:p>
      </dsp:txBody>
      <dsp:txXfrm>
        <a:off x="1207222" y="3207271"/>
        <a:ext cx="4407764" cy="1491754"/>
      </dsp:txXfrm>
    </dsp:sp>
    <dsp:sp modelId="{4405B159-E24E-44B6-92F7-8028E8E1D8F6}">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BF627-CB40-439B-9696-C1491CE3D2DC}">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D3D30A-586B-4A43-A2BC-5238136ABDFC}">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pl-PL" sz="1700" b="1" kern="1200"/>
            <a:t>Authors</a:t>
          </a:r>
          <a:r>
            <a:rPr lang="en-GB" sz="1700" b="1" kern="1200"/>
            <a:t>’</a:t>
          </a:r>
          <a:r>
            <a:rPr lang="pl-PL" sz="1700" b="1" kern="1200"/>
            <a:t> Problem</a:t>
          </a:r>
          <a:r>
            <a:rPr lang="en-GB" sz="1700" b="1" kern="1200"/>
            <a:t>s</a:t>
          </a:r>
          <a:endParaRPr lang="en-US" sz="1700" kern="1200"/>
        </a:p>
      </dsp:txBody>
      <dsp:txXfrm>
        <a:off x="0" y="0"/>
        <a:ext cx="1122997" cy="4773613"/>
      </dsp:txXfrm>
    </dsp:sp>
    <dsp:sp modelId="{4AF991D3-CC32-498A-B3F1-A510DAA3374E}">
      <dsp:nvSpPr>
        <dsp:cNvPr id="0" name=""/>
        <dsp:cNvSpPr/>
      </dsp:nvSpPr>
      <dsp:spPr>
        <a:xfrm>
          <a:off x="1207222" y="56115"/>
          <a:ext cx="4407764" cy="112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Keep a balance between two components of the problem</a:t>
          </a:r>
        </a:p>
      </dsp:txBody>
      <dsp:txXfrm>
        <a:off x="1207222" y="56115"/>
        <a:ext cx="4407764" cy="1122311"/>
      </dsp:txXfrm>
    </dsp:sp>
    <dsp:sp modelId="{46E18AB9-ED9B-4E97-B0EB-425C2D8BF6CE}">
      <dsp:nvSpPr>
        <dsp:cNvPr id="0" name=""/>
        <dsp:cNvSpPr/>
      </dsp:nvSpPr>
      <dsp:spPr>
        <a:xfrm>
          <a:off x="1122997" y="1178427"/>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0E6AB2-7FDB-4732-893F-44AED79D9AE1}">
      <dsp:nvSpPr>
        <dsp:cNvPr id="0" name=""/>
        <dsp:cNvSpPr/>
      </dsp:nvSpPr>
      <dsp:spPr>
        <a:xfrm>
          <a:off x="1207222" y="1234543"/>
          <a:ext cx="4407764" cy="112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Near-optimal solution of one sub-problem must not</a:t>
          </a:r>
          <a:r>
            <a:rPr lang="pl-PL" sz="1700" kern="1200"/>
            <a:t> </a:t>
          </a:r>
          <a:r>
            <a:rPr lang="en-US" sz="1700" kern="1200"/>
            <a:t>dominate over the optimal solution of another sub-problem</a:t>
          </a:r>
        </a:p>
      </dsp:txBody>
      <dsp:txXfrm>
        <a:off x="1207222" y="1234543"/>
        <a:ext cx="4407764" cy="1122311"/>
      </dsp:txXfrm>
    </dsp:sp>
    <dsp:sp modelId="{76F6765D-B02F-4E7F-BDB2-695A860D55A4}">
      <dsp:nvSpPr>
        <dsp:cNvPr id="0" name=""/>
        <dsp:cNvSpPr/>
      </dsp:nvSpPr>
      <dsp:spPr>
        <a:xfrm>
          <a:off x="1122997" y="2356854"/>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0350BF-5DB7-4C8B-BE13-4AE93605A1DB}">
      <dsp:nvSpPr>
        <dsp:cNvPr id="0" name=""/>
        <dsp:cNvSpPr/>
      </dsp:nvSpPr>
      <dsp:spPr>
        <a:xfrm>
          <a:off x="1207222" y="2412970"/>
          <a:ext cx="4407764" cy="112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Solving the shortest tour problem to optimality</a:t>
          </a:r>
          <a:r>
            <a:rPr lang="pl-PL" sz="1700" kern="1200"/>
            <a:t> </a:t>
          </a:r>
          <a:r>
            <a:rPr lang="en-US" sz="1700" kern="1200"/>
            <a:t>must not make the knapsack packing aspect negligible</a:t>
          </a:r>
        </a:p>
      </dsp:txBody>
      <dsp:txXfrm>
        <a:off x="1207222" y="2412970"/>
        <a:ext cx="4407764" cy="1122311"/>
      </dsp:txXfrm>
    </dsp:sp>
    <dsp:sp modelId="{E9BCF3E9-DF60-4EC3-A3F8-0A23E554D674}">
      <dsp:nvSpPr>
        <dsp:cNvPr id="0" name=""/>
        <dsp:cNvSpPr/>
      </dsp:nvSpPr>
      <dsp:spPr>
        <a:xfrm>
          <a:off x="1122997" y="3535282"/>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031CF4-7E8C-4AA8-8458-28E553AB0511}">
      <dsp:nvSpPr>
        <dsp:cNvPr id="0" name=""/>
        <dsp:cNvSpPr/>
      </dsp:nvSpPr>
      <dsp:spPr>
        <a:xfrm>
          <a:off x="1207222" y="3591397"/>
          <a:ext cx="4407764" cy="112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most profitable loading plan must not reduce the importance of a shorter tour</a:t>
          </a:r>
        </a:p>
      </dsp:txBody>
      <dsp:txXfrm>
        <a:off x="1207222" y="3591397"/>
        <a:ext cx="4407764" cy="1122311"/>
      </dsp:txXfrm>
    </dsp:sp>
    <dsp:sp modelId="{5C3484C5-3F6C-459D-B635-3C9ED7962CA8}">
      <dsp:nvSpPr>
        <dsp:cNvPr id="0" name=""/>
        <dsp:cNvSpPr/>
      </dsp:nvSpPr>
      <dsp:spPr>
        <a:xfrm>
          <a:off x="1122997" y="4713709"/>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241DD-F07B-4B1F-9AB9-B79708FA0244}">
      <dsp:nvSpPr>
        <dsp:cNvPr id="0" name=""/>
        <dsp:cNvSpPr/>
      </dsp:nvSpPr>
      <dsp:spPr>
        <a:xfrm>
          <a:off x="0" y="0"/>
          <a:ext cx="56149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06E14-76B4-486B-B4F4-7A467239D9C0}">
      <dsp:nvSpPr>
        <dsp:cNvPr id="0" name=""/>
        <dsp:cNvSpPr/>
      </dsp:nvSpPr>
      <dsp:spPr>
        <a:xfrm>
          <a:off x="0" y="0"/>
          <a:ext cx="1122997" cy="477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pl-PL" sz="1300" b="1" kern="1200"/>
            <a:t>Authors</a:t>
          </a:r>
          <a:r>
            <a:rPr lang="en-GB" sz="1300" b="1" kern="1200"/>
            <a:t>’</a:t>
          </a:r>
          <a:r>
            <a:rPr lang="pl-PL" sz="1300" b="1" kern="1200"/>
            <a:t> „Algorithms”</a:t>
          </a:r>
          <a:endParaRPr lang="en-US" sz="1300" kern="1200"/>
        </a:p>
      </dsp:txBody>
      <dsp:txXfrm>
        <a:off x="0" y="0"/>
        <a:ext cx="1122997" cy="4773613"/>
      </dsp:txXfrm>
    </dsp:sp>
    <dsp:sp modelId="{9285A7B5-9247-46A9-BFF1-6AEB834B6F59}">
      <dsp:nvSpPr>
        <dsp:cNvPr id="0" name=""/>
        <dsp:cNvSpPr/>
      </dsp:nvSpPr>
      <dsp:spPr>
        <a:xfrm>
          <a:off x="1207222" y="74587"/>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Simple Heuristic </a:t>
          </a:r>
        </a:p>
      </dsp:txBody>
      <dsp:txXfrm>
        <a:off x="1207222" y="74587"/>
        <a:ext cx="4407764" cy="1491754"/>
      </dsp:txXfrm>
    </dsp:sp>
    <dsp:sp modelId="{611E2560-6F05-4CB4-9E5C-DB67DE5BF80D}">
      <dsp:nvSpPr>
        <dsp:cNvPr id="0" name=""/>
        <dsp:cNvSpPr/>
      </dsp:nvSpPr>
      <dsp:spPr>
        <a:xfrm>
          <a:off x="1122997" y="1566341"/>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14C233-3968-463C-9132-A79B4BDC87F8}">
      <dsp:nvSpPr>
        <dsp:cNvPr id="0" name=""/>
        <dsp:cNvSpPr/>
      </dsp:nvSpPr>
      <dsp:spPr>
        <a:xfrm>
          <a:off x="1207222" y="1640929"/>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Random Local Search</a:t>
          </a:r>
        </a:p>
      </dsp:txBody>
      <dsp:txXfrm>
        <a:off x="1207222" y="1640929"/>
        <a:ext cx="4407764" cy="1491754"/>
      </dsp:txXfrm>
    </dsp:sp>
    <dsp:sp modelId="{C42BA02B-8FC8-4A61-BBE5-9815534ADD22}">
      <dsp:nvSpPr>
        <dsp:cNvPr id="0" name=""/>
        <dsp:cNvSpPr/>
      </dsp:nvSpPr>
      <dsp:spPr>
        <a:xfrm>
          <a:off x="1122997" y="3132683"/>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8773CB-4281-4A03-BF27-DB138F71E599}">
      <dsp:nvSpPr>
        <dsp:cNvPr id="0" name=""/>
        <dsp:cNvSpPr/>
      </dsp:nvSpPr>
      <dsp:spPr>
        <a:xfrm>
          <a:off x="1207222" y="3207271"/>
          <a:ext cx="4407764" cy="1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Evolutionary Algorithm</a:t>
          </a:r>
          <a:r>
            <a:rPr lang="pl-PL" sz="4100" b="1" kern="1200"/>
            <a:t> </a:t>
          </a:r>
          <a:endParaRPr lang="en-US" sz="4100" kern="1200"/>
        </a:p>
      </dsp:txBody>
      <dsp:txXfrm>
        <a:off x="1207222" y="3207271"/>
        <a:ext cx="4407764" cy="1491754"/>
      </dsp:txXfrm>
    </dsp:sp>
    <dsp:sp modelId="{CA0A7953-7EDA-4968-A99F-FBC1F0F00234}">
      <dsp:nvSpPr>
        <dsp:cNvPr id="0" name=""/>
        <dsp:cNvSpPr/>
      </dsp:nvSpPr>
      <dsp:spPr>
        <a:xfrm>
          <a:off x="1122997" y="4699025"/>
          <a:ext cx="449198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BCE90-D749-427E-AE71-D80ADF604445}">
      <dsp:nvSpPr>
        <dsp:cNvPr id="0" name=""/>
        <dsp:cNvSpPr/>
      </dsp:nvSpPr>
      <dsp:spPr>
        <a:xfrm>
          <a:off x="0" y="0"/>
          <a:ext cx="5521642" cy="1371600"/>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 problem is a combination of two well-known optimization problems (TSP and KP) </a:t>
          </a:r>
          <a:endParaRPr lang="en-US" sz="1800" kern="1200"/>
        </a:p>
      </dsp:txBody>
      <dsp:txXfrm>
        <a:off x="40173" y="40173"/>
        <a:ext cx="4041578" cy="1291254"/>
      </dsp:txXfrm>
    </dsp:sp>
    <dsp:sp modelId="{11D7DA24-51D5-464F-96FF-4ED82AF8F903}">
      <dsp:nvSpPr>
        <dsp:cNvPr id="0" name=""/>
        <dsp:cNvSpPr/>
      </dsp:nvSpPr>
      <dsp:spPr>
        <a:xfrm>
          <a:off x="487203" y="1600199"/>
          <a:ext cx="5521642" cy="1371600"/>
        </a:xfrm>
        <a:prstGeom prst="roundRect">
          <a:avLst>
            <a:gd name="adj" fmla="val 10000"/>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These two models are different from each other based on the way in which the sub-problems are interdependent </a:t>
          </a:r>
          <a:endParaRPr lang="en-US" sz="1800" kern="1200"/>
        </a:p>
      </dsp:txBody>
      <dsp:txXfrm>
        <a:off x="527376" y="1640372"/>
        <a:ext cx="4062552" cy="1291254"/>
      </dsp:txXfrm>
    </dsp:sp>
    <dsp:sp modelId="{21211E1D-5BDB-4597-A237-99DA4ABA0D81}">
      <dsp:nvSpPr>
        <dsp:cNvPr id="0" name=""/>
        <dsp:cNvSpPr/>
      </dsp:nvSpPr>
      <dsp:spPr>
        <a:xfrm>
          <a:off x="974407" y="3200399"/>
          <a:ext cx="5521642" cy="1371600"/>
        </a:xfrm>
        <a:prstGeom prst="roundRect">
          <a:avLst>
            <a:gd name="adj" fmla="val 10000"/>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It is shown that solving each sub-problem in isolation is not effective and the two sub-problems have to be considered together. </a:t>
          </a:r>
          <a:endParaRPr lang="en-US" sz="1800" kern="1200"/>
        </a:p>
      </dsp:txBody>
      <dsp:txXfrm>
        <a:off x="1014580" y="3240572"/>
        <a:ext cx="4062552" cy="1291254"/>
      </dsp:txXfrm>
    </dsp:sp>
    <dsp:sp modelId="{6922C498-BC7F-47B1-A414-0394A384E047}">
      <dsp:nvSpPr>
        <dsp:cNvPr id="0" name=""/>
        <dsp:cNvSpPr/>
      </dsp:nvSpPr>
      <dsp:spPr>
        <a:xfrm>
          <a:off x="4630102" y="1040130"/>
          <a:ext cx="891540" cy="891540"/>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30698" y="1040130"/>
        <a:ext cx="490348" cy="670884"/>
      </dsp:txXfrm>
    </dsp:sp>
    <dsp:sp modelId="{BA9A8D4B-7381-480C-AE3C-9482A9686725}">
      <dsp:nvSpPr>
        <dsp:cNvPr id="0" name=""/>
        <dsp:cNvSpPr/>
      </dsp:nvSpPr>
      <dsp:spPr>
        <a:xfrm>
          <a:off x="5117306" y="2631186"/>
          <a:ext cx="891540" cy="891540"/>
        </a:xfrm>
        <a:prstGeom prst="downArrow">
          <a:avLst>
            <a:gd name="adj1" fmla="val 55000"/>
            <a:gd name="adj2" fmla="val 45000"/>
          </a:avLst>
        </a:prstGeom>
        <a:solidFill>
          <a:schemeClr val="accent2">
            <a:tint val="40000"/>
            <a:alpha val="90000"/>
            <a:hueOff val="1629769"/>
            <a:satOff val="-4713"/>
            <a:lumOff val="-100"/>
            <a:alphaOff val="0"/>
          </a:schemeClr>
        </a:solidFill>
        <a:ln w="9525" cap="rnd" cmpd="sng" algn="ctr">
          <a:solidFill>
            <a:schemeClr val="accent2">
              <a:tint val="40000"/>
              <a:alpha val="90000"/>
              <a:hueOff val="1629769"/>
              <a:satOff val="-4713"/>
              <a:lumOff val="-1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317902" y="2631186"/>
        <a:ext cx="490348" cy="6708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E8573-CC5D-4F9E-86D8-CD3FEE7AF929}" type="datetimeFigureOut">
              <a:rPr lang="en-GB" smtClean="0"/>
              <a:t>14/01/2020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7CE78-5DA9-4CA9-8B72-0FAF356795B0}" type="slidenum">
              <a:rPr lang="en-GB" smtClean="0"/>
              <a:t>‹#›</a:t>
            </a:fld>
            <a:endParaRPr lang="en-GB"/>
          </a:p>
        </p:txBody>
      </p:sp>
    </p:spTree>
    <p:extLst>
      <p:ext uri="{BB962C8B-B14F-4D97-AF65-F5344CB8AC3E}">
        <p14:creationId xmlns:p14="http://schemas.microsoft.com/office/powerpoint/2010/main" val="13561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1</a:t>
            </a:fld>
            <a:endParaRPr lang="en-GB"/>
          </a:p>
        </p:txBody>
      </p:sp>
    </p:spTree>
    <p:extLst>
      <p:ext uri="{BB962C8B-B14F-4D97-AF65-F5344CB8AC3E}">
        <p14:creationId xmlns:p14="http://schemas.microsoft.com/office/powerpoint/2010/main" val="221913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20</a:t>
            </a:fld>
            <a:endParaRPr lang="en-GB"/>
          </a:p>
        </p:txBody>
      </p:sp>
    </p:spTree>
    <p:extLst>
      <p:ext uri="{BB962C8B-B14F-4D97-AF65-F5344CB8AC3E}">
        <p14:creationId xmlns:p14="http://schemas.microsoft.com/office/powerpoint/2010/main" val="334174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21</a:t>
            </a:fld>
            <a:endParaRPr lang="en-GB"/>
          </a:p>
        </p:txBody>
      </p:sp>
    </p:spTree>
    <p:extLst>
      <p:ext uri="{BB962C8B-B14F-4D97-AF65-F5344CB8AC3E}">
        <p14:creationId xmlns:p14="http://schemas.microsoft.com/office/powerpoint/2010/main" val="346117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2</a:t>
            </a:fld>
            <a:endParaRPr lang="en-GB"/>
          </a:p>
        </p:txBody>
      </p:sp>
    </p:spTree>
    <p:extLst>
      <p:ext uri="{BB962C8B-B14F-4D97-AF65-F5344CB8AC3E}">
        <p14:creationId xmlns:p14="http://schemas.microsoft.com/office/powerpoint/2010/main" val="123010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3</a:t>
            </a:fld>
            <a:endParaRPr lang="en-GB"/>
          </a:p>
        </p:txBody>
      </p:sp>
    </p:spTree>
    <p:extLst>
      <p:ext uri="{BB962C8B-B14F-4D97-AF65-F5344CB8AC3E}">
        <p14:creationId xmlns:p14="http://schemas.microsoft.com/office/powerpoint/2010/main" val="153036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4</a:t>
            </a:fld>
            <a:endParaRPr lang="en-GB"/>
          </a:p>
        </p:txBody>
      </p:sp>
    </p:spTree>
    <p:extLst>
      <p:ext uri="{BB962C8B-B14F-4D97-AF65-F5344CB8AC3E}">
        <p14:creationId xmlns:p14="http://schemas.microsoft.com/office/powerpoint/2010/main" val="286434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 cities, and the distance matrix D</a:t>
            </a:r>
            <a:r>
              <a:rPr lang="pl-PL" dirty="0"/>
              <a:t> i</a:t>
            </a:r>
            <a:r>
              <a:rPr lang="en-US" dirty="0"/>
              <a:t>s given. Also, there are m items each of them having a value pk and weight wk. There is a thief who is going to visit these cities exactly once and pick some items from the cities and fill his knapsack. The maximum weight for the knapsack is W. The aim is to find a tour that visits all of the cities exactly once and gets back to the starting city, optimizing objective function(s) while the total weight of the knapsack is not violated. Note that the objective function(s) might be related to the time of the travel and/or the total value the thief gains from picking the items. In the rest of this paper, it is assumed that the thief starts from the first city. Also, the thief can pick the items from the first city only at the beginning. </a:t>
            </a:r>
            <a:endParaRPr lang="pl-PL" dirty="0"/>
          </a:p>
          <a:p>
            <a:endParaRPr lang="pl-PL" dirty="0"/>
          </a:p>
        </p:txBody>
      </p:sp>
      <p:sp>
        <p:nvSpPr>
          <p:cNvPr id="4" name="Symbol zastępczy numeru slajdu 3"/>
          <p:cNvSpPr>
            <a:spLocks noGrp="1"/>
          </p:cNvSpPr>
          <p:nvPr>
            <p:ph type="sldNum" sz="quarter" idx="5"/>
          </p:nvPr>
        </p:nvSpPr>
        <p:spPr/>
        <p:txBody>
          <a:bodyPr/>
          <a:lstStyle/>
          <a:p>
            <a:fld id="{7C07CE78-5DA9-4CA9-8B72-0FAF356795B0}" type="slidenum">
              <a:rPr lang="en-GB" smtClean="0"/>
              <a:t>9</a:t>
            </a:fld>
            <a:endParaRPr lang="en-GB"/>
          </a:p>
        </p:txBody>
      </p:sp>
    </p:spTree>
    <p:extLst>
      <p:ext uri="{BB962C8B-B14F-4D97-AF65-F5344CB8AC3E}">
        <p14:creationId xmlns:p14="http://schemas.microsoft.com/office/powerpoint/2010/main" val="17797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We choose cities to which the thief goes based on distance. The thief will go to the nearest unvisited city.</a:t>
            </a:r>
          </a:p>
          <a:p>
            <a:endParaRPr lang="en-US" dirty="0"/>
          </a:p>
          <a:p>
            <a:r>
              <a:rPr lang="en-US" dirty="0"/>
              <a:t>Items are sorted by price / weight and loaded into the backpack until it fills the entire place</a:t>
            </a:r>
            <a:endParaRPr lang="pl-PL" dirty="0"/>
          </a:p>
        </p:txBody>
      </p:sp>
      <p:sp>
        <p:nvSpPr>
          <p:cNvPr id="4" name="Symbol zastępczy numeru slajdu 3"/>
          <p:cNvSpPr>
            <a:spLocks noGrp="1"/>
          </p:cNvSpPr>
          <p:nvPr>
            <p:ph type="sldNum" sz="quarter" idx="5"/>
          </p:nvPr>
        </p:nvSpPr>
        <p:spPr/>
        <p:txBody>
          <a:bodyPr/>
          <a:lstStyle/>
          <a:p>
            <a:fld id="{7C07CE78-5DA9-4CA9-8B72-0FAF356795B0}" type="slidenum">
              <a:rPr lang="en-GB" smtClean="0"/>
              <a:t>11</a:t>
            </a:fld>
            <a:endParaRPr lang="en-GB"/>
          </a:p>
        </p:txBody>
      </p:sp>
    </p:spTree>
    <p:extLst>
      <p:ext uri="{BB962C8B-B14F-4D97-AF65-F5344CB8AC3E}">
        <p14:creationId xmlns:p14="http://schemas.microsoft.com/office/powerpoint/2010/main" val="164104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17</a:t>
            </a:fld>
            <a:endParaRPr lang="en-GB"/>
          </a:p>
        </p:txBody>
      </p:sp>
    </p:spTree>
    <p:extLst>
      <p:ext uri="{BB962C8B-B14F-4D97-AF65-F5344CB8AC3E}">
        <p14:creationId xmlns:p14="http://schemas.microsoft.com/office/powerpoint/2010/main" val="148291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18</a:t>
            </a:fld>
            <a:endParaRPr lang="en-GB"/>
          </a:p>
        </p:txBody>
      </p:sp>
    </p:spTree>
    <p:extLst>
      <p:ext uri="{BB962C8B-B14F-4D97-AF65-F5344CB8AC3E}">
        <p14:creationId xmlns:p14="http://schemas.microsoft.com/office/powerpoint/2010/main" val="136066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07CE78-5DA9-4CA9-8B72-0FAF356795B0}" type="slidenum">
              <a:rPr lang="en-GB" smtClean="0"/>
              <a:t>19</a:t>
            </a:fld>
            <a:endParaRPr lang="en-GB"/>
          </a:p>
        </p:txBody>
      </p:sp>
    </p:spTree>
    <p:extLst>
      <p:ext uri="{BB962C8B-B14F-4D97-AF65-F5344CB8AC3E}">
        <p14:creationId xmlns:p14="http://schemas.microsoft.com/office/powerpoint/2010/main" val="5547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DF3A61-7E1D-49BB-ABAC-D5392D11737B}"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538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A18CD-2DAE-4668-AD72-A457D21BE9D3}" type="datetime1">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2229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0AF659-E904-4789-94AE-60C354053DB0}"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1120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54795F-4A2F-4CB3-BE27-FB812E96988C}"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28112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9D8DB-68B8-4E5C-8247-748479BA5F0A}"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6855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FDEA9-FFDA-49C5-A2AD-83C74468169F}" type="datetime1">
              <a:rPr lang="en-US" smtClean="0"/>
              <a:t>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2129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86EAAC-A277-455C-88D0-1D0F21675548}" type="datetime1">
              <a:rPr lang="en-US" smtClean="0"/>
              <a:t>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08630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3C130-F4E0-4D20-92B1-21AC513B31FD}"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234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689062-4E3D-4C48-AFAA-2D9CD53CF7B6}"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5842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18245E62-D229-4672-A4AD-837E0A61680E}"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1674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6F4C2-7263-496A-BE0C-2761F74B36CE}" type="datetime1">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26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25D83B-0EEE-4D4F-B8DE-D2C47B1454C5}" type="datetime1">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556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6010E-DF64-40DC-863F-F40A2159E778}" type="datetime1">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454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FE9AE93D-76CD-4880-A380-D3FF784EB86C}" type="datetime1">
              <a:rPr lang="en-US" smtClean="0"/>
              <a:t>1/14/2020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0390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FF6045-6727-4BC9-8782-26AD1404A41C}" type="datetime1">
              <a:rPr lang="en-US" smtClean="0"/>
              <a:t>1/14/2020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2467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742F165-84B2-4B4F-AACA-4F56A1CD1E75}" type="datetime1">
              <a:rPr lang="en-US" smtClean="0"/>
              <a:t>1/14/2020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7576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099D6-323D-45A2-88DA-08EF7C7F2344}" type="datetime1">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872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775740-D624-480A-BA84-B09DA28B474E}" type="datetime1">
              <a:rPr lang="en-US" smtClean="0"/>
              <a:t>1/14/2020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9317742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hyperlink" Target="https://sites.google.com/site/mohammadrezabonyadi/standarddatabases/travelling-thief-problem-data-bases-and-raw-result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l.acm.org/citation.cfm?id=2598249" TargetMode="External"/><Relationship Id="rId7" Type="http://schemas.openxmlformats.org/officeDocument/2006/relationships/hyperlink" Target="https://sites.google.com/site/mohammadrezabonyadi/standarddatabases/travelling-thief-problem-data-bases-and-raw-results" TargetMode="External"/><Relationship Id="rId2" Type="http://schemas.openxmlformats.org/officeDocument/2006/relationships/hyperlink" Target="https://cs.adelaide.edu.au/~zbyszek/Papers/TTP.pdf" TargetMode="External"/><Relationship Id="rId1" Type="http://schemas.openxmlformats.org/officeDocument/2006/relationships/slideLayout" Target="../slideLayouts/slideLayout2.xml"/><Relationship Id="rId6" Type="http://schemas.openxmlformats.org/officeDocument/2006/relationships/hyperlink" Target="https://www.geeksforgeeks.org/genetic-algorithms/" TargetMode="External"/><Relationship Id="rId5" Type="http://schemas.openxmlformats.org/officeDocument/2006/relationships/hyperlink" Target="https://towardsdatascience.com/introduction-to-optimization-with-genetic-algorithm-2f5001d9964b" TargetMode="External"/><Relationship Id="rId4" Type="http://schemas.openxmlformats.org/officeDocument/2006/relationships/hyperlink" Target="https://www.intechopen.com/books/simulated-annealing-advances-applications-and-hybridizations/simulated-annealing-evolution"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1" name="Freeform: Shape 2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580F66-7AC9-49B1-A225-80BFB7DF5587}"/>
              </a:ext>
            </a:extLst>
          </p:cNvPr>
          <p:cNvSpPr>
            <a:spLocks noGrp="1"/>
          </p:cNvSpPr>
          <p:nvPr>
            <p:ph type="ctrTitle"/>
          </p:nvPr>
        </p:nvSpPr>
        <p:spPr>
          <a:xfrm>
            <a:off x="965505" y="623571"/>
            <a:ext cx="10260990" cy="3523885"/>
          </a:xfrm>
        </p:spPr>
        <p:txBody>
          <a:bodyPr>
            <a:normAutofit/>
          </a:bodyPr>
          <a:lstStyle/>
          <a:p>
            <a:pPr algn="ctr">
              <a:lnSpc>
                <a:spcPct val="90000"/>
              </a:lnSpc>
            </a:pPr>
            <a:r>
              <a:rPr lang="pl-PL" sz="6200" dirty="0" err="1"/>
              <a:t>Efficiency</a:t>
            </a:r>
            <a:r>
              <a:rPr lang="pl-PL" sz="6200" dirty="0"/>
              <a:t> </a:t>
            </a:r>
            <a:r>
              <a:rPr lang="pl-PL" sz="6200" dirty="0" err="1"/>
              <a:t>comparison</a:t>
            </a:r>
            <a:r>
              <a:rPr lang="pl-PL" sz="6200" dirty="0"/>
              <a:t> </a:t>
            </a:r>
            <a:br>
              <a:rPr lang="en-GB" sz="6200" dirty="0"/>
            </a:br>
            <a:r>
              <a:rPr lang="pl-PL" sz="6200" dirty="0"/>
              <a:t>for </a:t>
            </a:r>
            <a:r>
              <a:rPr lang="pl-PL" sz="6200" dirty="0" err="1"/>
              <a:t>metaheuristics</a:t>
            </a:r>
            <a:r>
              <a:rPr lang="pl-PL" sz="6200" dirty="0"/>
              <a:t> in </a:t>
            </a:r>
            <a:r>
              <a:rPr lang="pl-PL" sz="6200" dirty="0" err="1"/>
              <a:t>solving</a:t>
            </a:r>
            <a:r>
              <a:rPr lang="pl-PL" sz="6200" dirty="0"/>
              <a:t> the </a:t>
            </a:r>
            <a:r>
              <a:rPr lang="pl-PL" sz="6200" dirty="0" err="1"/>
              <a:t>Traveling</a:t>
            </a:r>
            <a:r>
              <a:rPr lang="pl-PL" sz="6200" dirty="0"/>
              <a:t> </a:t>
            </a:r>
            <a:br>
              <a:rPr lang="pl-PL" sz="6200" dirty="0"/>
            </a:br>
            <a:r>
              <a:rPr lang="pl-PL" sz="6200" dirty="0" err="1"/>
              <a:t>Thief</a:t>
            </a:r>
            <a:r>
              <a:rPr lang="pl-PL" sz="6200" dirty="0"/>
              <a:t> Problem</a:t>
            </a:r>
          </a:p>
        </p:txBody>
      </p:sp>
      <p:sp>
        <p:nvSpPr>
          <p:cNvPr id="3" name="Podtytuł 2">
            <a:extLst>
              <a:ext uri="{FF2B5EF4-FFF2-40B4-BE49-F238E27FC236}">
                <a16:creationId xmlns:a16="http://schemas.microsoft.com/office/drawing/2014/main" id="{F1EB6CFB-F357-436F-A3D9-1082F3F5FAF9}"/>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pl-PL" dirty="0">
                <a:solidFill>
                  <a:schemeClr val="bg2"/>
                </a:solidFill>
              </a:rPr>
              <a:t>Filip Mazur</a:t>
            </a:r>
          </a:p>
          <a:p>
            <a:pPr algn="ctr">
              <a:lnSpc>
                <a:spcPct val="90000"/>
              </a:lnSpc>
            </a:pPr>
            <a:r>
              <a:rPr lang="pl-PL" dirty="0">
                <a:solidFill>
                  <a:schemeClr val="bg2"/>
                </a:solidFill>
              </a:rPr>
              <a:t>Piotr Neumann</a:t>
            </a:r>
            <a:endParaRPr lang="en-GB" dirty="0">
              <a:solidFill>
                <a:schemeClr val="bg2"/>
              </a:solidFill>
            </a:endParaRPr>
          </a:p>
          <a:p>
            <a:pPr algn="ctr">
              <a:lnSpc>
                <a:spcPct val="90000"/>
              </a:lnSpc>
            </a:pPr>
            <a:r>
              <a:rPr lang="pl-PL" dirty="0">
                <a:solidFill>
                  <a:schemeClr val="bg2"/>
                </a:solidFill>
              </a:rPr>
              <a:t>Dawid Ryl</a:t>
            </a:r>
          </a:p>
          <a:p>
            <a:pPr algn="ctr">
              <a:lnSpc>
                <a:spcPct val="90000"/>
              </a:lnSpc>
            </a:pPr>
            <a:endParaRPr lang="pl-PL" dirty="0">
              <a:solidFill>
                <a:schemeClr val="bg2"/>
              </a:solidFill>
            </a:endParaRPr>
          </a:p>
        </p:txBody>
      </p:sp>
    </p:spTree>
    <p:extLst>
      <p:ext uri="{BB962C8B-B14F-4D97-AF65-F5344CB8AC3E}">
        <p14:creationId xmlns:p14="http://schemas.microsoft.com/office/powerpoint/2010/main" val="112648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5E8C7A-34CC-48F1-95A7-22EC3D482B95}"/>
              </a:ext>
            </a:extLst>
          </p:cNvPr>
          <p:cNvSpPr>
            <a:spLocks noGrp="1"/>
          </p:cNvSpPr>
          <p:nvPr>
            <p:ph type="title"/>
          </p:nvPr>
        </p:nvSpPr>
        <p:spPr>
          <a:xfrm>
            <a:off x="806195" y="804672"/>
            <a:ext cx="3521359" cy="5248656"/>
          </a:xfrm>
        </p:spPr>
        <p:txBody>
          <a:bodyPr anchor="ctr">
            <a:normAutofit/>
          </a:bodyPr>
          <a:lstStyle/>
          <a:p>
            <a:pPr algn="ctr"/>
            <a:r>
              <a:rPr lang="pl-PL" sz="4200" dirty="0" err="1"/>
              <a:t>What</a:t>
            </a:r>
            <a:r>
              <a:rPr lang="pl-PL" sz="4200" dirty="0"/>
              <a:t> </a:t>
            </a:r>
            <a:r>
              <a:rPr lang="pl-PL" sz="4200" dirty="0" err="1"/>
              <a:t>is</a:t>
            </a:r>
            <a:r>
              <a:rPr lang="pl-PL" sz="4200" dirty="0"/>
              <a:t> TTP?</a:t>
            </a:r>
          </a:p>
        </p:txBody>
      </p:sp>
      <p:sp>
        <p:nvSpPr>
          <p:cNvPr id="3" name="Symbol zastępczy zawartości 2">
            <a:extLst>
              <a:ext uri="{FF2B5EF4-FFF2-40B4-BE49-F238E27FC236}">
                <a16:creationId xmlns:a16="http://schemas.microsoft.com/office/drawing/2014/main" id="{B9163BA8-DD7F-423C-8B52-10039C035321}"/>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buNone/>
            </a:pPr>
            <a:r>
              <a:rPr lang="pl-PL" dirty="0"/>
              <a:t>Combination of:</a:t>
            </a:r>
          </a:p>
          <a:p>
            <a:r>
              <a:rPr lang="pl-PL" dirty="0"/>
              <a:t>0-1 </a:t>
            </a:r>
            <a:r>
              <a:rPr lang="pl-PL" dirty="0" err="1"/>
              <a:t>Knapsack</a:t>
            </a:r>
            <a:r>
              <a:rPr lang="pl-PL" dirty="0"/>
              <a:t> Problem</a:t>
            </a:r>
          </a:p>
          <a:p>
            <a:pPr lvl="1"/>
            <a:r>
              <a:rPr lang="pl-PL" dirty="0"/>
              <a:t>Maximum </a:t>
            </a:r>
            <a:r>
              <a:rPr lang="pl-PL" dirty="0" err="1"/>
              <a:t>weight</a:t>
            </a:r>
            <a:endParaRPr lang="pl-PL" dirty="0"/>
          </a:p>
          <a:p>
            <a:pPr lvl="1"/>
            <a:r>
              <a:rPr lang="pl-PL" dirty="0" err="1"/>
              <a:t>Current</a:t>
            </a:r>
            <a:r>
              <a:rPr lang="pl-PL" dirty="0"/>
              <a:t> </a:t>
            </a:r>
            <a:r>
              <a:rPr lang="pl-PL" dirty="0" err="1"/>
              <a:t>weight</a:t>
            </a:r>
            <a:endParaRPr lang="pl-PL" dirty="0"/>
          </a:p>
          <a:p>
            <a:pPr lvl="1"/>
            <a:r>
              <a:rPr lang="pl-PL" dirty="0"/>
              <a:t>Profit</a:t>
            </a:r>
          </a:p>
          <a:p>
            <a:pPr lvl="1"/>
            <a:r>
              <a:rPr lang="pl-PL" dirty="0"/>
              <a:t>+Rent</a:t>
            </a:r>
          </a:p>
          <a:p>
            <a:r>
              <a:rPr lang="pl-PL" dirty="0" err="1"/>
              <a:t>Traveling</a:t>
            </a:r>
            <a:r>
              <a:rPr lang="pl-PL" dirty="0"/>
              <a:t> </a:t>
            </a:r>
            <a:r>
              <a:rPr lang="pl-PL" dirty="0" err="1"/>
              <a:t>Salesman</a:t>
            </a:r>
            <a:r>
              <a:rPr lang="pl-PL" dirty="0"/>
              <a:t> Problem</a:t>
            </a:r>
          </a:p>
          <a:p>
            <a:pPr lvl="1"/>
            <a:r>
              <a:rPr lang="pl-PL" dirty="0" err="1"/>
              <a:t>Distance</a:t>
            </a:r>
            <a:r>
              <a:rPr lang="pl-PL" dirty="0"/>
              <a:t> </a:t>
            </a:r>
            <a:r>
              <a:rPr lang="pl-PL" dirty="0" err="1"/>
              <a:t>between</a:t>
            </a:r>
            <a:r>
              <a:rPr lang="pl-PL" dirty="0"/>
              <a:t> </a:t>
            </a:r>
            <a:r>
              <a:rPr lang="pl-PL" dirty="0" err="1"/>
              <a:t>cities</a:t>
            </a:r>
            <a:endParaRPr lang="pl-PL" dirty="0"/>
          </a:p>
          <a:p>
            <a:pPr lvl="1"/>
            <a:r>
              <a:rPr lang="pl-PL" dirty="0"/>
              <a:t>+</a:t>
            </a:r>
            <a:r>
              <a:rPr lang="pl-PL" dirty="0" err="1"/>
              <a:t>Vmax</a:t>
            </a:r>
            <a:r>
              <a:rPr lang="pl-PL" dirty="0"/>
              <a:t> / </a:t>
            </a:r>
            <a:r>
              <a:rPr lang="pl-PL" dirty="0" err="1"/>
              <a:t>Vmin</a:t>
            </a:r>
            <a:endParaRPr lang="pl-PL" dirty="0"/>
          </a:p>
          <a:p>
            <a:pPr lvl="1"/>
            <a:r>
              <a:rPr lang="pl-PL" dirty="0"/>
              <a:t>+set of </a:t>
            </a:r>
            <a:r>
              <a:rPr lang="pl-PL" dirty="0" err="1"/>
              <a:t>items</a:t>
            </a:r>
            <a:endParaRPr lang="pl-PL" dirty="0"/>
          </a:p>
        </p:txBody>
      </p:sp>
      <p:sp>
        <p:nvSpPr>
          <p:cNvPr id="4" name="Symbol zastępczy numeru slajdu 3">
            <a:extLst>
              <a:ext uri="{FF2B5EF4-FFF2-40B4-BE49-F238E27FC236}">
                <a16:creationId xmlns:a16="http://schemas.microsoft.com/office/drawing/2014/main" id="{7A642D67-0F2C-41A3-A8B8-CDD4F3A2463B}"/>
              </a:ext>
            </a:extLst>
          </p:cNvPr>
          <p:cNvSpPr>
            <a:spLocks noGrp="1"/>
          </p:cNvSpPr>
          <p:nvPr>
            <p:ph type="sldNum" sz="quarter" idx="12"/>
          </p:nvPr>
        </p:nvSpPr>
        <p:spPr/>
        <p:txBody>
          <a:bodyPr/>
          <a:lstStyle/>
          <a:p>
            <a:fld id="{D57F1E4F-1CFF-5643-939E-02111984F565}" type="slidenum">
              <a:rPr lang="en-US" smtClean="0"/>
              <a:t>9</a:t>
            </a:fld>
            <a:endParaRPr lang="en-US"/>
          </a:p>
        </p:txBody>
      </p:sp>
    </p:spTree>
    <p:extLst>
      <p:ext uri="{BB962C8B-B14F-4D97-AF65-F5344CB8AC3E}">
        <p14:creationId xmlns:p14="http://schemas.microsoft.com/office/powerpoint/2010/main" val="260600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3E7FCBF-C025-4535-906B-4CE2925E7083}"/>
              </a:ext>
            </a:extLst>
          </p:cNvPr>
          <p:cNvSpPr>
            <a:spLocks noGrp="1"/>
          </p:cNvSpPr>
          <p:nvPr>
            <p:ph type="title"/>
          </p:nvPr>
        </p:nvSpPr>
        <p:spPr>
          <a:xfrm>
            <a:off x="643855" y="1447800"/>
            <a:ext cx="3108626" cy="4572000"/>
          </a:xfrm>
        </p:spPr>
        <p:txBody>
          <a:bodyPr anchor="ctr">
            <a:normAutofit/>
          </a:bodyPr>
          <a:lstStyle/>
          <a:p>
            <a:r>
              <a:rPr lang="en-GB" sz="3200" dirty="0">
                <a:solidFill>
                  <a:srgbClr val="F2F2F2"/>
                </a:solidFill>
              </a:rPr>
              <a:t>Traveling Thief Problem</a:t>
            </a:r>
            <a:endParaRPr lang="pl-PL" sz="3200" dirty="0">
              <a:solidFill>
                <a:srgbClr val="F2F2F2"/>
              </a:solidFill>
            </a:endParaRPr>
          </a:p>
        </p:txBody>
      </p:sp>
      <p:sp>
        <p:nvSpPr>
          <p:cNvPr id="14" name="Freeform: Shape 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8" name="Rectangle 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ymbol zastępczy numeru slajdu 4">
            <a:extLst>
              <a:ext uri="{FF2B5EF4-FFF2-40B4-BE49-F238E27FC236}">
                <a16:creationId xmlns:a16="http://schemas.microsoft.com/office/drawing/2014/main" id="{DA408AFF-33C8-49C4-90CF-CE11B92A54BA}"/>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10</a:t>
            </a:fld>
            <a:endParaRPr lang="en-US">
              <a:solidFill>
                <a:srgbClr val="FFFFFF"/>
              </a:solidFill>
            </a:endParaRPr>
          </a:p>
        </p:txBody>
      </p:sp>
      <p:graphicFrame>
        <p:nvGraphicFramePr>
          <p:cNvPr id="7" name="Symbol zastępczy zawartości 2">
            <a:extLst>
              <a:ext uri="{FF2B5EF4-FFF2-40B4-BE49-F238E27FC236}">
                <a16:creationId xmlns:a16="http://schemas.microsoft.com/office/drawing/2014/main" id="{59AE114A-D69F-419C-B8EA-D4671679577E}"/>
              </a:ext>
            </a:extLst>
          </p:cNvPr>
          <p:cNvGraphicFramePr>
            <a:graphicFrameLocks noGrp="1"/>
          </p:cNvGraphicFramePr>
          <p:nvPr>
            <p:ph idx="1"/>
            <p:extLst>
              <p:ext uri="{D42A27DB-BD31-4B8C-83A1-F6EECF244321}">
                <p14:modId xmlns:p14="http://schemas.microsoft.com/office/powerpoint/2010/main" val="126979917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77537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Greedy Algorithm</a:t>
            </a: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1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5" name="Rectangle 1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Symbol zastępczy zawartości 2">
            <a:extLst>
              <a:ext uri="{FF2B5EF4-FFF2-40B4-BE49-F238E27FC236}">
                <a16:creationId xmlns:a16="http://schemas.microsoft.com/office/drawing/2014/main" id="{AB7E0AE3-CB0D-4825-914D-148A900F8053}"/>
              </a:ext>
            </a:extLst>
          </p:cNvPr>
          <p:cNvSpPr>
            <a:spLocks noGrp="1"/>
          </p:cNvSpPr>
          <p:nvPr/>
        </p:nvSpPr>
        <p:spPr>
          <a:xfrm>
            <a:off x="643855" y="3072385"/>
            <a:ext cx="3108057" cy="29474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solidFill>
                  <a:srgbClr val="EBEBEB"/>
                </a:solidFill>
              </a:rPr>
              <a:t>Always choose locally best solution</a:t>
            </a:r>
          </a:p>
          <a:p>
            <a:r>
              <a:rPr lang="en-US">
                <a:solidFill>
                  <a:srgbClr val="EBEBEB"/>
                </a:solidFill>
              </a:rPr>
              <a:t>This is how a human would determine how to give out change with smallest possible amount of coins</a:t>
            </a:r>
          </a:p>
        </p:txBody>
      </p:sp>
      <p:pic>
        <p:nvPicPr>
          <p:cNvPr id="4" name="Obraz 4">
            <a:extLst>
              <a:ext uri="{FF2B5EF4-FFF2-40B4-BE49-F238E27FC236}">
                <a16:creationId xmlns:a16="http://schemas.microsoft.com/office/drawing/2014/main" id="{E103B4C0-5A13-4471-8D56-B07D133BC55C}"/>
              </a:ext>
            </a:extLst>
          </p:cNvPr>
          <p:cNvPicPr>
            <a:picLocks noChangeAspect="1"/>
          </p:cNvPicPr>
          <p:nvPr/>
        </p:nvPicPr>
        <p:blipFill>
          <a:blip r:embed="rId3"/>
          <a:stretch>
            <a:fillRect/>
          </a:stretch>
        </p:blipFill>
        <p:spPr>
          <a:xfrm>
            <a:off x="4916980" y="1749568"/>
            <a:ext cx="6969153" cy="3920148"/>
          </a:xfrm>
          <a:prstGeom prst="rect">
            <a:avLst/>
          </a:prstGeom>
          <a:effectLst/>
        </p:spPr>
      </p:pic>
      <p:sp>
        <p:nvSpPr>
          <p:cNvPr id="20"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Symbol zastępczy numeru slajdu 4">
            <a:extLst>
              <a:ext uri="{FF2B5EF4-FFF2-40B4-BE49-F238E27FC236}">
                <a16:creationId xmlns:a16="http://schemas.microsoft.com/office/drawing/2014/main" id="{8432C501-CBE6-4189-8635-4C7862219030}"/>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222576856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Tytuł 1">
            <a:extLst>
              <a:ext uri="{FF2B5EF4-FFF2-40B4-BE49-F238E27FC236}">
                <a16:creationId xmlns:a16="http://schemas.microsoft.com/office/drawing/2014/main" id="{F01B375A-670A-44B6-B603-A4411268187B}"/>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Simulated Annealing</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descr="https://www.intechopen.com/media/chapter/38520/media/image7.jpeg">
            <a:extLst>
              <a:ext uri="{FF2B5EF4-FFF2-40B4-BE49-F238E27FC236}">
                <a16:creationId xmlns:a16="http://schemas.microsoft.com/office/drawing/2014/main" id="{B3E97682-C0C7-42B9-AA1B-75268852E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553492" y="1811776"/>
            <a:ext cx="6524024" cy="31967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ymbol zastępczy numeru slajdu 2">
            <a:extLst>
              <a:ext uri="{FF2B5EF4-FFF2-40B4-BE49-F238E27FC236}">
                <a16:creationId xmlns:a16="http://schemas.microsoft.com/office/drawing/2014/main" id="{EAB021EF-4289-46DE-95C4-AA39474EFE5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a:solidFill>
                  <a:srgbClr val="FFFFFF"/>
                </a:solidFill>
              </a:rPr>
              <a:pPr>
                <a:spcAft>
                  <a:spcPts val="600"/>
                </a:spcAft>
              </a:pPr>
              <a:t>12</a:t>
            </a:fld>
            <a:endParaRPr lang="en-US">
              <a:solidFill>
                <a:srgbClr val="FFFFFF"/>
              </a:solidFill>
            </a:endParaRPr>
          </a:p>
        </p:txBody>
      </p:sp>
      <p:sp>
        <p:nvSpPr>
          <p:cNvPr id="15" name="Symbol zastępczy zawartości 2">
            <a:extLst>
              <a:ext uri="{FF2B5EF4-FFF2-40B4-BE49-F238E27FC236}">
                <a16:creationId xmlns:a16="http://schemas.microsoft.com/office/drawing/2014/main" id="{DFCEA40D-5DC7-4BE8-BD2F-3AFCC55FCE54}"/>
              </a:ext>
            </a:extLst>
          </p:cNvPr>
          <p:cNvSpPr>
            <a:spLocks noGrp="1"/>
          </p:cNvSpPr>
          <p:nvPr/>
        </p:nvSpPr>
        <p:spPr>
          <a:xfrm>
            <a:off x="648931" y="2438400"/>
            <a:ext cx="4326682"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solidFill>
                  <a:srgbClr val="EBEBEB"/>
                </a:solidFill>
              </a:rPr>
              <a:t>Searches local solutions' space  for a better fit </a:t>
            </a:r>
            <a:r>
              <a:rPr lang="en-US" dirty="0" err="1">
                <a:solidFill>
                  <a:srgbClr val="EBEBEB"/>
                </a:solidFill>
              </a:rPr>
              <a:t>neighbour</a:t>
            </a:r>
            <a:endParaRPr lang="en-US" dirty="0">
              <a:solidFill>
                <a:srgbClr val="EBEBEB"/>
              </a:solidFill>
            </a:endParaRPr>
          </a:p>
          <a:p>
            <a:r>
              <a:rPr lang="en-US" dirty="0">
                <a:solidFill>
                  <a:srgbClr val="EBEBEB"/>
                </a:solidFill>
              </a:rPr>
              <a:t>Starts in a "hot" state and cools down over time</a:t>
            </a:r>
          </a:p>
          <a:p>
            <a:r>
              <a:rPr lang="en-US" dirty="0">
                <a:solidFill>
                  <a:srgbClr val="EBEBEB"/>
                </a:solidFill>
              </a:rPr>
              <a:t>The "hotter" the state, the more likely it is for algorithm </a:t>
            </a:r>
            <a:br>
              <a:rPr lang="en-US" dirty="0">
                <a:solidFill>
                  <a:srgbClr val="EBEBEB"/>
                </a:solidFill>
              </a:rPr>
            </a:br>
            <a:r>
              <a:rPr lang="en-US" dirty="0">
                <a:solidFill>
                  <a:srgbClr val="EBEBEB"/>
                </a:solidFill>
              </a:rPr>
              <a:t>to do something "random" </a:t>
            </a:r>
            <a:br>
              <a:rPr lang="en-US" dirty="0">
                <a:solidFill>
                  <a:srgbClr val="EBEBEB"/>
                </a:solidFill>
              </a:rPr>
            </a:br>
            <a:r>
              <a:rPr lang="en-US" dirty="0">
                <a:solidFill>
                  <a:srgbClr val="EBEBEB"/>
                </a:solidFill>
              </a:rPr>
              <a:t>to escape local minimum </a:t>
            </a:r>
            <a:br>
              <a:rPr lang="en-US" dirty="0">
                <a:solidFill>
                  <a:srgbClr val="EBEBEB"/>
                </a:solidFill>
              </a:rPr>
            </a:br>
            <a:r>
              <a:rPr lang="en-US" dirty="0">
                <a:solidFill>
                  <a:srgbClr val="EBEBEB"/>
                </a:solidFill>
              </a:rPr>
              <a:t>or maximum</a:t>
            </a:r>
          </a:p>
        </p:txBody>
      </p:sp>
      <p:sp>
        <p:nvSpPr>
          <p:cNvPr id="17" name="Rectangle 16">
            <a:extLst>
              <a:ext uri="{FF2B5EF4-FFF2-40B4-BE49-F238E27FC236}">
                <a16:creationId xmlns:a16="http://schemas.microsoft.com/office/drawing/2014/main" id="{D0E83936-A8F2-4908-9D81-9B9A3658C4CF}"/>
              </a:ext>
            </a:extLst>
          </p:cNvPr>
          <p:cNvSpPr/>
          <p:nvPr/>
        </p:nvSpPr>
        <p:spPr>
          <a:xfrm>
            <a:off x="6454532" y="5038980"/>
            <a:ext cx="4728808" cy="400110"/>
          </a:xfrm>
          <a:prstGeom prst="rect">
            <a:avLst/>
          </a:prstGeom>
        </p:spPr>
        <p:txBody>
          <a:bodyPr wrap="square">
            <a:spAutoFit/>
          </a:bodyPr>
          <a:lstStyle/>
          <a:p>
            <a:r>
              <a:rPr lang="en-GB" sz="1000" dirty="0"/>
              <a:t>https://www.intechopen.com/books/simulated-annealing-advances-applications-and-hybridizations/simulated-annealing-evolution</a:t>
            </a:r>
          </a:p>
        </p:txBody>
      </p:sp>
    </p:spTree>
    <p:extLst>
      <p:ext uri="{BB962C8B-B14F-4D97-AF65-F5344CB8AC3E}">
        <p14:creationId xmlns:p14="http://schemas.microsoft.com/office/powerpoint/2010/main" val="6160991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Tytuł 1">
            <a:extLst>
              <a:ext uri="{FF2B5EF4-FFF2-40B4-BE49-F238E27FC236}">
                <a16:creationId xmlns:a16="http://schemas.microsoft.com/office/drawing/2014/main" id="{65CF1DD5-339A-4DA2-BFA0-C3B548A7E8D0}"/>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Genetic Algorithm</a:t>
            </a:r>
          </a:p>
        </p:txBody>
      </p:sp>
      <p:sp>
        <p:nvSpPr>
          <p:cNvPr id="3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3" name="Obraz 5" descr="Obraz zawierający zrzut ekranu&#10;&#10;Opis wygenerowany przy bardzo wysokim poziomie pewności">
            <a:extLst>
              <a:ext uri="{FF2B5EF4-FFF2-40B4-BE49-F238E27FC236}">
                <a16:creationId xmlns:a16="http://schemas.microsoft.com/office/drawing/2014/main" id="{BDCE69C2-6C99-4C5E-9928-B284EF4A7C5B}"/>
              </a:ext>
            </a:extLst>
          </p:cNvPr>
          <p:cNvPicPr>
            <a:picLocks noChangeAspect="1"/>
          </p:cNvPicPr>
          <p:nvPr/>
        </p:nvPicPr>
        <p:blipFill>
          <a:blip r:embed="rId2"/>
          <a:stretch>
            <a:fillRect/>
          </a:stretch>
        </p:blipFill>
        <p:spPr>
          <a:xfrm>
            <a:off x="5553492" y="1139616"/>
            <a:ext cx="6638508" cy="4398010"/>
          </a:xfrm>
          <a:prstGeom prst="rect">
            <a:avLst/>
          </a:prstGeom>
          <a:effectLst/>
        </p:spPr>
      </p:pic>
      <p:sp>
        <p:nvSpPr>
          <p:cNvPr id="35" name="Rectangle 3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ymbol zastępczy numeru slajdu 2">
            <a:extLst>
              <a:ext uri="{FF2B5EF4-FFF2-40B4-BE49-F238E27FC236}">
                <a16:creationId xmlns:a16="http://schemas.microsoft.com/office/drawing/2014/main" id="{3553F8B2-42A5-4F43-882B-FCEC51C13D1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a:solidFill>
                  <a:srgbClr val="FFFFFF"/>
                </a:solidFill>
              </a:rPr>
              <a:pPr>
                <a:spcAft>
                  <a:spcPts val="600"/>
                </a:spcAft>
              </a:pPr>
              <a:t>13</a:t>
            </a:fld>
            <a:endParaRPr lang="en-US">
              <a:solidFill>
                <a:srgbClr val="FFFFFF"/>
              </a:solidFill>
            </a:endParaRPr>
          </a:p>
        </p:txBody>
      </p:sp>
      <p:sp>
        <p:nvSpPr>
          <p:cNvPr id="24" name="Symbol zastępczy zawartości 2">
            <a:extLst>
              <a:ext uri="{FF2B5EF4-FFF2-40B4-BE49-F238E27FC236}">
                <a16:creationId xmlns:a16="http://schemas.microsoft.com/office/drawing/2014/main" id="{900B06CA-3862-41EA-ADB5-8FBD4A33C64C}"/>
              </a:ext>
            </a:extLst>
          </p:cNvPr>
          <p:cNvSpPr>
            <a:spLocks noGrp="1"/>
          </p:cNvSpPr>
          <p:nvPr/>
        </p:nvSpPr>
        <p:spPr>
          <a:xfrm>
            <a:off x="648931" y="2438400"/>
            <a:ext cx="4166509"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pPr>
            <a:r>
              <a:rPr lang="en-US" sz="1400" dirty="0">
                <a:solidFill>
                  <a:srgbClr val="EBEBEB"/>
                </a:solidFill>
              </a:rPr>
              <a:t> Represent solutions as "chromosomes" </a:t>
            </a:r>
            <a:br>
              <a:rPr lang="en-US" sz="1400" dirty="0">
                <a:solidFill>
                  <a:srgbClr val="EBEBEB"/>
                </a:solidFill>
              </a:rPr>
            </a:br>
            <a:r>
              <a:rPr lang="en-US" sz="1400" dirty="0">
                <a:solidFill>
                  <a:srgbClr val="EBEBEB"/>
                </a:solidFill>
              </a:rPr>
              <a:t>  which form "population"</a:t>
            </a:r>
          </a:p>
          <a:p>
            <a:pPr>
              <a:lnSpc>
                <a:spcPct val="90000"/>
              </a:lnSpc>
            </a:pPr>
            <a:r>
              <a:rPr lang="en-US" sz="1400" dirty="0">
                <a:solidFill>
                  <a:srgbClr val="EBEBEB"/>
                </a:solidFill>
              </a:rPr>
              <a:t> Choose fittest specimens (</a:t>
            </a:r>
            <a:r>
              <a:rPr lang="en-US" sz="1400" dirty="0" err="1">
                <a:solidFill>
                  <a:srgbClr val="EBEBEB"/>
                </a:solidFill>
              </a:rPr>
              <a:t>f.e</a:t>
            </a:r>
            <a:r>
              <a:rPr lang="en-US" sz="1400" dirty="0">
                <a:solidFill>
                  <a:srgbClr val="EBEBEB"/>
                </a:solidFill>
              </a:rPr>
              <a:t>. via "tournament" </a:t>
            </a:r>
            <a:br>
              <a:rPr lang="en-US" sz="1400" dirty="0">
                <a:solidFill>
                  <a:srgbClr val="EBEBEB"/>
                </a:solidFill>
              </a:rPr>
            </a:br>
            <a:r>
              <a:rPr lang="en-US" sz="1400" dirty="0">
                <a:solidFill>
                  <a:srgbClr val="EBEBEB"/>
                </a:solidFill>
              </a:rPr>
              <a:t>  or "roulette wheel")</a:t>
            </a:r>
          </a:p>
          <a:p>
            <a:pPr>
              <a:lnSpc>
                <a:spcPct val="90000"/>
              </a:lnSpc>
            </a:pPr>
            <a:r>
              <a:rPr lang="en-US" sz="1400" dirty="0">
                <a:solidFill>
                  <a:srgbClr val="EBEBEB"/>
                </a:solidFill>
              </a:rPr>
              <a:t> Make them mate ( ͡° ͜ʖ ͡°) (</a:t>
            </a:r>
            <a:r>
              <a:rPr lang="en-US" sz="1400" dirty="0" err="1">
                <a:solidFill>
                  <a:srgbClr val="EBEBEB"/>
                </a:solidFill>
              </a:rPr>
              <a:t>f.e</a:t>
            </a:r>
            <a:r>
              <a:rPr lang="en-US" sz="1400" dirty="0">
                <a:solidFill>
                  <a:srgbClr val="EBEBEB"/>
                </a:solidFill>
              </a:rPr>
              <a:t>. via crossover)</a:t>
            </a:r>
          </a:p>
          <a:p>
            <a:pPr>
              <a:lnSpc>
                <a:spcPct val="90000"/>
              </a:lnSpc>
            </a:pPr>
            <a:r>
              <a:rPr lang="en-US" sz="1400" dirty="0">
                <a:solidFill>
                  <a:srgbClr val="EBEBEB"/>
                </a:solidFill>
              </a:rPr>
              <a:t> Some children can undergo mutation </a:t>
            </a:r>
            <a:br>
              <a:rPr lang="en-US" sz="1400" dirty="0">
                <a:solidFill>
                  <a:srgbClr val="EBEBEB"/>
                </a:solidFill>
              </a:rPr>
            </a:br>
            <a:r>
              <a:rPr lang="en-US" sz="1400" dirty="0">
                <a:solidFill>
                  <a:srgbClr val="EBEBEB"/>
                </a:solidFill>
              </a:rPr>
              <a:t>  (</a:t>
            </a:r>
            <a:r>
              <a:rPr lang="en-US" sz="1400" dirty="0" err="1">
                <a:solidFill>
                  <a:srgbClr val="EBEBEB"/>
                </a:solidFill>
              </a:rPr>
              <a:t>f.e</a:t>
            </a:r>
            <a:r>
              <a:rPr lang="en-US" sz="1400" dirty="0">
                <a:solidFill>
                  <a:srgbClr val="EBEBEB"/>
                </a:solidFill>
              </a:rPr>
              <a:t>. 2 random genes in a child will swap places)</a:t>
            </a:r>
          </a:p>
          <a:p>
            <a:pPr>
              <a:lnSpc>
                <a:spcPct val="90000"/>
              </a:lnSpc>
            </a:pPr>
            <a:r>
              <a:rPr lang="en-US" sz="1400" dirty="0">
                <a:solidFill>
                  <a:srgbClr val="EBEBEB"/>
                </a:solidFill>
              </a:rPr>
              <a:t> New (usually better than previous) </a:t>
            </a:r>
            <a:br>
              <a:rPr lang="en-US" sz="1400" dirty="0">
                <a:solidFill>
                  <a:srgbClr val="EBEBEB"/>
                </a:solidFill>
              </a:rPr>
            </a:br>
            <a:r>
              <a:rPr lang="en-US" sz="1400" dirty="0">
                <a:solidFill>
                  <a:srgbClr val="EBEBEB"/>
                </a:solidFill>
              </a:rPr>
              <a:t>  generation arises</a:t>
            </a:r>
          </a:p>
          <a:p>
            <a:pPr>
              <a:lnSpc>
                <a:spcPct val="90000"/>
              </a:lnSpc>
            </a:pPr>
            <a:r>
              <a:rPr lang="en-US" sz="1400" dirty="0">
                <a:solidFill>
                  <a:srgbClr val="EBEBEB"/>
                </a:solidFill>
              </a:rPr>
              <a:t> Repeat until best solution found (or until bored)</a:t>
            </a:r>
          </a:p>
        </p:txBody>
      </p:sp>
      <p:sp>
        <p:nvSpPr>
          <p:cNvPr id="25" name="pole tekstowe 3">
            <a:extLst>
              <a:ext uri="{FF2B5EF4-FFF2-40B4-BE49-F238E27FC236}">
                <a16:creationId xmlns:a16="http://schemas.microsoft.com/office/drawing/2014/main" id="{40619A04-9945-47EE-BD30-1EEE4D24748B}"/>
              </a:ext>
            </a:extLst>
          </p:cNvPr>
          <p:cNvSpPr txBox="1"/>
          <p:nvPr/>
        </p:nvSpPr>
        <p:spPr>
          <a:xfrm>
            <a:off x="7182382" y="5137516"/>
            <a:ext cx="40083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https://towardsdatascience.com/</a:t>
            </a:r>
            <a:r>
              <a:rPr lang="en-US" sz="1000" dirty="0">
                <a:ea typeface="+mn-lt"/>
                <a:cs typeface="+mn-lt"/>
              </a:rPr>
              <a:t>introduction-to-genetic-algorithms-including-example-code-eo-g396e98d8bf3</a:t>
            </a:r>
            <a:endParaRPr lang="en-US" sz="1000" dirty="0"/>
          </a:p>
        </p:txBody>
      </p:sp>
    </p:spTree>
    <p:extLst>
      <p:ext uri="{BB962C8B-B14F-4D97-AF65-F5344CB8AC3E}">
        <p14:creationId xmlns:p14="http://schemas.microsoft.com/office/powerpoint/2010/main" val="420087375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30" name="Picture 6" descr="Image result for tournament genetic algorithm&quot;">
            <a:extLst>
              <a:ext uri="{FF2B5EF4-FFF2-40B4-BE49-F238E27FC236}">
                <a16:creationId xmlns:a16="http://schemas.microsoft.com/office/drawing/2014/main" id="{BCED96D6-1C10-49F9-8E4E-E499BB0581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180" y="330477"/>
            <a:ext cx="5449889" cy="3188184"/>
          </a:xfrm>
          <a:prstGeom prst="rect">
            <a:avLst/>
          </a:prstGeom>
          <a:noFill/>
          <a:effectLst/>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32" name="Picture 8" descr="Image result for tournament genetic algorithm&quot;">
            <a:extLst>
              <a:ext uri="{FF2B5EF4-FFF2-40B4-BE49-F238E27FC236}">
                <a16:creationId xmlns:a16="http://schemas.microsoft.com/office/drawing/2014/main" id="{78C4A205-67F6-49B9-9CF3-3799E0EC1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657" y="3422671"/>
            <a:ext cx="3734054" cy="34353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49FA789-FDDE-4EAC-82E6-063A40C0220E}"/>
              </a:ext>
            </a:extLst>
          </p:cNvPr>
          <p:cNvSpPr/>
          <p:nvPr/>
        </p:nvSpPr>
        <p:spPr>
          <a:xfrm>
            <a:off x="7806431" y="3161060"/>
            <a:ext cx="4385569" cy="246221"/>
          </a:xfrm>
          <a:prstGeom prst="rect">
            <a:avLst/>
          </a:prstGeom>
        </p:spPr>
        <p:txBody>
          <a:bodyPr wrap="square">
            <a:spAutoFit/>
          </a:bodyPr>
          <a:lstStyle/>
          <a:p>
            <a:r>
              <a:rPr lang="en-GB" sz="1000" dirty="0"/>
              <a:t>https://www.geeksforgeeks.org/tournament-selection-ga/</a:t>
            </a:r>
          </a:p>
        </p:txBody>
      </p:sp>
      <p:sp>
        <p:nvSpPr>
          <p:cNvPr id="7" name="Rectangle 6">
            <a:extLst>
              <a:ext uri="{FF2B5EF4-FFF2-40B4-BE49-F238E27FC236}">
                <a16:creationId xmlns:a16="http://schemas.microsoft.com/office/drawing/2014/main" id="{72B2D189-59EB-45B5-9BCD-835B8D5EC1D8}"/>
              </a:ext>
            </a:extLst>
          </p:cNvPr>
          <p:cNvSpPr/>
          <p:nvPr/>
        </p:nvSpPr>
        <p:spPr>
          <a:xfrm>
            <a:off x="10713762" y="5996226"/>
            <a:ext cx="1478238" cy="861774"/>
          </a:xfrm>
          <a:prstGeom prst="rect">
            <a:avLst/>
          </a:prstGeom>
        </p:spPr>
        <p:txBody>
          <a:bodyPr wrap="square">
            <a:spAutoFit/>
          </a:bodyPr>
          <a:lstStyle/>
          <a:p>
            <a:r>
              <a:rPr lang="en-GB" sz="1000" dirty="0"/>
              <a:t>https://www.codewars.com/kata/genetic-algorithm-series-number-5-roulette-wheel-selection</a:t>
            </a:r>
          </a:p>
        </p:txBody>
      </p:sp>
      <p:sp>
        <p:nvSpPr>
          <p:cNvPr id="3" name="Symbol zastępczy numeru slajdu 2">
            <a:extLst>
              <a:ext uri="{FF2B5EF4-FFF2-40B4-BE49-F238E27FC236}">
                <a16:creationId xmlns:a16="http://schemas.microsoft.com/office/drawing/2014/main" id="{4503F73C-40FF-4637-BBE0-150F23F6FCA9}"/>
              </a:ext>
            </a:extLst>
          </p:cNvPr>
          <p:cNvSpPr>
            <a:spLocks noGrp="1"/>
          </p:cNvSpPr>
          <p:nvPr>
            <p:ph type="sldNum" sz="quarter" idx="12"/>
          </p:nvPr>
        </p:nvSpPr>
        <p:spPr/>
        <p:txBody>
          <a:bodyPr/>
          <a:lstStyle/>
          <a:p>
            <a:fld id="{D57F1E4F-1CFF-5643-939E-02111984F565}" type="slidenum">
              <a:rPr lang="en-US" smtClean="0">
                <a:solidFill>
                  <a:schemeClr val="bg1"/>
                </a:solidFill>
              </a:rPr>
              <a:t>14</a:t>
            </a:fld>
            <a:endParaRPr lang="en-US" dirty="0">
              <a:solidFill>
                <a:schemeClr val="bg1"/>
              </a:solidFill>
            </a:endParaRPr>
          </a:p>
        </p:txBody>
      </p:sp>
      <p:sp>
        <p:nvSpPr>
          <p:cNvPr id="16" name="Tytuł 1">
            <a:extLst>
              <a:ext uri="{FF2B5EF4-FFF2-40B4-BE49-F238E27FC236}">
                <a16:creationId xmlns:a16="http://schemas.microsoft.com/office/drawing/2014/main" id="{0ACAEA68-651C-47F1-8657-9B2EC3BBCFCD}"/>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Genetic Algorithm</a:t>
            </a:r>
          </a:p>
        </p:txBody>
      </p:sp>
      <p:sp>
        <p:nvSpPr>
          <p:cNvPr id="17" name="Symbol zastępczy zawartości 2">
            <a:extLst>
              <a:ext uri="{FF2B5EF4-FFF2-40B4-BE49-F238E27FC236}">
                <a16:creationId xmlns:a16="http://schemas.microsoft.com/office/drawing/2014/main" id="{8DD82454-D2E8-4B99-93AC-C23266487228}"/>
              </a:ext>
            </a:extLst>
          </p:cNvPr>
          <p:cNvSpPr>
            <a:spLocks noGrp="1"/>
          </p:cNvSpPr>
          <p:nvPr/>
        </p:nvSpPr>
        <p:spPr>
          <a:xfrm>
            <a:off x="648931" y="2438400"/>
            <a:ext cx="4166509"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90000"/>
              </a:lnSpc>
              <a:buNone/>
            </a:pPr>
            <a:r>
              <a:rPr lang="en-US" dirty="0">
                <a:solidFill>
                  <a:srgbClr val="EBEBEB"/>
                </a:solidFill>
              </a:rPr>
              <a:t>Selection:</a:t>
            </a:r>
          </a:p>
          <a:p>
            <a:pPr>
              <a:lnSpc>
                <a:spcPct val="90000"/>
              </a:lnSpc>
            </a:pPr>
            <a:r>
              <a:rPr lang="en-US" dirty="0">
                <a:solidFill>
                  <a:srgbClr val="EBEBEB"/>
                </a:solidFill>
              </a:rPr>
              <a:t>tournament </a:t>
            </a:r>
          </a:p>
          <a:p>
            <a:pPr>
              <a:lnSpc>
                <a:spcPct val="90000"/>
              </a:lnSpc>
            </a:pPr>
            <a:r>
              <a:rPr lang="en-US" dirty="0">
                <a:solidFill>
                  <a:srgbClr val="EBEBEB"/>
                </a:solidFill>
              </a:rPr>
              <a:t>roulette wheel</a:t>
            </a:r>
          </a:p>
        </p:txBody>
      </p:sp>
    </p:spTree>
    <p:extLst>
      <p:ext uri="{BB962C8B-B14F-4D97-AF65-F5344CB8AC3E}">
        <p14:creationId xmlns:p14="http://schemas.microsoft.com/office/powerpoint/2010/main" val="117077415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3C4A277-569E-423D-B746-F7EDC2D2E6F5}"/>
              </a:ext>
            </a:extLst>
          </p:cNvPr>
          <p:cNvSpPr/>
          <p:nvPr/>
        </p:nvSpPr>
        <p:spPr>
          <a:xfrm>
            <a:off x="6875862" y="5241324"/>
            <a:ext cx="3894339" cy="400110"/>
          </a:xfrm>
          <a:prstGeom prst="rect">
            <a:avLst/>
          </a:prstGeom>
        </p:spPr>
        <p:txBody>
          <a:bodyPr wrap="square">
            <a:spAutoFit/>
          </a:bodyPr>
          <a:lstStyle/>
          <a:p>
            <a:r>
              <a:rPr lang="en-GB" sz="1000" dirty="0"/>
              <a:t>https://becominghuman.ai/understanding-genetic-algorithms-a-use-case-in-organizational-field-2087c30fb61e</a:t>
            </a:r>
          </a:p>
        </p:txBody>
      </p:sp>
      <p:pic>
        <p:nvPicPr>
          <p:cNvPr id="2052" name="Picture 4" descr="Image result for crossover genetic algorithm&quot;">
            <a:extLst>
              <a:ext uri="{FF2B5EF4-FFF2-40B4-BE49-F238E27FC236}">
                <a16:creationId xmlns:a16="http://schemas.microsoft.com/office/drawing/2014/main" id="{D01EC059-36D0-4058-8DEF-7A7E6273E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65" y="1616676"/>
            <a:ext cx="6737935" cy="3624648"/>
          </a:xfrm>
          <a:prstGeom prst="rect">
            <a:avLst/>
          </a:prstGeom>
          <a:noFill/>
          <a:extLst>
            <a:ext uri="{909E8E84-426E-40DD-AFC4-6F175D3DCCD1}">
              <a14:hiddenFill xmlns:a14="http://schemas.microsoft.com/office/drawing/2010/main">
                <a:solidFill>
                  <a:srgbClr val="FFFFFF"/>
                </a:solidFill>
              </a14:hiddenFill>
            </a:ext>
          </a:extLst>
        </p:spPr>
      </p:pic>
      <p:sp>
        <p:nvSpPr>
          <p:cNvPr id="4" name="Symbol zastępczy numeru slajdu 3">
            <a:extLst>
              <a:ext uri="{FF2B5EF4-FFF2-40B4-BE49-F238E27FC236}">
                <a16:creationId xmlns:a16="http://schemas.microsoft.com/office/drawing/2014/main" id="{7103FB35-A832-4077-B24A-8BE7A7848991}"/>
              </a:ext>
            </a:extLst>
          </p:cNvPr>
          <p:cNvSpPr>
            <a:spLocks noGrp="1"/>
          </p:cNvSpPr>
          <p:nvPr>
            <p:ph type="sldNum" sz="quarter" idx="12"/>
          </p:nvPr>
        </p:nvSpPr>
        <p:spPr/>
        <p:txBody>
          <a:bodyPr/>
          <a:lstStyle/>
          <a:p>
            <a:fld id="{D57F1E4F-1CFF-5643-939E-02111984F565}" type="slidenum">
              <a:rPr lang="en-US" smtClean="0">
                <a:solidFill>
                  <a:schemeClr val="bg1"/>
                </a:solidFill>
              </a:rPr>
              <a:t>15</a:t>
            </a:fld>
            <a:endParaRPr lang="en-US" dirty="0">
              <a:solidFill>
                <a:schemeClr val="bg1"/>
              </a:solidFill>
            </a:endParaRPr>
          </a:p>
        </p:txBody>
      </p:sp>
      <p:sp>
        <p:nvSpPr>
          <p:cNvPr id="14" name="Tytuł 1">
            <a:extLst>
              <a:ext uri="{FF2B5EF4-FFF2-40B4-BE49-F238E27FC236}">
                <a16:creationId xmlns:a16="http://schemas.microsoft.com/office/drawing/2014/main" id="{00A20F0D-E308-45C5-93A9-9FBBD149CBC8}"/>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Genetic Algorithm</a:t>
            </a:r>
          </a:p>
        </p:txBody>
      </p:sp>
      <p:sp>
        <p:nvSpPr>
          <p:cNvPr id="16" name="Symbol zastępczy zawartości 2">
            <a:extLst>
              <a:ext uri="{FF2B5EF4-FFF2-40B4-BE49-F238E27FC236}">
                <a16:creationId xmlns:a16="http://schemas.microsoft.com/office/drawing/2014/main" id="{B6288F9E-4B1E-4369-8DEE-23D5052F18CF}"/>
              </a:ext>
            </a:extLst>
          </p:cNvPr>
          <p:cNvSpPr>
            <a:spLocks noGrp="1"/>
          </p:cNvSpPr>
          <p:nvPr/>
        </p:nvSpPr>
        <p:spPr>
          <a:xfrm>
            <a:off x="648931" y="2438400"/>
            <a:ext cx="4166509"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90000"/>
              </a:lnSpc>
              <a:buNone/>
            </a:pPr>
            <a:r>
              <a:rPr lang="en-US" dirty="0">
                <a:solidFill>
                  <a:srgbClr val="EBEBEB"/>
                </a:solidFill>
              </a:rPr>
              <a:t>Crossover:</a:t>
            </a:r>
          </a:p>
          <a:p>
            <a:pPr>
              <a:lnSpc>
                <a:spcPct val="90000"/>
              </a:lnSpc>
            </a:pPr>
            <a:r>
              <a:rPr lang="en-US" dirty="0">
                <a:solidFill>
                  <a:srgbClr val="EBEBEB"/>
                </a:solidFill>
              </a:rPr>
              <a:t>One-Point Order One Crossover</a:t>
            </a:r>
          </a:p>
          <a:p>
            <a:pPr>
              <a:lnSpc>
                <a:spcPct val="90000"/>
              </a:lnSpc>
            </a:pPr>
            <a:r>
              <a:rPr lang="en-US" dirty="0">
                <a:solidFill>
                  <a:srgbClr val="EBEBEB"/>
                </a:solidFill>
              </a:rPr>
              <a:t>Two-Point Order One Crossover</a:t>
            </a:r>
          </a:p>
        </p:txBody>
      </p:sp>
    </p:spTree>
    <p:extLst>
      <p:ext uri="{BB962C8B-B14F-4D97-AF65-F5344CB8AC3E}">
        <p14:creationId xmlns:p14="http://schemas.microsoft.com/office/powerpoint/2010/main" val="73112098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9" name="Picture 1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1" name="Oval 14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3" name="Picture 14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5" name="Picture 14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7" name="Rectangle 14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9" name="Rectangle 14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Tytuł 1">
            <a:extLst>
              <a:ext uri="{FF2B5EF4-FFF2-40B4-BE49-F238E27FC236}">
                <a16:creationId xmlns:a16="http://schemas.microsoft.com/office/drawing/2014/main" id="{BF93C5C1-B314-4090-8148-F503FD3F0F0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b="0" i="0" kern="1200">
                <a:solidFill>
                  <a:srgbClr val="EBEBEB"/>
                </a:solidFill>
                <a:latin typeface="+mj-lt"/>
                <a:ea typeface="+mj-ea"/>
                <a:cs typeface="+mj-cs"/>
              </a:rPr>
              <a:t>Genetic Algorithm</a:t>
            </a:r>
          </a:p>
        </p:txBody>
      </p:sp>
      <p:sp>
        <p:nvSpPr>
          <p:cNvPr id="15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3" name="Freeform: Shape 15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Rectangle 15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ymbol zastępczy numeru slajdu 4">
            <a:extLst>
              <a:ext uri="{FF2B5EF4-FFF2-40B4-BE49-F238E27FC236}">
                <a16:creationId xmlns:a16="http://schemas.microsoft.com/office/drawing/2014/main" id="{D0154E55-7DEA-47A5-8981-EB41F1917F4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a:solidFill>
                  <a:srgbClr val="FFFFFF"/>
                </a:solidFill>
              </a:rPr>
              <a:pPr>
                <a:spcAft>
                  <a:spcPts val="600"/>
                </a:spcAft>
              </a:pPr>
              <a:t>16</a:t>
            </a:fld>
            <a:endParaRPr lang="en-US">
              <a:solidFill>
                <a:srgbClr val="FFFFFF"/>
              </a:solidFill>
            </a:endParaRPr>
          </a:p>
        </p:txBody>
      </p:sp>
      <p:pic>
        <p:nvPicPr>
          <p:cNvPr id="3076" name="Picture 4" descr="Image result for mutation genetic algorithm&quot;">
            <a:extLst>
              <a:ext uri="{FF2B5EF4-FFF2-40B4-BE49-F238E27FC236}">
                <a16:creationId xmlns:a16="http://schemas.microsoft.com/office/drawing/2014/main" id="{1933EC4C-7F5A-4380-ADA5-50D44C775E1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0" y="705419"/>
            <a:ext cx="7468799" cy="47613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0CB4580-31CB-410A-8467-C28C5E76A4A8}"/>
              </a:ext>
            </a:extLst>
          </p:cNvPr>
          <p:cNvSpPr/>
          <p:nvPr/>
        </p:nvSpPr>
        <p:spPr>
          <a:xfrm>
            <a:off x="1790872" y="5610650"/>
            <a:ext cx="5329561" cy="246221"/>
          </a:xfrm>
          <a:prstGeom prst="rect">
            <a:avLst/>
          </a:prstGeom>
        </p:spPr>
        <p:txBody>
          <a:bodyPr wrap="square">
            <a:spAutoFit/>
          </a:bodyPr>
          <a:lstStyle/>
          <a:p>
            <a:r>
              <a:rPr lang="en-GB" sz="1000" dirty="0"/>
              <a:t>http://clinchem.aaccjnls.org/content/47/1/118/tab-figures-data</a:t>
            </a:r>
          </a:p>
        </p:txBody>
      </p:sp>
    </p:spTree>
    <p:extLst>
      <p:ext uri="{BB962C8B-B14F-4D97-AF65-F5344CB8AC3E}">
        <p14:creationId xmlns:p14="http://schemas.microsoft.com/office/powerpoint/2010/main" val="139777349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53143" y="1645920"/>
            <a:ext cx="3522879" cy="4470821"/>
          </a:xfrm>
        </p:spPr>
        <p:txBody>
          <a:bodyPr>
            <a:normAutofit/>
          </a:bodyPr>
          <a:lstStyle/>
          <a:p>
            <a:pPr algn="r"/>
            <a:r>
              <a:rPr lang="en-GB" sz="3300" dirty="0">
                <a:solidFill>
                  <a:schemeClr val="tx1"/>
                </a:solidFill>
              </a:rPr>
              <a:t>Experimentation plan</a:t>
            </a:r>
            <a:br>
              <a:rPr lang="en-GB" sz="3300" dirty="0">
                <a:solidFill>
                  <a:schemeClr val="tx1"/>
                </a:solidFill>
              </a:rPr>
            </a:br>
            <a:endParaRPr lang="en-GB" sz="3300" dirty="0">
              <a:solidFill>
                <a:schemeClr val="tx1"/>
              </a:solidFill>
            </a:endParaRPr>
          </a:p>
        </p:txBody>
      </p:sp>
      <p:sp>
        <p:nvSpPr>
          <p:cNvPr id="24" name="Rectangle 23">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9F61625-4578-4E2B-A6C2-F07522FA546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pPr>
                <a:spcAft>
                  <a:spcPts val="600"/>
                </a:spcAft>
              </a:pPr>
              <a:t>17</a:t>
            </a:fld>
            <a:endParaRPr lang="en-US"/>
          </a:p>
        </p:txBody>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4261294" y="0"/>
            <a:ext cx="6091246" cy="6858000"/>
          </a:xfrm>
        </p:spPr>
        <p:txBody>
          <a:bodyPr>
            <a:normAutofit/>
          </a:bodyPr>
          <a:lstStyle/>
          <a:p>
            <a:pPr marL="457200" lvl="1" indent="0">
              <a:lnSpc>
                <a:spcPct val="90000"/>
              </a:lnSpc>
              <a:buNone/>
            </a:pPr>
            <a:r>
              <a:rPr lang="en-GB" sz="2000" b="1" dirty="0"/>
              <a:t>Dataset</a:t>
            </a:r>
            <a:endParaRPr lang="en-GB" sz="2000" dirty="0"/>
          </a:p>
          <a:p>
            <a:pPr lvl="0">
              <a:lnSpc>
                <a:spcPct val="90000"/>
              </a:lnSpc>
            </a:pPr>
            <a:r>
              <a:rPr lang="en-GB" sz="1400" dirty="0"/>
              <a:t>Dataset origin – </a:t>
            </a:r>
            <a:r>
              <a:rPr lang="en-GB" sz="1400" u="sng" dirty="0">
                <a:hlinkClick r:id="rId4"/>
              </a:rPr>
              <a:t>https://sites.google.com/site/mohammadrezabonyadi/standarddatabases/travelling-thief-problem-data-bases-and-raw-results</a:t>
            </a:r>
            <a:endParaRPr lang="en-GB" sz="1400" dirty="0"/>
          </a:p>
          <a:p>
            <a:pPr lvl="0">
              <a:lnSpc>
                <a:spcPct val="90000"/>
              </a:lnSpc>
            </a:pPr>
            <a:r>
              <a:rPr lang="en-GB" sz="1400" dirty="0"/>
              <a:t>Dataset description</a:t>
            </a:r>
          </a:p>
          <a:p>
            <a:pPr lvl="1">
              <a:lnSpc>
                <a:spcPct val="90000"/>
              </a:lnSpc>
            </a:pPr>
            <a:r>
              <a:rPr lang="en-GB" sz="1400" dirty="0"/>
              <a:t>Number of problem’s instances:  3</a:t>
            </a:r>
          </a:p>
          <a:p>
            <a:pPr lvl="2">
              <a:lnSpc>
                <a:spcPct val="90000"/>
              </a:lnSpc>
            </a:pPr>
            <a:r>
              <a:rPr lang="en-GB" sz="1400" dirty="0"/>
              <a:t>file 1 – 9 cities, 9 items</a:t>
            </a:r>
          </a:p>
          <a:p>
            <a:pPr lvl="2">
              <a:lnSpc>
                <a:spcPct val="90000"/>
              </a:lnSpc>
            </a:pPr>
            <a:r>
              <a:rPr lang="en-GB" sz="1400" dirty="0"/>
              <a:t>file 2 – 52 cities, 510 items</a:t>
            </a:r>
          </a:p>
          <a:p>
            <a:pPr lvl="2">
              <a:lnSpc>
                <a:spcPct val="90000"/>
              </a:lnSpc>
            </a:pPr>
            <a:r>
              <a:rPr lang="en-GB" sz="1400" dirty="0"/>
              <a:t>file 3 – 439 cities, 4380 items</a:t>
            </a:r>
          </a:p>
          <a:p>
            <a:pPr lvl="1">
              <a:lnSpc>
                <a:spcPct val="90000"/>
              </a:lnSpc>
            </a:pPr>
            <a:r>
              <a:rPr lang="en-GB" sz="1400" dirty="0"/>
              <a:t>File features:</a:t>
            </a:r>
          </a:p>
          <a:p>
            <a:pPr lvl="2">
              <a:lnSpc>
                <a:spcPct val="90000"/>
              </a:lnSpc>
            </a:pPr>
            <a:r>
              <a:rPr lang="en-GB" sz="1400" dirty="0"/>
              <a:t>number of cities - integer</a:t>
            </a:r>
          </a:p>
          <a:p>
            <a:pPr lvl="2">
              <a:lnSpc>
                <a:spcPct val="90000"/>
              </a:lnSpc>
            </a:pPr>
            <a:r>
              <a:rPr lang="en-GB" sz="1400" dirty="0"/>
              <a:t>number of items  - integer</a:t>
            </a:r>
          </a:p>
          <a:p>
            <a:pPr lvl="2">
              <a:lnSpc>
                <a:spcPct val="90000"/>
              </a:lnSpc>
            </a:pPr>
            <a:r>
              <a:rPr lang="en-GB" sz="1400" dirty="0"/>
              <a:t>max knapsack capacity  - integer min speed &lt;float&gt;</a:t>
            </a:r>
          </a:p>
          <a:p>
            <a:pPr lvl="2">
              <a:lnSpc>
                <a:spcPct val="90000"/>
              </a:lnSpc>
            </a:pPr>
            <a:r>
              <a:rPr lang="en-GB" sz="1400" dirty="0"/>
              <a:t>max speed - real</a:t>
            </a:r>
          </a:p>
          <a:p>
            <a:pPr lvl="2">
              <a:lnSpc>
                <a:spcPct val="90000"/>
              </a:lnSpc>
            </a:pPr>
            <a:r>
              <a:rPr lang="en-GB" sz="1400" dirty="0"/>
              <a:t>renting ration - real</a:t>
            </a:r>
          </a:p>
          <a:p>
            <a:pPr lvl="2">
              <a:lnSpc>
                <a:spcPct val="90000"/>
              </a:lnSpc>
            </a:pPr>
            <a:r>
              <a:rPr lang="en-GB" sz="1400" dirty="0"/>
              <a:t>city index  - integer </a:t>
            </a:r>
          </a:p>
          <a:p>
            <a:pPr lvl="2">
              <a:lnSpc>
                <a:spcPct val="90000"/>
              </a:lnSpc>
            </a:pPr>
            <a:r>
              <a:rPr lang="en-GB" sz="1400" dirty="0"/>
              <a:t>city X coordinate - real</a:t>
            </a:r>
          </a:p>
          <a:p>
            <a:pPr lvl="2">
              <a:lnSpc>
                <a:spcPct val="90000"/>
              </a:lnSpc>
            </a:pPr>
            <a:r>
              <a:rPr lang="en-GB" sz="1400" dirty="0"/>
              <a:t>city Y coordinate - real</a:t>
            </a:r>
          </a:p>
          <a:p>
            <a:pPr lvl="2">
              <a:lnSpc>
                <a:spcPct val="90000"/>
              </a:lnSpc>
            </a:pPr>
            <a:r>
              <a:rPr lang="en-GB" sz="1400" dirty="0"/>
              <a:t>item index  - integer</a:t>
            </a:r>
          </a:p>
          <a:p>
            <a:pPr lvl="2">
              <a:lnSpc>
                <a:spcPct val="90000"/>
              </a:lnSpc>
            </a:pPr>
            <a:r>
              <a:rPr lang="en-GB" sz="1400" dirty="0"/>
              <a:t>item profit  - integer</a:t>
            </a:r>
          </a:p>
          <a:p>
            <a:pPr lvl="2">
              <a:lnSpc>
                <a:spcPct val="90000"/>
              </a:lnSpc>
            </a:pPr>
            <a:r>
              <a:rPr lang="en-GB" sz="1400" dirty="0"/>
              <a:t>item weight  - integer</a:t>
            </a:r>
          </a:p>
          <a:p>
            <a:pPr lvl="2">
              <a:lnSpc>
                <a:spcPct val="90000"/>
              </a:lnSpc>
            </a:pPr>
            <a:r>
              <a:rPr lang="en-GB" sz="1400" dirty="0"/>
              <a:t>assigned city index  - integer</a:t>
            </a:r>
          </a:p>
        </p:txBody>
      </p:sp>
      <p:pic>
        <p:nvPicPr>
          <p:cNvPr id="14" name="Graphic 13" descr="Database">
            <a:extLst>
              <a:ext uri="{FF2B5EF4-FFF2-40B4-BE49-F238E27FC236}">
                <a16:creationId xmlns:a16="http://schemas.microsoft.com/office/drawing/2014/main" id="{AD402CB7-3772-44AB-864B-91C03B4BE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2969" y="3429000"/>
            <a:ext cx="2943226" cy="2943226"/>
          </a:xfrm>
          <a:prstGeom prst="rect">
            <a:avLst/>
          </a:prstGeom>
        </p:spPr>
      </p:pic>
    </p:spTree>
    <p:extLst>
      <p:ext uri="{BB962C8B-B14F-4D97-AF65-F5344CB8AC3E}">
        <p14:creationId xmlns:p14="http://schemas.microsoft.com/office/powerpoint/2010/main" val="247573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48930" y="629267"/>
            <a:ext cx="9252154" cy="1016654"/>
          </a:xfrm>
        </p:spPr>
        <p:txBody>
          <a:bodyPr>
            <a:normAutofit/>
          </a:bodyPr>
          <a:lstStyle/>
          <a:p>
            <a:pPr>
              <a:lnSpc>
                <a:spcPct val="90000"/>
              </a:lnSpc>
            </a:pPr>
            <a:r>
              <a:rPr lang="en-GB" sz="3300">
                <a:solidFill>
                  <a:srgbClr val="EBEBEB"/>
                </a:solidFill>
              </a:rPr>
              <a:t>Experimentation plan</a:t>
            </a:r>
            <a:br>
              <a:rPr lang="en-GB" sz="3300">
                <a:solidFill>
                  <a:srgbClr val="EBEBEB"/>
                </a:solidFill>
              </a:rPr>
            </a:br>
            <a:endParaRPr lang="en-GB" sz="3300">
              <a:solidFill>
                <a:srgbClr val="EBEBEB"/>
              </a:solidFill>
            </a:endParaRPr>
          </a:p>
        </p:txBody>
      </p:sp>
      <p:sp>
        <p:nvSpPr>
          <p:cNvPr id="4" name="Slide Number Placeholder 3">
            <a:extLst>
              <a:ext uri="{FF2B5EF4-FFF2-40B4-BE49-F238E27FC236}">
                <a16:creationId xmlns:a16="http://schemas.microsoft.com/office/drawing/2014/main" id="{99F61625-4578-4E2B-A6C2-F07522FA546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18</a:t>
            </a:fld>
            <a:endParaRPr lang="en-US">
              <a:solidFill>
                <a:srgbClr val="FFFFFF"/>
              </a:solidFill>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648930" y="2548281"/>
            <a:ext cx="5122607" cy="3658689"/>
          </a:xfrm>
        </p:spPr>
        <p:txBody>
          <a:bodyPr>
            <a:normAutofit/>
          </a:bodyPr>
          <a:lstStyle/>
          <a:p>
            <a:pPr marL="457200" lvl="1" indent="0">
              <a:buNone/>
            </a:pPr>
            <a:r>
              <a:rPr lang="en-GB" sz="2400" b="1" dirty="0"/>
              <a:t>Research environment</a:t>
            </a:r>
            <a:endParaRPr lang="en-GB" sz="2400" dirty="0"/>
          </a:p>
          <a:p>
            <a:pPr lvl="0"/>
            <a:r>
              <a:rPr lang="en-GB" dirty="0"/>
              <a:t>Implementation language: C++17</a:t>
            </a:r>
          </a:p>
          <a:p>
            <a:pPr lvl="0"/>
            <a:r>
              <a:rPr lang="en-GB" dirty="0"/>
              <a:t>Compiler: GCC 9.2</a:t>
            </a:r>
          </a:p>
          <a:p>
            <a:pPr lvl="0"/>
            <a:r>
              <a:rPr lang="en-GB" dirty="0"/>
              <a:t>CPU specification: Intel® Core™ </a:t>
            </a:r>
            <a:br>
              <a:rPr lang="en-GB" dirty="0"/>
            </a:br>
            <a:r>
              <a:rPr lang="en-GB" dirty="0"/>
              <a:t>i5-5200U CPU @ 2x2.2GHz</a:t>
            </a:r>
          </a:p>
          <a:p>
            <a:pPr lvl="0"/>
            <a:r>
              <a:rPr lang="en-GB" dirty="0"/>
              <a:t>Memory available: 6393760 kB</a:t>
            </a:r>
          </a:p>
        </p:txBody>
      </p:sp>
      <p:pic>
        <p:nvPicPr>
          <p:cNvPr id="8" name="Graphic 7" descr="Computer">
            <a:extLst>
              <a:ext uri="{FF2B5EF4-FFF2-40B4-BE49-F238E27FC236}">
                <a16:creationId xmlns:a16="http://schemas.microsoft.com/office/drawing/2014/main" id="{390375AC-8A2B-4BD5-A665-009F62FE1D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371385248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76E1C7-7457-4559-A3E7-4C36FE50F365}"/>
              </a:ext>
            </a:extLst>
          </p:cNvPr>
          <p:cNvSpPr>
            <a:spLocks noGrp="1"/>
          </p:cNvSpPr>
          <p:nvPr>
            <p:ph type="title"/>
          </p:nvPr>
        </p:nvSpPr>
        <p:spPr>
          <a:xfrm>
            <a:off x="647700" y="1423641"/>
            <a:ext cx="3108626" cy="4572000"/>
          </a:xfrm>
        </p:spPr>
        <p:txBody>
          <a:bodyPr anchor="ctr">
            <a:normAutofit/>
          </a:bodyPr>
          <a:lstStyle/>
          <a:p>
            <a:r>
              <a:rPr lang="en-GB" sz="4400" dirty="0">
                <a:solidFill>
                  <a:srgbClr val="F2F2F2"/>
                </a:solidFill>
              </a:rPr>
              <a:t>Roadmap</a:t>
            </a:r>
            <a:endParaRPr lang="pl-PL" sz="4400" dirty="0">
              <a:solidFill>
                <a:srgbClr val="F2F2F2"/>
              </a:solidFill>
            </a:endParaRPr>
          </a:p>
        </p:txBody>
      </p:sp>
      <p:sp>
        <p:nvSpPr>
          <p:cNvPr id="21" name="Freeform: Shape 17">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4" name="Rectangle 21">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1" name="Symbol zastępczy zawartości 2">
            <a:extLst>
              <a:ext uri="{FF2B5EF4-FFF2-40B4-BE49-F238E27FC236}">
                <a16:creationId xmlns:a16="http://schemas.microsoft.com/office/drawing/2014/main" id="{4F43CCD2-97DE-43CE-99A5-EC4189A90D8F}"/>
              </a:ext>
            </a:extLst>
          </p:cNvPr>
          <p:cNvGraphicFramePr>
            <a:graphicFrameLocks noGrp="1"/>
          </p:cNvGraphicFramePr>
          <p:nvPr>
            <p:ph idx="1"/>
            <p:extLst>
              <p:ext uri="{D42A27DB-BD31-4B8C-83A1-F6EECF244321}">
                <p14:modId xmlns:p14="http://schemas.microsoft.com/office/powerpoint/2010/main" val="213937425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numeru slajdu 3">
            <a:extLst>
              <a:ext uri="{FF2B5EF4-FFF2-40B4-BE49-F238E27FC236}">
                <a16:creationId xmlns:a16="http://schemas.microsoft.com/office/drawing/2014/main" id="{95674DAC-8DA4-47D8-B9F4-F0F417271A2A}"/>
              </a:ext>
            </a:extLst>
          </p:cNvPr>
          <p:cNvSpPr>
            <a:spLocks noGrp="1"/>
          </p:cNvSpPr>
          <p:nvPr>
            <p:ph type="sldNum" sz="quarter" idx="12"/>
          </p:nvPr>
        </p:nvSpPr>
        <p:spPr/>
        <p:txBody>
          <a:bodyPr/>
          <a:lstStyle/>
          <a:p>
            <a:fld id="{D57F1E4F-1CFF-5643-939E-02111984F565}"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86809081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48930" y="629267"/>
            <a:ext cx="9252154" cy="1016654"/>
          </a:xfrm>
        </p:spPr>
        <p:txBody>
          <a:bodyPr>
            <a:normAutofit/>
          </a:bodyPr>
          <a:lstStyle/>
          <a:p>
            <a:pPr>
              <a:lnSpc>
                <a:spcPct val="90000"/>
              </a:lnSpc>
            </a:pPr>
            <a:r>
              <a:rPr lang="en-GB" sz="3300">
                <a:solidFill>
                  <a:srgbClr val="EBEBEB"/>
                </a:solidFill>
              </a:rPr>
              <a:t>Experimentation plan</a:t>
            </a:r>
            <a:br>
              <a:rPr lang="en-GB" sz="3300">
                <a:solidFill>
                  <a:srgbClr val="EBEBEB"/>
                </a:solidFill>
              </a:rPr>
            </a:br>
            <a:endParaRPr lang="en-GB" sz="3300">
              <a:solidFill>
                <a:srgbClr val="EBEBEB"/>
              </a:solidFill>
            </a:endParaRPr>
          </a:p>
        </p:txBody>
      </p:sp>
      <p:sp>
        <p:nvSpPr>
          <p:cNvPr id="4" name="Slide Number Placeholder 3">
            <a:extLst>
              <a:ext uri="{FF2B5EF4-FFF2-40B4-BE49-F238E27FC236}">
                <a16:creationId xmlns:a16="http://schemas.microsoft.com/office/drawing/2014/main" id="{99F61625-4578-4E2B-A6C2-F07522FA546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19</a:t>
            </a:fld>
            <a:endParaRPr lang="en-US">
              <a:solidFill>
                <a:srgbClr val="FFFFFF"/>
              </a:solidFill>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648930" y="2548281"/>
            <a:ext cx="5361345" cy="3658689"/>
          </a:xfrm>
        </p:spPr>
        <p:txBody>
          <a:bodyPr>
            <a:normAutofit/>
          </a:bodyPr>
          <a:lstStyle/>
          <a:p>
            <a:pPr marL="457200" lvl="1" indent="0">
              <a:buNone/>
            </a:pPr>
            <a:r>
              <a:rPr lang="en-GB" sz="2400" b="1" dirty="0"/>
              <a:t>Measurements</a:t>
            </a:r>
            <a:endParaRPr lang="en-GB" sz="2400" dirty="0"/>
          </a:p>
          <a:p>
            <a:r>
              <a:rPr lang="en-GB" sz="2400" dirty="0"/>
              <a:t>To perform measurements in our experiments we used our own implementation of stopwatch which measures time with precision ± 1 nanosecond</a:t>
            </a:r>
          </a:p>
        </p:txBody>
      </p:sp>
      <p:pic>
        <p:nvPicPr>
          <p:cNvPr id="8" name="Graphic 7" descr="Microscope">
            <a:extLst>
              <a:ext uri="{FF2B5EF4-FFF2-40B4-BE49-F238E27FC236}">
                <a16:creationId xmlns:a16="http://schemas.microsoft.com/office/drawing/2014/main" id="{98A227DF-0FB5-43F8-9FC5-3FC790794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166244792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53143" y="1645920"/>
            <a:ext cx="3522879" cy="4470821"/>
          </a:xfrm>
        </p:spPr>
        <p:txBody>
          <a:bodyPr>
            <a:normAutofit/>
          </a:bodyPr>
          <a:lstStyle/>
          <a:p>
            <a:pPr algn="r"/>
            <a:r>
              <a:rPr lang="en-GB" sz="3300" dirty="0">
                <a:solidFill>
                  <a:schemeClr val="tx1"/>
                </a:solidFill>
              </a:rPr>
              <a:t>Experimentation plan</a:t>
            </a:r>
            <a:br>
              <a:rPr lang="en-GB" sz="3300" dirty="0">
                <a:solidFill>
                  <a:schemeClr val="tx1"/>
                </a:solidFill>
              </a:rPr>
            </a:br>
            <a:endParaRPr lang="en-GB" sz="3300" dirty="0">
              <a:solidFill>
                <a:schemeClr val="tx1"/>
              </a:solidFill>
            </a:endParaRPr>
          </a:p>
        </p:txBody>
      </p:sp>
      <p:sp>
        <p:nvSpPr>
          <p:cNvPr id="11" name="Rectangle 10">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9F61625-4578-4E2B-A6C2-F07522FA546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pPr>
                <a:spcAft>
                  <a:spcPts val="600"/>
                </a:spcAft>
              </a:pPr>
              <a:t>20</a:t>
            </a:fld>
            <a:endParaRPr lang="en-US"/>
          </a:p>
        </p:txBody>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4391024" y="66676"/>
            <a:ext cx="6046787" cy="6791324"/>
          </a:xfrm>
        </p:spPr>
        <p:txBody>
          <a:bodyPr>
            <a:normAutofit/>
          </a:bodyPr>
          <a:lstStyle/>
          <a:p>
            <a:pPr marL="0" indent="0">
              <a:lnSpc>
                <a:spcPct val="90000"/>
              </a:lnSpc>
              <a:buNone/>
            </a:pPr>
            <a:r>
              <a:rPr lang="en-GB" sz="1600" b="1" dirty="0"/>
              <a:t>Experiment 1</a:t>
            </a:r>
          </a:p>
          <a:p>
            <a:pPr marL="0" indent="0">
              <a:lnSpc>
                <a:spcPct val="90000"/>
              </a:lnSpc>
              <a:buNone/>
            </a:pPr>
            <a:r>
              <a:rPr lang="en-GB" sz="1200" b="1" dirty="0"/>
              <a:t>Goal</a:t>
            </a:r>
            <a:r>
              <a:rPr lang="en-GB" sz="1200" dirty="0"/>
              <a:t> - find out which set of parameters results in generally best quality solutions for tested instances for a given time limit so in the main experiment both “Simulated Annealing Team” and “Genetic Algorithm Team” are at their best performance.</a:t>
            </a:r>
          </a:p>
          <a:p>
            <a:pPr marL="0" indent="0">
              <a:lnSpc>
                <a:spcPct val="90000"/>
              </a:lnSpc>
              <a:buNone/>
            </a:pPr>
            <a:r>
              <a:rPr lang="en-GB" sz="1200" b="1" dirty="0"/>
              <a:t>Assumptions</a:t>
            </a:r>
            <a:endParaRPr lang="en-GB" sz="1200" dirty="0"/>
          </a:p>
          <a:p>
            <a:pPr>
              <a:lnSpc>
                <a:spcPct val="90000"/>
              </a:lnSpc>
            </a:pPr>
            <a:r>
              <a:rPr lang="en-GB" sz="1200" dirty="0"/>
              <a:t>Constant parameters: </a:t>
            </a:r>
          </a:p>
          <a:p>
            <a:pPr lvl="0">
              <a:lnSpc>
                <a:spcPct val="90000"/>
              </a:lnSpc>
            </a:pPr>
            <a:r>
              <a:rPr lang="en-GB" sz="1200" dirty="0"/>
              <a:t>Time limit (100 seconds)</a:t>
            </a:r>
          </a:p>
          <a:p>
            <a:pPr>
              <a:lnSpc>
                <a:spcPct val="90000"/>
              </a:lnSpc>
            </a:pPr>
            <a:r>
              <a:rPr lang="en-GB" sz="1200" dirty="0"/>
              <a:t>Changing parameters:</a:t>
            </a:r>
          </a:p>
          <a:p>
            <a:pPr lvl="0">
              <a:lnSpc>
                <a:spcPct val="90000"/>
              </a:lnSpc>
            </a:pPr>
            <a:r>
              <a:rPr lang="en-GB" sz="1200" dirty="0"/>
              <a:t>File - instance of a problem (file 1, file 2, file 3)</a:t>
            </a:r>
          </a:p>
          <a:p>
            <a:pPr lvl="0">
              <a:lnSpc>
                <a:spcPct val="90000"/>
              </a:lnSpc>
            </a:pPr>
            <a:r>
              <a:rPr lang="en-GB" sz="1200" dirty="0"/>
              <a:t>Simulated Annealing:</a:t>
            </a:r>
          </a:p>
          <a:p>
            <a:pPr lvl="1">
              <a:lnSpc>
                <a:spcPct val="90000"/>
              </a:lnSpc>
            </a:pPr>
            <a:r>
              <a:rPr lang="en-GB" sz="1200" dirty="0" err="1"/>
              <a:t>Tmax</a:t>
            </a:r>
            <a:r>
              <a:rPr lang="en-GB" sz="1200" dirty="0"/>
              <a:t> (100, 1000, 10000)</a:t>
            </a:r>
          </a:p>
          <a:p>
            <a:pPr lvl="1">
              <a:lnSpc>
                <a:spcPct val="90000"/>
              </a:lnSpc>
            </a:pPr>
            <a:r>
              <a:rPr lang="en-GB" sz="1200" dirty="0" err="1"/>
              <a:t>Tmin</a:t>
            </a:r>
            <a:r>
              <a:rPr lang="en-GB" sz="1200" dirty="0"/>
              <a:t> (1, 0.1, 0.01)</a:t>
            </a:r>
          </a:p>
          <a:p>
            <a:pPr lvl="1">
              <a:lnSpc>
                <a:spcPct val="90000"/>
              </a:lnSpc>
            </a:pPr>
            <a:r>
              <a:rPr lang="en-GB" sz="1200" dirty="0" err="1"/>
              <a:t>Tratio</a:t>
            </a:r>
            <a:r>
              <a:rPr lang="en-GB" sz="1200" dirty="0"/>
              <a:t> (0.9, 0.99, 0.999)</a:t>
            </a:r>
          </a:p>
          <a:p>
            <a:pPr lvl="0">
              <a:lnSpc>
                <a:spcPct val="90000"/>
              </a:lnSpc>
            </a:pPr>
            <a:r>
              <a:rPr lang="en-GB" sz="1200" dirty="0"/>
              <a:t>Genetic Algorithm:</a:t>
            </a:r>
          </a:p>
          <a:p>
            <a:pPr lvl="1">
              <a:lnSpc>
                <a:spcPct val="90000"/>
              </a:lnSpc>
            </a:pPr>
            <a:r>
              <a:rPr lang="en-GB" sz="1200" dirty="0"/>
              <a:t>Size of population (100, 200, 300)</a:t>
            </a:r>
          </a:p>
          <a:p>
            <a:pPr lvl="1">
              <a:lnSpc>
                <a:spcPct val="90000"/>
              </a:lnSpc>
            </a:pPr>
            <a:r>
              <a:rPr lang="en-GB" sz="1200" dirty="0"/>
              <a:t>Crossover type (One-Point Order One Crossover, One-Point Order One Crossover,)</a:t>
            </a:r>
          </a:p>
          <a:p>
            <a:pPr lvl="1">
              <a:lnSpc>
                <a:spcPct val="90000"/>
              </a:lnSpc>
            </a:pPr>
            <a:r>
              <a:rPr lang="en-GB" sz="1200" dirty="0"/>
              <a:t>Crossover chance (50%, 60%, 70%)</a:t>
            </a:r>
          </a:p>
          <a:p>
            <a:pPr lvl="1">
              <a:lnSpc>
                <a:spcPct val="90000"/>
              </a:lnSpc>
            </a:pPr>
            <a:r>
              <a:rPr lang="en-GB" sz="1200" dirty="0"/>
              <a:t>Selection type (tournament, roulette wheel)</a:t>
            </a:r>
          </a:p>
          <a:p>
            <a:pPr lvl="1">
              <a:lnSpc>
                <a:spcPct val="90000"/>
              </a:lnSpc>
            </a:pPr>
            <a:r>
              <a:rPr lang="en-GB" sz="1200" dirty="0"/>
              <a:t>Mutation chance (0.5%, 1%, 1.5%)</a:t>
            </a:r>
          </a:p>
          <a:p>
            <a:pPr marL="0" indent="0">
              <a:lnSpc>
                <a:spcPct val="90000"/>
              </a:lnSpc>
              <a:buNone/>
            </a:pPr>
            <a:r>
              <a:rPr lang="en-GB" sz="1200" b="1" dirty="0"/>
              <a:t>Course of experiment</a:t>
            </a:r>
            <a:endParaRPr lang="en-GB" sz="1200" dirty="0"/>
          </a:p>
          <a:p>
            <a:pPr>
              <a:lnSpc>
                <a:spcPct val="90000"/>
              </a:lnSpc>
            </a:pPr>
            <a:r>
              <a:rPr lang="en-GB" sz="1200" dirty="0"/>
              <a:t>Perform a time measurement experiment with every possible combination of changing parameters repeated 100 times and handpick the set of parameters which performs the best on average for each distinct file.</a:t>
            </a:r>
          </a:p>
        </p:txBody>
      </p:sp>
      <p:pic>
        <p:nvPicPr>
          <p:cNvPr id="14" name="Graphic 13" descr="Statistics">
            <a:extLst>
              <a:ext uri="{FF2B5EF4-FFF2-40B4-BE49-F238E27FC236}">
                <a16:creationId xmlns:a16="http://schemas.microsoft.com/office/drawing/2014/main" id="{7286D7F8-E698-49E9-8DC4-7A14FC81DF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8707" y="3429000"/>
            <a:ext cx="2571750" cy="2571750"/>
          </a:xfrm>
          <a:prstGeom prst="rect">
            <a:avLst/>
          </a:prstGeom>
        </p:spPr>
      </p:pic>
    </p:spTree>
    <p:extLst>
      <p:ext uri="{BB962C8B-B14F-4D97-AF65-F5344CB8AC3E}">
        <p14:creationId xmlns:p14="http://schemas.microsoft.com/office/powerpoint/2010/main" val="257957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8584-5CFE-4806-9468-AE129A10827F}"/>
              </a:ext>
            </a:extLst>
          </p:cNvPr>
          <p:cNvSpPr>
            <a:spLocks noGrp="1"/>
          </p:cNvSpPr>
          <p:nvPr>
            <p:ph type="title"/>
          </p:nvPr>
        </p:nvSpPr>
        <p:spPr>
          <a:xfrm>
            <a:off x="653143" y="1645920"/>
            <a:ext cx="3522879" cy="4470821"/>
          </a:xfrm>
        </p:spPr>
        <p:txBody>
          <a:bodyPr>
            <a:normAutofit/>
          </a:bodyPr>
          <a:lstStyle/>
          <a:p>
            <a:pPr algn="r"/>
            <a:r>
              <a:rPr lang="en-GB" sz="3300" dirty="0">
                <a:solidFill>
                  <a:schemeClr val="tx1"/>
                </a:solidFill>
              </a:rPr>
              <a:t>Experimentation plan</a:t>
            </a:r>
            <a:br>
              <a:rPr lang="en-GB" sz="3300" dirty="0">
                <a:solidFill>
                  <a:schemeClr val="tx1"/>
                </a:solidFill>
              </a:rPr>
            </a:br>
            <a:endParaRPr lang="en-GB" sz="3300" dirty="0">
              <a:solidFill>
                <a:schemeClr val="tx1"/>
              </a:solidFill>
            </a:endParaRPr>
          </a:p>
        </p:txBody>
      </p:sp>
      <p:sp>
        <p:nvSpPr>
          <p:cNvPr id="4" name="Slide Number Placeholder 3">
            <a:extLst>
              <a:ext uri="{FF2B5EF4-FFF2-40B4-BE49-F238E27FC236}">
                <a16:creationId xmlns:a16="http://schemas.microsoft.com/office/drawing/2014/main" id="{99F61625-4578-4E2B-A6C2-F07522FA546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pPr>
                <a:spcAft>
                  <a:spcPts val="600"/>
                </a:spcAft>
              </a:pPr>
              <a:t>21</a:t>
            </a:fld>
            <a:endParaRPr lang="en-US"/>
          </a:p>
        </p:txBody>
      </p:sp>
      <p:sp>
        <p:nvSpPr>
          <p:cNvPr id="3" name="Content Placeholder 2">
            <a:extLst>
              <a:ext uri="{FF2B5EF4-FFF2-40B4-BE49-F238E27FC236}">
                <a16:creationId xmlns:a16="http://schemas.microsoft.com/office/drawing/2014/main" id="{ECFC1DAE-252B-4D28-A635-238CE2519FD0}"/>
              </a:ext>
            </a:extLst>
          </p:cNvPr>
          <p:cNvSpPr>
            <a:spLocks noGrp="1"/>
          </p:cNvSpPr>
          <p:nvPr>
            <p:ph idx="1"/>
          </p:nvPr>
        </p:nvSpPr>
        <p:spPr>
          <a:xfrm>
            <a:off x="4391024" y="66676"/>
            <a:ext cx="6046787" cy="6791324"/>
          </a:xfrm>
        </p:spPr>
        <p:txBody>
          <a:bodyPr>
            <a:normAutofit/>
          </a:bodyPr>
          <a:lstStyle/>
          <a:p>
            <a:pPr marL="0" indent="0">
              <a:buNone/>
            </a:pPr>
            <a:r>
              <a:rPr lang="en-GB" sz="1800" b="1" dirty="0"/>
              <a:t>Experiment 2.</a:t>
            </a:r>
            <a:r>
              <a:rPr lang="en-GB" sz="1800" dirty="0"/>
              <a:t> </a:t>
            </a:r>
            <a:endParaRPr lang="en-GB" sz="1400" dirty="0"/>
          </a:p>
          <a:p>
            <a:pPr marL="0" indent="0">
              <a:buNone/>
            </a:pPr>
            <a:r>
              <a:rPr lang="en-GB" sz="1200" b="1" dirty="0"/>
              <a:t>Goal </a:t>
            </a:r>
            <a:r>
              <a:rPr lang="en-GB" sz="1200" dirty="0"/>
              <a:t>- find out which metaheuristic is more efficient and under which circumstance (or in which instance of a problem) for the set of parameters found in Experiment 1.</a:t>
            </a:r>
          </a:p>
          <a:p>
            <a:pPr marL="0" indent="0">
              <a:buNone/>
            </a:pPr>
            <a:r>
              <a:rPr lang="en-GB" sz="1200" b="1" dirty="0"/>
              <a:t>Assumptions</a:t>
            </a:r>
            <a:endParaRPr lang="en-GB" sz="1200" dirty="0"/>
          </a:p>
          <a:p>
            <a:r>
              <a:rPr lang="en-GB" sz="1200" dirty="0"/>
              <a:t>Constant parameters: </a:t>
            </a:r>
          </a:p>
          <a:p>
            <a:pPr lvl="0"/>
            <a:r>
              <a:rPr lang="en-GB" sz="1200" dirty="0"/>
              <a:t>Time limit (1000 seconds)</a:t>
            </a:r>
          </a:p>
          <a:p>
            <a:r>
              <a:rPr lang="en-GB" sz="1200" dirty="0"/>
              <a:t>Changing parameters (from Experiment 1):</a:t>
            </a:r>
          </a:p>
          <a:p>
            <a:pPr lvl="0"/>
            <a:r>
              <a:rPr lang="en-GB" sz="1200" dirty="0"/>
              <a:t>File - instance of a problem (file 1, file 2, file 3)</a:t>
            </a:r>
          </a:p>
          <a:p>
            <a:pPr lvl="0"/>
            <a:r>
              <a:rPr lang="en-GB" sz="1200" dirty="0"/>
              <a:t>Simulated Annealing:</a:t>
            </a:r>
          </a:p>
          <a:p>
            <a:pPr lvl="1"/>
            <a:r>
              <a:rPr lang="en-GB" sz="1200" dirty="0" err="1"/>
              <a:t>Tmax</a:t>
            </a:r>
            <a:endParaRPr lang="en-GB" sz="1200" dirty="0"/>
          </a:p>
          <a:p>
            <a:pPr lvl="1"/>
            <a:r>
              <a:rPr lang="en-GB" sz="1200" dirty="0" err="1"/>
              <a:t>Tmin</a:t>
            </a:r>
            <a:endParaRPr lang="en-GB" sz="1200" dirty="0"/>
          </a:p>
          <a:p>
            <a:pPr lvl="1"/>
            <a:r>
              <a:rPr lang="en-GB" sz="1200" dirty="0" err="1"/>
              <a:t>Tratio</a:t>
            </a:r>
            <a:endParaRPr lang="en-GB" sz="1200" dirty="0"/>
          </a:p>
          <a:p>
            <a:pPr lvl="0"/>
            <a:r>
              <a:rPr lang="en-GB" sz="1200" dirty="0"/>
              <a:t>Genetic Algorithm:</a:t>
            </a:r>
          </a:p>
          <a:p>
            <a:pPr lvl="1"/>
            <a:r>
              <a:rPr lang="en-GB" sz="1200" dirty="0"/>
              <a:t>Size of population </a:t>
            </a:r>
          </a:p>
          <a:p>
            <a:pPr lvl="1"/>
            <a:r>
              <a:rPr lang="en-GB" sz="1200" dirty="0"/>
              <a:t>Crossover type </a:t>
            </a:r>
          </a:p>
          <a:p>
            <a:pPr lvl="1"/>
            <a:r>
              <a:rPr lang="en-GB" sz="1200" dirty="0"/>
              <a:t>Crossover chance </a:t>
            </a:r>
          </a:p>
          <a:p>
            <a:pPr lvl="1"/>
            <a:r>
              <a:rPr lang="en-GB" sz="1200" dirty="0"/>
              <a:t>Selection type</a:t>
            </a:r>
          </a:p>
          <a:p>
            <a:pPr lvl="1"/>
            <a:r>
              <a:rPr lang="en-GB" sz="1200" dirty="0"/>
              <a:t>Mutation chance</a:t>
            </a:r>
          </a:p>
          <a:p>
            <a:pPr marL="0" indent="0">
              <a:buNone/>
            </a:pPr>
            <a:r>
              <a:rPr lang="en-GB" sz="1200" b="1" dirty="0"/>
              <a:t>Course of experiment</a:t>
            </a:r>
            <a:endParaRPr lang="en-GB" sz="1200" dirty="0"/>
          </a:p>
          <a:p>
            <a:r>
              <a:rPr lang="en-GB" sz="1200" dirty="0"/>
              <a:t>Perform a time measurement experiment with set of parameters found in Experiment 1 repeated 100 times and plot and compare the results.</a:t>
            </a:r>
          </a:p>
        </p:txBody>
      </p:sp>
      <p:pic>
        <p:nvPicPr>
          <p:cNvPr id="7" name="Graphic 6" descr="Bar graph with upward trend">
            <a:extLst>
              <a:ext uri="{FF2B5EF4-FFF2-40B4-BE49-F238E27FC236}">
                <a16:creationId xmlns:a16="http://schemas.microsoft.com/office/drawing/2014/main" id="{71ACBE09-6683-468B-96E5-3D4E3D31D5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8707" y="3429000"/>
            <a:ext cx="2571750" cy="2571750"/>
          </a:xfrm>
          <a:prstGeom prst="rect">
            <a:avLst/>
          </a:prstGeom>
        </p:spPr>
      </p:pic>
    </p:spTree>
    <p:extLst>
      <p:ext uri="{BB962C8B-B14F-4D97-AF65-F5344CB8AC3E}">
        <p14:creationId xmlns:p14="http://schemas.microsoft.com/office/powerpoint/2010/main" val="264045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ytuł 1">
            <a:extLst>
              <a:ext uri="{FF2B5EF4-FFF2-40B4-BE49-F238E27FC236}">
                <a16:creationId xmlns:a16="http://schemas.microsoft.com/office/drawing/2014/main" id="{BB8B28E8-FBFE-43BF-A02E-79B2096765BE}"/>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
        <p:nvSpPr>
          <p:cNvPr id="37" name="Rectangle 3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2BC9E014-9D75-48C2-B35E-F45D0A82F73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22</a:t>
            </a:fld>
            <a:endParaRPr lang="en-US">
              <a:solidFill>
                <a:srgbClr val="FFFFFF"/>
              </a:solidFill>
            </a:endParaRPr>
          </a:p>
        </p:txBody>
      </p:sp>
      <p:sp>
        <p:nvSpPr>
          <p:cNvPr id="39" name="Freeform: Shape 3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 name="Chart 2">
            <a:extLst>
              <a:ext uri="{FF2B5EF4-FFF2-40B4-BE49-F238E27FC236}">
                <a16:creationId xmlns:a16="http://schemas.microsoft.com/office/drawing/2014/main" id="{B91BB370-47B4-4D30-B366-99CC64FF54C0}"/>
              </a:ext>
            </a:extLst>
          </p:cNvPr>
          <p:cNvGraphicFramePr>
            <a:graphicFrameLocks noGrp="1"/>
          </p:cNvGraphicFramePr>
          <p:nvPr>
            <p:ph idx="1"/>
            <p:extLst>
              <p:ext uri="{D42A27DB-BD31-4B8C-83A1-F6EECF244321}">
                <p14:modId xmlns:p14="http://schemas.microsoft.com/office/powerpoint/2010/main" val="3263288916"/>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ela 7">
            <a:extLst>
              <a:ext uri="{FF2B5EF4-FFF2-40B4-BE49-F238E27FC236}">
                <a16:creationId xmlns:a16="http://schemas.microsoft.com/office/drawing/2014/main" id="{2F66BD7F-DDD6-4D4B-8141-2B4D79703F5C}"/>
              </a:ext>
            </a:extLst>
          </p:cNvPr>
          <p:cNvGraphicFramePr>
            <a:graphicFrameLocks noGrp="1"/>
          </p:cNvGraphicFramePr>
          <p:nvPr>
            <p:extLst>
              <p:ext uri="{D42A27DB-BD31-4B8C-83A1-F6EECF244321}">
                <p14:modId xmlns:p14="http://schemas.microsoft.com/office/powerpoint/2010/main" val="417092713"/>
              </p:ext>
            </p:extLst>
          </p:nvPr>
        </p:nvGraphicFramePr>
        <p:xfrm>
          <a:off x="647700" y="2561683"/>
          <a:ext cx="609600" cy="38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999492586"/>
                    </a:ext>
                  </a:extLst>
                </a:gridCol>
              </a:tblGrid>
              <a:tr h="190500">
                <a:tc>
                  <a:txBody>
                    <a:bodyPr/>
                    <a:lstStyle/>
                    <a:p>
                      <a:pPr algn="l" fontAlgn="b"/>
                      <a:r>
                        <a:rPr lang="pl-PL" sz="1100" u="none" strike="noStrike">
                          <a:effectLst/>
                        </a:rPr>
                        <a:t>Profit</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5740064"/>
                  </a:ext>
                </a:extLst>
              </a:tr>
              <a:tr h="190500">
                <a:tc>
                  <a:txBody>
                    <a:bodyPr/>
                    <a:lstStyle/>
                    <a:p>
                      <a:pPr algn="r" fontAlgn="b"/>
                      <a:r>
                        <a:rPr lang="pl-PL" sz="1100" u="none" strike="noStrike" dirty="0">
                          <a:effectLst/>
                        </a:rPr>
                        <a:t>50457,90</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5185884"/>
                  </a:ext>
                </a:extLst>
              </a:tr>
            </a:tbl>
          </a:graphicData>
        </a:graphic>
      </p:graphicFrame>
    </p:spTree>
    <p:extLst>
      <p:ext uri="{BB962C8B-B14F-4D97-AF65-F5344CB8AC3E}">
        <p14:creationId xmlns:p14="http://schemas.microsoft.com/office/powerpoint/2010/main" val="425743516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35DC0A02-A5E0-4182-AC1F-19EDB455D36D}"/>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23</a:t>
            </a:fld>
            <a:endParaRPr lang="en-US">
              <a:solidFill>
                <a:srgbClr val="FFFFFF"/>
              </a:solidFill>
            </a:endParaRPr>
          </a:p>
        </p:txBody>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4" name="Chart 1">
            <a:extLst>
              <a:ext uri="{FF2B5EF4-FFF2-40B4-BE49-F238E27FC236}">
                <a16:creationId xmlns:a16="http://schemas.microsoft.com/office/drawing/2014/main" id="{F099B6F9-04AC-49AE-9C03-B55EBADABAB7}"/>
              </a:ext>
            </a:extLst>
          </p:cNvPr>
          <p:cNvGraphicFramePr>
            <a:graphicFrameLocks noGrp="1"/>
          </p:cNvGraphicFramePr>
          <p:nvPr>
            <p:ph idx="1"/>
            <p:extLst>
              <p:ext uri="{D42A27DB-BD31-4B8C-83A1-F6EECF244321}">
                <p14:modId xmlns:p14="http://schemas.microsoft.com/office/powerpoint/2010/main" val="80655840"/>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048227D5-E09C-42C6-BC59-9565C0AFFFD5}"/>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Tree>
    <p:extLst>
      <p:ext uri="{BB962C8B-B14F-4D97-AF65-F5344CB8AC3E}">
        <p14:creationId xmlns:p14="http://schemas.microsoft.com/office/powerpoint/2010/main" val="225519053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6E73720C-CFF1-40FF-8EC9-957055F054BB}"/>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24</a:t>
            </a:fld>
            <a:endParaRPr lang="en-US">
              <a:solidFill>
                <a:srgbClr val="FFFFFF"/>
              </a:solidFill>
            </a:endParaRPr>
          </a:p>
        </p:txBody>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BE1DCD63-C91A-413E-AD1D-C9797065B901}"/>
              </a:ext>
            </a:extLst>
          </p:cNvPr>
          <p:cNvGraphicFramePr>
            <a:graphicFrameLocks noGrp="1"/>
          </p:cNvGraphicFramePr>
          <p:nvPr>
            <p:ph idx="1"/>
            <p:extLst>
              <p:ext uri="{D42A27DB-BD31-4B8C-83A1-F6EECF244321}">
                <p14:modId xmlns:p14="http://schemas.microsoft.com/office/powerpoint/2010/main" val="3691505263"/>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E30AC76C-3E29-4B85-9578-6B9CD7B6E013}"/>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Tree>
    <p:extLst>
      <p:ext uri="{BB962C8B-B14F-4D97-AF65-F5344CB8AC3E}">
        <p14:creationId xmlns:p14="http://schemas.microsoft.com/office/powerpoint/2010/main" val="401867294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7B24F995-A904-48A9-B6C0-E8D630857A68}"/>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25</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A0D0751B-22BD-48B4-B021-88818BD92687}"/>
              </a:ext>
            </a:extLst>
          </p:cNvPr>
          <p:cNvGraphicFramePr>
            <a:graphicFrameLocks noGrp="1"/>
          </p:cNvGraphicFramePr>
          <p:nvPr>
            <p:ph idx="1"/>
            <p:extLst>
              <p:ext uri="{D42A27DB-BD31-4B8C-83A1-F6EECF244321}">
                <p14:modId xmlns:p14="http://schemas.microsoft.com/office/powerpoint/2010/main" val="880481933"/>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3FDB0632-CAE5-49CB-96EA-B44B26664FC5}"/>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Tree>
    <p:extLst>
      <p:ext uri="{BB962C8B-B14F-4D97-AF65-F5344CB8AC3E}">
        <p14:creationId xmlns:p14="http://schemas.microsoft.com/office/powerpoint/2010/main" val="349179578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5809BEE2-8807-4D58-94D9-EFA66EAEEA1E}"/>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26</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6D1BF039-66C5-488A-8EB5-E2F79F376543}"/>
              </a:ext>
            </a:extLst>
          </p:cNvPr>
          <p:cNvGraphicFramePr>
            <a:graphicFrameLocks noGrp="1"/>
          </p:cNvGraphicFramePr>
          <p:nvPr>
            <p:ph idx="1"/>
            <p:extLst>
              <p:ext uri="{D42A27DB-BD31-4B8C-83A1-F6EECF244321}">
                <p14:modId xmlns:p14="http://schemas.microsoft.com/office/powerpoint/2010/main" val="3179358338"/>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1CF1DAAC-6FFC-4622-B744-F1E3E335BE1D}"/>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Tree>
    <p:extLst>
      <p:ext uri="{BB962C8B-B14F-4D97-AF65-F5344CB8AC3E}">
        <p14:creationId xmlns:p14="http://schemas.microsoft.com/office/powerpoint/2010/main" val="68560721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CB8A46E7-0EBB-40E5-847B-9E1EAD80309E}"/>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smtClean="0">
                <a:solidFill>
                  <a:srgbClr val="FFFFFF"/>
                </a:solidFill>
              </a:rPr>
              <a:pPr>
                <a:spcAft>
                  <a:spcPts val="600"/>
                </a:spcAft>
              </a:pPr>
              <a:t>27</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3D908C9D-824C-4D1F-8BF9-9B92D75959E4}"/>
              </a:ext>
            </a:extLst>
          </p:cNvPr>
          <p:cNvGraphicFramePr>
            <a:graphicFrameLocks noGrp="1"/>
          </p:cNvGraphicFramePr>
          <p:nvPr>
            <p:ph idx="1"/>
            <p:extLst>
              <p:ext uri="{D42A27DB-BD31-4B8C-83A1-F6EECF244321}">
                <p14:modId xmlns:p14="http://schemas.microsoft.com/office/powerpoint/2010/main" val="366130425"/>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3E7A6BA0-43FC-4F58-8224-BBC16126EF17}"/>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Tree>
    <p:extLst>
      <p:ext uri="{BB962C8B-B14F-4D97-AF65-F5344CB8AC3E}">
        <p14:creationId xmlns:p14="http://schemas.microsoft.com/office/powerpoint/2010/main" val="92615532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D24998AB-E032-4E39-B7E9-492D9CDEED9D}"/>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28</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320F4B66-A4E1-4BB7-88CF-F8C936E57457}"/>
              </a:ext>
            </a:extLst>
          </p:cNvPr>
          <p:cNvGraphicFramePr>
            <a:graphicFrameLocks noGrp="1"/>
          </p:cNvGraphicFramePr>
          <p:nvPr>
            <p:ph idx="1"/>
            <p:extLst>
              <p:ext uri="{D42A27DB-BD31-4B8C-83A1-F6EECF244321}">
                <p14:modId xmlns:p14="http://schemas.microsoft.com/office/powerpoint/2010/main" val="2961371601"/>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
        <p:nvSpPr>
          <p:cNvPr id="11" name="Tytuł 1">
            <a:extLst>
              <a:ext uri="{FF2B5EF4-FFF2-40B4-BE49-F238E27FC236}">
                <a16:creationId xmlns:a16="http://schemas.microsoft.com/office/drawing/2014/main" id="{2AAC7419-59B9-43C0-8757-018D350F6536}"/>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Tree>
    <p:extLst>
      <p:ext uri="{BB962C8B-B14F-4D97-AF65-F5344CB8AC3E}">
        <p14:creationId xmlns:p14="http://schemas.microsoft.com/office/powerpoint/2010/main" val="25504460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ytuł 1">
            <a:extLst>
              <a:ext uri="{FF2B5EF4-FFF2-40B4-BE49-F238E27FC236}">
                <a16:creationId xmlns:a16="http://schemas.microsoft.com/office/drawing/2014/main" id="{324E8E93-A9CD-4ACE-B636-4C358784BA25}"/>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rgbClr val="F2F2F2"/>
                </a:solidFill>
              </a:rPr>
              <a:t>Our goals and motivations</a:t>
            </a:r>
          </a:p>
        </p:txBody>
      </p:sp>
      <p:sp>
        <p:nvSpPr>
          <p:cNvPr id="23" name="Rectangle 15">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extBox 3">
            <a:extLst>
              <a:ext uri="{FF2B5EF4-FFF2-40B4-BE49-F238E27FC236}">
                <a16:creationId xmlns:a16="http://schemas.microsoft.com/office/drawing/2014/main" id="{7EFBA1C9-0551-49BD-B752-5852028B6E36}"/>
              </a:ext>
            </a:extLst>
          </p:cNvPr>
          <p:cNvGraphicFramePr/>
          <p:nvPr>
            <p:extLst>
              <p:ext uri="{D42A27DB-BD31-4B8C-83A1-F6EECF244321}">
                <p14:modId xmlns:p14="http://schemas.microsoft.com/office/powerpoint/2010/main" val="61385594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19">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E18330B6-692B-43ED-94DB-F827F819FBA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smtClean="0">
                <a:solidFill>
                  <a:srgbClr val="FFFFFF"/>
                </a:solidFill>
              </a:rPr>
              <a:pPr>
                <a:spcAft>
                  <a:spcPts val="600"/>
                </a:spcAft>
              </a:pPr>
              <a:t>2</a:t>
            </a:fld>
            <a:endParaRPr lang="en-US" dirty="0">
              <a:solidFill>
                <a:srgbClr val="FFFFFF"/>
              </a:solidFill>
            </a:endParaRPr>
          </a:p>
        </p:txBody>
      </p:sp>
    </p:spTree>
    <p:extLst>
      <p:ext uri="{BB962C8B-B14F-4D97-AF65-F5344CB8AC3E}">
        <p14:creationId xmlns:p14="http://schemas.microsoft.com/office/powerpoint/2010/main" val="353658115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2B54FB38-A800-4952-AECE-EE72BA747ED6}"/>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29</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5">
            <a:extLst>
              <a:ext uri="{FF2B5EF4-FFF2-40B4-BE49-F238E27FC236}">
                <a16:creationId xmlns:a16="http://schemas.microsoft.com/office/drawing/2014/main" id="{362D2542-2ECD-4031-92DE-B3BF8E224B77}"/>
              </a:ext>
            </a:extLst>
          </p:cNvPr>
          <p:cNvGraphicFramePr>
            <a:graphicFrameLocks noGrp="1"/>
          </p:cNvGraphicFramePr>
          <p:nvPr>
            <p:ph idx="1"/>
            <p:extLst>
              <p:ext uri="{D42A27DB-BD31-4B8C-83A1-F6EECF244321}">
                <p14:modId xmlns:p14="http://schemas.microsoft.com/office/powerpoint/2010/main" val="1232181803"/>
              </p:ext>
            </p:extLst>
          </p:nvPr>
        </p:nvGraphicFramePr>
        <p:xfrm>
          <a:off x="648930" y="2810256"/>
          <a:ext cx="52565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1145E120-BEF0-49B5-B11A-3EC93A0B5A47}"/>
              </a:ext>
            </a:extLst>
          </p:cNvPr>
          <p:cNvGraphicFramePr>
            <a:graphicFrameLocks noGrp="1"/>
          </p:cNvGraphicFramePr>
          <p:nvPr>
            <p:extLst>
              <p:ext uri="{D42A27DB-BD31-4B8C-83A1-F6EECF244321}">
                <p14:modId xmlns:p14="http://schemas.microsoft.com/office/powerpoint/2010/main" val="1624410209"/>
              </p:ext>
            </p:extLst>
          </p:nvPr>
        </p:nvGraphicFramePr>
        <p:xfrm>
          <a:off x="7028008" y="3281045"/>
          <a:ext cx="3306916" cy="1301589"/>
        </p:xfrm>
        <a:graphic>
          <a:graphicData uri="http://schemas.openxmlformats.org/drawingml/2006/table">
            <a:tbl>
              <a:tblPr>
                <a:tableStyleId>{5C22544A-7EE6-4342-B048-85BDC9FD1C3A}</a:tableStyleId>
              </a:tblPr>
              <a:tblGrid>
                <a:gridCol w="826729">
                  <a:extLst>
                    <a:ext uri="{9D8B030D-6E8A-4147-A177-3AD203B41FA5}">
                      <a16:colId xmlns:a16="http://schemas.microsoft.com/office/drawing/2014/main" val="2545342757"/>
                    </a:ext>
                  </a:extLst>
                </a:gridCol>
                <a:gridCol w="826729">
                  <a:extLst>
                    <a:ext uri="{9D8B030D-6E8A-4147-A177-3AD203B41FA5}">
                      <a16:colId xmlns:a16="http://schemas.microsoft.com/office/drawing/2014/main" val="3545563449"/>
                    </a:ext>
                  </a:extLst>
                </a:gridCol>
                <a:gridCol w="826729">
                  <a:extLst>
                    <a:ext uri="{9D8B030D-6E8A-4147-A177-3AD203B41FA5}">
                      <a16:colId xmlns:a16="http://schemas.microsoft.com/office/drawing/2014/main" val="3581705646"/>
                    </a:ext>
                  </a:extLst>
                </a:gridCol>
                <a:gridCol w="826729">
                  <a:extLst>
                    <a:ext uri="{9D8B030D-6E8A-4147-A177-3AD203B41FA5}">
                      <a16:colId xmlns:a16="http://schemas.microsoft.com/office/drawing/2014/main" val="2252803366"/>
                    </a:ext>
                  </a:extLst>
                </a:gridCol>
              </a:tblGrid>
              <a:tr h="433863">
                <a:tc>
                  <a:txBody>
                    <a:bodyPr/>
                    <a:lstStyle/>
                    <a:p>
                      <a:pPr algn="l" fontAlgn="b"/>
                      <a:r>
                        <a:rPr lang="pl-PL" sz="1100" u="none" strike="noStrike">
                          <a:effectLst/>
                        </a:rPr>
                        <a:t>OX</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689803"/>
                  </a:ext>
                </a:extLst>
              </a:tr>
              <a:tr h="433863">
                <a:tc>
                  <a:txBody>
                    <a:bodyPr/>
                    <a:lstStyle/>
                    <a:p>
                      <a:pPr algn="l" fontAlgn="b"/>
                      <a:r>
                        <a:rPr lang="pl-PL" sz="1100" u="none" strike="noStrike">
                          <a:effectLst/>
                        </a:rPr>
                        <a:t>OPOOX</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55263,20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55691,63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56182,70</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6136430"/>
                  </a:ext>
                </a:extLst>
              </a:tr>
              <a:tr h="433863">
                <a:tc>
                  <a:txBody>
                    <a:bodyPr/>
                    <a:lstStyle/>
                    <a:p>
                      <a:pPr algn="l" fontAlgn="b"/>
                      <a:r>
                        <a:rPr lang="pl-PL" sz="1100" u="none" strike="noStrike">
                          <a:effectLst/>
                        </a:rPr>
                        <a:t>TPOOX</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55434,10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56451,35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57215,50</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421364"/>
                  </a:ext>
                </a:extLst>
              </a:tr>
            </a:tbl>
          </a:graphicData>
        </a:graphic>
      </p:graphicFrame>
      <p:sp>
        <p:nvSpPr>
          <p:cNvPr id="13" name="Tytuł 1">
            <a:extLst>
              <a:ext uri="{FF2B5EF4-FFF2-40B4-BE49-F238E27FC236}">
                <a16:creationId xmlns:a16="http://schemas.microsoft.com/office/drawing/2014/main" id="{342F4194-5D81-41C3-8E9F-CC67FF7C59C8}"/>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Tree>
    <p:extLst>
      <p:ext uri="{BB962C8B-B14F-4D97-AF65-F5344CB8AC3E}">
        <p14:creationId xmlns:p14="http://schemas.microsoft.com/office/powerpoint/2010/main" val="99757400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E27E3B64-7ABE-463A-B1A0-B038B4D76162}"/>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30</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hart 1">
            <a:extLst>
              <a:ext uri="{FF2B5EF4-FFF2-40B4-BE49-F238E27FC236}">
                <a16:creationId xmlns:a16="http://schemas.microsoft.com/office/drawing/2014/main" id="{B3C14185-EF1A-4F6D-B217-0D50DF2FF96D}"/>
              </a:ext>
            </a:extLst>
          </p:cNvPr>
          <p:cNvGraphicFramePr>
            <a:graphicFrameLocks noGrp="1"/>
          </p:cNvGraphicFramePr>
          <p:nvPr>
            <p:ph idx="1"/>
            <p:extLst>
              <p:ext uri="{D42A27DB-BD31-4B8C-83A1-F6EECF244321}">
                <p14:modId xmlns:p14="http://schemas.microsoft.com/office/powerpoint/2010/main" val="3064431578"/>
              </p:ext>
            </p:extLst>
          </p:nvPr>
        </p:nvGraphicFramePr>
        <p:xfrm>
          <a:off x="648930" y="2810256"/>
          <a:ext cx="52311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62E26A33-812B-4C3B-9BBF-ADB44174DCAF}"/>
              </a:ext>
            </a:extLst>
          </p:cNvPr>
          <p:cNvGraphicFramePr>
            <a:graphicFrameLocks noGrp="1"/>
          </p:cNvGraphicFramePr>
          <p:nvPr>
            <p:extLst>
              <p:ext uri="{D42A27DB-BD31-4B8C-83A1-F6EECF244321}">
                <p14:modId xmlns:p14="http://schemas.microsoft.com/office/powerpoint/2010/main" val="1459217088"/>
              </p:ext>
            </p:extLst>
          </p:nvPr>
        </p:nvGraphicFramePr>
        <p:xfrm>
          <a:off x="7462684" y="3206034"/>
          <a:ext cx="2438400" cy="7258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223643623"/>
                    </a:ext>
                  </a:extLst>
                </a:gridCol>
                <a:gridCol w="609600">
                  <a:extLst>
                    <a:ext uri="{9D8B030D-6E8A-4147-A177-3AD203B41FA5}">
                      <a16:colId xmlns:a16="http://schemas.microsoft.com/office/drawing/2014/main" val="2664040989"/>
                    </a:ext>
                  </a:extLst>
                </a:gridCol>
                <a:gridCol w="609600">
                  <a:extLst>
                    <a:ext uri="{9D8B030D-6E8A-4147-A177-3AD203B41FA5}">
                      <a16:colId xmlns:a16="http://schemas.microsoft.com/office/drawing/2014/main" val="806197252"/>
                    </a:ext>
                  </a:extLst>
                </a:gridCol>
                <a:gridCol w="609600">
                  <a:extLst>
                    <a:ext uri="{9D8B030D-6E8A-4147-A177-3AD203B41FA5}">
                      <a16:colId xmlns:a16="http://schemas.microsoft.com/office/drawing/2014/main" val="1828874468"/>
                    </a:ext>
                  </a:extLst>
                </a:gridCol>
              </a:tblGrid>
              <a:tr h="190500">
                <a:tc>
                  <a:txBody>
                    <a:bodyPr/>
                    <a:lstStyle/>
                    <a:p>
                      <a:pPr algn="l" fontAlgn="b"/>
                      <a:r>
                        <a:rPr lang="pl-PL" sz="1100" u="none" strike="noStrike">
                          <a:effectLst/>
                        </a:rPr>
                        <a:t>OX</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0025279"/>
                  </a:ext>
                </a:extLst>
              </a:tr>
              <a:tr h="190500">
                <a:tc>
                  <a:txBody>
                    <a:bodyPr/>
                    <a:lstStyle/>
                    <a:p>
                      <a:pPr algn="l" fontAlgn="b"/>
                      <a:r>
                        <a:rPr lang="pl-PL" sz="1100" u="none" strike="noStrike">
                          <a:effectLst/>
                        </a:rPr>
                        <a:t>tournament</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55409,30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55784,21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56600,00</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106425"/>
                  </a:ext>
                </a:extLst>
              </a:tr>
              <a:tr h="190500">
                <a:tc>
                  <a:txBody>
                    <a:bodyPr/>
                    <a:lstStyle/>
                    <a:p>
                      <a:pPr algn="l" fontAlgn="b"/>
                      <a:r>
                        <a:rPr lang="pl-PL" sz="1100" u="none" strike="noStrike">
                          <a:effectLst/>
                        </a:rPr>
                        <a:t>roulette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55515,10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56435,78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57550,10</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3092292"/>
                  </a:ext>
                </a:extLst>
              </a:tr>
            </a:tbl>
          </a:graphicData>
        </a:graphic>
      </p:graphicFrame>
      <p:sp>
        <p:nvSpPr>
          <p:cNvPr id="13" name="Tytuł 1">
            <a:extLst>
              <a:ext uri="{FF2B5EF4-FFF2-40B4-BE49-F238E27FC236}">
                <a16:creationId xmlns:a16="http://schemas.microsoft.com/office/drawing/2014/main" id="{27382509-8181-4A9C-8766-D4E0AF4D2951}"/>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1 results</a:t>
            </a:r>
            <a:endParaRPr lang="pl-PL" sz="3300" dirty="0">
              <a:solidFill>
                <a:srgbClr val="EBEBEB"/>
              </a:solidFill>
            </a:endParaRPr>
          </a:p>
        </p:txBody>
      </p:sp>
    </p:spTree>
    <p:extLst>
      <p:ext uri="{BB962C8B-B14F-4D97-AF65-F5344CB8AC3E}">
        <p14:creationId xmlns:p14="http://schemas.microsoft.com/office/powerpoint/2010/main" val="369283678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53A3FE31-CC66-4D5A-AE1F-C3EC29FF12B3}"/>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31</a:t>
            </a:fld>
            <a:endParaRPr lang="en-US">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6279B856-99E2-4C45-A382-D25AAD845E4D}"/>
              </a:ext>
            </a:extLst>
          </p:cNvPr>
          <p:cNvGraphicFramePr>
            <a:graphicFrameLocks noGrp="1"/>
          </p:cNvGraphicFramePr>
          <p:nvPr>
            <p:ph idx="1"/>
            <p:extLst>
              <p:ext uri="{D42A27DB-BD31-4B8C-83A1-F6EECF244321}">
                <p14:modId xmlns:p14="http://schemas.microsoft.com/office/powerpoint/2010/main" val="2596430214"/>
              </p:ext>
            </p:extLst>
          </p:nvPr>
        </p:nvGraphicFramePr>
        <p:xfrm>
          <a:off x="648930" y="2810256"/>
          <a:ext cx="73774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DF71803E-7AD8-41D3-8073-08F24FD5AC3D}"/>
              </a:ext>
            </a:extLst>
          </p:cNvPr>
          <p:cNvGraphicFramePr>
            <a:graphicFrameLocks noGrp="1"/>
          </p:cNvGraphicFramePr>
          <p:nvPr>
            <p:extLst>
              <p:ext uri="{D42A27DB-BD31-4B8C-83A1-F6EECF244321}">
                <p14:modId xmlns:p14="http://schemas.microsoft.com/office/powerpoint/2010/main" val="2868440263"/>
              </p:ext>
            </p:extLst>
          </p:nvPr>
        </p:nvGraphicFramePr>
        <p:xfrm>
          <a:off x="8496300" y="3746392"/>
          <a:ext cx="3225800" cy="1224915"/>
        </p:xfrm>
        <a:graphic>
          <a:graphicData uri="http://schemas.openxmlformats.org/drawingml/2006/table">
            <a:tbl>
              <a:tblPr>
                <a:tableStyleId>{5C22544A-7EE6-4342-B048-85BDC9FD1C3A}</a:tableStyleId>
              </a:tblPr>
              <a:tblGrid>
                <a:gridCol w="806450">
                  <a:extLst>
                    <a:ext uri="{9D8B030D-6E8A-4147-A177-3AD203B41FA5}">
                      <a16:colId xmlns:a16="http://schemas.microsoft.com/office/drawing/2014/main" val="4012619039"/>
                    </a:ext>
                  </a:extLst>
                </a:gridCol>
                <a:gridCol w="806450">
                  <a:extLst>
                    <a:ext uri="{9D8B030D-6E8A-4147-A177-3AD203B41FA5}">
                      <a16:colId xmlns:a16="http://schemas.microsoft.com/office/drawing/2014/main" val="2974856811"/>
                    </a:ext>
                  </a:extLst>
                </a:gridCol>
                <a:gridCol w="806450">
                  <a:extLst>
                    <a:ext uri="{9D8B030D-6E8A-4147-A177-3AD203B41FA5}">
                      <a16:colId xmlns:a16="http://schemas.microsoft.com/office/drawing/2014/main" val="168816796"/>
                    </a:ext>
                  </a:extLst>
                </a:gridCol>
                <a:gridCol w="806450">
                  <a:extLst>
                    <a:ext uri="{9D8B030D-6E8A-4147-A177-3AD203B41FA5}">
                      <a16:colId xmlns:a16="http://schemas.microsoft.com/office/drawing/2014/main" val="3870810794"/>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dirty="0" err="1">
                          <a:effectLst/>
                        </a:rPr>
                        <a:t>avg</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070354"/>
                  </a:ext>
                </a:extLst>
              </a:tr>
              <a:tr h="190500">
                <a:tc>
                  <a:txBody>
                    <a:bodyPr/>
                    <a:lstStyle/>
                    <a:p>
                      <a:pPr algn="l" fontAlgn="b"/>
                      <a:r>
                        <a:rPr lang="pl-PL" sz="1100" u="none" strike="noStrike">
                          <a:effectLst/>
                        </a:rPr>
                        <a:t>SA_1sec_trivial_0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3368</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3368</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3368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6645384"/>
                  </a:ext>
                </a:extLst>
              </a:tr>
              <a:tr h="190500">
                <a:tc>
                  <a:txBody>
                    <a:bodyPr/>
                    <a:lstStyle/>
                    <a:p>
                      <a:pPr algn="l" fontAlgn="b"/>
                      <a:r>
                        <a:rPr lang="pl-PL" sz="1100" u="none" strike="noStrike" dirty="0">
                          <a:effectLst/>
                        </a:rPr>
                        <a:t>GA_1sec_trivial_0</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3367,99</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3367,99</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3367,99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9561077"/>
                  </a:ext>
                </a:extLst>
              </a:tr>
              <a:tr h="190500">
                <a:tc>
                  <a:txBody>
                    <a:bodyPr/>
                    <a:lstStyle/>
                    <a:p>
                      <a:pPr algn="l" fontAlgn="b"/>
                      <a:r>
                        <a:rPr lang="pl-PL" sz="1100" u="none" strike="noStrike">
                          <a:effectLst/>
                        </a:rPr>
                        <a:t>Greedy_trivial_0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3305,98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3305,98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3305,98</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0140313"/>
                  </a:ext>
                </a:extLst>
              </a:tr>
            </a:tbl>
          </a:graphicData>
        </a:graphic>
      </p:graphicFrame>
      <p:sp>
        <p:nvSpPr>
          <p:cNvPr id="13" name="Tytuł 1">
            <a:extLst>
              <a:ext uri="{FF2B5EF4-FFF2-40B4-BE49-F238E27FC236}">
                <a16:creationId xmlns:a16="http://schemas.microsoft.com/office/drawing/2014/main" id="{69A78A18-DADD-4481-BFB0-17E0BF65725D}"/>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Tree>
    <p:extLst>
      <p:ext uri="{BB962C8B-B14F-4D97-AF65-F5344CB8AC3E}">
        <p14:creationId xmlns:p14="http://schemas.microsoft.com/office/powerpoint/2010/main" val="90577518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A5D75B9F-180B-491A-83FE-69C32048FB85}"/>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32</a:t>
            </a:fld>
            <a:endParaRPr lang="en-US">
              <a:solidFill>
                <a:srgbClr val="FFFFFF"/>
              </a:solidFill>
            </a:endParaRPr>
          </a:p>
        </p:txBody>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546E3DDE-2AA5-4BBE-AD4F-A28BC1DE18C1}"/>
              </a:ext>
            </a:extLst>
          </p:cNvPr>
          <p:cNvGraphicFramePr>
            <a:graphicFrameLocks noGrp="1"/>
          </p:cNvGraphicFramePr>
          <p:nvPr>
            <p:ph idx="1"/>
            <p:extLst>
              <p:ext uri="{D42A27DB-BD31-4B8C-83A1-F6EECF244321}">
                <p14:modId xmlns:p14="http://schemas.microsoft.com/office/powerpoint/2010/main" val="3889905695"/>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CA041CDC-91DA-4F55-9BA5-BD2174D4588B}"/>
              </a:ext>
            </a:extLst>
          </p:cNvPr>
          <p:cNvGraphicFramePr>
            <a:graphicFrameLocks noGrp="1"/>
          </p:cNvGraphicFramePr>
          <p:nvPr>
            <p:extLst>
              <p:ext uri="{D42A27DB-BD31-4B8C-83A1-F6EECF244321}">
                <p14:modId xmlns:p14="http://schemas.microsoft.com/office/powerpoint/2010/main" val="1049061864"/>
              </p:ext>
            </p:extLst>
          </p:nvPr>
        </p:nvGraphicFramePr>
        <p:xfrm>
          <a:off x="7500739" y="3446115"/>
          <a:ext cx="2438400" cy="17278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68679933"/>
                    </a:ext>
                  </a:extLst>
                </a:gridCol>
                <a:gridCol w="609600">
                  <a:extLst>
                    <a:ext uri="{9D8B030D-6E8A-4147-A177-3AD203B41FA5}">
                      <a16:colId xmlns:a16="http://schemas.microsoft.com/office/drawing/2014/main" val="4058959024"/>
                    </a:ext>
                  </a:extLst>
                </a:gridCol>
                <a:gridCol w="609600">
                  <a:extLst>
                    <a:ext uri="{9D8B030D-6E8A-4147-A177-3AD203B41FA5}">
                      <a16:colId xmlns:a16="http://schemas.microsoft.com/office/drawing/2014/main" val="2765759283"/>
                    </a:ext>
                  </a:extLst>
                </a:gridCol>
                <a:gridCol w="609600">
                  <a:extLst>
                    <a:ext uri="{9D8B030D-6E8A-4147-A177-3AD203B41FA5}">
                      <a16:colId xmlns:a16="http://schemas.microsoft.com/office/drawing/2014/main" val="4209315683"/>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6997806"/>
                  </a:ext>
                </a:extLst>
              </a:tr>
              <a:tr h="190500">
                <a:tc>
                  <a:txBody>
                    <a:bodyPr/>
                    <a:lstStyle/>
                    <a:p>
                      <a:pPr algn="l" fontAlgn="b"/>
                      <a:r>
                        <a:rPr lang="pl-PL" sz="1100" u="none" strike="noStrike">
                          <a:effectLst/>
                        </a:rPr>
                        <a:t>SA_1sec_medium_0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56217,84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55824,1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56834,7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014597"/>
                  </a:ext>
                </a:extLst>
              </a:tr>
              <a:tr h="190500">
                <a:tc>
                  <a:txBody>
                    <a:bodyPr/>
                    <a:lstStyle/>
                    <a:p>
                      <a:pPr algn="l" fontAlgn="b"/>
                      <a:r>
                        <a:rPr lang="pl-PL" sz="1100" u="none" strike="noStrike">
                          <a:effectLst/>
                        </a:rPr>
                        <a:t>GA_1sec_medium_0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55883,29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55231,2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56737,9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2151746"/>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0042405"/>
                  </a:ext>
                </a:extLst>
              </a:tr>
            </a:tbl>
          </a:graphicData>
        </a:graphic>
      </p:graphicFrame>
      <p:sp>
        <p:nvSpPr>
          <p:cNvPr id="12" name="Tytuł 1">
            <a:extLst>
              <a:ext uri="{FF2B5EF4-FFF2-40B4-BE49-F238E27FC236}">
                <a16:creationId xmlns:a16="http://schemas.microsoft.com/office/drawing/2014/main" id="{4E92F70C-1D58-4310-BE72-A625CFCB762C}"/>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Tree>
    <p:extLst>
      <p:ext uri="{BB962C8B-B14F-4D97-AF65-F5344CB8AC3E}">
        <p14:creationId xmlns:p14="http://schemas.microsoft.com/office/powerpoint/2010/main" val="65808671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C7E333A8-4D97-4B6C-ABE0-5EFAB076C038}"/>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33</a:t>
            </a:fld>
            <a:endParaRPr lang="en-US">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3" name="Tytuł 1">
            <a:extLst>
              <a:ext uri="{FF2B5EF4-FFF2-40B4-BE49-F238E27FC236}">
                <a16:creationId xmlns:a16="http://schemas.microsoft.com/office/drawing/2014/main" id="{2BC99CF6-3231-4070-9617-2AFDF92D62F0}"/>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graphicFrame>
        <p:nvGraphicFramePr>
          <p:cNvPr id="7" name="Symbol zastępczy zawartości 6">
            <a:extLst>
              <a:ext uri="{FF2B5EF4-FFF2-40B4-BE49-F238E27FC236}">
                <a16:creationId xmlns:a16="http://schemas.microsoft.com/office/drawing/2014/main" id="{91209B32-10CE-4B19-BF6B-A4860A648381}"/>
              </a:ext>
            </a:extLst>
          </p:cNvPr>
          <p:cNvGraphicFramePr>
            <a:graphicFrameLocks noGrp="1"/>
          </p:cNvGraphicFramePr>
          <p:nvPr>
            <p:ph idx="1"/>
            <p:extLst>
              <p:ext uri="{D42A27DB-BD31-4B8C-83A1-F6EECF244321}">
                <p14:modId xmlns:p14="http://schemas.microsoft.com/office/powerpoint/2010/main" val="3825276630"/>
              </p:ext>
            </p:extLst>
          </p:nvPr>
        </p:nvGraphicFramePr>
        <p:xfrm>
          <a:off x="7500739" y="3641632"/>
          <a:ext cx="2438400" cy="17278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818392158"/>
                    </a:ext>
                  </a:extLst>
                </a:gridCol>
                <a:gridCol w="609600">
                  <a:extLst>
                    <a:ext uri="{9D8B030D-6E8A-4147-A177-3AD203B41FA5}">
                      <a16:colId xmlns:a16="http://schemas.microsoft.com/office/drawing/2014/main" val="4178824121"/>
                    </a:ext>
                  </a:extLst>
                </a:gridCol>
                <a:gridCol w="609600">
                  <a:extLst>
                    <a:ext uri="{9D8B030D-6E8A-4147-A177-3AD203B41FA5}">
                      <a16:colId xmlns:a16="http://schemas.microsoft.com/office/drawing/2014/main" val="1843558880"/>
                    </a:ext>
                  </a:extLst>
                </a:gridCol>
                <a:gridCol w="609600">
                  <a:extLst>
                    <a:ext uri="{9D8B030D-6E8A-4147-A177-3AD203B41FA5}">
                      <a16:colId xmlns:a16="http://schemas.microsoft.com/office/drawing/2014/main" val="1244237128"/>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140113"/>
                  </a:ext>
                </a:extLst>
              </a:tr>
              <a:tr h="190500">
                <a:tc>
                  <a:txBody>
                    <a:bodyPr/>
                    <a:lstStyle/>
                    <a:p>
                      <a:pPr algn="l" fontAlgn="b"/>
                      <a:r>
                        <a:rPr lang="pl-PL" sz="1100" u="none" strike="noStrike">
                          <a:effectLst/>
                        </a:rPr>
                        <a:t>SA_10sec_hard_0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212212,7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209629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214573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3505704"/>
                  </a:ext>
                </a:extLst>
              </a:tr>
              <a:tr h="190500">
                <a:tc>
                  <a:txBody>
                    <a:bodyPr/>
                    <a:lstStyle/>
                    <a:p>
                      <a:pPr algn="l" fontAlgn="b"/>
                      <a:r>
                        <a:rPr lang="pl-PL" sz="1100" u="none" strike="noStrike">
                          <a:effectLst/>
                        </a:rPr>
                        <a:t>GA_10sec_hard_0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214793,8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212034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218299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980280"/>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0223332"/>
                  </a:ext>
                </a:extLst>
              </a:tr>
            </a:tbl>
          </a:graphicData>
        </a:graphic>
      </p:graphicFrame>
      <p:graphicFrame>
        <p:nvGraphicFramePr>
          <p:cNvPr id="15" name="Wykres 14">
            <a:extLst>
              <a:ext uri="{FF2B5EF4-FFF2-40B4-BE49-F238E27FC236}">
                <a16:creationId xmlns:a16="http://schemas.microsoft.com/office/drawing/2014/main" id="{F68DDB55-8439-4C83-84F8-220774766B8E}"/>
              </a:ext>
            </a:extLst>
          </p:cNvPr>
          <p:cNvGraphicFramePr>
            <a:graphicFrameLocks/>
          </p:cNvGraphicFramePr>
          <p:nvPr>
            <p:extLst>
              <p:ext uri="{D42A27DB-BD31-4B8C-83A1-F6EECF244321}">
                <p14:modId xmlns:p14="http://schemas.microsoft.com/office/powerpoint/2010/main" val="4213089716"/>
              </p:ext>
            </p:extLst>
          </p:nvPr>
        </p:nvGraphicFramePr>
        <p:xfrm>
          <a:off x="1102894" y="3048000"/>
          <a:ext cx="5548618" cy="30828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017672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486635BE-964D-4F1D-8C2E-D026E484F7D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34</a:t>
            </a:fld>
            <a:endParaRPr lang="en-US" dirty="0">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64FF5006-39CE-4BC4-BDBA-EFEA0ADF3A76}"/>
              </a:ext>
            </a:extLst>
          </p:cNvPr>
          <p:cNvGraphicFramePr>
            <a:graphicFrameLocks noGrp="1"/>
          </p:cNvGraphicFramePr>
          <p:nvPr>
            <p:ph idx="1"/>
            <p:extLst>
              <p:ext uri="{D42A27DB-BD31-4B8C-83A1-F6EECF244321}">
                <p14:modId xmlns:p14="http://schemas.microsoft.com/office/powerpoint/2010/main" val="395245564"/>
              </p:ext>
            </p:extLst>
          </p:nvPr>
        </p:nvGraphicFramePr>
        <p:xfrm>
          <a:off x="648930" y="2810256"/>
          <a:ext cx="60058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3CC6F782-88B7-497B-9EC5-30529069CC48}"/>
              </a:ext>
            </a:extLst>
          </p:cNvPr>
          <p:cNvGraphicFramePr>
            <a:graphicFrameLocks noGrp="1"/>
          </p:cNvGraphicFramePr>
          <p:nvPr>
            <p:extLst>
              <p:ext uri="{D42A27DB-BD31-4B8C-83A1-F6EECF244321}">
                <p14:modId xmlns:p14="http://schemas.microsoft.com/office/powerpoint/2010/main" val="727540241"/>
              </p:ext>
            </p:extLst>
          </p:nvPr>
        </p:nvGraphicFramePr>
        <p:xfrm>
          <a:off x="7685541" y="3648476"/>
          <a:ext cx="2666999" cy="1727835"/>
        </p:xfrm>
        <a:graphic>
          <a:graphicData uri="http://schemas.openxmlformats.org/drawingml/2006/table">
            <a:tbl>
              <a:tblPr>
                <a:tableStyleId>{5C22544A-7EE6-4342-B048-85BDC9FD1C3A}</a:tableStyleId>
              </a:tblPr>
              <a:tblGrid>
                <a:gridCol w="710354">
                  <a:extLst>
                    <a:ext uri="{9D8B030D-6E8A-4147-A177-3AD203B41FA5}">
                      <a16:colId xmlns:a16="http://schemas.microsoft.com/office/drawing/2014/main" val="52728990"/>
                    </a:ext>
                  </a:extLst>
                </a:gridCol>
                <a:gridCol w="637416">
                  <a:extLst>
                    <a:ext uri="{9D8B030D-6E8A-4147-A177-3AD203B41FA5}">
                      <a16:colId xmlns:a16="http://schemas.microsoft.com/office/drawing/2014/main" val="3398878020"/>
                    </a:ext>
                  </a:extLst>
                </a:gridCol>
                <a:gridCol w="710354">
                  <a:extLst>
                    <a:ext uri="{9D8B030D-6E8A-4147-A177-3AD203B41FA5}">
                      <a16:colId xmlns:a16="http://schemas.microsoft.com/office/drawing/2014/main" val="3439962863"/>
                    </a:ext>
                  </a:extLst>
                </a:gridCol>
                <a:gridCol w="608875">
                  <a:extLst>
                    <a:ext uri="{9D8B030D-6E8A-4147-A177-3AD203B41FA5}">
                      <a16:colId xmlns:a16="http://schemas.microsoft.com/office/drawing/2014/main" val="2706680923"/>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8674567"/>
                  </a:ext>
                </a:extLst>
              </a:tr>
              <a:tr h="190500">
                <a:tc>
                  <a:txBody>
                    <a:bodyPr/>
                    <a:lstStyle/>
                    <a:p>
                      <a:pPr algn="l" fontAlgn="b"/>
                      <a:r>
                        <a:rPr lang="pl-PL" sz="1100" u="none" strike="noStrike">
                          <a:effectLst/>
                        </a:rPr>
                        <a:t>SA_100sec_medium_0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57630,08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57311,7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58349,2</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329157"/>
                  </a:ext>
                </a:extLst>
              </a:tr>
              <a:tr h="190500">
                <a:tc>
                  <a:txBody>
                    <a:bodyPr/>
                    <a:lstStyle/>
                    <a:p>
                      <a:pPr algn="l" fontAlgn="b"/>
                      <a:r>
                        <a:rPr lang="pl-PL" sz="1100" u="none" strike="noStrike">
                          <a:effectLst/>
                        </a:rPr>
                        <a:t>GA_100sec_medium_0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55700,02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55349,7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56209,9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9853542"/>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8529669"/>
                  </a:ext>
                </a:extLst>
              </a:tr>
            </a:tbl>
          </a:graphicData>
        </a:graphic>
      </p:graphicFrame>
      <p:sp>
        <p:nvSpPr>
          <p:cNvPr id="13" name="Tytuł 1">
            <a:extLst>
              <a:ext uri="{FF2B5EF4-FFF2-40B4-BE49-F238E27FC236}">
                <a16:creationId xmlns:a16="http://schemas.microsoft.com/office/drawing/2014/main" id="{257DFB1B-C515-430F-AE07-BC515E3AB09C}"/>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Tree>
    <p:extLst>
      <p:ext uri="{BB962C8B-B14F-4D97-AF65-F5344CB8AC3E}">
        <p14:creationId xmlns:p14="http://schemas.microsoft.com/office/powerpoint/2010/main" val="428594818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54D3C2A3-820B-4235-87EC-75897FE9F20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35</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AA8D6465-F1B0-4EAD-8262-E7700A7D00C2}"/>
              </a:ext>
            </a:extLst>
          </p:cNvPr>
          <p:cNvGraphicFramePr>
            <a:graphicFrameLocks noGrp="1"/>
          </p:cNvGraphicFramePr>
          <p:nvPr>
            <p:ph idx="1"/>
            <p:extLst>
              <p:ext uri="{D42A27DB-BD31-4B8C-83A1-F6EECF244321}">
                <p14:modId xmlns:p14="http://schemas.microsoft.com/office/powerpoint/2010/main" val="163973676"/>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73F0D82F-8A23-4783-B41D-1F7F4A56C1E1}"/>
              </a:ext>
            </a:extLst>
          </p:cNvPr>
          <p:cNvGraphicFramePr>
            <a:graphicFrameLocks noGrp="1"/>
          </p:cNvGraphicFramePr>
          <p:nvPr>
            <p:extLst>
              <p:ext uri="{D42A27DB-BD31-4B8C-83A1-F6EECF244321}">
                <p14:modId xmlns:p14="http://schemas.microsoft.com/office/powerpoint/2010/main" val="3808827556"/>
              </p:ext>
            </p:extLst>
          </p:nvPr>
        </p:nvGraphicFramePr>
        <p:xfrm>
          <a:off x="7721600" y="3816116"/>
          <a:ext cx="2438400" cy="139255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18406125"/>
                    </a:ext>
                  </a:extLst>
                </a:gridCol>
                <a:gridCol w="609600">
                  <a:extLst>
                    <a:ext uri="{9D8B030D-6E8A-4147-A177-3AD203B41FA5}">
                      <a16:colId xmlns:a16="http://schemas.microsoft.com/office/drawing/2014/main" val="474304782"/>
                    </a:ext>
                  </a:extLst>
                </a:gridCol>
                <a:gridCol w="609600">
                  <a:extLst>
                    <a:ext uri="{9D8B030D-6E8A-4147-A177-3AD203B41FA5}">
                      <a16:colId xmlns:a16="http://schemas.microsoft.com/office/drawing/2014/main" val="2036101104"/>
                    </a:ext>
                  </a:extLst>
                </a:gridCol>
                <a:gridCol w="609600">
                  <a:extLst>
                    <a:ext uri="{9D8B030D-6E8A-4147-A177-3AD203B41FA5}">
                      <a16:colId xmlns:a16="http://schemas.microsoft.com/office/drawing/2014/main" val="942167998"/>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4384607"/>
                  </a:ext>
                </a:extLst>
              </a:tr>
              <a:tr h="190500">
                <a:tc>
                  <a:txBody>
                    <a:bodyPr/>
                    <a:lstStyle/>
                    <a:p>
                      <a:pPr algn="l" fontAlgn="b"/>
                      <a:r>
                        <a:rPr lang="pl-PL" sz="1100" u="none" strike="noStrike">
                          <a:effectLst/>
                        </a:rPr>
                        <a:t>SA_1sec_hard_0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207521,3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204736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212487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4951732"/>
                  </a:ext>
                </a:extLst>
              </a:tr>
              <a:tr h="190500">
                <a:tc>
                  <a:txBody>
                    <a:bodyPr/>
                    <a:lstStyle/>
                    <a:p>
                      <a:pPr algn="l" fontAlgn="b"/>
                      <a:r>
                        <a:rPr lang="pl-PL" sz="1100" u="none" strike="noStrike">
                          <a:effectLst/>
                        </a:rPr>
                        <a:t>GA_1sec_hard_0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214185,2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212589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216443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2127910"/>
                  </a:ext>
                </a:extLst>
              </a:tr>
              <a:tr h="190500">
                <a:tc>
                  <a:txBody>
                    <a:bodyPr/>
                    <a:lstStyle/>
                    <a:p>
                      <a:pPr algn="l" fontAlgn="b"/>
                      <a:r>
                        <a:rPr lang="pl-PL" sz="1100" u="none" strike="noStrike">
                          <a:effectLst/>
                        </a:rPr>
                        <a:t>Greedy_hard_0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379105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379105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379105</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6820860"/>
                  </a:ext>
                </a:extLst>
              </a:tr>
            </a:tbl>
          </a:graphicData>
        </a:graphic>
      </p:graphicFrame>
      <p:sp>
        <p:nvSpPr>
          <p:cNvPr id="13" name="Tytuł 1">
            <a:extLst>
              <a:ext uri="{FF2B5EF4-FFF2-40B4-BE49-F238E27FC236}">
                <a16:creationId xmlns:a16="http://schemas.microsoft.com/office/drawing/2014/main" id="{6030AEFE-8960-4466-8328-B5D2D96A26E2}"/>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Tree>
    <p:extLst>
      <p:ext uri="{BB962C8B-B14F-4D97-AF65-F5344CB8AC3E}">
        <p14:creationId xmlns:p14="http://schemas.microsoft.com/office/powerpoint/2010/main" val="72003540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5C2E32FA-2E00-411F-BCCB-71474EE34720}"/>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36</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B4C15253-D2AF-495C-AFB8-6AE75BFEE379}"/>
              </a:ext>
            </a:extLst>
          </p:cNvPr>
          <p:cNvGraphicFramePr>
            <a:graphicFrameLocks noGrp="1"/>
          </p:cNvGraphicFramePr>
          <p:nvPr>
            <p:ph idx="1"/>
            <p:extLst>
              <p:ext uri="{D42A27DB-BD31-4B8C-83A1-F6EECF244321}">
                <p14:modId xmlns:p14="http://schemas.microsoft.com/office/powerpoint/2010/main" val="956594518"/>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64A2FDAE-17C7-4C8A-AAC3-3B58329697D4}"/>
              </a:ext>
            </a:extLst>
          </p:cNvPr>
          <p:cNvGraphicFramePr>
            <a:graphicFrameLocks noGrp="1"/>
          </p:cNvGraphicFramePr>
          <p:nvPr>
            <p:extLst>
              <p:ext uri="{D42A27DB-BD31-4B8C-83A1-F6EECF244321}">
                <p14:modId xmlns:p14="http://schemas.microsoft.com/office/powerpoint/2010/main" val="4058389116"/>
              </p:ext>
            </p:extLst>
          </p:nvPr>
        </p:nvGraphicFramePr>
        <p:xfrm>
          <a:off x="7500739" y="3640138"/>
          <a:ext cx="2438400" cy="156019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468504834"/>
                    </a:ext>
                  </a:extLst>
                </a:gridCol>
                <a:gridCol w="609600">
                  <a:extLst>
                    <a:ext uri="{9D8B030D-6E8A-4147-A177-3AD203B41FA5}">
                      <a16:colId xmlns:a16="http://schemas.microsoft.com/office/drawing/2014/main" val="567181867"/>
                    </a:ext>
                  </a:extLst>
                </a:gridCol>
                <a:gridCol w="609600">
                  <a:extLst>
                    <a:ext uri="{9D8B030D-6E8A-4147-A177-3AD203B41FA5}">
                      <a16:colId xmlns:a16="http://schemas.microsoft.com/office/drawing/2014/main" val="682554212"/>
                    </a:ext>
                  </a:extLst>
                </a:gridCol>
                <a:gridCol w="609600">
                  <a:extLst>
                    <a:ext uri="{9D8B030D-6E8A-4147-A177-3AD203B41FA5}">
                      <a16:colId xmlns:a16="http://schemas.microsoft.com/office/drawing/2014/main" val="924752012"/>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2189459"/>
                  </a:ext>
                </a:extLst>
              </a:tr>
              <a:tr h="190500">
                <a:tc>
                  <a:txBody>
                    <a:bodyPr/>
                    <a:lstStyle/>
                    <a:p>
                      <a:pPr algn="l" fontAlgn="b"/>
                      <a:r>
                        <a:rPr lang="pl-PL" sz="1100" u="none" strike="noStrike">
                          <a:effectLst/>
                        </a:rPr>
                        <a:t>SA_10sec_hard_0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212212,7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209629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214573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0564758"/>
                  </a:ext>
                </a:extLst>
              </a:tr>
              <a:tr h="190500">
                <a:tc>
                  <a:txBody>
                    <a:bodyPr/>
                    <a:lstStyle/>
                    <a:p>
                      <a:pPr algn="l" fontAlgn="b"/>
                      <a:r>
                        <a:rPr lang="pl-PL" sz="1100" u="none" strike="noStrike">
                          <a:effectLst/>
                        </a:rPr>
                        <a:t>GA_10sec_hard_0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214793,8</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212034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218299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8124754"/>
                  </a:ext>
                </a:extLst>
              </a:tr>
              <a:tr h="190500">
                <a:tc>
                  <a:txBody>
                    <a:bodyPr/>
                    <a:lstStyle/>
                    <a:p>
                      <a:pPr algn="l" fontAlgn="b"/>
                      <a:r>
                        <a:rPr lang="pl-PL" sz="1100" u="none" strike="noStrike">
                          <a:effectLst/>
                        </a:rPr>
                        <a:t>Greedy_hard_0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379105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379105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379105</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9285641"/>
                  </a:ext>
                </a:extLst>
              </a:tr>
            </a:tbl>
          </a:graphicData>
        </a:graphic>
      </p:graphicFrame>
      <p:sp>
        <p:nvSpPr>
          <p:cNvPr id="13" name="Tytuł 1">
            <a:extLst>
              <a:ext uri="{FF2B5EF4-FFF2-40B4-BE49-F238E27FC236}">
                <a16:creationId xmlns:a16="http://schemas.microsoft.com/office/drawing/2014/main" id="{47F3F564-63FF-4ED3-A5BC-E297DF76B974}"/>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Tree>
    <p:extLst>
      <p:ext uri="{BB962C8B-B14F-4D97-AF65-F5344CB8AC3E}">
        <p14:creationId xmlns:p14="http://schemas.microsoft.com/office/powerpoint/2010/main" val="157696125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5439810A-38A8-447A-A2F0-54AC4DAE0E02}"/>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37</a:t>
            </a:fld>
            <a:endParaRPr lang="en-US">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9832A083-7BD7-4FB4-AE9A-22D9A52FF4F1}"/>
              </a:ext>
            </a:extLst>
          </p:cNvPr>
          <p:cNvGraphicFramePr>
            <a:graphicFrameLocks noGrp="1"/>
          </p:cNvGraphicFramePr>
          <p:nvPr>
            <p:ph idx="1"/>
            <p:extLst>
              <p:ext uri="{D42A27DB-BD31-4B8C-83A1-F6EECF244321}">
                <p14:modId xmlns:p14="http://schemas.microsoft.com/office/powerpoint/2010/main" val="3481230935"/>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70706227-48EF-4B06-A781-A0E2A6C46819}"/>
              </a:ext>
            </a:extLst>
          </p:cNvPr>
          <p:cNvGraphicFramePr>
            <a:graphicFrameLocks noGrp="1"/>
          </p:cNvGraphicFramePr>
          <p:nvPr>
            <p:extLst>
              <p:ext uri="{D42A27DB-BD31-4B8C-83A1-F6EECF244321}">
                <p14:modId xmlns:p14="http://schemas.microsoft.com/office/powerpoint/2010/main" val="212446826"/>
              </p:ext>
            </p:extLst>
          </p:nvPr>
        </p:nvGraphicFramePr>
        <p:xfrm>
          <a:off x="7386439" y="3816116"/>
          <a:ext cx="2666999" cy="1392555"/>
        </p:xfrm>
        <a:graphic>
          <a:graphicData uri="http://schemas.openxmlformats.org/drawingml/2006/table">
            <a:tbl>
              <a:tblPr>
                <a:tableStyleId>{5C22544A-7EE6-4342-B048-85BDC9FD1C3A}</a:tableStyleId>
              </a:tblPr>
              <a:tblGrid>
                <a:gridCol w="710354">
                  <a:extLst>
                    <a:ext uri="{9D8B030D-6E8A-4147-A177-3AD203B41FA5}">
                      <a16:colId xmlns:a16="http://schemas.microsoft.com/office/drawing/2014/main" val="3455400176"/>
                    </a:ext>
                  </a:extLst>
                </a:gridCol>
                <a:gridCol w="637416">
                  <a:extLst>
                    <a:ext uri="{9D8B030D-6E8A-4147-A177-3AD203B41FA5}">
                      <a16:colId xmlns:a16="http://schemas.microsoft.com/office/drawing/2014/main" val="459223237"/>
                    </a:ext>
                  </a:extLst>
                </a:gridCol>
                <a:gridCol w="710354">
                  <a:extLst>
                    <a:ext uri="{9D8B030D-6E8A-4147-A177-3AD203B41FA5}">
                      <a16:colId xmlns:a16="http://schemas.microsoft.com/office/drawing/2014/main" val="3634078458"/>
                    </a:ext>
                  </a:extLst>
                </a:gridCol>
                <a:gridCol w="608875">
                  <a:extLst>
                    <a:ext uri="{9D8B030D-6E8A-4147-A177-3AD203B41FA5}">
                      <a16:colId xmlns:a16="http://schemas.microsoft.com/office/drawing/2014/main" val="121162845"/>
                    </a:ext>
                  </a:extLst>
                </a:gridCol>
              </a:tblGrid>
              <a:tr h="190500">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avg</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min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max</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0300713"/>
                  </a:ext>
                </a:extLst>
              </a:tr>
              <a:tr h="190500">
                <a:tc>
                  <a:txBody>
                    <a:bodyPr/>
                    <a:lstStyle/>
                    <a:p>
                      <a:pPr algn="l" fontAlgn="b"/>
                      <a:r>
                        <a:rPr lang="pl-PL" sz="1100" u="none" strike="noStrike">
                          <a:effectLst/>
                        </a:rPr>
                        <a:t>SA_100sec_hard_0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217734,6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214937</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221914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6227918"/>
                  </a:ext>
                </a:extLst>
              </a:tr>
              <a:tr h="190500">
                <a:tc>
                  <a:txBody>
                    <a:bodyPr/>
                    <a:lstStyle/>
                    <a:p>
                      <a:pPr algn="l" fontAlgn="b"/>
                      <a:r>
                        <a:rPr lang="pl-PL" sz="1100" u="none" strike="noStrike">
                          <a:effectLst/>
                        </a:rPr>
                        <a:t>GA_100sec_hard_0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218599,2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215576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224532</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6643478"/>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50457,9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9768371"/>
                  </a:ext>
                </a:extLst>
              </a:tr>
            </a:tbl>
          </a:graphicData>
        </a:graphic>
      </p:graphicFrame>
      <p:sp>
        <p:nvSpPr>
          <p:cNvPr id="13" name="Tytuł 1">
            <a:extLst>
              <a:ext uri="{FF2B5EF4-FFF2-40B4-BE49-F238E27FC236}">
                <a16:creationId xmlns:a16="http://schemas.microsoft.com/office/drawing/2014/main" id="{D081C324-203B-45A6-B90A-636EDFC1458A}"/>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Tree>
    <p:extLst>
      <p:ext uri="{BB962C8B-B14F-4D97-AF65-F5344CB8AC3E}">
        <p14:creationId xmlns:p14="http://schemas.microsoft.com/office/powerpoint/2010/main" val="964228401"/>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9F79E77C-0A32-4097-996B-4B58597A5B09}"/>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38</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Symbol zastępczy zawartości 4">
            <a:extLst>
              <a:ext uri="{FF2B5EF4-FFF2-40B4-BE49-F238E27FC236}">
                <a16:creationId xmlns:a16="http://schemas.microsoft.com/office/drawing/2014/main" id="{A356E9E0-D2D8-4BBC-BCE2-C9CB27EBCB28}"/>
              </a:ext>
            </a:extLst>
          </p:cNvPr>
          <p:cNvGraphicFramePr>
            <a:graphicFrameLocks noGrp="1"/>
          </p:cNvGraphicFramePr>
          <p:nvPr>
            <p:ph idx="1"/>
            <p:extLst>
              <p:ext uri="{D42A27DB-BD31-4B8C-83A1-F6EECF244321}">
                <p14:modId xmlns:p14="http://schemas.microsoft.com/office/powerpoint/2010/main" val="503648929"/>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ela 5">
            <a:extLst>
              <a:ext uri="{FF2B5EF4-FFF2-40B4-BE49-F238E27FC236}">
                <a16:creationId xmlns:a16="http://schemas.microsoft.com/office/drawing/2014/main" id="{4726356B-1745-43FA-BA1C-136A277079E6}"/>
              </a:ext>
            </a:extLst>
          </p:cNvPr>
          <p:cNvGraphicFramePr>
            <a:graphicFrameLocks noGrp="1"/>
          </p:cNvGraphicFramePr>
          <p:nvPr>
            <p:extLst>
              <p:ext uri="{D42A27DB-BD31-4B8C-83A1-F6EECF244321}">
                <p14:modId xmlns:p14="http://schemas.microsoft.com/office/powerpoint/2010/main" val="3576833544"/>
              </p:ext>
            </p:extLst>
          </p:nvPr>
        </p:nvGraphicFramePr>
        <p:xfrm>
          <a:off x="7719860" y="3452783"/>
          <a:ext cx="1347770" cy="1714500"/>
        </p:xfrm>
        <a:graphic>
          <a:graphicData uri="http://schemas.openxmlformats.org/drawingml/2006/table">
            <a:tbl>
              <a:tblPr>
                <a:tableStyleId>{5C22544A-7EE6-4342-B048-85BDC9FD1C3A}</a:tableStyleId>
              </a:tblPr>
              <a:tblGrid>
                <a:gridCol w="710354">
                  <a:extLst>
                    <a:ext uri="{9D8B030D-6E8A-4147-A177-3AD203B41FA5}">
                      <a16:colId xmlns:a16="http://schemas.microsoft.com/office/drawing/2014/main" val="1527812429"/>
                    </a:ext>
                  </a:extLst>
                </a:gridCol>
                <a:gridCol w="637416">
                  <a:extLst>
                    <a:ext uri="{9D8B030D-6E8A-4147-A177-3AD203B41FA5}">
                      <a16:colId xmlns:a16="http://schemas.microsoft.com/office/drawing/2014/main" val="928407815"/>
                    </a:ext>
                  </a:extLst>
                </a:gridCol>
              </a:tblGrid>
              <a:tr h="0">
                <a:tc>
                  <a:txBody>
                    <a:bodyPr/>
                    <a:lstStyle/>
                    <a:p>
                      <a:pPr algn="l" fontAlgn="b"/>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result</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8384969"/>
                  </a:ext>
                </a:extLst>
              </a:tr>
              <a:tr h="190500">
                <a:tc>
                  <a:txBody>
                    <a:bodyPr/>
                    <a:lstStyle/>
                    <a:p>
                      <a:pPr algn="l" fontAlgn="b"/>
                      <a:r>
                        <a:rPr lang="pl-PL" sz="1100" u="none" strike="noStrike" dirty="0">
                          <a:effectLst/>
                        </a:rPr>
                        <a:t>SA_1000sec_hard_0</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221702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4942658"/>
                  </a:ext>
                </a:extLst>
              </a:tr>
              <a:tr h="190500">
                <a:tc>
                  <a:txBody>
                    <a:bodyPr/>
                    <a:lstStyle/>
                    <a:p>
                      <a:pPr algn="l" fontAlgn="b"/>
                      <a:r>
                        <a:rPr lang="pl-PL" sz="1100" u="none" strike="noStrike">
                          <a:effectLst/>
                        </a:rPr>
                        <a:t>GA_1000sec_hard_0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a:effectLst/>
                        </a:rPr>
                        <a:t>225121</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1378560"/>
                  </a:ext>
                </a:extLst>
              </a:tr>
              <a:tr h="190500">
                <a:tc>
                  <a:txBody>
                    <a:bodyPr/>
                    <a:lstStyle/>
                    <a:p>
                      <a:pPr algn="l" fontAlgn="b"/>
                      <a:r>
                        <a:rPr lang="pl-PL" sz="1100" u="none" strike="noStrike">
                          <a:effectLst/>
                        </a:rPr>
                        <a:t>Greedy_medium_0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u="none" strike="noStrike" dirty="0">
                          <a:effectLst/>
                        </a:rPr>
                        <a:t>50457,9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71391"/>
                  </a:ext>
                </a:extLst>
              </a:tr>
            </a:tbl>
          </a:graphicData>
        </a:graphic>
      </p:graphicFrame>
      <p:sp>
        <p:nvSpPr>
          <p:cNvPr id="13" name="Tytuł 1">
            <a:extLst>
              <a:ext uri="{FF2B5EF4-FFF2-40B4-BE49-F238E27FC236}">
                <a16:creationId xmlns:a16="http://schemas.microsoft.com/office/drawing/2014/main" id="{2DAA8BA5-830D-4D2F-B11E-AE70BDF7D688}"/>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rgbClr val="EBEBEB"/>
                </a:solidFill>
              </a:rPr>
              <a:t>Experiment 2 results</a:t>
            </a:r>
            <a:endParaRPr lang="pl-PL" sz="3300" dirty="0">
              <a:solidFill>
                <a:srgbClr val="EBEBEB"/>
              </a:solidFill>
            </a:endParaRPr>
          </a:p>
        </p:txBody>
      </p:sp>
    </p:spTree>
    <p:extLst>
      <p:ext uri="{BB962C8B-B14F-4D97-AF65-F5344CB8AC3E}">
        <p14:creationId xmlns:p14="http://schemas.microsoft.com/office/powerpoint/2010/main" val="12465075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rgbClr val="F2F2F2"/>
                </a:solidFill>
              </a:rPr>
              <a:t>Our goals</a:t>
            </a:r>
            <a:br>
              <a:rPr lang="en-US" dirty="0">
                <a:solidFill>
                  <a:srgbClr val="F2F2F2"/>
                </a:solidFill>
              </a:rPr>
            </a:br>
            <a:r>
              <a:rPr lang="en-US" dirty="0">
                <a:solidFill>
                  <a:srgbClr val="F2F2F2"/>
                </a:solidFill>
              </a:rPr>
              <a:t>and motivations</a:t>
            </a: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FD07199E-0E5B-49F4-8FB2-B60903C8DF65}"/>
              </a:ext>
            </a:extLst>
          </p:cNvPr>
          <p:cNvGraphicFramePr/>
          <p:nvPr>
            <p:extLst>
              <p:ext uri="{D42A27DB-BD31-4B8C-83A1-F6EECF244321}">
                <p14:modId xmlns:p14="http://schemas.microsoft.com/office/powerpoint/2010/main" val="392931315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3D9CEAE8-AF9F-4EA4-9924-6EF1F0DC9AB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smtClean="0">
                <a:solidFill>
                  <a:srgbClr val="FFFFFF"/>
                </a:solidFill>
              </a:rPr>
              <a:pPr>
                <a:spcAft>
                  <a:spcPts val="600"/>
                </a:spcAft>
              </a:pPr>
              <a:t>3</a:t>
            </a:fld>
            <a:endParaRPr lang="en-US" dirty="0">
              <a:solidFill>
                <a:srgbClr val="FFFFFF"/>
              </a:solidFill>
            </a:endParaRPr>
          </a:p>
        </p:txBody>
      </p:sp>
    </p:spTree>
    <p:extLst>
      <p:ext uri="{BB962C8B-B14F-4D97-AF65-F5344CB8AC3E}">
        <p14:creationId xmlns:p14="http://schemas.microsoft.com/office/powerpoint/2010/main" val="704256997"/>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437ACC9-53CB-4769-AB0A-1038CD6B9069}"/>
              </a:ext>
            </a:extLst>
          </p:cNvPr>
          <p:cNvSpPr>
            <a:spLocks noGrp="1"/>
          </p:cNvSpPr>
          <p:nvPr>
            <p:ph type="title"/>
          </p:nvPr>
        </p:nvSpPr>
        <p:spPr>
          <a:xfrm>
            <a:off x="648930" y="629267"/>
            <a:ext cx="9252154" cy="1016654"/>
          </a:xfrm>
        </p:spPr>
        <p:txBody>
          <a:bodyPr>
            <a:normAutofit/>
          </a:bodyPr>
          <a:lstStyle/>
          <a:p>
            <a:r>
              <a:rPr lang="en-GB">
                <a:solidFill>
                  <a:srgbClr val="EBEBEB"/>
                </a:solidFill>
              </a:rPr>
              <a:t>Summary</a:t>
            </a:r>
          </a:p>
        </p:txBody>
      </p:sp>
      <p:sp>
        <p:nvSpPr>
          <p:cNvPr id="4" name="Slide Number Placeholder 3">
            <a:extLst>
              <a:ext uri="{FF2B5EF4-FFF2-40B4-BE49-F238E27FC236}">
                <a16:creationId xmlns:a16="http://schemas.microsoft.com/office/drawing/2014/main" id="{C576D948-8C07-47C7-83EA-697C16D99346}"/>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39</a:t>
            </a:fld>
            <a:endParaRPr lang="en-US">
              <a:solidFill>
                <a:srgbClr val="FFFFFF"/>
              </a:solidFill>
            </a:endParaRPr>
          </a:p>
        </p:txBody>
      </p:sp>
      <p:sp useBgFill="1">
        <p:nvSpPr>
          <p:cNvPr id="37" name="Freeform: Shape 3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6DB31BF0-4FDF-4DD1-8325-F4221CAFDB62}"/>
              </a:ext>
            </a:extLst>
          </p:cNvPr>
          <p:cNvSpPr>
            <a:spLocks noGrp="1"/>
          </p:cNvSpPr>
          <p:nvPr>
            <p:ph idx="1"/>
          </p:nvPr>
        </p:nvSpPr>
        <p:spPr>
          <a:xfrm>
            <a:off x="648930" y="2548281"/>
            <a:ext cx="5523270" cy="4090644"/>
          </a:xfrm>
        </p:spPr>
        <p:txBody>
          <a:bodyPr>
            <a:normAutofit/>
          </a:bodyPr>
          <a:lstStyle/>
          <a:p>
            <a:pPr marL="0" indent="0">
              <a:lnSpc>
                <a:spcPct val="90000"/>
              </a:lnSpc>
              <a:buNone/>
            </a:pPr>
            <a:r>
              <a:rPr lang="en-GB" sz="1400" dirty="0"/>
              <a:t>Experiment 1 found this set of parameters to perform the best:</a:t>
            </a:r>
          </a:p>
          <a:p>
            <a:pPr lvl="1">
              <a:lnSpc>
                <a:spcPct val="90000"/>
              </a:lnSpc>
              <a:buClr>
                <a:schemeClr val="accent4"/>
              </a:buClr>
            </a:pPr>
            <a:r>
              <a:rPr lang="en-GB" sz="1400" dirty="0"/>
              <a:t>SA</a:t>
            </a:r>
          </a:p>
          <a:p>
            <a:pPr lvl="2">
              <a:lnSpc>
                <a:spcPct val="90000"/>
              </a:lnSpc>
              <a:buClr>
                <a:schemeClr val="accent4"/>
              </a:buClr>
            </a:pPr>
            <a:r>
              <a:rPr lang="en-GB" sz="1400" dirty="0"/>
              <a:t>T max = 10</a:t>
            </a:r>
          </a:p>
          <a:p>
            <a:pPr lvl="2">
              <a:lnSpc>
                <a:spcPct val="90000"/>
              </a:lnSpc>
              <a:buClr>
                <a:schemeClr val="accent4"/>
              </a:buClr>
            </a:pPr>
            <a:r>
              <a:rPr lang="en-GB" sz="1400" dirty="0"/>
              <a:t>T min = 0.00000000001 (1E-11)</a:t>
            </a:r>
          </a:p>
          <a:p>
            <a:pPr lvl="2">
              <a:lnSpc>
                <a:spcPct val="90000"/>
              </a:lnSpc>
              <a:buClr>
                <a:schemeClr val="accent4"/>
              </a:buClr>
            </a:pPr>
            <a:r>
              <a:rPr lang="en-GB" sz="1400" dirty="0"/>
              <a:t>T coefficient = 0.999</a:t>
            </a:r>
          </a:p>
          <a:p>
            <a:pPr lvl="1">
              <a:lnSpc>
                <a:spcPct val="90000"/>
              </a:lnSpc>
              <a:buClr>
                <a:schemeClr val="accent4"/>
              </a:buClr>
            </a:pPr>
            <a:r>
              <a:rPr lang="en-GB" sz="1400" dirty="0"/>
              <a:t>GA</a:t>
            </a:r>
          </a:p>
          <a:p>
            <a:pPr lvl="2">
              <a:lnSpc>
                <a:spcPct val="90000"/>
              </a:lnSpc>
              <a:buClr>
                <a:schemeClr val="accent4"/>
              </a:buClr>
            </a:pPr>
            <a:r>
              <a:rPr lang="en-GB" sz="1400" dirty="0"/>
              <a:t>Crossover ratio = 50%</a:t>
            </a:r>
          </a:p>
          <a:p>
            <a:pPr lvl="2">
              <a:lnSpc>
                <a:spcPct val="90000"/>
              </a:lnSpc>
              <a:buClr>
                <a:schemeClr val="accent4"/>
              </a:buClr>
            </a:pPr>
            <a:r>
              <a:rPr lang="en-GB" sz="1400" dirty="0"/>
              <a:t>Mutation ratio = 1%</a:t>
            </a:r>
          </a:p>
          <a:p>
            <a:pPr lvl="2">
              <a:lnSpc>
                <a:spcPct val="90000"/>
              </a:lnSpc>
              <a:buClr>
                <a:schemeClr val="accent4"/>
              </a:buClr>
            </a:pPr>
            <a:r>
              <a:rPr lang="en-GB" sz="1400" dirty="0"/>
              <a:t>Population size = 200</a:t>
            </a:r>
          </a:p>
          <a:p>
            <a:pPr lvl="2">
              <a:lnSpc>
                <a:spcPct val="90000"/>
              </a:lnSpc>
              <a:buClr>
                <a:schemeClr val="accent4"/>
              </a:buClr>
            </a:pPr>
            <a:r>
              <a:rPr lang="en-GB" sz="1400" dirty="0"/>
              <a:t>Crossover method = TPOOX</a:t>
            </a:r>
          </a:p>
          <a:p>
            <a:pPr lvl="2">
              <a:lnSpc>
                <a:spcPct val="90000"/>
              </a:lnSpc>
              <a:buClr>
                <a:schemeClr val="accent4"/>
              </a:buClr>
            </a:pPr>
            <a:r>
              <a:rPr lang="en-GB" sz="1400" dirty="0"/>
              <a:t>Selection method = roulette wheel</a:t>
            </a:r>
          </a:p>
          <a:p>
            <a:pPr lvl="2">
              <a:lnSpc>
                <a:spcPct val="90000"/>
              </a:lnSpc>
            </a:pPr>
            <a:endParaRPr lang="en-GB" sz="1400" dirty="0"/>
          </a:p>
          <a:p>
            <a:pPr lvl="2">
              <a:lnSpc>
                <a:spcPct val="90000"/>
              </a:lnSpc>
            </a:pPr>
            <a:endParaRPr lang="en-GB" sz="1400" dirty="0"/>
          </a:p>
        </p:txBody>
      </p:sp>
      <p:pic>
        <p:nvPicPr>
          <p:cNvPr id="28" name="Graphic 27" descr="Venn Diagram">
            <a:extLst>
              <a:ext uri="{FF2B5EF4-FFF2-40B4-BE49-F238E27FC236}">
                <a16:creationId xmlns:a16="http://schemas.microsoft.com/office/drawing/2014/main" id="{037BBAB2-A73B-45AA-8D95-6625456FF1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1017421044"/>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437ACC9-53CB-4769-AB0A-1038CD6B9069}"/>
              </a:ext>
            </a:extLst>
          </p:cNvPr>
          <p:cNvSpPr>
            <a:spLocks noGrp="1"/>
          </p:cNvSpPr>
          <p:nvPr>
            <p:ph type="title"/>
          </p:nvPr>
        </p:nvSpPr>
        <p:spPr>
          <a:xfrm>
            <a:off x="648930" y="629267"/>
            <a:ext cx="9252154" cy="1016654"/>
          </a:xfrm>
        </p:spPr>
        <p:txBody>
          <a:bodyPr>
            <a:normAutofit/>
          </a:bodyPr>
          <a:lstStyle/>
          <a:p>
            <a:r>
              <a:rPr lang="en-GB">
                <a:solidFill>
                  <a:srgbClr val="EBEBEB"/>
                </a:solidFill>
              </a:rPr>
              <a:t>Summary</a:t>
            </a:r>
          </a:p>
        </p:txBody>
      </p:sp>
      <p:sp>
        <p:nvSpPr>
          <p:cNvPr id="4" name="Slide Number Placeholder 3">
            <a:extLst>
              <a:ext uri="{FF2B5EF4-FFF2-40B4-BE49-F238E27FC236}">
                <a16:creationId xmlns:a16="http://schemas.microsoft.com/office/drawing/2014/main" id="{C576D948-8C07-47C7-83EA-697C16D99346}"/>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40</a:t>
            </a:fld>
            <a:endParaRPr lang="en-US">
              <a:solidFill>
                <a:srgbClr val="FFFFFF"/>
              </a:solidFill>
            </a:endParaRP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6DB31BF0-4FDF-4DD1-8325-F4221CAFDB62}"/>
              </a:ext>
            </a:extLst>
          </p:cNvPr>
          <p:cNvSpPr>
            <a:spLocks noGrp="1"/>
          </p:cNvSpPr>
          <p:nvPr>
            <p:ph idx="1"/>
          </p:nvPr>
        </p:nvSpPr>
        <p:spPr>
          <a:xfrm>
            <a:off x="648931" y="2548281"/>
            <a:ext cx="5122606" cy="3658689"/>
          </a:xfrm>
        </p:spPr>
        <p:txBody>
          <a:bodyPr>
            <a:normAutofit/>
          </a:bodyPr>
          <a:lstStyle/>
          <a:p>
            <a:pPr marL="0" indent="0">
              <a:buNone/>
            </a:pPr>
            <a:r>
              <a:rPr lang="en-GB" dirty="0"/>
              <a:t>Experiment 2 found that:</a:t>
            </a:r>
          </a:p>
          <a:p>
            <a:pPr>
              <a:buClr>
                <a:schemeClr val="accent4"/>
              </a:buClr>
            </a:pPr>
            <a:r>
              <a:rPr lang="en-GB" dirty="0"/>
              <a:t>Genetic Algorithm isn’t best suited for this problem (possibly because of items being binary)</a:t>
            </a:r>
          </a:p>
          <a:p>
            <a:pPr>
              <a:buClr>
                <a:schemeClr val="accent4"/>
              </a:buClr>
            </a:pPr>
            <a:r>
              <a:rPr lang="en-GB" dirty="0"/>
              <a:t>Despite that it managed to outperform Simulated Annealing in very big instance of TTP (439 cities, over 4k items)</a:t>
            </a:r>
          </a:p>
          <a:p>
            <a:pPr lvl="2"/>
            <a:endParaRPr lang="en-GB" dirty="0"/>
          </a:p>
          <a:p>
            <a:pPr lvl="2"/>
            <a:endParaRPr lang="en-GB" dirty="0"/>
          </a:p>
        </p:txBody>
      </p:sp>
      <p:pic>
        <p:nvPicPr>
          <p:cNvPr id="7" name="Graphic 6" descr="Presentation with pie chart">
            <a:extLst>
              <a:ext uri="{FF2B5EF4-FFF2-40B4-BE49-F238E27FC236}">
                <a16:creationId xmlns:a16="http://schemas.microsoft.com/office/drawing/2014/main" id="{1A8428F0-D44E-48A7-8D39-234B82515B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1894577887"/>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1C0F66F-2091-401F-9D6E-4F13A2F54B06}"/>
              </a:ext>
            </a:extLst>
          </p:cNvPr>
          <p:cNvSpPr>
            <a:spLocks noGrp="1"/>
          </p:cNvSpPr>
          <p:nvPr>
            <p:ph type="title"/>
          </p:nvPr>
        </p:nvSpPr>
        <p:spPr/>
        <p:txBody>
          <a:bodyPr/>
          <a:lstStyle/>
          <a:p>
            <a:r>
              <a:rPr lang="pl-PL" dirty="0"/>
              <a:t>REFERENCES</a:t>
            </a:r>
          </a:p>
        </p:txBody>
      </p:sp>
      <p:sp>
        <p:nvSpPr>
          <p:cNvPr id="3" name="Symbol zastępczy zawartości 2">
            <a:extLst>
              <a:ext uri="{FF2B5EF4-FFF2-40B4-BE49-F238E27FC236}">
                <a16:creationId xmlns:a16="http://schemas.microsoft.com/office/drawing/2014/main" id="{DFEEA8FC-F309-4964-B02E-1D2C7A896978}"/>
              </a:ext>
            </a:extLst>
          </p:cNvPr>
          <p:cNvSpPr>
            <a:spLocks noGrp="1"/>
          </p:cNvSpPr>
          <p:nvPr>
            <p:ph idx="1"/>
          </p:nvPr>
        </p:nvSpPr>
        <p:spPr/>
        <p:txBody>
          <a:bodyPr/>
          <a:lstStyle/>
          <a:p>
            <a:r>
              <a:rPr lang="pl-PL" dirty="0">
                <a:hlinkClick r:id="rId2"/>
              </a:rPr>
              <a:t>https://cs.adelaide.edu.au/~zbyszek/Papers/TTP.pdf</a:t>
            </a:r>
            <a:endParaRPr lang="en-GB" dirty="0"/>
          </a:p>
          <a:p>
            <a:r>
              <a:rPr lang="pl-PL" dirty="0">
                <a:hlinkClick r:id="rId3"/>
              </a:rPr>
              <a:t>https://dl.acm.org/citation.cfm?id=2598249</a:t>
            </a:r>
            <a:endParaRPr lang="en-GB" dirty="0"/>
          </a:p>
          <a:p>
            <a:r>
              <a:rPr lang="en-GB" dirty="0">
                <a:hlinkClick r:id="rId4"/>
              </a:rPr>
              <a:t>https://www.intechopen.com/books/simulated-annealing-advances-applications-and-hybridizations/simulated-annealing-evolution</a:t>
            </a:r>
            <a:endParaRPr lang="en-GB" dirty="0"/>
          </a:p>
          <a:p>
            <a:r>
              <a:rPr lang="en-GB" dirty="0">
                <a:hlinkClick r:id="rId5"/>
              </a:rPr>
              <a:t>https://towardsdatascience.com/introduction-to-optimization-with-genetic-algorithm-2f5001d9964b</a:t>
            </a:r>
            <a:endParaRPr lang="en-GB" dirty="0"/>
          </a:p>
          <a:p>
            <a:r>
              <a:rPr lang="en-GB" dirty="0">
                <a:hlinkClick r:id="rId6"/>
              </a:rPr>
              <a:t>https://www.geeksforgeeks.org/genetic-algorithms/</a:t>
            </a:r>
            <a:endParaRPr lang="en-GB" dirty="0"/>
          </a:p>
          <a:p>
            <a:r>
              <a:rPr lang="en-GB" dirty="0">
                <a:hlinkClick r:id="rId7"/>
              </a:rPr>
              <a:t>https://sites.google.com/site/mohammadrezabonyadi/standarddatabases/travelling-thief-problem-data-bases-and-raw-results</a:t>
            </a:r>
            <a:endParaRPr lang="en-GB" dirty="0"/>
          </a:p>
          <a:p>
            <a:endParaRPr lang="en-GB" dirty="0"/>
          </a:p>
          <a:p>
            <a:endParaRPr lang="en-GB" dirty="0"/>
          </a:p>
          <a:p>
            <a:endParaRPr lang="en-GB" dirty="0"/>
          </a:p>
          <a:p>
            <a:endParaRPr lang="en-GB" dirty="0"/>
          </a:p>
          <a:p>
            <a:endParaRPr lang="en-GB" dirty="0"/>
          </a:p>
          <a:p>
            <a:endParaRPr lang="pl-PL" dirty="0"/>
          </a:p>
          <a:p>
            <a:endParaRPr lang="pl-PL" dirty="0"/>
          </a:p>
        </p:txBody>
      </p:sp>
      <p:sp>
        <p:nvSpPr>
          <p:cNvPr id="5" name="Symbol zastępczy numeru slajdu 4">
            <a:extLst>
              <a:ext uri="{FF2B5EF4-FFF2-40B4-BE49-F238E27FC236}">
                <a16:creationId xmlns:a16="http://schemas.microsoft.com/office/drawing/2014/main" id="{67825DD8-315E-46CE-B49D-F595C950D89C}"/>
              </a:ext>
            </a:extLst>
          </p:cNvPr>
          <p:cNvSpPr>
            <a:spLocks noGrp="1"/>
          </p:cNvSpPr>
          <p:nvPr>
            <p:ph type="sldNum" sz="quarter" idx="12"/>
          </p:nvPr>
        </p:nvSpPr>
        <p:spPr/>
        <p:txBody>
          <a:bodyPr/>
          <a:lstStyle/>
          <a:p>
            <a:fld id="{D57F1E4F-1CFF-5643-939E-02111984F565}" type="slidenum">
              <a:rPr lang="en-US" smtClean="0"/>
              <a:t>41</a:t>
            </a:fld>
            <a:endParaRPr lang="en-US"/>
          </a:p>
        </p:txBody>
      </p:sp>
    </p:spTree>
    <p:extLst>
      <p:ext uri="{BB962C8B-B14F-4D97-AF65-F5344CB8AC3E}">
        <p14:creationId xmlns:p14="http://schemas.microsoft.com/office/powerpoint/2010/main" val="947717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580F66-7AC9-49B1-A225-80BFB7DF5587}"/>
              </a:ext>
            </a:extLst>
          </p:cNvPr>
          <p:cNvSpPr>
            <a:spLocks noGrp="1"/>
          </p:cNvSpPr>
          <p:nvPr>
            <p:ph type="ctrTitle"/>
          </p:nvPr>
        </p:nvSpPr>
        <p:spPr>
          <a:xfrm>
            <a:off x="965505" y="623571"/>
            <a:ext cx="10260990" cy="3523885"/>
          </a:xfrm>
        </p:spPr>
        <p:txBody>
          <a:bodyPr>
            <a:normAutofit/>
          </a:bodyPr>
          <a:lstStyle/>
          <a:p>
            <a:pPr algn="ctr"/>
            <a:r>
              <a:rPr lang="pl-PL" sz="8000" dirty="0" err="1"/>
              <a:t>Thank</a:t>
            </a:r>
            <a:r>
              <a:rPr lang="pl-PL" sz="8000" dirty="0"/>
              <a:t> </a:t>
            </a:r>
            <a:r>
              <a:rPr lang="pl-PL" sz="8000" dirty="0" err="1"/>
              <a:t>You</a:t>
            </a:r>
            <a:r>
              <a:rPr lang="pl-PL" sz="8000" dirty="0"/>
              <a:t> for </a:t>
            </a:r>
            <a:r>
              <a:rPr lang="pl-PL" sz="8000" dirty="0" err="1"/>
              <a:t>Your</a:t>
            </a:r>
            <a:r>
              <a:rPr lang="pl-PL" sz="8000" dirty="0"/>
              <a:t> </a:t>
            </a:r>
            <a:r>
              <a:rPr lang="pl-PL" sz="8000" dirty="0" err="1"/>
              <a:t>attention</a:t>
            </a:r>
            <a:r>
              <a:rPr lang="pl-PL" sz="8000" dirty="0"/>
              <a:t>!</a:t>
            </a:r>
          </a:p>
        </p:txBody>
      </p:sp>
      <p:sp>
        <p:nvSpPr>
          <p:cNvPr id="3" name="Podtytuł 2">
            <a:extLst>
              <a:ext uri="{FF2B5EF4-FFF2-40B4-BE49-F238E27FC236}">
                <a16:creationId xmlns:a16="http://schemas.microsoft.com/office/drawing/2014/main" id="{F1EB6CFB-F357-436F-A3D9-1082F3F5FAF9}"/>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pl-PL" dirty="0">
                <a:solidFill>
                  <a:schemeClr val="bg2"/>
                </a:solidFill>
              </a:rPr>
              <a:t>Filip Mazur</a:t>
            </a:r>
          </a:p>
          <a:p>
            <a:pPr algn="ctr">
              <a:lnSpc>
                <a:spcPct val="90000"/>
              </a:lnSpc>
            </a:pPr>
            <a:r>
              <a:rPr lang="pl-PL" dirty="0">
                <a:solidFill>
                  <a:schemeClr val="bg2"/>
                </a:solidFill>
              </a:rPr>
              <a:t>Dawid Ryl</a:t>
            </a:r>
          </a:p>
          <a:p>
            <a:pPr algn="ctr">
              <a:lnSpc>
                <a:spcPct val="90000"/>
              </a:lnSpc>
            </a:pPr>
            <a:r>
              <a:rPr lang="pl-PL" dirty="0">
                <a:solidFill>
                  <a:schemeClr val="bg2"/>
                </a:solidFill>
              </a:rPr>
              <a:t>Piotr Neumann</a:t>
            </a:r>
          </a:p>
        </p:txBody>
      </p:sp>
    </p:spTree>
    <p:extLst>
      <p:ext uri="{BB962C8B-B14F-4D97-AF65-F5344CB8AC3E}">
        <p14:creationId xmlns:p14="http://schemas.microsoft.com/office/powerpoint/2010/main" val="44859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Literature review</a:t>
            </a:r>
            <a:br>
              <a:rPr lang="en-US">
                <a:solidFill>
                  <a:srgbClr val="F2F2F2"/>
                </a:solidFill>
              </a:rPr>
            </a:br>
            <a:br>
              <a:rPr lang="en-US">
                <a:solidFill>
                  <a:srgbClr val="F2F2F2"/>
                </a:solidFill>
              </a:rPr>
            </a:br>
            <a:br>
              <a:rPr lang="en-US">
                <a:solidFill>
                  <a:srgbClr val="F2F2F2"/>
                </a:solidFill>
              </a:rPr>
            </a:br>
            <a:br>
              <a:rPr lang="en-US">
                <a:solidFill>
                  <a:srgbClr val="F2F2F2"/>
                </a:solidFill>
              </a:rPr>
            </a:br>
            <a:endParaRPr lang="en-US">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43B763C0-3D08-4929-8C2C-EDE62B47FC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smtClean="0">
                <a:solidFill>
                  <a:srgbClr val="FFFFFF"/>
                </a:solidFill>
              </a:rPr>
              <a:pPr>
                <a:spcAft>
                  <a:spcPts val="600"/>
                </a:spcAft>
              </a:pPr>
              <a:t>4</a:t>
            </a:fld>
            <a:endParaRPr lang="en-US" dirty="0">
              <a:solidFill>
                <a:srgbClr val="FFFFFF"/>
              </a:solidFill>
            </a:endParaRPr>
          </a:p>
        </p:txBody>
      </p:sp>
      <p:graphicFrame>
        <p:nvGraphicFramePr>
          <p:cNvPr id="8" name="TextBox 3">
            <a:extLst>
              <a:ext uri="{FF2B5EF4-FFF2-40B4-BE49-F238E27FC236}">
                <a16:creationId xmlns:a16="http://schemas.microsoft.com/office/drawing/2014/main" id="{9A6A4CDC-71E4-4843-86A2-1173183C6740}"/>
              </a:ext>
            </a:extLst>
          </p:cNvPr>
          <p:cNvGraphicFramePr/>
          <p:nvPr>
            <p:extLst>
              <p:ext uri="{D42A27DB-BD31-4B8C-83A1-F6EECF244321}">
                <p14:modId xmlns:p14="http://schemas.microsoft.com/office/powerpoint/2010/main" val="366563063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57069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Literature review</a:t>
            </a:r>
            <a:br>
              <a:rPr lang="en-US">
                <a:solidFill>
                  <a:srgbClr val="F2F2F2"/>
                </a:solidFill>
              </a:rPr>
            </a:br>
            <a:br>
              <a:rPr lang="en-US">
                <a:solidFill>
                  <a:srgbClr val="F2F2F2"/>
                </a:solidFill>
              </a:rPr>
            </a:br>
            <a:br>
              <a:rPr lang="en-US">
                <a:solidFill>
                  <a:srgbClr val="F2F2F2"/>
                </a:solidFill>
              </a:rPr>
            </a:br>
            <a:br>
              <a:rPr lang="en-US">
                <a:solidFill>
                  <a:srgbClr val="F2F2F2"/>
                </a:solidFill>
              </a:rPr>
            </a:br>
            <a:br>
              <a:rPr lang="en-US">
                <a:solidFill>
                  <a:srgbClr val="F2F2F2"/>
                </a:solidFill>
              </a:rPr>
            </a:br>
            <a:endParaRPr lang="en-US">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4EC7EC24-0FE0-4C49-BBF0-CCB9AB84011F}"/>
              </a:ext>
            </a:extLst>
          </p:cNvPr>
          <p:cNvGraphicFramePr/>
          <p:nvPr>
            <p:extLst>
              <p:ext uri="{D42A27DB-BD31-4B8C-83A1-F6EECF244321}">
                <p14:modId xmlns:p14="http://schemas.microsoft.com/office/powerpoint/2010/main" val="246758007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2F98DEF7-8CC6-4250-B036-1EF23DD24B9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smtClean="0">
                <a:solidFill>
                  <a:srgbClr val="FFFFFF"/>
                </a:solidFill>
              </a:rPr>
              <a:pPr>
                <a:spcAft>
                  <a:spcPts val="600"/>
                </a:spcAft>
              </a:pPr>
              <a:t>5</a:t>
            </a:fld>
            <a:endParaRPr lang="en-US" dirty="0">
              <a:solidFill>
                <a:srgbClr val="FFFFFF"/>
              </a:solidFill>
            </a:endParaRPr>
          </a:p>
        </p:txBody>
      </p:sp>
    </p:spTree>
    <p:extLst>
      <p:ext uri="{BB962C8B-B14F-4D97-AF65-F5344CB8AC3E}">
        <p14:creationId xmlns:p14="http://schemas.microsoft.com/office/powerpoint/2010/main" val="18273949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rgbClr val="F2F2F2"/>
                </a:solidFill>
              </a:rPr>
              <a:t>Literature review</a:t>
            </a:r>
            <a:br>
              <a:rPr lang="en-US" dirty="0">
                <a:solidFill>
                  <a:srgbClr val="F2F2F2"/>
                </a:solidFill>
              </a:rPr>
            </a:br>
            <a:br>
              <a:rPr lang="en-US" dirty="0">
                <a:solidFill>
                  <a:srgbClr val="F2F2F2"/>
                </a:solidFill>
              </a:rPr>
            </a:br>
            <a:br>
              <a:rPr lang="en-US" dirty="0">
                <a:solidFill>
                  <a:srgbClr val="F2F2F2"/>
                </a:solidFill>
              </a:rPr>
            </a:br>
            <a:br>
              <a:rPr lang="en-US" dirty="0">
                <a:solidFill>
                  <a:srgbClr val="F2F2F2"/>
                </a:solidFill>
              </a:rPr>
            </a:br>
            <a:br>
              <a:rPr lang="en-US" dirty="0">
                <a:solidFill>
                  <a:srgbClr val="F2F2F2"/>
                </a:solidFill>
              </a:rPr>
            </a:br>
            <a:endParaRPr lang="en-US" dirty="0">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18D9F3B9-5D40-4704-A732-F3D8FE75701F}"/>
              </a:ext>
            </a:extLst>
          </p:cNvPr>
          <p:cNvGraphicFramePr/>
          <p:nvPr>
            <p:extLst>
              <p:ext uri="{D42A27DB-BD31-4B8C-83A1-F6EECF244321}">
                <p14:modId xmlns:p14="http://schemas.microsoft.com/office/powerpoint/2010/main" val="42136759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60B00DFF-5D73-4899-8FAB-D6EEDCA77D70}"/>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17430130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Literature review</a:t>
            </a:r>
            <a:br>
              <a:rPr lang="en-US">
                <a:solidFill>
                  <a:srgbClr val="F2F2F2"/>
                </a:solidFill>
              </a:rPr>
            </a:br>
            <a:br>
              <a:rPr lang="en-US">
                <a:solidFill>
                  <a:srgbClr val="F2F2F2"/>
                </a:solidFill>
              </a:rPr>
            </a:br>
            <a:br>
              <a:rPr lang="en-US">
                <a:solidFill>
                  <a:srgbClr val="F2F2F2"/>
                </a:solidFill>
              </a:rPr>
            </a:br>
            <a:br>
              <a:rPr lang="en-US">
                <a:solidFill>
                  <a:srgbClr val="F2F2F2"/>
                </a:solidFill>
              </a:rPr>
            </a:br>
            <a:br>
              <a:rPr lang="en-US">
                <a:solidFill>
                  <a:srgbClr val="F2F2F2"/>
                </a:solidFill>
              </a:rPr>
            </a:br>
            <a:endParaRPr lang="en-US">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4047C47C-CE28-4071-82B6-62A64A5AD5C1}"/>
              </a:ext>
            </a:extLst>
          </p:cNvPr>
          <p:cNvGraphicFramePr/>
          <p:nvPr>
            <p:extLst>
              <p:ext uri="{D42A27DB-BD31-4B8C-83A1-F6EECF244321}">
                <p14:modId xmlns:p14="http://schemas.microsoft.com/office/powerpoint/2010/main" val="322114037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C03B6067-7C32-4E7A-B14B-2ECE6AF77EB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182867226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dirty="0">
                <a:solidFill>
                  <a:srgbClr val="F2F2F2"/>
                </a:solidFill>
              </a:rPr>
              <a:t>Literature review</a:t>
            </a:r>
            <a:br>
              <a:rPr lang="en-US" dirty="0">
                <a:solidFill>
                  <a:srgbClr val="F2F2F2"/>
                </a:solidFill>
              </a:rPr>
            </a:br>
            <a:br>
              <a:rPr lang="en-US" dirty="0">
                <a:solidFill>
                  <a:srgbClr val="F2F2F2"/>
                </a:solidFill>
              </a:rPr>
            </a:br>
            <a:br>
              <a:rPr lang="en-US" dirty="0">
                <a:solidFill>
                  <a:srgbClr val="F2F2F2"/>
                </a:solidFill>
              </a:rPr>
            </a:br>
            <a:br>
              <a:rPr lang="en-US" dirty="0">
                <a:solidFill>
                  <a:srgbClr val="F2F2F2"/>
                </a:solidFill>
              </a:rPr>
            </a:br>
            <a:br>
              <a:rPr lang="en-US" dirty="0">
                <a:solidFill>
                  <a:srgbClr val="F2F2F2"/>
                </a:solidFill>
              </a:rPr>
            </a:br>
            <a:endParaRPr lang="en-US" dirty="0">
              <a:solidFill>
                <a:srgbClr val="F2F2F2"/>
              </a:solidFill>
            </a:endParaRPr>
          </a:p>
        </p:txBody>
      </p:sp>
      <p:sp>
        <p:nvSpPr>
          <p:cNvPr id="15" name="Rectangle 14">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3">
            <a:extLst>
              <a:ext uri="{FF2B5EF4-FFF2-40B4-BE49-F238E27FC236}">
                <a16:creationId xmlns:a16="http://schemas.microsoft.com/office/drawing/2014/main" id="{91024AA8-41B4-4045-925E-D1FE8CB70797}"/>
              </a:ext>
            </a:extLst>
          </p:cNvPr>
          <p:cNvGraphicFramePr/>
          <p:nvPr>
            <p:extLst>
              <p:ext uri="{D42A27DB-BD31-4B8C-83A1-F6EECF244321}">
                <p14:modId xmlns:p14="http://schemas.microsoft.com/office/powerpoint/2010/main" val="364169566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ymbol zastępczy numeru slajdu 3">
            <a:extLst>
              <a:ext uri="{FF2B5EF4-FFF2-40B4-BE49-F238E27FC236}">
                <a16:creationId xmlns:a16="http://schemas.microsoft.com/office/drawing/2014/main" id="{1C15FB3E-F81D-4632-B1B0-88C131396BE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02111984F565}"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331573083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2058</Words>
  <Application>Microsoft Office PowerPoint</Application>
  <PresentationFormat>Panoramiczny</PresentationFormat>
  <Paragraphs>435</Paragraphs>
  <Slides>43</Slides>
  <Notes>11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43</vt:i4>
      </vt:variant>
    </vt:vector>
  </HeadingPairs>
  <TitlesOfParts>
    <vt:vector size="48" baseType="lpstr">
      <vt:lpstr>Arial</vt:lpstr>
      <vt:lpstr>Calibri</vt:lpstr>
      <vt:lpstr>Century Gothic</vt:lpstr>
      <vt:lpstr>Wingdings 3</vt:lpstr>
      <vt:lpstr>Ion</vt:lpstr>
      <vt:lpstr>Efficiency comparison  for metaheuristics in solving the Traveling  Thief Problem</vt:lpstr>
      <vt:lpstr>Roadmap</vt:lpstr>
      <vt:lpstr>Our goals and motivations</vt:lpstr>
      <vt:lpstr>Our goals and motivations</vt:lpstr>
      <vt:lpstr>Literature review    </vt:lpstr>
      <vt:lpstr>Literature review     </vt:lpstr>
      <vt:lpstr>Literature review     </vt:lpstr>
      <vt:lpstr>Literature review     </vt:lpstr>
      <vt:lpstr>Literature review     </vt:lpstr>
      <vt:lpstr>What is TTP?</vt:lpstr>
      <vt:lpstr>Traveling Thief Problem</vt:lpstr>
      <vt:lpstr>Greedy Algorithm</vt:lpstr>
      <vt:lpstr>Simulated Annealing</vt:lpstr>
      <vt:lpstr>Genetic Algorithm</vt:lpstr>
      <vt:lpstr>Genetic Algorithm</vt:lpstr>
      <vt:lpstr>Genetic Algorithm</vt:lpstr>
      <vt:lpstr>Genetic Algorithm</vt:lpstr>
      <vt:lpstr>Experimentation plan </vt:lpstr>
      <vt:lpstr>Experimentation plan </vt:lpstr>
      <vt:lpstr>Experimentation plan </vt:lpstr>
      <vt:lpstr>Experimentation plan </vt:lpstr>
      <vt:lpstr>Experimentation plan </vt:lpstr>
      <vt:lpstr>Experiment 1 results</vt:lpstr>
      <vt:lpstr>Experiment 1 results</vt:lpstr>
      <vt:lpstr>Experiment 1 results</vt:lpstr>
      <vt:lpstr>Experiment 1 results</vt:lpstr>
      <vt:lpstr>Experiment 1 results</vt:lpstr>
      <vt:lpstr>Experiment 1 results</vt:lpstr>
      <vt:lpstr>Experiment 1 results</vt:lpstr>
      <vt:lpstr>Experiment 1 results</vt:lpstr>
      <vt:lpstr>Experiment 1 results</vt:lpstr>
      <vt:lpstr>Experiment 2 results</vt:lpstr>
      <vt:lpstr>Experiment 2 results</vt:lpstr>
      <vt:lpstr>Experiment 2 results</vt:lpstr>
      <vt:lpstr>Experiment 2 results</vt:lpstr>
      <vt:lpstr>Experiment 2 results</vt:lpstr>
      <vt:lpstr>Experiment 2 results</vt:lpstr>
      <vt:lpstr>Experiment 2 results</vt:lpstr>
      <vt:lpstr>Experiment 2 results</vt:lpstr>
      <vt:lpstr>Summary</vt:lpstr>
      <vt:lpstr>Summary</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comparison  for metaheuristics in solving the Traveling  Thief Problem</dc:title>
  <dc:creator>Student 226018</dc:creator>
  <cp:lastModifiedBy>Piotr</cp:lastModifiedBy>
  <cp:revision>5</cp:revision>
  <dcterms:created xsi:type="dcterms:W3CDTF">2020-01-14T19:23:26Z</dcterms:created>
  <dcterms:modified xsi:type="dcterms:W3CDTF">2020-01-14T21:25:25Z</dcterms:modified>
</cp:coreProperties>
</file>