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26"/>
  </p:notesMasterIdLst>
  <p:sldIdLst>
    <p:sldId id="256" r:id="rId2"/>
    <p:sldId id="261" r:id="rId3"/>
    <p:sldId id="257" r:id="rId4"/>
    <p:sldId id="291" r:id="rId5"/>
    <p:sldId id="279" r:id="rId6"/>
    <p:sldId id="282" r:id="rId7"/>
    <p:sldId id="280" r:id="rId8"/>
    <p:sldId id="281" r:id="rId9"/>
    <p:sldId id="284" r:id="rId10"/>
    <p:sldId id="285" r:id="rId11"/>
    <p:sldId id="286" r:id="rId12"/>
    <p:sldId id="287" r:id="rId13"/>
    <p:sldId id="288" r:id="rId14"/>
    <p:sldId id="262" r:id="rId15"/>
    <p:sldId id="275" r:id="rId16"/>
    <p:sldId id="263" r:id="rId17"/>
    <p:sldId id="273" r:id="rId18"/>
    <p:sldId id="289" r:id="rId19"/>
    <p:sldId id="274" r:id="rId20"/>
    <p:sldId id="277" r:id="rId21"/>
    <p:sldId id="278" r:id="rId22"/>
    <p:sldId id="276" r:id="rId23"/>
    <p:sldId id="270" r:id="rId24"/>
    <p:sldId id="283" r:id="rId2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67098" autoAdjust="0"/>
  </p:normalViewPr>
  <p:slideViewPr>
    <p:cSldViewPr snapToGrid="0">
      <p:cViewPr>
        <p:scale>
          <a:sx n="66" d="100"/>
          <a:sy n="66" d="100"/>
        </p:scale>
        <p:origin x="2028"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FFF393-9250-4B0C-B90A-8D937BAA7923}"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US"/>
        </a:p>
      </dgm:t>
    </dgm:pt>
    <dgm:pt modelId="{7D2A280A-E918-4A9F-860C-59E3963E8EE7}">
      <dgm:prSet phldr="0"/>
      <dgm:spPr/>
      <dgm:t>
        <a:bodyPr/>
        <a:lstStyle/>
        <a:p>
          <a:pPr rtl="0"/>
          <a:r>
            <a:rPr lang="pl-PL" dirty="0">
              <a:latin typeface="Century Gothic" panose="020B0502020202020204"/>
            </a:rPr>
            <a:t>Travelling </a:t>
          </a:r>
          <a:r>
            <a:rPr lang="pl-PL" dirty="0" err="1">
              <a:latin typeface="Century Gothic" panose="020B0502020202020204"/>
            </a:rPr>
            <a:t>thief</a:t>
          </a:r>
          <a:r>
            <a:rPr lang="pl-PL">
              <a:latin typeface="Century Gothic" panose="020B0502020202020204"/>
            </a:rPr>
            <a:t> problem</a:t>
          </a:r>
          <a:endParaRPr lang="pl-PL" dirty="0"/>
        </a:p>
      </dgm:t>
    </dgm:pt>
    <dgm:pt modelId="{36929D4B-21B2-4532-B628-65B66688C38C}" type="parTrans" cxnId="{269565B3-2AAC-4AF4-9F74-2636C5CF67D1}">
      <dgm:prSet/>
      <dgm:spPr/>
      <dgm:t>
        <a:bodyPr/>
        <a:lstStyle/>
        <a:p>
          <a:endParaRPr lang="en-US"/>
        </a:p>
      </dgm:t>
    </dgm:pt>
    <dgm:pt modelId="{2820F8BA-A320-455F-B3FF-98512F2AA4EF}" type="sibTrans" cxnId="{269565B3-2AAC-4AF4-9F74-2636C5CF67D1}">
      <dgm:prSet/>
      <dgm:spPr/>
      <dgm:t>
        <a:bodyPr/>
        <a:lstStyle/>
        <a:p>
          <a:endParaRPr lang="en-US"/>
        </a:p>
      </dgm:t>
    </dgm:pt>
    <dgm:pt modelId="{83DDBF78-B163-4298-BA61-018C621A0B84}">
      <dgm:prSet phldr="0"/>
      <dgm:spPr/>
      <dgm:t>
        <a:bodyPr/>
        <a:lstStyle/>
        <a:p>
          <a:pPr rtl="0"/>
          <a:r>
            <a:rPr lang="pl-PL" dirty="0" err="1">
              <a:latin typeface="Century Gothic" panose="020B0502020202020204"/>
            </a:rPr>
            <a:t>Literature</a:t>
          </a:r>
          <a:r>
            <a:rPr lang="pl-PL" dirty="0">
              <a:latin typeface="Century Gothic" panose="020B0502020202020204"/>
            </a:rPr>
            <a:t> </a:t>
          </a:r>
          <a:r>
            <a:rPr lang="pl-PL" dirty="0" err="1">
              <a:latin typeface="Century Gothic" panose="020B0502020202020204"/>
            </a:rPr>
            <a:t>reviews</a:t>
          </a:r>
          <a:endParaRPr lang="pl-PL" dirty="0"/>
        </a:p>
      </dgm:t>
    </dgm:pt>
    <dgm:pt modelId="{B34ABFC4-90C3-402B-92DA-F770CD970895}" type="parTrans" cxnId="{0F92A94D-9C30-4BB4-ACE4-05ED96F0505B}">
      <dgm:prSet/>
      <dgm:spPr/>
      <dgm:t>
        <a:bodyPr/>
        <a:lstStyle/>
        <a:p>
          <a:endParaRPr lang="en-US"/>
        </a:p>
      </dgm:t>
    </dgm:pt>
    <dgm:pt modelId="{07CE55D5-8358-4A67-98D6-B8415BB4A829}" type="sibTrans" cxnId="{0F92A94D-9C30-4BB4-ACE4-05ED96F0505B}">
      <dgm:prSet/>
      <dgm:spPr/>
      <dgm:t>
        <a:bodyPr/>
        <a:lstStyle/>
        <a:p>
          <a:endParaRPr lang="en-US"/>
        </a:p>
      </dgm:t>
    </dgm:pt>
    <dgm:pt modelId="{3E02DDF3-39B5-47F8-BD74-67191E614CEE}">
      <dgm:prSet phldr="0"/>
      <dgm:spPr/>
      <dgm:t>
        <a:bodyPr/>
        <a:lstStyle/>
        <a:p>
          <a:pPr rtl="0"/>
          <a:r>
            <a:rPr lang="pl-PL" b="0" i="0" dirty="0" err="1">
              <a:latin typeface="Century Gothic" panose="020B0502020202020204"/>
            </a:rPr>
            <a:t>Results</a:t>
          </a:r>
          <a:r>
            <a:rPr lang="pl-PL" b="0" i="0" dirty="0">
              <a:latin typeface="Century Gothic" panose="020B0502020202020204"/>
            </a:rPr>
            <a:t> we </a:t>
          </a:r>
          <a:r>
            <a:rPr lang="pl-PL" b="0" i="0" dirty="0" err="1">
              <a:latin typeface="Century Gothic" panose="020B0502020202020204"/>
            </a:rPr>
            <a:t>hope</a:t>
          </a:r>
          <a:r>
            <a:rPr lang="pl-PL" b="0" i="0" dirty="0">
              <a:latin typeface="Century Gothic" panose="020B0502020202020204"/>
            </a:rPr>
            <a:t> for</a:t>
          </a:r>
          <a:r>
            <a:rPr lang="pl-PL" dirty="0">
              <a:latin typeface="Century Gothic" panose="020B0502020202020204"/>
            </a:rPr>
            <a:t> </a:t>
          </a:r>
          <a:endParaRPr lang="pl-PL" dirty="0"/>
        </a:p>
      </dgm:t>
    </dgm:pt>
    <dgm:pt modelId="{BA785980-DFF5-49BE-BF58-9A0902899EDE}" type="parTrans" cxnId="{5EBAB1D7-7553-49CE-9AAF-DB6F7A120A24}">
      <dgm:prSet/>
      <dgm:spPr/>
      <dgm:t>
        <a:bodyPr/>
        <a:lstStyle/>
        <a:p>
          <a:endParaRPr lang="en-GB"/>
        </a:p>
      </dgm:t>
    </dgm:pt>
    <dgm:pt modelId="{08B84203-A11E-406E-BC6D-81C95AA43A58}" type="sibTrans" cxnId="{5EBAB1D7-7553-49CE-9AAF-DB6F7A120A24}">
      <dgm:prSet/>
      <dgm:spPr/>
      <dgm:t>
        <a:bodyPr/>
        <a:lstStyle/>
        <a:p>
          <a:endParaRPr lang="en-GB"/>
        </a:p>
      </dgm:t>
    </dgm:pt>
    <dgm:pt modelId="{B903C7F3-ECF0-4EED-9C4D-4E11B632B6E0}">
      <dgm:prSet phldr="0"/>
      <dgm:spPr/>
      <dgm:t>
        <a:bodyPr/>
        <a:lstStyle/>
        <a:p>
          <a:pPr rtl="0"/>
          <a:r>
            <a:rPr lang="pl-PL">
              <a:latin typeface="Century Gothic" panose="020B0502020202020204"/>
            </a:rPr>
            <a:t>What we chose to implement</a:t>
          </a:r>
          <a:endParaRPr lang="pl-PL" dirty="0">
            <a:latin typeface="Century Gothic" panose="020B0502020202020204"/>
          </a:endParaRPr>
        </a:p>
      </dgm:t>
    </dgm:pt>
    <dgm:pt modelId="{D0F28E74-232B-4033-A747-CF15106AD38E}" type="parTrans" cxnId="{27E989E0-9E99-46B5-BBFB-672D0F453A89}">
      <dgm:prSet/>
      <dgm:spPr/>
      <dgm:t>
        <a:bodyPr/>
        <a:lstStyle/>
        <a:p>
          <a:endParaRPr lang="en-GB"/>
        </a:p>
      </dgm:t>
    </dgm:pt>
    <dgm:pt modelId="{15834C56-441E-46FD-BB4F-B239F39DB2F7}" type="sibTrans" cxnId="{27E989E0-9E99-46B5-BBFB-672D0F453A89}">
      <dgm:prSet/>
      <dgm:spPr/>
      <dgm:t>
        <a:bodyPr/>
        <a:lstStyle/>
        <a:p>
          <a:endParaRPr lang="en-GB"/>
        </a:p>
      </dgm:t>
    </dgm:pt>
    <dgm:pt modelId="{4F3C490C-9EA8-4FA0-9EDE-71189DA832B9}">
      <dgm:prSet phldr="0"/>
      <dgm:spPr/>
      <dgm:t>
        <a:bodyPr/>
        <a:lstStyle/>
        <a:p>
          <a:pPr rtl="0"/>
          <a:r>
            <a:rPr lang="pl-PL" dirty="0" err="1">
              <a:latin typeface="Century Gothic" panose="020B0502020202020204"/>
            </a:rPr>
            <a:t>Our</a:t>
          </a:r>
          <a:r>
            <a:rPr lang="pl-PL" b="0" i="0" u="none" strike="noStrike" cap="none" baseline="0" noProof="0" dirty="0">
              <a:latin typeface="Century Gothic"/>
            </a:rPr>
            <a:t> </a:t>
          </a:r>
          <a:r>
            <a:rPr lang="pl-PL" b="0" i="0" u="none" strike="noStrike" cap="none" baseline="0" noProof="0" dirty="0" err="1">
              <a:latin typeface="Century Gothic"/>
            </a:rPr>
            <a:t>goals</a:t>
          </a:r>
          <a:r>
            <a:rPr lang="pl-PL" b="0" i="0" u="none" strike="noStrike" cap="none" baseline="0" noProof="0" dirty="0">
              <a:latin typeface="Century Gothic"/>
            </a:rPr>
            <a:t> and </a:t>
          </a:r>
          <a:r>
            <a:rPr lang="pl-PL" b="0" i="0" u="none" strike="noStrike" cap="none" baseline="0" noProof="0" dirty="0" err="1">
              <a:latin typeface="Century Gothic"/>
            </a:rPr>
            <a:t>motivations</a:t>
          </a:r>
          <a:endParaRPr lang="pl-PL" dirty="0"/>
        </a:p>
      </dgm:t>
    </dgm:pt>
    <dgm:pt modelId="{1C0851D8-7716-4B42-B00E-F9DBB1CEB785}" type="parTrans" cxnId="{409D075F-96B5-4B0A-BA99-5F927AD7BEEE}">
      <dgm:prSet/>
      <dgm:spPr/>
      <dgm:t>
        <a:bodyPr/>
        <a:lstStyle/>
        <a:p>
          <a:endParaRPr lang="pl-PL"/>
        </a:p>
      </dgm:t>
    </dgm:pt>
    <dgm:pt modelId="{E101B4EF-3467-4269-B003-ECACA306D8EF}" type="sibTrans" cxnId="{409D075F-96B5-4B0A-BA99-5F927AD7BEEE}">
      <dgm:prSet/>
      <dgm:spPr/>
      <dgm:t>
        <a:bodyPr/>
        <a:lstStyle/>
        <a:p>
          <a:endParaRPr lang="pl-PL"/>
        </a:p>
      </dgm:t>
    </dgm:pt>
    <dgm:pt modelId="{56C346F9-CEA8-497D-AB87-A453190E7A9E}" type="pres">
      <dgm:prSet presAssocID="{45FFF393-9250-4B0C-B90A-8D937BAA7923}" presName="linear" presStyleCnt="0">
        <dgm:presLayoutVars>
          <dgm:animLvl val="lvl"/>
          <dgm:resizeHandles val="exact"/>
        </dgm:presLayoutVars>
      </dgm:prSet>
      <dgm:spPr/>
    </dgm:pt>
    <dgm:pt modelId="{30191787-5029-47B2-8E8C-31576577E0F9}" type="pres">
      <dgm:prSet presAssocID="{7D2A280A-E918-4A9F-860C-59E3963E8EE7}" presName="parentText" presStyleLbl="node1" presStyleIdx="0" presStyleCnt="5">
        <dgm:presLayoutVars>
          <dgm:chMax val="0"/>
          <dgm:bulletEnabled val="1"/>
        </dgm:presLayoutVars>
      </dgm:prSet>
      <dgm:spPr/>
    </dgm:pt>
    <dgm:pt modelId="{2AFA1FC1-A677-4508-B4CE-603ACD711706}" type="pres">
      <dgm:prSet presAssocID="{2820F8BA-A320-455F-B3FF-98512F2AA4EF}" presName="spacer" presStyleCnt="0"/>
      <dgm:spPr/>
    </dgm:pt>
    <dgm:pt modelId="{1BF50D45-7ED4-4260-8500-AF94677C27EA}" type="pres">
      <dgm:prSet presAssocID="{4F3C490C-9EA8-4FA0-9EDE-71189DA832B9}" presName="parentText" presStyleLbl="node1" presStyleIdx="1" presStyleCnt="5">
        <dgm:presLayoutVars>
          <dgm:chMax val="0"/>
          <dgm:bulletEnabled val="1"/>
        </dgm:presLayoutVars>
      </dgm:prSet>
      <dgm:spPr/>
    </dgm:pt>
    <dgm:pt modelId="{F35EFE88-79DE-469C-82FA-5E2667D35BB9}" type="pres">
      <dgm:prSet presAssocID="{E101B4EF-3467-4269-B003-ECACA306D8EF}" presName="spacer" presStyleCnt="0"/>
      <dgm:spPr/>
    </dgm:pt>
    <dgm:pt modelId="{20A9EAA1-7525-4E39-95A6-793F9FE320B5}" type="pres">
      <dgm:prSet presAssocID="{3E02DDF3-39B5-47F8-BD74-67191E614CEE}" presName="parentText" presStyleLbl="node1" presStyleIdx="2" presStyleCnt="5">
        <dgm:presLayoutVars>
          <dgm:chMax val="0"/>
          <dgm:bulletEnabled val="1"/>
        </dgm:presLayoutVars>
      </dgm:prSet>
      <dgm:spPr/>
    </dgm:pt>
    <dgm:pt modelId="{6DDEA58B-991D-4584-AF26-F092E3365374}" type="pres">
      <dgm:prSet presAssocID="{08B84203-A11E-406E-BC6D-81C95AA43A58}" presName="spacer" presStyleCnt="0"/>
      <dgm:spPr/>
    </dgm:pt>
    <dgm:pt modelId="{0C699406-0CDB-4E6E-BC4E-BF0CADD7B4AB}" type="pres">
      <dgm:prSet presAssocID="{83DDBF78-B163-4298-BA61-018C621A0B84}" presName="parentText" presStyleLbl="node1" presStyleIdx="3" presStyleCnt="5">
        <dgm:presLayoutVars>
          <dgm:chMax val="0"/>
          <dgm:bulletEnabled val="1"/>
        </dgm:presLayoutVars>
      </dgm:prSet>
      <dgm:spPr/>
    </dgm:pt>
    <dgm:pt modelId="{8A09A925-77DF-4568-968A-BDE4045A8C8D}" type="pres">
      <dgm:prSet presAssocID="{07CE55D5-8358-4A67-98D6-B8415BB4A829}" presName="spacer" presStyleCnt="0"/>
      <dgm:spPr/>
    </dgm:pt>
    <dgm:pt modelId="{C739A77E-6567-4F79-A208-0037C6B24BB1}" type="pres">
      <dgm:prSet presAssocID="{B903C7F3-ECF0-4EED-9C4D-4E11B632B6E0}" presName="parentText" presStyleLbl="node1" presStyleIdx="4" presStyleCnt="5">
        <dgm:presLayoutVars>
          <dgm:chMax val="0"/>
          <dgm:bulletEnabled val="1"/>
        </dgm:presLayoutVars>
      </dgm:prSet>
      <dgm:spPr/>
    </dgm:pt>
  </dgm:ptLst>
  <dgm:cxnLst>
    <dgm:cxn modelId="{5F0A9D0D-5E86-4500-B56B-473F547E36D4}" type="presOf" srcId="{B903C7F3-ECF0-4EED-9C4D-4E11B632B6E0}" destId="{C739A77E-6567-4F79-A208-0037C6B24BB1}" srcOrd="0" destOrd="0" presId="urn:microsoft.com/office/officeart/2005/8/layout/vList2"/>
    <dgm:cxn modelId="{D470D83D-37B7-4465-A08C-D9AEB683A551}" type="presOf" srcId="{45FFF393-9250-4B0C-B90A-8D937BAA7923}" destId="{56C346F9-CEA8-497D-AB87-A453190E7A9E}" srcOrd="0" destOrd="0" presId="urn:microsoft.com/office/officeart/2005/8/layout/vList2"/>
    <dgm:cxn modelId="{409D075F-96B5-4B0A-BA99-5F927AD7BEEE}" srcId="{45FFF393-9250-4B0C-B90A-8D937BAA7923}" destId="{4F3C490C-9EA8-4FA0-9EDE-71189DA832B9}" srcOrd="1" destOrd="0" parTransId="{1C0851D8-7716-4B42-B00E-F9DBB1CEB785}" sibTransId="{E101B4EF-3467-4269-B003-ECACA306D8EF}"/>
    <dgm:cxn modelId="{17EBE54C-CA49-4339-9700-68DEC5157DD6}" type="presOf" srcId="{3E02DDF3-39B5-47F8-BD74-67191E614CEE}" destId="{20A9EAA1-7525-4E39-95A6-793F9FE320B5}" srcOrd="0" destOrd="0" presId="urn:microsoft.com/office/officeart/2005/8/layout/vList2"/>
    <dgm:cxn modelId="{0F92A94D-9C30-4BB4-ACE4-05ED96F0505B}" srcId="{45FFF393-9250-4B0C-B90A-8D937BAA7923}" destId="{83DDBF78-B163-4298-BA61-018C621A0B84}" srcOrd="3" destOrd="0" parTransId="{B34ABFC4-90C3-402B-92DA-F770CD970895}" sibTransId="{07CE55D5-8358-4A67-98D6-B8415BB4A829}"/>
    <dgm:cxn modelId="{F5907C54-FB46-4F9C-B91F-756C9AF0D1DB}" type="presOf" srcId="{83DDBF78-B163-4298-BA61-018C621A0B84}" destId="{0C699406-0CDB-4E6E-BC4E-BF0CADD7B4AB}" srcOrd="0" destOrd="0" presId="urn:microsoft.com/office/officeart/2005/8/layout/vList2"/>
    <dgm:cxn modelId="{269565B3-2AAC-4AF4-9F74-2636C5CF67D1}" srcId="{45FFF393-9250-4B0C-B90A-8D937BAA7923}" destId="{7D2A280A-E918-4A9F-860C-59E3963E8EE7}" srcOrd="0" destOrd="0" parTransId="{36929D4B-21B2-4532-B628-65B66688C38C}" sibTransId="{2820F8BA-A320-455F-B3FF-98512F2AA4EF}"/>
    <dgm:cxn modelId="{5EBAB1D7-7553-49CE-9AAF-DB6F7A120A24}" srcId="{45FFF393-9250-4B0C-B90A-8D937BAA7923}" destId="{3E02DDF3-39B5-47F8-BD74-67191E614CEE}" srcOrd="2" destOrd="0" parTransId="{BA785980-DFF5-49BE-BF58-9A0902899EDE}" sibTransId="{08B84203-A11E-406E-BC6D-81C95AA43A58}"/>
    <dgm:cxn modelId="{F7D4E3DB-16E4-4B58-A0A8-1088E276296A}" type="presOf" srcId="{4F3C490C-9EA8-4FA0-9EDE-71189DA832B9}" destId="{1BF50D45-7ED4-4260-8500-AF94677C27EA}" srcOrd="0" destOrd="0" presId="urn:microsoft.com/office/officeart/2005/8/layout/vList2"/>
    <dgm:cxn modelId="{27E989E0-9E99-46B5-BBFB-672D0F453A89}" srcId="{45FFF393-9250-4B0C-B90A-8D937BAA7923}" destId="{B903C7F3-ECF0-4EED-9C4D-4E11B632B6E0}" srcOrd="4" destOrd="0" parTransId="{D0F28E74-232B-4033-A747-CF15106AD38E}" sibTransId="{15834C56-441E-46FD-BB4F-B239F39DB2F7}"/>
    <dgm:cxn modelId="{6C975FFD-6904-4E42-A463-15EC4643FC78}" type="presOf" srcId="{7D2A280A-E918-4A9F-860C-59E3963E8EE7}" destId="{30191787-5029-47B2-8E8C-31576577E0F9}" srcOrd="0" destOrd="0" presId="urn:microsoft.com/office/officeart/2005/8/layout/vList2"/>
    <dgm:cxn modelId="{FC4C6688-7772-4379-983C-2E15A7E5F67E}" type="presParOf" srcId="{56C346F9-CEA8-497D-AB87-A453190E7A9E}" destId="{30191787-5029-47B2-8E8C-31576577E0F9}" srcOrd="0" destOrd="0" presId="urn:microsoft.com/office/officeart/2005/8/layout/vList2"/>
    <dgm:cxn modelId="{1BE2F8B5-B9D6-4CD2-8DE6-518E9F03E045}" type="presParOf" srcId="{56C346F9-CEA8-497D-AB87-A453190E7A9E}" destId="{2AFA1FC1-A677-4508-B4CE-603ACD711706}" srcOrd="1" destOrd="0" presId="urn:microsoft.com/office/officeart/2005/8/layout/vList2"/>
    <dgm:cxn modelId="{4C41C84E-5DAD-458D-A6DF-46EAA7243BF6}" type="presParOf" srcId="{56C346F9-CEA8-497D-AB87-A453190E7A9E}" destId="{1BF50D45-7ED4-4260-8500-AF94677C27EA}" srcOrd="2" destOrd="0" presId="urn:microsoft.com/office/officeart/2005/8/layout/vList2"/>
    <dgm:cxn modelId="{C0D8AFB7-FCE2-42BB-A387-BC0D107AC9AE}" type="presParOf" srcId="{56C346F9-CEA8-497D-AB87-A453190E7A9E}" destId="{F35EFE88-79DE-469C-82FA-5E2667D35BB9}" srcOrd="3" destOrd="0" presId="urn:microsoft.com/office/officeart/2005/8/layout/vList2"/>
    <dgm:cxn modelId="{C15DD376-E187-4D6B-B226-3705ED55F0A3}" type="presParOf" srcId="{56C346F9-CEA8-497D-AB87-A453190E7A9E}" destId="{20A9EAA1-7525-4E39-95A6-793F9FE320B5}" srcOrd="4" destOrd="0" presId="urn:microsoft.com/office/officeart/2005/8/layout/vList2"/>
    <dgm:cxn modelId="{34E249FD-5E8C-4A26-A2E9-E219D171F8AC}" type="presParOf" srcId="{56C346F9-CEA8-497D-AB87-A453190E7A9E}" destId="{6DDEA58B-991D-4584-AF26-F092E3365374}" srcOrd="5" destOrd="0" presId="urn:microsoft.com/office/officeart/2005/8/layout/vList2"/>
    <dgm:cxn modelId="{3634D20F-204A-4411-8FDF-C2CF2CCAB12E}" type="presParOf" srcId="{56C346F9-CEA8-497D-AB87-A453190E7A9E}" destId="{0C699406-0CDB-4E6E-BC4E-BF0CADD7B4AB}" srcOrd="6" destOrd="0" presId="urn:microsoft.com/office/officeart/2005/8/layout/vList2"/>
    <dgm:cxn modelId="{F5D51D2E-4733-4431-9428-EEBAD33665C2}" type="presParOf" srcId="{56C346F9-CEA8-497D-AB87-A453190E7A9E}" destId="{8A09A925-77DF-4568-968A-BDE4045A8C8D}" srcOrd="7" destOrd="0" presId="urn:microsoft.com/office/officeart/2005/8/layout/vList2"/>
    <dgm:cxn modelId="{054F1B17-B6B0-4F30-8F63-259CA337E437}" type="presParOf" srcId="{56C346F9-CEA8-497D-AB87-A453190E7A9E}" destId="{C739A77E-6567-4F79-A208-0037C6B24BB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969E6F-8C04-479C-A30B-332BEDD1F038}" type="doc">
      <dgm:prSet loTypeId="urn:microsoft.com/office/officeart/2005/8/layout/hierarchy2" loCatId="hierarchy" qsTypeId="urn:microsoft.com/office/officeart/2005/8/quickstyle/simple1" qsCatId="simple" csTypeId="urn:microsoft.com/office/officeart/2005/8/colors/accent0_3" csCatId="mainScheme" phldr="1"/>
      <dgm:spPr/>
      <dgm:t>
        <a:bodyPr/>
        <a:lstStyle/>
        <a:p>
          <a:endParaRPr lang="en-US"/>
        </a:p>
      </dgm:t>
    </dgm:pt>
    <dgm:pt modelId="{162530CC-FB9A-4547-B2CA-0820B19C93A9}">
      <dgm:prSet/>
      <dgm:spPr/>
      <dgm:t>
        <a:bodyPr/>
        <a:lstStyle/>
        <a:p>
          <a:r>
            <a:rPr lang="en-GB" dirty="0"/>
            <a:t>A single member of population is represented as a pair of two structures</a:t>
          </a:r>
          <a:endParaRPr lang="en-US" dirty="0"/>
        </a:p>
      </dgm:t>
    </dgm:pt>
    <dgm:pt modelId="{CB8B2F70-D2FF-4B87-A1F5-04312905EEE7}" type="parTrans" cxnId="{C8402EEE-60DB-457D-915B-79B5612D98AD}">
      <dgm:prSet/>
      <dgm:spPr/>
      <dgm:t>
        <a:bodyPr/>
        <a:lstStyle/>
        <a:p>
          <a:endParaRPr lang="en-US"/>
        </a:p>
      </dgm:t>
    </dgm:pt>
    <dgm:pt modelId="{72C32A06-43E8-4DE5-9348-53A9140767DE}" type="sibTrans" cxnId="{C8402EEE-60DB-457D-915B-79B5612D98AD}">
      <dgm:prSet/>
      <dgm:spPr/>
      <dgm:t>
        <a:bodyPr/>
        <a:lstStyle/>
        <a:p>
          <a:endParaRPr lang="en-US"/>
        </a:p>
      </dgm:t>
    </dgm:pt>
    <dgm:pt modelId="{BB00B540-F20D-438B-A79F-DBF24EA0AA04}">
      <dgm:prSet/>
      <dgm:spPr/>
      <dgm:t>
        <a:bodyPr/>
        <a:lstStyle/>
        <a:p>
          <a:r>
            <a:rPr lang="en-GB"/>
            <a:t>Path that the Thief took</a:t>
          </a:r>
          <a:endParaRPr lang="en-US"/>
        </a:p>
      </dgm:t>
    </dgm:pt>
    <dgm:pt modelId="{51317BBA-3B74-449A-8B5F-181734527BE1}" type="parTrans" cxnId="{79553B89-50D4-4D79-A2B5-27B6347C999A}">
      <dgm:prSet/>
      <dgm:spPr/>
      <dgm:t>
        <a:bodyPr/>
        <a:lstStyle/>
        <a:p>
          <a:endParaRPr lang="en-US"/>
        </a:p>
      </dgm:t>
    </dgm:pt>
    <dgm:pt modelId="{DE929550-333D-42A6-B18C-C92CE42C3DCD}" type="sibTrans" cxnId="{79553B89-50D4-4D79-A2B5-27B6347C999A}">
      <dgm:prSet/>
      <dgm:spPr/>
      <dgm:t>
        <a:bodyPr/>
        <a:lstStyle/>
        <a:p>
          <a:endParaRPr lang="en-US"/>
        </a:p>
      </dgm:t>
    </dgm:pt>
    <dgm:pt modelId="{43509877-4121-4F6D-90FA-3046782589E5}">
      <dgm:prSet/>
      <dgm:spPr/>
      <dgm:t>
        <a:bodyPr/>
        <a:lstStyle/>
        <a:p>
          <a:r>
            <a:rPr lang="en-GB"/>
            <a:t>Items which the thief stole</a:t>
          </a:r>
          <a:endParaRPr lang="en-US"/>
        </a:p>
      </dgm:t>
    </dgm:pt>
    <dgm:pt modelId="{B0E86639-1602-4034-8AE8-C9A108BC94E7}" type="parTrans" cxnId="{4896FADF-7EAC-4936-BA79-35B2E1EE2C2E}">
      <dgm:prSet/>
      <dgm:spPr/>
      <dgm:t>
        <a:bodyPr/>
        <a:lstStyle/>
        <a:p>
          <a:endParaRPr lang="en-US"/>
        </a:p>
      </dgm:t>
    </dgm:pt>
    <dgm:pt modelId="{4BE2E91B-1F58-4E49-A6A3-3F1692D421CC}" type="sibTrans" cxnId="{4896FADF-7EAC-4936-BA79-35B2E1EE2C2E}">
      <dgm:prSet/>
      <dgm:spPr/>
      <dgm:t>
        <a:bodyPr/>
        <a:lstStyle/>
        <a:p>
          <a:endParaRPr lang="en-US"/>
        </a:p>
      </dgm:t>
    </dgm:pt>
    <dgm:pt modelId="{F1E7901A-BCAF-4C73-B077-4485E80378B5}">
      <dgm:prSet/>
      <dgm:spPr/>
      <dgm:t>
        <a:bodyPr/>
        <a:lstStyle/>
        <a:p>
          <a:r>
            <a:rPr lang="en-GB" dirty="0"/>
            <a:t>Solution is printed exactly as we’ve seen before with information on total Profit and current Weight for printed solution</a:t>
          </a:r>
          <a:endParaRPr lang="en-US" dirty="0"/>
        </a:p>
      </dgm:t>
    </dgm:pt>
    <dgm:pt modelId="{1B4C2481-735B-4B2F-80E3-1D8149CC4CFC}" type="parTrans" cxnId="{C6F48711-55A2-40B5-A308-25647AA6945A}">
      <dgm:prSet/>
      <dgm:spPr/>
      <dgm:t>
        <a:bodyPr/>
        <a:lstStyle/>
        <a:p>
          <a:endParaRPr lang="en-US"/>
        </a:p>
      </dgm:t>
    </dgm:pt>
    <dgm:pt modelId="{800F159C-378A-4218-A291-BCE6E9769CAC}" type="sibTrans" cxnId="{C6F48711-55A2-40B5-A308-25647AA6945A}">
      <dgm:prSet/>
      <dgm:spPr/>
      <dgm:t>
        <a:bodyPr/>
        <a:lstStyle/>
        <a:p>
          <a:endParaRPr lang="en-US"/>
        </a:p>
      </dgm:t>
    </dgm:pt>
    <dgm:pt modelId="{6AB5A7EE-F73D-48B3-88C9-A70449F9CEA2}" type="pres">
      <dgm:prSet presAssocID="{11969E6F-8C04-479C-A30B-332BEDD1F038}" presName="diagram" presStyleCnt="0">
        <dgm:presLayoutVars>
          <dgm:chPref val="1"/>
          <dgm:dir/>
          <dgm:animOne val="branch"/>
          <dgm:animLvl val="lvl"/>
          <dgm:resizeHandles val="exact"/>
        </dgm:presLayoutVars>
      </dgm:prSet>
      <dgm:spPr/>
    </dgm:pt>
    <dgm:pt modelId="{6338990D-146B-4BD6-B423-4729D5F70ABE}" type="pres">
      <dgm:prSet presAssocID="{162530CC-FB9A-4547-B2CA-0820B19C93A9}" presName="root1" presStyleCnt="0"/>
      <dgm:spPr/>
    </dgm:pt>
    <dgm:pt modelId="{7CB9BB0B-D207-42A9-8E6F-65C1278517D7}" type="pres">
      <dgm:prSet presAssocID="{162530CC-FB9A-4547-B2CA-0820B19C93A9}" presName="LevelOneTextNode" presStyleLbl="node0" presStyleIdx="0" presStyleCnt="2">
        <dgm:presLayoutVars>
          <dgm:chPref val="3"/>
        </dgm:presLayoutVars>
      </dgm:prSet>
      <dgm:spPr/>
    </dgm:pt>
    <dgm:pt modelId="{56503A4D-B266-40C1-9E38-1F85D1A7943A}" type="pres">
      <dgm:prSet presAssocID="{162530CC-FB9A-4547-B2CA-0820B19C93A9}" presName="level2hierChild" presStyleCnt="0"/>
      <dgm:spPr/>
    </dgm:pt>
    <dgm:pt modelId="{2D53B280-B751-48E7-AF49-3F660F28357D}" type="pres">
      <dgm:prSet presAssocID="{51317BBA-3B74-449A-8B5F-181734527BE1}" presName="conn2-1" presStyleLbl="parChTrans1D2" presStyleIdx="0" presStyleCnt="2"/>
      <dgm:spPr/>
    </dgm:pt>
    <dgm:pt modelId="{7AF55462-F970-4A96-B638-21A883EC62BB}" type="pres">
      <dgm:prSet presAssocID="{51317BBA-3B74-449A-8B5F-181734527BE1}" presName="connTx" presStyleLbl="parChTrans1D2" presStyleIdx="0" presStyleCnt="2"/>
      <dgm:spPr/>
    </dgm:pt>
    <dgm:pt modelId="{8104B136-CB05-4FAA-8B8E-1B615DD1A9BE}" type="pres">
      <dgm:prSet presAssocID="{BB00B540-F20D-438B-A79F-DBF24EA0AA04}" presName="root2" presStyleCnt="0"/>
      <dgm:spPr/>
    </dgm:pt>
    <dgm:pt modelId="{97D1B76A-E3A9-4F06-A00F-A6A8F8F30FE8}" type="pres">
      <dgm:prSet presAssocID="{BB00B540-F20D-438B-A79F-DBF24EA0AA04}" presName="LevelTwoTextNode" presStyleLbl="node2" presStyleIdx="0" presStyleCnt="2">
        <dgm:presLayoutVars>
          <dgm:chPref val="3"/>
        </dgm:presLayoutVars>
      </dgm:prSet>
      <dgm:spPr/>
    </dgm:pt>
    <dgm:pt modelId="{257D39B9-6D9D-4EC0-AD02-84C0E91BAA31}" type="pres">
      <dgm:prSet presAssocID="{BB00B540-F20D-438B-A79F-DBF24EA0AA04}" presName="level3hierChild" presStyleCnt="0"/>
      <dgm:spPr/>
    </dgm:pt>
    <dgm:pt modelId="{A1FC3DD2-955C-460A-B708-6EB4302BCF93}" type="pres">
      <dgm:prSet presAssocID="{B0E86639-1602-4034-8AE8-C9A108BC94E7}" presName="conn2-1" presStyleLbl="parChTrans1D2" presStyleIdx="1" presStyleCnt="2"/>
      <dgm:spPr/>
    </dgm:pt>
    <dgm:pt modelId="{143284AA-ADD4-4F48-A26B-7372BB6D485F}" type="pres">
      <dgm:prSet presAssocID="{B0E86639-1602-4034-8AE8-C9A108BC94E7}" presName="connTx" presStyleLbl="parChTrans1D2" presStyleIdx="1" presStyleCnt="2"/>
      <dgm:spPr/>
    </dgm:pt>
    <dgm:pt modelId="{44B23DAF-D634-4E2F-A23E-7750CE46C47E}" type="pres">
      <dgm:prSet presAssocID="{43509877-4121-4F6D-90FA-3046782589E5}" presName="root2" presStyleCnt="0"/>
      <dgm:spPr/>
    </dgm:pt>
    <dgm:pt modelId="{ED0A47FD-B6AD-4BEF-87BB-49375056D006}" type="pres">
      <dgm:prSet presAssocID="{43509877-4121-4F6D-90FA-3046782589E5}" presName="LevelTwoTextNode" presStyleLbl="node2" presStyleIdx="1" presStyleCnt="2">
        <dgm:presLayoutVars>
          <dgm:chPref val="3"/>
        </dgm:presLayoutVars>
      </dgm:prSet>
      <dgm:spPr/>
    </dgm:pt>
    <dgm:pt modelId="{FCB6A366-23CB-4B74-AB91-F3B82EEF411C}" type="pres">
      <dgm:prSet presAssocID="{43509877-4121-4F6D-90FA-3046782589E5}" presName="level3hierChild" presStyleCnt="0"/>
      <dgm:spPr/>
    </dgm:pt>
    <dgm:pt modelId="{54B183C3-367D-4FB0-A93D-DB2916F1C7E8}" type="pres">
      <dgm:prSet presAssocID="{F1E7901A-BCAF-4C73-B077-4485E80378B5}" presName="root1" presStyleCnt="0"/>
      <dgm:spPr/>
    </dgm:pt>
    <dgm:pt modelId="{3FEAEDF5-C735-4A95-8AF8-251DD6DD3942}" type="pres">
      <dgm:prSet presAssocID="{F1E7901A-BCAF-4C73-B077-4485E80378B5}" presName="LevelOneTextNode" presStyleLbl="node0" presStyleIdx="1" presStyleCnt="2">
        <dgm:presLayoutVars>
          <dgm:chPref val="3"/>
        </dgm:presLayoutVars>
      </dgm:prSet>
      <dgm:spPr/>
    </dgm:pt>
    <dgm:pt modelId="{4FD1AB5A-C3CA-49F0-BB56-E1AA8E6DB1E2}" type="pres">
      <dgm:prSet presAssocID="{F1E7901A-BCAF-4C73-B077-4485E80378B5}" presName="level2hierChild" presStyleCnt="0"/>
      <dgm:spPr/>
    </dgm:pt>
  </dgm:ptLst>
  <dgm:cxnLst>
    <dgm:cxn modelId="{C6F48711-55A2-40B5-A308-25647AA6945A}" srcId="{11969E6F-8C04-479C-A30B-332BEDD1F038}" destId="{F1E7901A-BCAF-4C73-B077-4485E80378B5}" srcOrd="1" destOrd="0" parTransId="{1B4C2481-735B-4B2F-80E3-1D8149CC4CFC}" sibTransId="{800F159C-378A-4218-A291-BCE6E9769CAC}"/>
    <dgm:cxn modelId="{39DA6C27-2841-45CD-ADDA-D79581119792}" type="presOf" srcId="{F1E7901A-BCAF-4C73-B077-4485E80378B5}" destId="{3FEAEDF5-C735-4A95-8AF8-251DD6DD3942}" srcOrd="0" destOrd="0" presId="urn:microsoft.com/office/officeart/2005/8/layout/hierarchy2"/>
    <dgm:cxn modelId="{C6C3216A-B3F4-4ACA-A1E0-AF6CA1E987B9}" type="presOf" srcId="{43509877-4121-4F6D-90FA-3046782589E5}" destId="{ED0A47FD-B6AD-4BEF-87BB-49375056D006}" srcOrd="0" destOrd="0" presId="urn:microsoft.com/office/officeart/2005/8/layout/hierarchy2"/>
    <dgm:cxn modelId="{5AA28A52-803E-4E4C-B36B-5D383D7E36BA}" type="presOf" srcId="{51317BBA-3B74-449A-8B5F-181734527BE1}" destId="{2D53B280-B751-48E7-AF49-3F660F28357D}" srcOrd="0" destOrd="0" presId="urn:microsoft.com/office/officeart/2005/8/layout/hierarchy2"/>
    <dgm:cxn modelId="{79553B89-50D4-4D79-A2B5-27B6347C999A}" srcId="{162530CC-FB9A-4547-B2CA-0820B19C93A9}" destId="{BB00B540-F20D-438B-A79F-DBF24EA0AA04}" srcOrd="0" destOrd="0" parTransId="{51317BBA-3B74-449A-8B5F-181734527BE1}" sibTransId="{DE929550-333D-42A6-B18C-C92CE42C3DCD}"/>
    <dgm:cxn modelId="{2425F490-D7E3-4D43-8F65-EC7E5C1C06B9}" type="presOf" srcId="{BB00B540-F20D-438B-A79F-DBF24EA0AA04}" destId="{97D1B76A-E3A9-4F06-A00F-A6A8F8F30FE8}" srcOrd="0" destOrd="0" presId="urn:microsoft.com/office/officeart/2005/8/layout/hierarchy2"/>
    <dgm:cxn modelId="{F45795D4-C38C-4986-A5B3-718362F020F8}" type="presOf" srcId="{51317BBA-3B74-449A-8B5F-181734527BE1}" destId="{7AF55462-F970-4A96-B638-21A883EC62BB}" srcOrd="1" destOrd="0" presId="urn:microsoft.com/office/officeart/2005/8/layout/hierarchy2"/>
    <dgm:cxn modelId="{4896FADF-7EAC-4936-BA79-35B2E1EE2C2E}" srcId="{162530CC-FB9A-4547-B2CA-0820B19C93A9}" destId="{43509877-4121-4F6D-90FA-3046782589E5}" srcOrd="1" destOrd="0" parTransId="{B0E86639-1602-4034-8AE8-C9A108BC94E7}" sibTransId="{4BE2E91B-1F58-4E49-A6A3-3F1692D421CC}"/>
    <dgm:cxn modelId="{5E29B1ED-0143-426E-94F4-D56FAEDF04B3}" type="presOf" srcId="{11969E6F-8C04-479C-A30B-332BEDD1F038}" destId="{6AB5A7EE-F73D-48B3-88C9-A70449F9CEA2}" srcOrd="0" destOrd="0" presId="urn:microsoft.com/office/officeart/2005/8/layout/hierarchy2"/>
    <dgm:cxn modelId="{C8402EEE-60DB-457D-915B-79B5612D98AD}" srcId="{11969E6F-8C04-479C-A30B-332BEDD1F038}" destId="{162530CC-FB9A-4547-B2CA-0820B19C93A9}" srcOrd="0" destOrd="0" parTransId="{CB8B2F70-D2FF-4B87-A1F5-04312905EEE7}" sibTransId="{72C32A06-43E8-4DE5-9348-53A9140767DE}"/>
    <dgm:cxn modelId="{35A0DFF7-D0B7-4799-9831-ACDFB742F3C3}" type="presOf" srcId="{B0E86639-1602-4034-8AE8-C9A108BC94E7}" destId="{A1FC3DD2-955C-460A-B708-6EB4302BCF93}" srcOrd="0" destOrd="0" presId="urn:microsoft.com/office/officeart/2005/8/layout/hierarchy2"/>
    <dgm:cxn modelId="{A2D803FA-F46F-438C-81B7-A7672D083E8F}" type="presOf" srcId="{162530CC-FB9A-4547-B2CA-0820B19C93A9}" destId="{7CB9BB0B-D207-42A9-8E6F-65C1278517D7}" srcOrd="0" destOrd="0" presId="urn:microsoft.com/office/officeart/2005/8/layout/hierarchy2"/>
    <dgm:cxn modelId="{F6CC15FE-2C64-4F58-BFBA-211E4F45A1E8}" type="presOf" srcId="{B0E86639-1602-4034-8AE8-C9A108BC94E7}" destId="{143284AA-ADD4-4F48-A26B-7372BB6D485F}" srcOrd="1" destOrd="0" presId="urn:microsoft.com/office/officeart/2005/8/layout/hierarchy2"/>
    <dgm:cxn modelId="{F9B53216-A8AE-4FAC-A1B5-67D46159549F}" type="presParOf" srcId="{6AB5A7EE-F73D-48B3-88C9-A70449F9CEA2}" destId="{6338990D-146B-4BD6-B423-4729D5F70ABE}" srcOrd="0" destOrd="0" presId="urn:microsoft.com/office/officeart/2005/8/layout/hierarchy2"/>
    <dgm:cxn modelId="{AE9A702C-E0D5-4D04-A692-E65644A178A6}" type="presParOf" srcId="{6338990D-146B-4BD6-B423-4729D5F70ABE}" destId="{7CB9BB0B-D207-42A9-8E6F-65C1278517D7}" srcOrd="0" destOrd="0" presId="urn:microsoft.com/office/officeart/2005/8/layout/hierarchy2"/>
    <dgm:cxn modelId="{54A165E7-D687-4080-B8E1-57E6320444B4}" type="presParOf" srcId="{6338990D-146B-4BD6-B423-4729D5F70ABE}" destId="{56503A4D-B266-40C1-9E38-1F85D1A7943A}" srcOrd="1" destOrd="0" presId="urn:microsoft.com/office/officeart/2005/8/layout/hierarchy2"/>
    <dgm:cxn modelId="{C49FEC20-AB45-4441-9B3C-57F11AB7209B}" type="presParOf" srcId="{56503A4D-B266-40C1-9E38-1F85D1A7943A}" destId="{2D53B280-B751-48E7-AF49-3F660F28357D}" srcOrd="0" destOrd="0" presId="urn:microsoft.com/office/officeart/2005/8/layout/hierarchy2"/>
    <dgm:cxn modelId="{0FE1B0A9-0618-43DC-B5D9-84ED8097397C}" type="presParOf" srcId="{2D53B280-B751-48E7-AF49-3F660F28357D}" destId="{7AF55462-F970-4A96-B638-21A883EC62BB}" srcOrd="0" destOrd="0" presId="urn:microsoft.com/office/officeart/2005/8/layout/hierarchy2"/>
    <dgm:cxn modelId="{AABDCDC8-4544-43E9-AFEE-B48E8CBA3F60}" type="presParOf" srcId="{56503A4D-B266-40C1-9E38-1F85D1A7943A}" destId="{8104B136-CB05-4FAA-8B8E-1B615DD1A9BE}" srcOrd="1" destOrd="0" presId="urn:microsoft.com/office/officeart/2005/8/layout/hierarchy2"/>
    <dgm:cxn modelId="{F7621F28-131A-47B2-8FE0-1DC430DCFB4F}" type="presParOf" srcId="{8104B136-CB05-4FAA-8B8E-1B615DD1A9BE}" destId="{97D1B76A-E3A9-4F06-A00F-A6A8F8F30FE8}" srcOrd="0" destOrd="0" presId="urn:microsoft.com/office/officeart/2005/8/layout/hierarchy2"/>
    <dgm:cxn modelId="{363F46CC-6A3E-4A4C-B9CC-6E45ACD0DA26}" type="presParOf" srcId="{8104B136-CB05-4FAA-8B8E-1B615DD1A9BE}" destId="{257D39B9-6D9D-4EC0-AD02-84C0E91BAA31}" srcOrd="1" destOrd="0" presId="urn:microsoft.com/office/officeart/2005/8/layout/hierarchy2"/>
    <dgm:cxn modelId="{F335AA78-50F3-4A83-9EF9-668BF65B62DD}" type="presParOf" srcId="{56503A4D-B266-40C1-9E38-1F85D1A7943A}" destId="{A1FC3DD2-955C-460A-B708-6EB4302BCF93}" srcOrd="2" destOrd="0" presId="urn:microsoft.com/office/officeart/2005/8/layout/hierarchy2"/>
    <dgm:cxn modelId="{C32753A0-D035-4BE0-8F02-EB63273A2FD0}" type="presParOf" srcId="{A1FC3DD2-955C-460A-B708-6EB4302BCF93}" destId="{143284AA-ADD4-4F48-A26B-7372BB6D485F}" srcOrd="0" destOrd="0" presId="urn:microsoft.com/office/officeart/2005/8/layout/hierarchy2"/>
    <dgm:cxn modelId="{E982E381-7A12-4413-A292-5B247398CFAF}" type="presParOf" srcId="{56503A4D-B266-40C1-9E38-1F85D1A7943A}" destId="{44B23DAF-D634-4E2F-A23E-7750CE46C47E}" srcOrd="3" destOrd="0" presId="urn:microsoft.com/office/officeart/2005/8/layout/hierarchy2"/>
    <dgm:cxn modelId="{148A5117-B87A-4F49-A594-F2FB1F84E76F}" type="presParOf" srcId="{44B23DAF-D634-4E2F-A23E-7750CE46C47E}" destId="{ED0A47FD-B6AD-4BEF-87BB-49375056D006}" srcOrd="0" destOrd="0" presId="urn:microsoft.com/office/officeart/2005/8/layout/hierarchy2"/>
    <dgm:cxn modelId="{BBF9C400-8CBA-4FC8-84FC-D7A5F0CF48DB}" type="presParOf" srcId="{44B23DAF-D634-4E2F-A23E-7750CE46C47E}" destId="{FCB6A366-23CB-4B74-AB91-F3B82EEF411C}" srcOrd="1" destOrd="0" presId="urn:microsoft.com/office/officeart/2005/8/layout/hierarchy2"/>
    <dgm:cxn modelId="{1E22BD1C-E204-43D4-992D-9C0F30A3D33E}" type="presParOf" srcId="{6AB5A7EE-F73D-48B3-88C9-A70449F9CEA2}" destId="{54B183C3-367D-4FB0-A93D-DB2916F1C7E8}" srcOrd="1" destOrd="0" presId="urn:microsoft.com/office/officeart/2005/8/layout/hierarchy2"/>
    <dgm:cxn modelId="{45EB5545-7831-4DFC-8A57-FF7900054AD0}" type="presParOf" srcId="{54B183C3-367D-4FB0-A93D-DB2916F1C7E8}" destId="{3FEAEDF5-C735-4A95-8AF8-251DD6DD3942}" srcOrd="0" destOrd="0" presId="urn:microsoft.com/office/officeart/2005/8/layout/hierarchy2"/>
    <dgm:cxn modelId="{FEC0B7FC-F94E-4D09-BE46-D2D5A5034A5B}" type="presParOf" srcId="{54B183C3-367D-4FB0-A93D-DB2916F1C7E8}" destId="{4FD1AB5A-C3CA-49F0-BB56-E1AA8E6DB1E2}"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191787-5029-47B2-8E8C-31576577E0F9}">
      <dsp:nvSpPr>
        <dsp:cNvPr id="0" name=""/>
        <dsp:cNvSpPr/>
      </dsp:nvSpPr>
      <dsp:spPr>
        <a:xfrm>
          <a:off x="0" y="117157"/>
          <a:ext cx="6496050" cy="791505"/>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pl-PL" sz="3300" kern="1200" dirty="0">
              <a:latin typeface="Century Gothic" panose="020B0502020202020204"/>
            </a:rPr>
            <a:t>Travelling </a:t>
          </a:r>
          <a:r>
            <a:rPr lang="pl-PL" sz="3300" kern="1200" dirty="0" err="1">
              <a:latin typeface="Century Gothic" panose="020B0502020202020204"/>
            </a:rPr>
            <a:t>thief</a:t>
          </a:r>
          <a:r>
            <a:rPr lang="pl-PL" sz="3300" kern="1200">
              <a:latin typeface="Century Gothic" panose="020B0502020202020204"/>
            </a:rPr>
            <a:t> problem</a:t>
          </a:r>
          <a:endParaRPr lang="pl-PL" sz="3300" kern="1200" dirty="0"/>
        </a:p>
      </dsp:txBody>
      <dsp:txXfrm>
        <a:off x="38638" y="155795"/>
        <a:ext cx="6418774" cy="714229"/>
      </dsp:txXfrm>
    </dsp:sp>
    <dsp:sp modelId="{1BF50D45-7ED4-4260-8500-AF94677C27EA}">
      <dsp:nvSpPr>
        <dsp:cNvPr id="0" name=""/>
        <dsp:cNvSpPr/>
      </dsp:nvSpPr>
      <dsp:spPr>
        <a:xfrm>
          <a:off x="0" y="1003702"/>
          <a:ext cx="6496050" cy="791505"/>
        </a:xfrm>
        <a:prstGeom prst="round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pl-PL" sz="3300" kern="1200" dirty="0" err="1">
              <a:latin typeface="Century Gothic" panose="020B0502020202020204"/>
            </a:rPr>
            <a:t>Our</a:t>
          </a:r>
          <a:r>
            <a:rPr lang="pl-PL" sz="3300" b="0" i="0" u="none" strike="noStrike" kern="1200" cap="none" baseline="0" noProof="0" dirty="0">
              <a:latin typeface="Century Gothic"/>
            </a:rPr>
            <a:t> </a:t>
          </a:r>
          <a:r>
            <a:rPr lang="pl-PL" sz="3300" b="0" i="0" u="none" strike="noStrike" kern="1200" cap="none" baseline="0" noProof="0" dirty="0" err="1">
              <a:latin typeface="Century Gothic"/>
            </a:rPr>
            <a:t>goals</a:t>
          </a:r>
          <a:r>
            <a:rPr lang="pl-PL" sz="3300" b="0" i="0" u="none" strike="noStrike" kern="1200" cap="none" baseline="0" noProof="0" dirty="0">
              <a:latin typeface="Century Gothic"/>
            </a:rPr>
            <a:t> and </a:t>
          </a:r>
          <a:r>
            <a:rPr lang="pl-PL" sz="3300" b="0" i="0" u="none" strike="noStrike" kern="1200" cap="none" baseline="0" noProof="0" dirty="0" err="1">
              <a:latin typeface="Century Gothic"/>
            </a:rPr>
            <a:t>motivations</a:t>
          </a:r>
          <a:endParaRPr lang="pl-PL" sz="3300" kern="1200" dirty="0"/>
        </a:p>
      </dsp:txBody>
      <dsp:txXfrm>
        <a:off x="38638" y="1042340"/>
        <a:ext cx="6418774" cy="714229"/>
      </dsp:txXfrm>
    </dsp:sp>
    <dsp:sp modelId="{20A9EAA1-7525-4E39-95A6-793F9FE320B5}">
      <dsp:nvSpPr>
        <dsp:cNvPr id="0" name=""/>
        <dsp:cNvSpPr/>
      </dsp:nvSpPr>
      <dsp:spPr>
        <a:xfrm>
          <a:off x="0" y="1890247"/>
          <a:ext cx="6496050" cy="791505"/>
        </a:xfrm>
        <a:prstGeom prst="round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pl-PL" sz="3300" b="0" i="0" kern="1200" dirty="0" err="1">
              <a:latin typeface="Century Gothic" panose="020B0502020202020204"/>
            </a:rPr>
            <a:t>Results</a:t>
          </a:r>
          <a:r>
            <a:rPr lang="pl-PL" sz="3300" b="0" i="0" kern="1200" dirty="0">
              <a:latin typeface="Century Gothic" panose="020B0502020202020204"/>
            </a:rPr>
            <a:t> we </a:t>
          </a:r>
          <a:r>
            <a:rPr lang="pl-PL" sz="3300" b="0" i="0" kern="1200" dirty="0" err="1">
              <a:latin typeface="Century Gothic" panose="020B0502020202020204"/>
            </a:rPr>
            <a:t>hope</a:t>
          </a:r>
          <a:r>
            <a:rPr lang="pl-PL" sz="3300" b="0" i="0" kern="1200" dirty="0">
              <a:latin typeface="Century Gothic" panose="020B0502020202020204"/>
            </a:rPr>
            <a:t> for</a:t>
          </a:r>
          <a:r>
            <a:rPr lang="pl-PL" sz="3300" kern="1200" dirty="0">
              <a:latin typeface="Century Gothic" panose="020B0502020202020204"/>
            </a:rPr>
            <a:t> </a:t>
          </a:r>
          <a:endParaRPr lang="pl-PL" sz="3300" kern="1200" dirty="0"/>
        </a:p>
      </dsp:txBody>
      <dsp:txXfrm>
        <a:off x="38638" y="1928885"/>
        <a:ext cx="6418774" cy="714229"/>
      </dsp:txXfrm>
    </dsp:sp>
    <dsp:sp modelId="{0C699406-0CDB-4E6E-BC4E-BF0CADD7B4AB}">
      <dsp:nvSpPr>
        <dsp:cNvPr id="0" name=""/>
        <dsp:cNvSpPr/>
      </dsp:nvSpPr>
      <dsp:spPr>
        <a:xfrm>
          <a:off x="0" y="2776792"/>
          <a:ext cx="6496050" cy="791505"/>
        </a:xfrm>
        <a:prstGeom prst="round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pl-PL" sz="3300" kern="1200" dirty="0" err="1">
              <a:latin typeface="Century Gothic" panose="020B0502020202020204"/>
            </a:rPr>
            <a:t>Literature</a:t>
          </a:r>
          <a:r>
            <a:rPr lang="pl-PL" sz="3300" kern="1200" dirty="0">
              <a:latin typeface="Century Gothic" panose="020B0502020202020204"/>
            </a:rPr>
            <a:t> </a:t>
          </a:r>
          <a:r>
            <a:rPr lang="pl-PL" sz="3300" kern="1200" dirty="0" err="1">
              <a:latin typeface="Century Gothic" panose="020B0502020202020204"/>
            </a:rPr>
            <a:t>reviews</a:t>
          </a:r>
          <a:endParaRPr lang="pl-PL" sz="3300" kern="1200" dirty="0"/>
        </a:p>
      </dsp:txBody>
      <dsp:txXfrm>
        <a:off x="38638" y="2815430"/>
        <a:ext cx="6418774" cy="714229"/>
      </dsp:txXfrm>
    </dsp:sp>
    <dsp:sp modelId="{C739A77E-6567-4F79-A208-0037C6B24BB1}">
      <dsp:nvSpPr>
        <dsp:cNvPr id="0" name=""/>
        <dsp:cNvSpPr/>
      </dsp:nvSpPr>
      <dsp:spPr>
        <a:xfrm>
          <a:off x="0" y="3663337"/>
          <a:ext cx="6496050" cy="791505"/>
        </a:xfrm>
        <a:prstGeom prst="round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pl-PL" sz="3300" kern="1200">
              <a:latin typeface="Century Gothic" panose="020B0502020202020204"/>
            </a:rPr>
            <a:t>What we chose to implement</a:t>
          </a:r>
          <a:endParaRPr lang="pl-PL" sz="3300" kern="1200" dirty="0">
            <a:latin typeface="Century Gothic" panose="020B0502020202020204"/>
          </a:endParaRPr>
        </a:p>
      </dsp:txBody>
      <dsp:txXfrm>
        <a:off x="38638" y="3701975"/>
        <a:ext cx="6418774" cy="7142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9BB0B-D207-42A9-8E6F-65C1278517D7}">
      <dsp:nvSpPr>
        <dsp:cNvPr id="0" name=""/>
        <dsp:cNvSpPr/>
      </dsp:nvSpPr>
      <dsp:spPr>
        <a:xfrm>
          <a:off x="1161032" y="705564"/>
          <a:ext cx="2449810" cy="1224905"/>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A single member of population is represented as a pair of two structures</a:t>
          </a:r>
          <a:endParaRPr lang="en-US" sz="1500" kern="1200" dirty="0"/>
        </a:p>
      </dsp:txBody>
      <dsp:txXfrm>
        <a:off x="1196908" y="741440"/>
        <a:ext cx="2378058" cy="1153153"/>
      </dsp:txXfrm>
    </dsp:sp>
    <dsp:sp modelId="{2D53B280-B751-48E7-AF49-3F660F28357D}">
      <dsp:nvSpPr>
        <dsp:cNvPr id="0" name=""/>
        <dsp:cNvSpPr/>
      </dsp:nvSpPr>
      <dsp:spPr>
        <a:xfrm rot="19457599">
          <a:off x="3497414" y="932853"/>
          <a:ext cx="1206780" cy="66005"/>
        </a:xfrm>
        <a:custGeom>
          <a:avLst/>
          <a:gdLst/>
          <a:ahLst/>
          <a:cxnLst/>
          <a:rect l="0" t="0" r="0" b="0"/>
          <a:pathLst>
            <a:path>
              <a:moveTo>
                <a:pt x="0" y="33002"/>
              </a:moveTo>
              <a:lnTo>
                <a:pt x="1206780" y="33002"/>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70634" y="935687"/>
        <a:ext cx="60339" cy="60339"/>
      </dsp:txXfrm>
    </dsp:sp>
    <dsp:sp modelId="{97D1B76A-E3A9-4F06-A00F-A6A8F8F30FE8}">
      <dsp:nvSpPr>
        <dsp:cNvPr id="0" name=""/>
        <dsp:cNvSpPr/>
      </dsp:nvSpPr>
      <dsp:spPr>
        <a:xfrm>
          <a:off x="4590766" y="1243"/>
          <a:ext cx="2449810" cy="1224905"/>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a:t>Path that the Thief took</a:t>
          </a:r>
          <a:endParaRPr lang="en-US" sz="1500" kern="1200"/>
        </a:p>
      </dsp:txBody>
      <dsp:txXfrm>
        <a:off x="4626642" y="37119"/>
        <a:ext cx="2378058" cy="1153153"/>
      </dsp:txXfrm>
    </dsp:sp>
    <dsp:sp modelId="{A1FC3DD2-955C-460A-B708-6EB4302BCF93}">
      <dsp:nvSpPr>
        <dsp:cNvPr id="0" name=""/>
        <dsp:cNvSpPr/>
      </dsp:nvSpPr>
      <dsp:spPr>
        <a:xfrm rot="2142401">
          <a:off x="3497414" y="1637174"/>
          <a:ext cx="1206780" cy="66005"/>
        </a:xfrm>
        <a:custGeom>
          <a:avLst/>
          <a:gdLst/>
          <a:ahLst/>
          <a:cxnLst/>
          <a:rect l="0" t="0" r="0" b="0"/>
          <a:pathLst>
            <a:path>
              <a:moveTo>
                <a:pt x="0" y="33002"/>
              </a:moveTo>
              <a:lnTo>
                <a:pt x="1206780" y="33002"/>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70634" y="1640007"/>
        <a:ext cx="60339" cy="60339"/>
      </dsp:txXfrm>
    </dsp:sp>
    <dsp:sp modelId="{ED0A47FD-B6AD-4BEF-87BB-49375056D006}">
      <dsp:nvSpPr>
        <dsp:cNvPr id="0" name=""/>
        <dsp:cNvSpPr/>
      </dsp:nvSpPr>
      <dsp:spPr>
        <a:xfrm>
          <a:off x="4590766" y="1409884"/>
          <a:ext cx="2449810" cy="1224905"/>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a:t>Items which the thief stole</a:t>
          </a:r>
          <a:endParaRPr lang="en-US" sz="1500" kern="1200"/>
        </a:p>
      </dsp:txBody>
      <dsp:txXfrm>
        <a:off x="4626642" y="1445760"/>
        <a:ext cx="2378058" cy="1153153"/>
      </dsp:txXfrm>
    </dsp:sp>
    <dsp:sp modelId="{3FEAEDF5-C735-4A95-8AF8-251DD6DD3942}">
      <dsp:nvSpPr>
        <dsp:cNvPr id="0" name=""/>
        <dsp:cNvSpPr/>
      </dsp:nvSpPr>
      <dsp:spPr>
        <a:xfrm>
          <a:off x="1161032" y="2114205"/>
          <a:ext cx="2449810" cy="1224905"/>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Solution is printed exactly as we’ve seen before with information on total Profit and current Weight for printed solution</a:t>
          </a:r>
          <a:endParaRPr lang="en-US" sz="1500" kern="1200" dirty="0"/>
        </a:p>
      </dsp:txBody>
      <dsp:txXfrm>
        <a:off x="1196908" y="2150081"/>
        <a:ext cx="2378058" cy="115315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FE8573-CC5D-4F9E-86D8-CD3FEE7AF929}" type="datetimeFigureOut">
              <a:rPr lang="en-GB" smtClean="0"/>
              <a:t>03/12/2019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07CE78-5DA9-4CA9-8B72-0FAF356795B0}" type="slidenum">
              <a:rPr lang="en-GB" smtClean="0"/>
              <a:t>‹#›</a:t>
            </a:fld>
            <a:endParaRPr lang="en-GB"/>
          </a:p>
        </p:txBody>
      </p:sp>
    </p:spTree>
    <p:extLst>
      <p:ext uri="{BB962C8B-B14F-4D97-AF65-F5344CB8AC3E}">
        <p14:creationId xmlns:p14="http://schemas.microsoft.com/office/powerpoint/2010/main" val="135613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n cities, and the distance matrix D</a:t>
            </a:r>
            <a:r>
              <a:rPr lang="pl-PL" dirty="0"/>
              <a:t> i</a:t>
            </a:r>
            <a:r>
              <a:rPr lang="en-US" dirty="0"/>
              <a:t>s given. Also, there are m items each of them having a value pk and weight wk. There is a thief who is going to visit these cities exactly once and pick some items from the cities and fill his knapsack. The maximum weight for the knapsack is W. The aim is to find a tour that visits all of the cities exactly once and gets back to the starting city, optimizing objective function(s) while the total weight of the knapsack is not violated. Note that the objective function(s) might be related to the time of the travel and/or the total value the thief gains from picking the items. In the rest of this paper, it is assumed that the thief starts from the first city. Also, the thief can pick the items from the first city only at the beginning. </a:t>
            </a:r>
            <a:endParaRPr lang="pl-PL" dirty="0"/>
          </a:p>
          <a:p>
            <a:endParaRPr lang="pl-PL" dirty="0"/>
          </a:p>
        </p:txBody>
      </p:sp>
      <p:sp>
        <p:nvSpPr>
          <p:cNvPr id="4" name="Symbol zastępczy numeru slajdu 3"/>
          <p:cNvSpPr>
            <a:spLocks noGrp="1"/>
          </p:cNvSpPr>
          <p:nvPr>
            <p:ph type="sldNum" sz="quarter" idx="5"/>
          </p:nvPr>
        </p:nvSpPr>
        <p:spPr/>
        <p:txBody>
          <a:bodyPr/>
          <a:lstStyle/>
          <a:p>
            <a:fld id="{7C07CE78-5DA9-4CA9-8B72-0FAF356795B0}" type="slidenum">
              <a:rPr lang="en-GB" smtClean="0"/>
              <a:t>2</a:t>
            </a:fld>
            <a:endParaRPr lang="en-GB"/>
          </a:p>
        </p:txBody>
      </p:sp>
    </p:spTree>
    <p:extLst>
      <p:ext uri="{BB962C8B-B14F-4D97-AF65-F5344CB8AC3E}">
        <p14:creationId xmlns:p14="http://schemas.microsoft.com/office/powerpoint/2010/main" val="177979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FDF3A61-7E1D-49BB-ABAC-D5392D11737B}" type="datetime1">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05381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EA18CD-2DAE-4668-AD72-A457D21BE9D3}" type="datetime1">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22295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00AF659-E904-4789-94AE-60C354053DB0}" type="datetime1">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11203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54795F-4A2F-4CB3-BE27-FB812E96988C}" type="datetime1">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281121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59D8DB-68B8-4E5C-8247-748479BA5F0A}" type="datetime1">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68550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FFDEA9-FFDA-49C5-A2AD-83C74468169F}" type="datetime1">
              <a:rPr lang="en-US" smtClean="0"/>
              <a:t>12/4/2019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21290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86EAAC-A277-455C-88D0-1D0F21675548}" type="datetime1">
              <a:rPr lang="en-US" smtClean="0"/>
              <a:t>12/4/2019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08630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33C130-F4E0-4D20-92B1-21AC513B31FD}" type="datetime1">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2347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689062-4E3D-4C48-AFAA-2D9CD53CF7B6}" type="datetime1">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658428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18245E62-D229-4672-A4AD-837E0A61680E}" type="datetime1">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16749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D6F4C2-7263-496A-BE0C-2761F74B36CE}" type="datetime1">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2691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25D83B-0EEE-4D4F-B8DE-D2C47B1454C5}" type="datetime1">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45566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86010E-DF64-40DC-863F-F40A2159E778}" type="datetime1">
              <a:rPr lang="en-US" smtClean="0"/>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14543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FE9AE93D-76CD-4880-A380-D3FF784EB86C}" type="datetime1">
              <a:rPr lang="en-US" smtClean="0"/>
              <a:t>12/4/2019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703906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FFF6045-6727-4BC9-8782-26AD1404A41C}" type="datetime1">
              <a:rPr lang="en-US" smtClean="0"/>
              <a:t>12/4/2019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24678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742F165-84B2-4B4F-AACA-4F56A1CD1E75}" type="datetime1">
              <a:rPr lang="en-US" smtClean="0"/>
              <a:t>12/4/2019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75767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3099D6-323D-45A2-88DA-08EF7C7F2344}" type="datetime1">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2872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5775740-D624-480A-BA84-B09DA28B474E}" type="datetime1">
              <a:rPr lang="en-US" smtClean="0"/>
              <a:t>12/4/2019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39317742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dl.acm.org/citation.cfm?id=2598249" TargetMode="External"/><Relationship Id="rId7" Type="http://schemas.openxmlformats.org/officeDocument/2006/relationships/hyperlink" Target="https://sites.google.com/site/mohammadrezabonyadi/standarddatabases/travelling-thief-problem-data-bases-and-raw-results" TargetMode="External"/><Relationship Id="rId2" Type="http://schemas.openxmlformats.org/officeDocument/2006/relationships/hyperlink" Target="https://cs.adelaide.edu.au/~zbyszek/Papers/TTP.pdf" TargetMode="External"/><Relationship Id="rId1" Type="http://schemas.openxmlformats.org/officeDocument/2006/relationships/slideLayout" Target="../slideLayouts/slideLayout2.xml"/><Relationship Id="rId6" Type="http://schemas.openxmlformats.org/officeDocument/2006/relationships/hyperlink" Target="https://www.geeksforgeeks.org/genetic-algorithms/" TargetMode="External"/><Relationship Id="rId5" Type="http://schemas.openxmlformats.org/officeDocument/2006/relationships/hyperlink" Target="https://towardsdatascience.com/introduction-to-optimization-with-genetic-algorithm-2f5001d9964b" TargetMode="External"/><Relationship Id="rId4" Type="http://schemas.openxmlformats.org/officeDocument/2006/relationships/hyperlink" Target="https://www.intechopen.com/books/simulated-annealing-advances-applications-and-hybridizations/simulated-annealing-evolutio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29" name="Rectangle 22">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31" name="Freeform: Shape 26">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62580F66-7AC9-49B1-A225-80BFB7DF5587}"/>
              </a:ext>
            </a:extLst>
          </p:cNvPr>
          <p:cNvSpPr>
            <a:spLocks noGrp="1"/>
          </p:cNvSpPr>
          <p:nvPr>
            <p:ph type="ctrTitle"/>
          </p:nvPr>
        </p:nvSpPr>
        <p:spPr>
          <a:xfrm>
            <a:off x="965505" y="623571"/>
            <a:ext cx="10260990" cy="3523885"/>
          </a:xfrm>
        </p:spPr>
        <p:txBody>
          <a:bodyPr>
            <a:normAutofit/>
          </a:bodyPr>
          <a:lstStyle/>
          <a:p>
            <a:pPr algn="ctr">
              <a:lnSpc>
                <a:spcPct val="90000"/>
              </a:lnSpc>
            </a:pPr>
            <a:r>
              <a:rPr lang="pl-PL" sz="6200" dirty="0" err="1"/>
              <a:t>Efficiency</a:t>
            </a:r>
            <a:r>
              <a:rPr lang="pl-PL" sz="6200" dirty="0"/>
              <a:t> </a:t>
            </a:r>
            <a:r>
              <a:rPr lang="pl-PL" sz="6200" dirty="0" err="1"/>
              <a:t>comparison</a:t>
            </a:r>
            <a:r>
              <a:rPr lang="pl-PL" sz="6200" dirty="0"/>
              <a:t> </a:t>
            </a:r>
            <a:br>
              <a:rPr lang="en-GB" sz="6200" dirty="0"/>
            </a:br>
            <a:r>
              <a:rPr lang="pl-PL" sz="6200" dirty="0"/>
              <a:t>for </a:t>
            </a:r>
            <a:r>
              <a:rPr lang="pl-PL" sz="6200" dirty="0" err="1"/>
              <a:t>metaheuristics</a:t>
            </a:r>
            <a:r>
              <a:rPr lang="pl-PL" sz="6200" dirty="0"/>
              <a:t> in </a:t>
            </a:r>
            <a:r>
              <a:rPr lang="pl-PL" sz="6200" dirty="0" err="1"/>
              <a:t>solving</a:t>
            </a:r>
            <a:r>
              <a:rPr lang="pl-PL" sz="6200" dirty="0"/>
              <a:t> the </a:t>
            </a:r>
            <a:r>
              <a:rPr lang="pl-PL" sz="6200" dirty="0" err="1"/>
              <a:t>Traveling</a:t>
            </a:r>
            <a:r>
              <a:rPr lang="pl-PL" sz="6200" dirty="0"/>
              <a:t> </a:t>
            </a:r>
            <a:br>
              <a:rPr lang="pl-PL" sz="6200" dirty="0"/>
            </a:br>
            <a:r>
              <a:rPr lang="pl-PL" sz="6200" dirty="0" err="1"/>
              <a:t>Thief</a:t>
            </a:r>
            <a:r>
              <a:rPr lang="pl-PL" sz="6200" dirty="0"/>
              <a:t> Problem</a:t>
            </a:r>
          </a:p>
        </p:txBody>
      </p:sp>
      <p:sp>
        <p:nvSpPr>
          <p:cNvPr id="3" name="Podtytuł 2">
            <a:extLst>
              <a:ext uri="{FF2B5EF4-FFF2-40B4-BE49-F238E27FC236}">
                <a16:creationId xmlns:a16="http://schemas.microsoft.com/office/drawing/2014/main" id="{F1EB6CFB-F357-436F-A3D9-1082F3F5FAF9}"/>
              </a:ext>
            </a:extLst>
          </p:cNvPr>
          <p:cNvSpPr>
            <a:spLocks noGrp="1"/>
          </p:cNvSpPr>
          <p:nvPr>
            <p:ph type="subTitle" idx="1"/>
          </p:nvPr>
        </p:nvSpPr>
        <p:spPr>
          <a:xfrm>
            <a:off x="965505" y="4777380"/>
            <a:ext cx="10260990" cy="1209763"/>
          </a:xfrm>
        </p:spPr>
        <p:txBody>
          <a:bodyPr>
            <a:normAutofit/>
          </a:bodyPr>
          <a:lstStyle/>
          <a:p>
            <a:pPr algn="ctr">
              <a:lnSpc>
                <a:spcPct val="90000"/>
              </a:lnSpc>
            </a:pPr>
            <a:r>
              <a:rPr lang="pl-PL">
                <a:solidFill>
                  <a:schemeClr val="bg2"/>
                </a:solidFill>
              </a:rPr>
              <a:t>Filip Mazur</a:t>
            </a:r>
          </a:p>
          <a:p>
            <a:pPr algn="ctr">
              <a:lnSpc>
                <a:spcPct val="90000"/>
              </a:lnSpc>
            </a:pPr>
            <a:r>
              <a:rPr lang="pl-PL">
                <a:solidFill>
                  <a:schemeClr val="bg2"/>
                </a:solidFill>
              </a:rPr>
              <a:t>Dawid Ryl</a:t>
            </a:r>
          </a:p>
          <a:p>
            <a:pPr algn="ctr">
              <a:lnSpc>
                <a:spcPct val="90000"/>
              </a:lnSpc>
            </a:pPr>
            <a:r>
              <a:rPr lang="pl-PL">
                <a:solidFill>
                  <a:schemeClr val="bg2"/>
                </a:solidFill>
              </a:rPr>
              <a:t>Piotr Neumann</a:t>
            </a:r>
          </a:p>
        </p:txBody>
      </p:sp>
    </p:spTree>
    <p:extLst>
      <p:ext uri="{BB962C8B-B14F-4D97-AF65-F5344CB8AC3E}">
        <p14:creationId xmlns:p14="http://schemas.microsoft.com/office/powerpoint/2010/main" val="1126487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911F9B1-74A6-4871-B319-BEBF732302BC}"/>
              </a:ext>
            </a:extLst>
          </p:cNvPr>
          <p:cNvSpPr>
            <a:spLocks noGrp="1"/>
          </p:cNvSpPr>
          <p:nvPr>
            <p:ph type="title"/>
          </p:nvPr>
        </p:nvSpPr>
        <p:spPr>
          <a:xfrm>
            <a:off x="621068" y="981073"/>
            <a:ext cx="3339281" cy="4670498"/>
          </a:xfrm>
        </p:spPr>
        <p:txBody>
          <a:bodyPr vert="horz" lIns="91440" tIns="45720" rIns="91440" bIns="45720" rtlCol="0" anchor="b">
            <a:normAutofit fontScale="90000"/>
          </a:bodyPr>
          <a:lstStyle/>
          <a:p>
            <a:r>
              <a:rPr lang="pl-PL" sz="4800" dirty="0" err="1"/>
              <a:t>Literature</a:t>
            </a:r>
            <a:r>
              <a:rPr lang="pl-PL" sz="4800" dirty="0"/>
              <a:t> </a:t>
            </a:r>
            <a:r>
              <a:rPr lang="pl-PL" sz="4800" dirty="0" err="1"/>
              <a:t>reviews</a:t>
            </a:r>
            <a:br>
              <a:rPr lang="pl-PL" sz="4800" dirty="0"/>
            </a:br>
            <a:br>
              <a:rPr lang="pl-PL" sz="4800" dirty="0"/>
            </a:br>
            <a:br>
              <a:rPr lang="pl-PL" sz="4800" dirty="0"/>
            </a:br>
            <a:br>
              <a:rPr lang="pl-PL" sz="4800" dirty="0"/>
            </a:br>
            <a:br>
              <a:rPr lang="pl-PL" sz="4800" dirty="0"/>
            </a:br>
            <a:endParaRPr lang="pl-PL" sz="4800" dirty="0"/>
          </a:p>
        </p:txBody>
      </p:sp>
      <p:sp>
        <p:nvSpPr>
          <p:cNvPr id="6" name="TextBox 3">
            <a:extLst>
              <a:ext uri="{FF2B5EF4-FFF2-40B4-BE49-F238E27FC236}">
                <a16:creationId xmlns:a16="http://schemas.microsoft.com/office/drawing/2014/main" id="{CCF9CE33-D6BC-4085-9EA5-D5D1062615C3}"/>
              </a:ext>
            </a:extLst>
          </p:cNvPr>
          <p:cNvSpPr txBox="1"/>
          <p:nvPr/>
        </p:nvSpPr>
        <p:spPr>
          <a:xfrm>
            <a:off x="4975861" y="804671"/>
            <a:ext cx="6399930" cy="5248657"/>
          </a:xfrm>
          <a:prstGeom prst="rect">
            <a:avLst/>
          </a:prstGeom>
        </p:spPr>
        <p:txBody>
          <a:bodyPr vert="horz" lIns="91440" tIns="45720" rIns="91440" bIns="45720" rtlCol="0" anchor="ctr">
            <a:normAutofit/>
          </a:bodyPr>
          <a:lstStyle/>
          <a:p>
            <a:pPr defTabSz="457200">
              <a:spcBef>
                <a:spcPts val="1000"/>
              </a:spcBef>
              <a:buClr>
                <a:schemeClr val="bg2">
                  <a:lumMod val="40000"/>
                  <a:lumOff val="60000"/>
                </a:schemeClr>
              </a:buClr>
              <a:buSzPct val="80000"/>
            </a:pPr>
            <a:r>
              <a:rPr lang="pl-PL" b="1" cap="all" dirty="0" err="1"/>
              <a:t>Authors</a:t>
            </a:r>
            <a:r>
              <a:rPr lang="pl-PL" b="1" cap="all" dirty="0"/>
              <a:t> GOALS</a:t>
            </a:r>
            <a:endParaRPr lang="en-US" cap="all" dirty="0"/>
          </a:p>
          <a:p>
            <a:pPr marL="285750" indent="-285750" defTabSz="457200">
              <a:spcBef>
                <a:spcPts val="1000"/>
              </a:spcBef>
              <a:buClr>
                <a:schemeClr val="bg2">
                  <a:lumMod val="40000"/>
                  <a:lumOff val="60000"/>
                </a:schemeClr>
              </a:buClr>
              <a:buSzPct val="80000"/>
              <a:buFont typeface="Wingdings 3" charset="2"/>
              <a:buChar char=""/>
            </a:pPr>
            <a:r>
              <a:rPr lang="en-US" dirty="0"/>
              <a:t>Study TTP as a combination of TSP and KP</a:t>
            </a:r>
          </a:p>
          <a:p>
            <a:pPr marL="285750" indent="-285750" defTabSz="457200">
              <a:spcBef>
                <a:spcPts val="1000"/>
              </a:spcBef>
              <a:buClr>
                <a:schemeClr val="bg2">
                  <a:lumMod val="40000"/>
                  <a:lumOff val="60000"/>
                </a:schemeClr>
              </a:buClr>
              <a:buSzPct val="80000"/>
              <a:buFont typeface="Wingdings 3" charset="2"/>
              <a:buChar char=""/>
            </a:pPr>
            <a:r>
              <a:rPr lang="en-US" dirty="0"/>
              <a:t>Compare the problem instances</a:t>
            </a:r>
          </a:p>
          <a:p>
            <a:pPr marL="285750" indent="-285750" defTabSz="457200">
              <a:spcBef>
                <a:spcPts val="1000"/>
              </a:spcBef>
              <a:buClr>
                <a:schemeClr val="bg2">
                  <a:lumMod val="40000"/>
                  <a:lumOff val="60000"/>
                </a:schemeClr>
              </a:buClr>
              <a:buSzPct val="80000"/>
              <a:buFont typeface="Wingdings 3" charset="2"/>
              <a:buChar char=""/>
            </a:pPr>
            <a:r>
              <a:rPr lang="en-US" dirty="0"/>
              <a:t>Provide algorithms that can effectively solve problems with interdependencies</a:t>
            </a:r>
          </a:p>
          <a:p>
            <a:pPr defTabSz="457200">
              <a:spcBef>
                <a:spcPts val="1000"/>
              </a:spcBef>
              <a:buClr>
                <a:schemeClr val="bg2">
                  <a:lumMod val="40000"/>
                  <a:lumOff val="60000"/>
                </a:schemeClr>
              </a:buClr>
              <a:buSzPct val="80000"/>
            </a:pPr>
            <a:r>
              <a:rPr lang="pl-PL" b="1" cap="all" dirty="0">
                <a:latin typeface="+mj-lt"/>
                <a:ea typeface="+mj-ea"/>
                <a:cs typeface="+mj-cs"/>
              </a:rPr>
              <a:t> </a:t>
            </a:r>
          </a:p>
        </p:txBody>
      </p:sp>
      <p:sp>
        <p:nvSpPr>
          <p:cNvPr id="4" name="Symbol zastępczy numeru slajdu 3">
            <a:extLst>
              <a:ext uri="{FF2B5EF4-FFF2-40B4-BE49-F238E27FC236}">
                <a16:creationId xmlns:a16="http://schemas.microsoft.com/office/drawing/2014/main" id="{2F98DEF7-8CC6-4250-B036-1EF23DD24B9C}"/>
              </a:ext>
            </a:extLst>
          </p:cNvPr>
          <p:cNvSpPr>
            <a:spLocks noGrp="1"/>
          </p:cNvSpPr>
          <p:nvPr>
            <p:ph type="sldNum" sz="quarter" idx="12"/>
          </p:nvPr>
        </p:nvSpPr>
        <p:spPr/>
        <p:txBody>
          <a:bodyPr/>
          <a:lstStyle/>
          <a:p>
            <a:fld id="{D57F1E4F-1CFF-5643-939E-02111984F565}" type="slidenum">
              <a:rPr lang="en-US" smtClean="0"/>
              <a:t>9</a:t>
            </a:fld>
            <a:endParaRPr lang="en-US"/>
          </a:p>
        </p:txBody>
      </p:sp>
    </p:spTree>
    <p:extLst>
      <p:ext uri="{BB962C8B-B14F-4D97-AF65-F5344CB8AC3E}">
        <p14:creationId xmlns:p14="http://schemas.microsoft.com/office/powerpoint/2010/main" val="1827394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911F9B1-74A6-4871-B319-BEBF732302BC}"/>
              </a:ext>
            </a:extLst>
          </p:cNvPr>
          <p:cNvSpPr>
            <a:spLocks noGrp="1"/>
          </p:cNvSpPr>
          <p:nvPr>
            <p:ph type="title"/>
          </p:nvPr>
        </p:nvSpPr>
        <p:spPr>
          <a:xfrm>
            <a:off x="621068" y="981073"/>
            <a:ext cx="3339281" cy="4670498"/>
          </a:xfrm>
        </p:spPr>
        <p:txBody>
          <a:bodyPr vert="horz" lIns="91440" tIns="45720" rIns="91440" bIns="45720" rtlCol="0" anchor="b">
            <a:normAutofit fontScale="90000"/>
          </a:bodyPr>
          <a:lstStyle/>
          <a:p>
            <a:r>
              <a:rPr lang="pl-PL" sz="4800" dirty="0" err="1"/>
              <a:t>Literature</a:t>
            </a:r>
            <a:r>
              <a:rPr lang="pl-PL" sz="4800" dirty="0"/>
              <a:t> </a:t>
            </a:r>
            <a:r>
              <a:rPr lang="pl-PL" sz="4800" dirty="0" err="1"/>
              <a:t>reviews</a:t>
            </a:r>
            <a:br>
              <a:rPr lang="pl-PL" sz="4800" dirty="0"/>
            </a:br>
            <a:br>
              <a:rPr lang="pl-PL" sz="4800" dirty="0"/>
            </a:br>
            <a:br>
              <a:rPr lang="pl-PL" sz="4800" dirty="0"/>
            </a:br>
            <a:br>
              <a:rPr lang="pl-PL" sz="4800" dirty="0"/>
            </a:br>
            <a:br>
              <a:rPr lang="pl-PL" sz="4800" dirty="0"/>
            </a:br>
            <a:endParaRPr lang="pl-PL" sz="4800" dirty="0"/>
          </a:p>
        </p:txBody>
      </p:sp>
      <p:sp>
        <p:nvSpPr>
          <p:cNvPr id="6" name="TextBox 3">
            <a:extLst>
              <a:ext uri="{FF2B5EF4-FFF2-40B4-BE49-F238E27FC236}">
                <a16:creationId xmlns:a16="http://schemas.microsoft.com/office/drawing/2014/main" id="{CCF9CE33-D6BC-4085-9EA5-D5D1062615C3}"/>
              </a:ext>
            </a:extLst>
          </p:cNvPr>
          <p:cNvSpPr txBox="1"/>
          <p:nvPr/>
        </p:nvSpPr>
        <p:spPr>
          <a:xfrm>
            <a:off x="4975861" y="804671"/>
            <a:ext cx="6399930" cy="5248657"/>
          </a:xfrm>
          <a:prstGeom prst="rect">
            <a:avLst/>
          </a:prstGeom>
        </p:spPr>
        <p:txBody>
          <a:bodyPr vert="horz" lIns="91440" tIns="45720" rIns="91440" bIns="45720" rtlCol="0" anchor="ctr">
            <a:normAutofit/>
          </a:bodyPr>
          <a:lstStyle/>
          <a:p>
            <a:pPr defTabSz="457200">
              <a:spcBef>
                <a:spcPts val="1000"/>
              </a:spcBef>
              <a:buClr>
                <a:schemeClr val="bg2">
                  <a:lumMod val="40000"/>
                  <a:lumOff val="60000"/>
                </a:schemeClr>
              </a:buClr>
              <a:buSzPct val="80000"/>
            </a:pPr>
            <a:r>
              <a:rPr lang="pl-PL" b="1" cap="all" dirty="0" err="1"/>
              <a:t>Authors</a:t>
            </a:r>
            <a:r>
              <a:rPr lang="pl-PL" b="1" cap="all" dirty="0"/>
              <a:t> Problem</a:t>
            </a:r>
            <a:endParaRPr lang="en-US" cap="all" dirty="0"/>
          </a:p>
          <a:p>
            <a:pPr marL="285750" indent="-285750" defTabSz="457200">
              <a:spcBef>
                <a:spcPts val="1000"/>
              </a:spcBef>
              <a:buClr>
                <a:schemeClr val="bg2">
                  <a:lumMod val="40000"/>
                  <a:lumOff val="60000"/>
                </a:schemeClr>
              </a:buClr>
              <a:buSzPct val="80000"/>
              <a:buFont typeface="Wingdings 3" charset="2"/>
              <a:buChar char=""/>
            </a:pPr>
            <a:r>
              <a:rPr lang="en-US" dirty="0"/>
              <a:t>Keep a balance between two components of the problem</a:t>
            </a:r>
            <a:endParaRPr lang="pl-PL" dirty="0"/>
          </a:p>
          <a:p>
            <a:pPr marL="285750" indent="-285750" defTabSz="457200">
              <a:spcBef>
                <a:spcPts val="1000"/>
              </a:spcBef>
              <a:buClr>
                <a:schemeClr val="bg2">
                  <a:lumMod val="40000"/>
                  <a:lumOff val="60000"/>
                </a:schemeClr>
              </a:buClr>
              <a:buSzPct val="80000"/>
              <a:buFont typeface="Wingdings 3" charset="2"/>
              <a:buChar char=""/>
            </a:pPr>
            <a:r>
              <a:rPr lang="en-US" dirty="0"/>
              <a:t>Near-optimal solution of one sub-problem must not</a:t>
            </a:r>
            <a:r>
              <a:rPr lang="pl-PL" dirty="0"/>
              <a:t> </a:t>
            </a:r>
            <a:r>
              <a:rPr lang="en-US" dirty="0"/>
              <a:t>dominate over the optimal solution of another sub-problem</a:t>
            </a:r>
          </a:p>
          <a:p>
            <a:pPr marL="285750" indent="-285750" defTabSz="457200">
              <a:spcBef>
                <a:spcPts val="1000"/>
              </a:spcBef>
              <a:buClr>
                <a:schemeClr val="bg2">
                  <a:lumMod val="40000"/>
                  <a:lumOff val="60000"/>
                </a:schemeClr>
              </a:buClr>
              <a:buSzPct val="80000"/>
              <a:buFont typeface="Wingdings 3" charset="2"/>
              <a:buChar char=""/>
            </a:pPr>
            <a:r>
              <a:rPr lang="en-US" dirty="0"/>
              <a:t>Solving the shortest tour problem to optimality</a:t>
            </a:r>
            <a:r>
              <a:rPr lang="pl-PL" dirty="0"/>
              <a:t> </a:t>
            </a:r>
            <a:r>
              <a:rPr lang="en-US" dirty="0"/>
              <a:t>must not make the knapsack packing aspect negligible</a:t>
            </a:r>
          </a:p>
          <a:p>
            <a:pPr marL="285750" indent="-285750" defTabSz="457200">
              <a:spcBef>
                <a:spcPts val="1000"/>
              </a:spcBef>
              <a:buClr>
                <a:schemeClr val="bg2">
                  <a:lumMod val="40000"/>
                  <a:lumOff val="60000"/>
                </a:schemeClr>
              </a:buClr>
              <a:buSzPct val="80000"/>
              <a:buFont typeface="Wingdings 3" charset="2"/>
              <a:buChar char=""/>
            </a:pPr>
            <a:r>
              <a:rPr lang="en-US" dirty="0"/>
              <a:t>The most profitable loading plan must not reduce the importance of a shorter tour</a:t>
            </a:r>
            <a:endParaRPr lang="pl-PL" b="1" dirty="0">
              <a:latin typeface="+mj-lt"/>
              <a:ea typeface="+mj-ea"/>
              <a:cs typeface="+mj-cs"/>
            </a:endParaRPr>
          </a:p>
        </p:txBody>
      </p:sp>
      <p:sp>
        <p:nvSpPr>
          <p:cNvPr id="4" name="Symbol zastępczy numeru slajdu 3">
            <a:extLst>
              <a:ext uri="{FF2B5EF4-FFF2-40B4-BE49-F238E27FC236}">
                <a16:creationId xmlns:a16="http://schemas.microsoft.com/office/drawing/2014/main" id="{C03B6067-7C32-4E7A-B14B-2ECE6AF77EBA}"/>
              </a:ext>
            </a:extLst>
          </p:cNvPr>
          <p:cNvSpPr>
            <a:spLocks noGrp="1"/>
          </p:cNvSpPr>
          <p:nvPr>
            <p:ph type="sldNum" sz="quarter" idx="12"/>
          </p:nvPr>
        </p:nvSpPr>
        <p:spPr/>
        <p:txBody>
          <a:bodyPr/>
          <a:lstStyle/>
          <a:p>
            <a:fld id="{D57F1E4F-1CFF-5643-939E-02111984F565}" type="slidenum">
              <a:rPr lang="en-US" smtClean="0"/>
              <a:t>10</a:t>
            </a:fld>
            <a:endParaRPr lang="en-US"/>
          </a:p>
        </p:txBody>
      </p:sp>
    </p:spTree>
    <p:extLst>
      <p:ext uri="{BB962C8B-B14F-4D97-AF65-F5344CB8AC3E}">
        <p14:creationId xmlns:p14="http://schemas.microsoft.com/office/powerpoint/2010/main" val="1828672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911F9B1-74A6-4871-B319-BEBF732302BC}"/>
              </a:ext>
            </a:extLst>
          </p:cNvPr>
          <p:cNvSpPr>
            <a:spLocks noGrp="1"/>
          </p:cNvSpPr>
          <p:nvPr>
            <p:ph type="title"/>
          </p:nvPr>
        </p:nvSpPr>
        <p:spPr>
          <a:xfrm>
            <a:off x="621068" y="981073"/>
            <a:ext cx="3339281" cy="4670498"/>
          </a:xfrm>
        </p:spPr>
        <p:txBody>
          <a:bodyPr vert="horz" lIns="91440" tIns="45720" rIns="91440" bIns="45720" rtlCol="0" anchor="b">
            <a:normAutofit fontScale="90000"/>
          </a:bodyPr>
          <a:lstStyle/>
          <a:p>
            <a:r>
              <a:rPr lang="pl-PL" sz="4800" dirty="0" err="1"/>
              <a:t>Literature</a:t>
            </a:r>
            <a:r>
              <a:rPr lang="pl-PL" sz="4800" dirty="0"/>
              <a:t> </a:t>
            </a:r>
            <a:r>
              <a:rPr lang="pl-PL" sz="4800" dirty="0" err="1"/>
              <a:t>reviews</a:t>
            </a:r>
            <a:br>
              <a:rPr lang="pl-PL" sz="4800" dirty="0"/>
            </a:br>
            <a:br>
              <a:rPr lang="pl-PL" sz="4800" dirty="0"/>
            </a:br>
            <a:br>
              <a:rPr lang="pl-PL" sz="4800" dirty="0"/>
            </a:br>
            <a:br>
              <a:rPr lang="pl-PL" sz="4800" dirty="0"/>
            </a:br>
            <a:br>
              <a:rPr lang="pl-PL" sz="4800" dirty="0"/>
            </a:br>
            <a:endParaRPr lang="pl-PL" sz="4800" dirty="0"/>
          </a:p>
        </p:txBody>
      </p:sp>
      <p:sp>
        <p:nvSpPr>
          <p:cNvPr id="6" name="TextBox 3">
            <a:extLst>
              <a:ext uri="{FF2B5EF4-FFF2-40B4-BE49-F238E27FC236}">
                <a16:creationId xmlns:a16="http://schemas.microsoft.com/office/drawing/2014/main" id="{CCF9CE33-D6BC-4085-9EA5-D5D1062615C3}"/>
              </a:ext>
            </a:extLst>
          </p:cNvPr>
          <p:cNvSpPr txBox="1"/>
          <p:nvPr/>
        </p:nvSpPr>
        <p:spPr>
          <a:xfrm>
            <a:off x="4975861" y="804671"/>
            <a:ext cx="6399930" cy="5248657"/>
          </a:xfrm>
          <a:prstGeom prst="rect">
            <a:avLst/>
          </a:prstGeom>
        </p:spPr>
        <p:txBody>
          <a:bodyPr vert="horz" lIns="91440" tIns="45720" rIns="91440" bIns="45720" rtlCol="0" anchor="ctr">
            <a:normAutofit/>
          </a:bodyPr>
          <a:lstStyle/>
          <a:p>
            <a:pPr defTabSz="457200">
              <a:spcBef>
                <a:spcPts val="1000"/>
              </a:spcBef>
              <a:buClr>
                <a:schemeClr val="bg2">
                  <a:lumMod val="40000"/>
                  <a:lumOff val="60000"/>
                </a:schemeClr>
              </a:buClr>
              <a:buSzPct val="80000"/>
            </a:pPr>
            <a:r>
              <a:rPr lang="pl-PL" b="1" cap="all" dirty="0" err="1"/>
              <a:t>Authors</a:t>
            </a:r>
            <a:r>
              <a:rPr lang="pl-PL" b="1" cap="all" dirty="0"/>
              <a:t> „</a:t>
            </a:r>
            <a:r>
              <a:rPr lang="pl-PL" b="1" cap="all" dirty="0" err="1"/>
              <a:t>Algorithms</a:t>
            </a:r>
            <a:r>
              <a:rPr lang="pl-PL" b="1" cap="all" dirty="0"/>
              <a:t>”</a:t>
            </a:r>
            <a:endParaRPr lang="en-US" cap="all" dirty="0"/>
          </a:p>
          <a:p>
            <a:pPr marL="285750" indent="-285750" defTabSz="457200">
              <a:spcBef>
                <a:spcPts val="1000"/>
              </a:spcBef>
              <a:buClr>
                <a:schemeClr val="bg2">
                  <a:lumMod val="40000"/>
                  <a:lumOff val="60000"/>
                </a:schemeClr>
              </a:buClr>
              <a:buSzPct val="80000"/>
              <a:buFont typeface="Wingdings 3" charset="2"/>
              <a:buChar char=""/>
            </a:pPr>
            <a:r>
              <a:rPr lang="en-US" cap="all" dirty="0"/>
              <a:t>Simple Heuristic </a:t>
            </a:r>
          </a:p>
          <a:p>
            <a:pPr marL="285750" indent="-285750" defTabSz="457200">
              <a:spcBef>
                <a:spcPts val="1000"/>
              </a:spcBef>
              <a:buClr>
                <a:schemeClr val="bg2">
                  <a:lumMod val="40000"/>
                  <a:lumOff val="60000"/>
                </a:schemeClr>
              </a:buClr>
              <a:buSzPct val="80000"/>
              <a:buFont typeface="Wingdings 3" charset="2"/>
              <a:buChar char=""/>
            </a:pPr>
            <a:r>
              <a:rPr lang="en-US" cap="all" dirty="0"/>
              <a:t>Random Local Search</a:t>
            </a:r>
          </a:p>
          <a:p>
            <a:pPr marL="285750" indent="-285750" defTabSz="457200">
              <a:spcBef>
                <a:spcPts val="1000"/>
              </a:spcBef>
              <a:buClr>
                <a:schemeClr val="bg2">
                  <a:lumMod val="40000"/>
                  <a:lumOff val="60000"/>
                </a:schemeClr>
              </a:buClr>
              <a:buSzPct val="80000"/>
              <a:buFont typeface="Wingdings 3" charset="2"/>
              <a:buChar char=""/>
            </a:pPr>
            <a:r>
              <a:rPr lang="en-US" cap="all" dirty="0"/>
              <a:t>Evolutionary Algorithm</a:t>
            </a:r>
            <a:r>
              <a:rPr lang="pl-PL" b="1" cap="all" dirty="0">
                <a:latin typeface="+mj-lt"/>
                <a:ea typeface="+mj-ea"/>
                <a:cs typeface="+mj-cs"/>
              </a:rPr>
              <a:t> </a:t>
            </a:r>
          </a:p>
        </p:txBody>
      </p:sp>
      <p:sp>
        <p:nvSpPr>
          <p:cNvPr id="4" name="Symbol zastępczy numeru slajdu 3">
            <a:extLst>
              <a:ext uri="{FF2B5EF4-FFF2-40B4-BE49-F238E27FC236}">
                <a16:creationId xmlns:a16="http://schemas.microsoft.com/office/drawing/2014/main" id="{1C15FB3E-F81D-4632-B1B0-88C131396BEC}"/>
              </a:ext>
            </a:extLst>
          </p:cNvPr>
          <p:cNvSpPr>
            <a:spLocks noGrp="1"/>
          </p:cNvSpPr>
          <p:nvPr>
            <p:ph type="sldNum" sz="quarter" idx="12"/>
          </p:nvPr>
        </p:nvSpPr>
        <p:spPr/>
        <p:txBody>
          <a:bodyPr/>
          <a:lstStyle/>
          <a:p>
            <a:fld id="{D57F1E4F-1CFF-5643-939E-02111984F565}" type="slidenum">
              <a:rPr lang="en-US" smtClean="0"/>
              <a:t>11</a:t>
            </a:fld>
            <a:endParaRPr lang="en-US"/>
          </a:p>
        </p:txBody>
      </p:sp>
    </p:spTree>
    <p:extLst>
      <p:ext uri="{BB962C8B-B14F-4D97-AF65-F5344CB8AC3E}">
        <p14:creationId xmlns:p14="http://schemas.microsoft.com/office/powerpoint/2010/main" val="3315730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911F9B1-74A6-4871-B319-BEBF732302BC}"/>
              </a:ext>
            </a:extLst>
          </p:cNvPr>
          <p:cNvSpPr>
            <a:spLocks noGrp="1"/>
          </p:cNvSpPr>
          <p:nvPr>
            <p:ph type="title"/>
          </p:nvPr>
        </p:nvSpPr>
        <p:spPr>
          <a:xfrm>
            <a:off x="621068" y="981073"/>
            <a:ext cx="3339281" cy="4670498"/>
          </a:xfrm>
        </p:spPr>
        <p:txBody>
          <a:bodyPr vert="horz" lIns="91440" tIns="45720" rIns="91440" bIns="45720" rtlCol="0" anchor="b">
            <a:normAutofit fontScale="90000"/>
          </a:bodyPr>
          <a:lstStyle/>
          <a:p>
            <a:r>
              <a:rPr lang="pl-PL" sz="4800" dirty="0" err="1"/>
              <a:t>Literature</a:t>
            </a:r>
            <a:r>
              <a:rPr lang="pl-PL" sz="4800" dirty="0"/>
              <a:t> </a:t>
            </a:r>
            <a:r>
              <a:rPr lang="pl-PL" sz="4800" dirty="0" err="1"/>
              <a:t>reviews</a:t>
            </a:r>
            <a:br>
              <a:rPr lang="pl-PL" sz="4800" dirty="0"/>
            </a:br>
            <a:br>
              <a:rPr lang="pl-PL" sz="4800" dirty="0"/>
            </a:br>
            <a:br>
              <a:rPr lang="pl-PL" sz="4800" dirty="0"/>
            </a:br>
            <a:br>
              <a:rPr lang="pl-PL" sz="4800" dirty="0"/>
            </a:br>
            <a:br>
              <a:rPr lang="pl-PL" sz="4800" dirty="0"/>
            </a:br>
            <a:endParaRPr lang="pl-PL" sz="4800" dirty="0"/>
          </a:p>
        </p:txBody>
      </p:sp>
      <p:sp>
        <p:nvSpPr>
          <p:cNvPr id="6" name="TextBox 3">
            <a:extLst>
              <a:ext uri="{FF2B5EF4-FFF2-40B4-BE49-F238E27FC236}">
                <a16:creationId xmlns:a16="http://schemas.microsoft.com/office/drawing/2014/main" id="{CCF9CE33-D6BC-4085-9EA5-D5D1062615C3}"/>
              </a:ext>
            </a:extLst>
          </p:cNvPr>
          <p:cNvSpPr txBox="1"/>
          <p:nvPr/>
        </p:nvSpPr>
        <p:spPr>
          <a:xfrm>
            <a:off x="4975861" y="804671"/>
            <a:ext cx="6399930" cy="5248657"/>
          </a:xfrm>
          <a:prstGeom prst="rect">
            <a:avLst/>
          </a:prstGeom>
        </p:spPr>
        <p:txBody>
          <a:bodyPr vert="horz" lIns="91440" tIns="45720" rIns="91440" bIns="45720" rtlCol="0" anchor="ctr">
            <a:normAutofit/>
          </a:bodyPr>
          <a:lstStyle/>
          <a:p>
            <a:pPr defTabSz="457200">
              <a:spcBef>
                <a:spcPts val="1000"/>
              </a:spcBef>
              <a:buClr>
                <a:schemeClr val="bg2">
                  <a:lumMod val="40000"/>
                  <a:lumOff val="60000"/>
                </a:schemeClr>
              </a:buClr>
              <a:buSzPct val="80000"/>
            </a:pPr>
            <a:r>
              <a:rPr lang="pl-PL" b="1" cap="all" dirty="0" err="1"/>
              <a:t>Authors</a:t>
            </a:r>
            <a:r>
              <a:rPr lang="pl-PL" b="1" cap="all" dirty="0"/>
              <a:t> Experiment </a:t>
            </a:r>
            <a:r>
              <a:rPr lang="pl-PL" b="1" cap="all" dirty="0" err="1"/>
              <a:t>results</a:t>
            </a:r>
            <a:endParaRPr lang="en-US" cap="all" dirty="0"/>
          </a:p>
          <a:p>
            <a:pPr marL="285750" indent="-285750" defTabSz="457200">
              <a:spcBef>
                <a:spcPts val="1000"/>
              </a:spcBef>
              <a:buClr>
                <a:schemeClr val="bg2">
                  <a:lumMod val="40000"/>
                  <a:lumOff val="60000"/>
                </a:schemeClr>
              </a:buClr>
              <a:buSzPct val="80000"/>
              <a:buFont typeface="Wingdings 3" charset="2"/>
              <a:buChar char=""/>
            </a:pPr>
            <a:r>
              <a:rPr lang="pl-PL" dirty="0"/>
              <a:t>T</a:t>
            </a:r>
            <a:r>
              <a:rPr lang="en-US" dirty="0"/>
              <a:t>he number of cities plays</a:t>
            </a:r>
            <a:r>
              <a:rPr lang="pl-PL" dirty="0"/>
              <a:t> </a:t>
            </a:r>
            <a:r>
              <a:rPr lang="en-US" dirty="0"/>
              <a:t>no role in this particular decision tree</a:t>
            </a:r>
            <a:endParaRPr lang="pl-PL" dirty="0"/>
          </a:p>
          <a:p>
            <a:pPr marL="285750" indent="-285750" defTabSz="457200">
              <a:spcBef>
                <a:spcPts val="1000"/>
              </a:spcBef>
              <a:buClr>
                <a:schemeClr val="bg2">
                  <a:lumMod val="40000"/>
                  <a:lumOff val="60000"/>
                </a:schemeClr>
              </a:buClr>
              <a:buSzPct val="80000"/>
              <a:buFont typeface="Wingdings 3" charset="2"/>
              <a:buChar char=""/>
            </a:pPr>
            <a:r>
              <a:rPr lang="pl-PL" dirty="0"/>
              <a:t>E</a:t>
            </a:r>
            <a:r>
              <a:rPr lang="en-US" dirty="0" err="1"/>
              <a:t>volutionary</a:t>
            </a:r>
            <a:r>
              <a:rPr lang="en-US" dirty="0"/>
              <a:t> algorithm </a:t>
            </a:r>
            <a:r>
              <a:rPr lang="en-US" dirty="0" err="1"/>
              <a:t>ea</a:t>
            </a:r>
            <a:r>
              <a:rPr lang="en-US" dirty="0"/>
              <a:t> dominates small </a:t>
            </a:r>
            <a:r>
              <a:rPr lang="en-US" dirty="0" err="1"/>
              <a:t>ttp</a:t>
            </a:r>
            <a:r>
              <a:rPr lang="en-US" dirty="0"/>
              <a:t> instances with few cities and few items, as many of the leftmost leaves in the decision tree are labelled ea. It performs better than </a:t>
            </a:r>
            <a:r>
              <a:rPr lang="en-US" dirty="0" err="1"/>
              <a:t>rls</a:t>
            </a:r>
            <a:r>
              <a:rPr lang="en-US" dirty="0"/>
              <a:t> since it can escape local </a:t>
            </a:r>
            <a:r>
              <a:rPr lang="en-US" dirty="0" err="1"/>
              <a:t>opti</a:t>
            </a:r>
            <a:r>
              <a:rPr lang="pl-PL" dirty="0"/>
              <a:t>ma</a:t>
            </a:r>
          </a:p>
          <a:p>
            <a:pPr marL="285750" indent="-285750" defTabSz="457200">
              <a:spcBef>
                <a:spcPts val="1000"/>
              </a:spcBef>
              <a:buClr>
                <a:schemeClr val="bg2">
                  <a:lumMod val="40000"/>
                  <a:lumOff val="60000"/>
                </a:schemeClr>
              </a:buClr>
              <a:buSzPct val="80000"/>
              <a:buFont typeface="Wingdings 3" charset="2"/>
              <a:buChar char=""/>
            </a:pPr>
            <a:r>
              <a:rPr lang="pl-PL" dirty="0"/>
              <a:t>R</a:t>
            </a:r>
            <a:r>
              <a:rPr lang="en-US" dirty="0" err="1"/>
              <a:t>andom</a:t>
            </a:r>
            <a:r>
              <a:rPr lang="en-US" dirty="0"/>
              <a:t> local search </a:t>
            </a:r>
            <a:r>
              <a:rPr lang="en-US" dirty="0" err="1"/>
              <a:t>rls</a:t>
            </a:r>
            <a:r>
              <a:rPr lang="en-US" dirty="0"/>
              <a:t> performs well across mid-sized and several larger </a:t>
            </a:r>
            <a:r>
              <a:rPr lang="en-US" dirty="0" err="1"/>
              <a:t>ttp</a:t>
            </a:r>
            <a:r>
              <a:rPr lang="en-US" dirty="0"/>
              <a:t> instances. This is due to the fact that </a:t>
            </a:r>
            <a:r>
              <a:rPr lang="en-US" dirty="0" err="1"/>
              <a:t>ea</a:t>
            </a:r>
            <a:r>
              <a:rPr lang="en-US" dirty="0"/>
              <a:t> effectively wastes evaluations, as the packing status change of an item is not enforced</a:t>
            </a:r>
            <a:endParaRPr lang="pl-PL" dirty="0"/>
          </a:p>
        </p:txBody>
      </p:sp>
      <p:sp>
        <p:nvSpPr>
          <p:cNvPr id="4" name="Symbol zastępczy numeru slajdu 3">
            <a:extLst>
              <a:ext uri="{FF2B5EF4-FFF2-40B4-BE49-F238E27FC236}">
                <a16:creationId xmlns:a16="http://schemas.microsoft.com/office/drawing/2014/main" id="{60B00DFF-5D73-4899-8FAB-D6EEDCA77D70}"/>
              </a:ext>
            </a:extLst>
          </p:cNvPr>
          <p:cNvSpPr>
            <a:spLocks noGrp="1"/>
          </p:cNvSpPr>
          <p:nvPr>
            <p:ph type="sldNum" sz="quarter" idx="12"/>
          </p:nvPr>
        </p:nvSpPr>
        <p:spPr/>
        <p:txBody>
          <a:bodyPr/>
          <a:lstStyle/>
          <a:p>
            <a:fld id="{D57F1E4F-1CFF-5643-939E-02111984F565}" type="slidenum">
              <a:rPr lang="en-US" smtClean="0"/>
              <a:t>12</a:t>
            </a:fld>
            <a:endParaRPr lang="en-US"/>
          </a:p>
        </p:txBody>
      </p:sp>
    </p:spTree>
    <p:extLst>
      <p:ext uri="{BB962C8B-B14F-4D97-AF65-F5344CB8AC3E}">
        <p14:creationId xmlns:p14="http://schemas.microsoft.com/office/powerpoint/2010/main" val="1743013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3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3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6" name="Picture 3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8" name="Picture 3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0" name="Rectangle 3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ytuł 1">
            <a:extLst>
              <a:ext uri="{FF2B5EF4-FFF2-40B4-BE49-F238E27FC236}">
                <a16:creationId xmlns:a16="http://schemas.microsoft.com/office/drawing/2014/main" id="{B911F9B1-74A6-4871-B319-BEBF732302BC}"/>
              </a:ext>
            </a:extLst>
          </p:cNvPr>
          <p:cNvSpPr>
            <a:spLocks noGrp="1"/>
          </p:cNvSpPr>
          <p:nvPr>
            <p:ph type="title"/>
          </p:nvPr>
        </p:nvSpPr>
        <p:spPr>
          <a:xfrm>
            <a:off x="647701" y="629819"/>
            <a:ext cx="3339281" cy="4133985"/>
          </a:xfrm>
        </p:spPr>
        <p:txBody>
          <a:bodyPr vert="horz" lIns="91440" tIns="45720" rIns="91440" bIns="45720" rtlCol="0" anchor="b">
            <a:normAutofit/>
          </a:bodyPr>
          <a:lstStyle/>
          <a:p>
            <a:pPr>
              <a:lnSpc>
                <a:spcPct val="90000"/>
              </a:lnSpc>
            </a:pPr>
            <a:r>
              <a:rPr lang="en-US" sz="4700" dirty="0"/>
              <a:t>What we chose to implement</a:t>
            </a:r>
            <a:br>
              <a:rPr lang="en-US" sz="4700" dirty="0"/>
            </a:br>
            <a:br>
              <a:rPr lang="en-US" sz="4700" dirty="0"/>
            </a:br>
            <a:br>
              <a:rPr lang="en-US" sz="4700" dirty="0"/>
            </a:br>
            <a:endParaRPr lang="en-US" sz="4700" dirty="0"/>
          </a:p>
        </p:txBody>
      </p:sp>
      <p:sp>
        <p:nvSpPr>
          <p:cNvPr id="4" name="TextBox 3">
            <a:extLst>
              <a:ext uri="{FF2B5EF4-FFF2-40B4-BE49-F238E27FC236}">
                <a16:creationId xmlns:a16="http://schemas.microsoft.com/office/drawing/2014/main" id="{0211BDBB-0D50-4C83-9EB9-F7494FFBF6E6}"/>
              </a:ext>
            </a:extLst>
          </p:cNvPr>
          <p:cNvSpPr txBox="1"/>
          <p:nvPr/>
        </p:nvSpPr>
        <p:spPr>
          <a:xfrm>
            <a:off x="647701" y="3429000"/>
            <a:ext cx="3339281" cy="3429000"/>
          </a:xfrm>
          <a:prstGeom prst="rect">
            <a:avLst/>
          </a:prstGeom>
        </p:spPr>
        <p:txBody>
          <a:bodyPr vert="horz" lIns="91440" tIns="45720" rIns="91440" bIns="45720" rtlCol="0" anchor="t">
            <a:normAutofit/>
          </a:bodyPr>
          <a:lstStyle/>
          <a:p>
            <a:pPr defTabSz="457200">
              <a:spcBef>
                <a:spcPts val="1000"/>
              </a:spcBef>
              <a:buClr>
                <a:schemeClr val="bg2">
                  <a:lumMod val="40000"/>
                  <a:lumOff val="60000"/>
                </a:schemeClr>
              </a:buClr>
              <a:buSzPct val="80000"/>
            </a:pPr>
            <a:r>
              <a:rPr lang="en-US" b="1" cap="all" dirty="0">
                <a:solidFill>
                  <a:schemeClr val="bg2">
                    <a:lumMod val="40000"/>
                    <a:lumOff val="60000"/>
                  </a:schemeClr>
                </a:solidFill>
                <a:latin typeface="+mj-lt"/>
                <a:ea typeface="+mj-ea"/>
                <a:cs typeface="+mj-cs"/>
              </a:rPr>
              <a:t>What we’ve done so far: </a:t>
            </a:r>
          </a:p>
          <a:p>
            <a:pPr defTabSz="457200">
              <a:spcBef>
                <a:spcPts val="1000"/>
              </a:spcBef>
              <a:buClr>
                <a:schemeClr val="bg2">
                  <a:lumMod val="40000"/>
                  <a:lumOff val="60000"/>
                </a:schemeClr>
              </a:buClr>
              <a:buSzPct val="80000"/>
            </a:pPr>
            <a:r>
              <a:rPr lang="en-US" cap="all" dirty="0">
                <a:solidFill>
                  <a:schemeClr val="bg2">
                    <a:lumMod val="40000"/>
                    <a:lumOff val="60000"/>
                  </a:schemeClr>
                </a:solidFill>
                <a:latin typeface="+mj-lt"/>
                <a:ea typeface="+mj-ea"/>
                <a:cs typeface="+mj-cs"/>
              </a:rPr>
              <a:t>- Loading the data</a:t>
            </a:r>
          </a:p>
          <a:p>
            <a:pPr defTabSz="457200">
              <a:spcBef>
                <a:spcPts val="1000"/>
              </a:spcBef>
              <a:buClr>
                <a:schemeClr val="bg2">
                  <a:lumMod val="40000"/>
                  <a:lumOff val="60000"/>
                </a:schemeClr>
              </a:buClr>
              <a:buSzPct val="80000"/>
            </a:pPr>
            <a:endParaRPr lang="en-US" cap="all" dirty="0">
              <a:solidFill>
                <a:schemeClr val="bg2">
                  <a:lumMod val="40000"/>
                  <a:lumOff val="60000"/>
                </a:schemeClr>
              </a:solidFill>
              <a:latin typeface="+mj-lt"/>
              <a:ea typeface="+mj-ea"/>
              <a:cs typeface="+mj-cs"/>
            </a:endParaRPr>
          </a:p>
        </p:txBody>
      </p:sp>
      <p:pic>
        <p:nvPicPr>
          <p:cNvPr id="5" name="Picture 4">
            <a:extLst>
              <a:ext uri="{FF2B5EF4-FFF2-40B4-BE49-F238E27FC236}">
                <a16:creationId xmlns:a16="http://schemas.microsoft.com/office/drawing/2014/main" id="{6287EF4E-D8BD-4865-989E-083F26ED85B5}"/>
              </a:ext>
            </a:extLst>
          </p:cNvPr>
          <p:cNvPicPr>
            <a:picLocks noChangeAspect="1"/>
          </p:cNvPicPr>
          <p:nvPr/>
        </p:nvPicPr>
        <p:blipFill rotWithShape="1">
          <a:blip r:embed="rId7"/>
          <a:srcRect r="14320" b="-2"/>
          <a:stretch/>
        </p:blipFill>
        <p:spPr>
          <a:xfrm>
            <a:off x="4634682" y="10"/>
            <a:ext cx="7557319" cy="6857990"/>
          </a:xfrm>
          <a:prstGeom prst="rect">
            <a:avLst/>
          </a:prstGeom>
        </p:spPr>
      </p:pic>
      <p:sp>
        <p:nvSpPr>
          <p:cNvPr id="42" name="Rectangle 41">
            <a:extLst>
              <a:ext uri="{FF2B5EF4-FFF2-40B4-BE49-F238E27FC236}">
                <a16:creationId xmlns:a16="http://schemas.microsoft.com/office/drawing/2014/main" id="{BFEFF673-A9DE-416D-A04E-1D5090454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ymbol zastępczy numeru slajdu 5">
            <a:extLst>
              <a:ext uri="{FF2B5EF4-FFF2-40B4-BE49-F238E27FC236}">
                <a16:creationId xmlns:a16="http://schemas.microsoft.com/office/drawing/2014/main" id="{5A0A1B6B-B708-493B-99F0-AC4EDE7C4437}"/>
              </a:ext>
            </a:extLst>
          </p:cNvPr>
          <p:cNvSpPr>
            <a:spLocks noGrp="1"/>
          </p:cNvSpPr>
          <p:nvPr>
            <p:ph type="sldNum" sz="quarter" idx="12"/>
          </p:nvPr>
        </p:nvSpPr>
        <p:spPr/>
        <p:txBody>
          <a:bodyPr/>
          <a:lstStyle/>
          <a:p>
            <a:fld id="{D57F1E4F-1CFF-5643-939E-02111984F565}" type="slidenum">
              <a:rPr lang="en-US" smtClean="0"/>
              <a:t>13</a:t>
            </a:fld>
            <a:endParaRPr lang="en-US"/>
          </a:p>
        </p:txBody>
      </p:sp>
    </p:spTree>
    <p:extLst>
      <p:ext uri="{BB962C8B-B14F-4D97-AF65-F5344CB8AC3E}">
        <p14:creationId xmlns:p14="http://schemas.microsoft.com/office/powerpoint/2010/main" val="2225768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911F9B1-74A6-4871-B319-BEBF732302BC}"/>
              </a:ext>
            </a:extLst>
          </p:cNvPr>
          <p:cNvSpPr>
            <a:spLocks noGrp="1"/>
          </p:cNvSpPr>
          <p:nvPr>
            <p:ph type="title"/>
          </p:nvPr>
        </p:nvSpPr>
        <p:spPr>
          <a:xfrm>
            <a:off x="647701" y="93306"/>
            <a:ext cx="3339281" cy="4670498"/>
          </a:xfrm>
        </p:spPr>
        <p:txBody>
          <a:bodyPr vert="horz" lIns="91440" tIns="45720" rIns="91440" bIns="45720" rtlCol="0" anchor="b">
            <a:normAutofit/>
          </a:bodyPr>
          <a:lstStyle/>
          <a:p>
            <a:pPr>
              <a:lnSpc>
                <a:spcPct val="90000"/>
              </a:lnSpc>
            </a:pPr>
            <a:r>
              <a:rPr lang="en-US" sz="4700" dirty="0"/>
              <a:t>What we chose to implement</a:t>
            </a:r>
            <a:br>
              <a:rPr lang="en-US" sz="4700" dirty="0"/>
            </a:br>
            <a:br>
              <a:rPr lang="en-US" sz="4700" dirty="0"/>
            </a:br>
            <a:br>
              <a:rPr lang="en-US" sz="4700" dirty="0"/>
            </a:br>
            <a:endParaRPr lang="en-US" sz="4700" dirty="0"/>
          </a:p>
        </p:txBody>
      </p:sp>
      <p:sp>
        <p:nvSpPr>
          <p:cNvPr id="4" name="TextBox 3">
            <a:extLst>
              <a:ext uri="{FF2B5EF4-FFF2-40B4-BE49-F238E27FC236}">
                <a16:creationId xmlns:a16="http://schemas.microsoft.com/office/drawing/2014/main" id="{0211BDBB-0D50-4C83-9EB9-F7494FFBF6E6}"/>
              </a:ext>
            </a:extLst>
          </p:cNvPr>
          <p:cNvSpPr txBox="1"/>
          <p:nvPr/>
        </p:nvSpPr>
        <p:spPr>
          <a:xfrm>
            <a:off x="647701" y="3429000"/>
            <a:ext cx="3339281" cy="3429000"/>
          </a:xfrm>
          <a:prstGeom prst="rect">
            <a:avLst/>
          </a:prstGeom>
        </p:spPr>
        <p:txBody>
          <a:bodyPr vert="horz" lIns="91440" tIns="45720" rIns="91440" bIns="45720" rtlCol="0" anchor="t">
            <a:normAutofit/>
          </a:bodyPr>
          <a:lstStyle/>
          <a:p>
            <a:pPr defTabSz="457200">
              <a:spcBef>
                <a:spcPts val="1000"/>
              </a:spcBef>
              <a:buClr>
                <a:schemeClr val="bg2">
                  <a:lumMod val="40000"/>
                  <a:lumOff val="60000"/>
                </a:schemeClr>
              </a:buClr>
              <a:buSzPct val="80000"/>
            </a:pPr>
            <a:r>
              <a:rPr lang="en-US" b="1" cap="all" dirty="0">
                <a:solidFill>
                  <a:schemeClr val="bg2">
                    <a:lumMod val="40000"/>
                    <a:lumOff val="60000"/>
                  </a:schemeClr>
                </a:solidFill>
                <a:latin typeface="+mj-lt"/>
                <a:ea typeface="+mj-ea"/>
                <a:cs typeface="+mj-cs"/>
              </a:rPr>
              <a:t>What we’ve done so far: </a:t>
            </a:r>
          </a:p>
          <a:p>
            <a:pPr defTabSz="457200">
              <a:spcBef>
                <a:spcPts val="1000"/>
              </a:spcBef>
              <a:buClr>
                <a:schemeClr val="bg2">
                  <a:lumMod val="40000"/>
                  <a:lumOff val="60000"/>
                </a:schemeClr>
              </a:buClr>
              <a:buSzPct val="80000"/>
            </a:pPr>
            <a:r>
              <a:rPr lang="en-US" cap="all" dirty="0">
                <a:solidFill>
                  <a:schemeClr val="bg2">
                    <a:lumMod val="40000"/>
                    <a:lumOff val="60000"/>
                  </a:schemeClr>
                </a:solidFill>
                <a:latin typeface="+mj-lt"/>
                <a:ea typeface="+mj-ea"/>
                <a:cs typeface="+mj-cs"/>
              </a:rPr>
              <a:t>- Simulated Annealing</a:t>
            </a:r>
            <a:br>
              <a:rPr lang="en-US" cap="all" dirty="0">
                <a:solidFill>
                  <a:schemeClr val="bg2">
                    <a:lumMod val="40000"/>
                    <a:lumOff val="60000"/>
                  </a:schemeClr>
                </a:solidFill>
                <a:latin typeface="+mj-lt"/>
                <a:ea typeface="+mj-ea"/>
                <a:cs typeface="+mj-cs"/>
              </a:rPr>
            </a:br>
            <a:r>
              <a:rPr lang="en-US" cap="all" dirty="0">
                <a:solidFill>
                  <a:schemeClr val="bg2">
                    <a:lumMod val="40000"/>
                    <a:lumOff val="60000"/>
                  </a:schemeClr>
                </a:solidFill>
                <a:latin typeface="+mj-lt"/>
                <a:ea typeface="+mj-ea"/>
                <a:cs typeface="+mj-cs"/>
              </a:rPr>
              <a:t>- Greedy for reference</a:t>
            </a:r>
            <a:br>
              <a:rPr lang="en-US" cap="all" dirty="0">
                <a:solidFill>
                  <a:schemeClr val="bg2">
                    <a:lumMod val="40000"/>
                    <a:lumOff val="60000"/>
                  </a:schemeClr>
                </a:solidFill>
                <a:latin typeface="+mj-lt"/>
                <a:ea typeface="+mj-ea"/>
                <a:cs typeface="+mj-cs"/>
              </a:rPr>
            </a:br>
            <a:br>
              <a:rPr lang="en-US" cap="all" dirty="0">
                <a:solidFill>
                  <a:schemeClr val="bg2">
                    <a:lumMod val="40000"/>
                    <a:lumOff val="60000"/>
                  </a:schemeClr>
                </a:solidFill>
                <a:latin typeface="+mj-lt"/>
                <a:ea typeface="+mj-ea"/>
                <a:cs typeface="+mj-cs"/>
              </a:rPr>
            </a:br>
            <a:endParaRPr lang="en-US" cap="all" dirty="0">
              <a:solidFill>
                <a:schemeClr val="bg2">
                  <a:lumMod val="40000"/>
                  <a:lumOff val="60000"/>
                </a:schemeClr>
              </a:solidFill>
              <a:latin typeface="+mj-lt"/>
              <a:ea typeface="+mj-ea"/>
              <a:cs typeface="+mj-cs"/>
            </a:endParaRPr>
          </a:p>
          <a:p>
            <a:pPr defTabSz="457200">
              <a:spcBef>
                <a:spcPts val="1000"/>
              </a:spcBef>
              <a:buClr>
                <a:schemeClr val="bg2">
                  <a:lumMod val="40000"/>
                  <a:lumOff val="60000"/>
                </a:schemeClr>
              </a:buClr>
              <a:buSzPct val="80000"/>
            </a:pPr>
            <a:endParaRPr lang="en-US" cap="all" dirty="0">
              <a:solidFill>
                <a:schemeClr val="bg2">
                  <a:lumMod val="40000"/>
                  <a:lumOff val="60000"/>
                </a:schemeClr>
              </a:solidFill>
              <a:latin typeface="+mj-lt"/>
              <a:ea typeface="+mj-ea"/>
              <a:cs typeface="+mj-cs"/>
            </a:endParaRPr>
          </a:p>
        </p:txBody>
      </p:sp>
      <p:pic>
        <p:nvPicPr>
          <p:cNvPr id="3" name="Picture 2">
            <a:extLst>
              <a:ext uri="{FF2B5EF4-FFF2-40B4-BE49-F238E27FC236}">
                <a16:creationId xmlns:a16="http://schemas.microsoft.com/office/drawing/2014/main" id="{341DD4D9-98DE-4179-8EB6-C3813E42A6F8}"/>
              </a:ext>
            </a:extLst>
          </p:cNvPr>
          <p:cNvPicPr>
            <a:picLocks noChangeAspect="1"/>
          </p:cNvPicPr>
          <p:nvPr/>
        </p:nvPicPr>
        <p:blipFill>
          <a:blip r:embed="rId2"/>
          <a:stretch>
            <a:fillRect/>
          </a:stretch>
        </p:blipFill>
        <p:spPr>
          <a:xfrm>
            <a:off x="4261495" y="0"/>
            <a:ext cx="7930506" cy="3429000"/>
          </a:xfrm>
          <a:prstGeom prst="rect">
            <a:avLst/>
          </a:prstGeom>
        </p:spPr>
      </p:pic>
      <p:pic>
        <p:nvPicPr>
          <p:cNvPr id="6" name="Picture 5">
            <a:extLst>
              <a:ext uri="{FF2B5EF4-FFF2-40B4-BE49-F238E27FC236}">
                <a16:creationId xmlns:a16="http://schemas.microsoft.com/office/drawing/2014/main" id="{FA2A741A-2BA7-4106-AAAF-350D17FABF5A}"/>
              </a:ext>
            </a:extLst>
          </p:cNvPr>
          <p:cNvPicPr>
            <a:picLocks noChangeAspect="1"/>
          </p:cNvPicPr>
          <p:nvPr/>
        </p:nvPicPr>
        <p:blipFill>
          <a:blip r:embed="rId3"/>
          <a:stretch>
            <a:fillRect/>
          </a:stretch>
        </p:blipFill>
        <p:spPr>
          <a:xfrm>
            <a:off x="4261495" y="3429000"/>
            <a:ext cx="7930505" cy="3429000"/>
          </a:xfrm>
          <a:prstGeom prst="rect">
            <a:avLst/>
          </a:prstGeom>
        </p:spPr>
      </p:pic>
      <p:sp>
        <p:nvSpPr>
          <p:cNvPr id="7" name="Symbol zastępczy numeru slajdu 6">
            <a:extLst>
              <a:ext uri="{FF2B5EF4-FFF2-40B4-BE49-F238E27FC236}">
                <a16:creationId xmlns:a16="http://schemas.microsoft.com/office/drawing/2014/main" id="{BFA1F4A4-9F65-4AD4-B35B-BEFFB4C381FC}"/>
              </a:ext>
            </a:extLst>
          </p:cNvPr>
          <p:cNvSpPr>
            <a:spLocks noGrp="1"/>
          </p:cNvSpPr>
          <p:nvPr>
            <p:ph type="sldNum" sz="quarter" idx="12"/>
          </p:nvPr>
        </p:nvSpPr>
        <p:spPr/>
        <p:txBody>
          <a:bodyPr/>
          <a:lstStyle/>
          <a:p>
            <a:fld id="{D57F1E4F-1CFF-5643-939E-02111984F565}" type="slidenum">
              <a:rPr lang="en-US" smtClean="0"/>
              <a:t>14</a:t>
            </a:fld>
            <a:endParaRPr lang="en-US"/>
          </a:p>
        </p:txBody>
      </p:sp>
    </p:spTree>
    <p:extLst>
      <p:ext uri="{BB962C8B-B14F-4D97-AF65-F5344CB8AC3E}">
        <p14:creationId xmlns:p14="http://schemas.microsoft.com/office/powerpoint/2010/main" val="1997817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ytuł 1">
            <a:extLst>
              <a:ext uri="{FF2B5EF4-FFF2-40B4-BE49-F238E27FC236}">
                <a16:creationId xmlns:a16="http://schemas.microsoft.com/office/drawing/2014/main" id="{1A989460-0EF5-44D6-9BF4-8DC7758965B0}"/>
              </a:ext>
            </a:extLst>
          </p:cNvPr>
          <p:cNvSpPr>
            <a:spLocks noGrp="1"/>
          </p:cNvSpPr>
          <p:nvPr>
            <p:ph type="title"/>
          </p:nvPr>
        </p:nvSpPr>
        <p:spPr>
          <a:xfrm>
            <a:off x="647701" y="93306"/>
            <a:ext cx="3339281" cy="4670498"/>
          </a:xfrm>
        </p:spPr>
        <p:txBody>
          <a:bodyPr vert="horz" lIns="91440" tIns="45720" rIns="91440" bIns="45720" rtlCol="0" anchor="b">
            <a:normAutofit/>
          </a:bodyPr>
          <a:lstStyle/>
          <a:p>
            <a:pPr>
              <a:lnSpc>
                <a:spcPct val="90000"/>
              </a:lnSpc>
            </a:pPr>
            <a:r>
              <a:rPr lang="en-US" sz="4700" dirty="0"/>
              <a:t>What we chose to implement</a:t>
            </a:r>
            <a:br>
              <a:rPr lang="en-US" sz="4700" dirty="0"/>
            </a:br>
            <a:br>
              <a:rPr lang="en-US" sz="4700" dirty="0"/>
            </a:br>
            <a:br>
              <a:rPr lang="en-US" sz="4700" dirty="0"/>
            </a:br>
            <a:endParaRPr lang="en-US" sz="4700" dirty="0"/>
          </a:p>
        </p:txBody>
      </p:sp>
      <p:sp>
        <p:nvSpPr>
          <p:cNvPr id="14" name="TextBox 13">
            <a:extLst>
              <a:ext uri="{FF2B5EF4-FFF2-40B4-BE49-F238E27FC236}">
                <a16:creationId xmlns:a16="http://schemas.microsoft.com/office/drawing/2014/main" id="{D40F8615-3498-43F1-9772-83EDE4E0DDDD}"/>
              </a:ext>
            </a:extLst>
          </p:cNvPr>
          <p:cNvSpPr txBox="1"/>
          <p:nvPr/>
        </p:nvSpPr>
        <p:spPr>
          <a:xfrm>
            <a:off x="647701" y="3429000"/>
            <a:ext cx="3339281" cy="921327"/>
          </a:xfrm>
          <a:prstGeom prst="rect">
            <a:avLst/>
          </a:prstGeom>
        </p:spPr>
        <p:txBody>
          <a:bodyPr vert="horz" lIns="91440" tIns="45720" rIns="91440" bIns="45720" rtlCol="0" anchor="t">
            <a:normAutofit/>
          </a:bodyPr>
          <a:lstStyle/>
          <a:p>
            <a:pPr defTabSz="457200">
              <a:spcBef>
                <a:spcPts val="1000"/>
              </a:spcBef>
              <a:buClr>
                <a:schemeClr val="bg2">
                  <a:lumMod val="40000"/>
                  <a:lumOff val="60000"/>
                </a:schemeClr>
              </a:buClr>
              <a:buSzPct val="80000"/>
            </a:pPr>
            <a:r>
              <a:rPr lang="en-US" b="1" cap="all" dirty="0">
                <a:solidFill>
                  <a:schemeClr val="bg2">
                    <a:lumMod val="40000"/>
                    <a:lumOff val="60000"/>
                  </a:schemeClr>
                </a:solidFill>
                <a:latin typeface="+mj-lt"/>
                <a:ea typeface="+mj-ea"/>
                <a:cs typeface="+mj-cs"/>
              </a:rPr>
              <a:t>What we’ve done so far: </a:t>
            </a:r>
          </a:p>
          <a:p>
            <a:pPr defTabSz="457200">
              <a:spcBef>
                <a:spcPts val="1000"/>
              </a:spcBef>
              <a:buClr>
                <a:schemeClr val="bg2">
                  <a:lumMod val="40000"/>
                  <a:lumOff val="60000"/>
                </a:schemeClr>
              </a:buClr>
              <a:buSzPct val="80000"/>
            </a:pPr>
            <a:r>
              <a:rPr lang="en-US" cap="all" dirty="0">
                <a:solidFill>
                  <a:schemeClr val="bg2">
                    <a:lumMod val="40000"/>
                    <a:lumOff val="60000"/>
                  </a:schemeClr>
                </a:solidFill>
                <a:latin typeface="+mj-lt"/>
                <a:ea typeface="+mj-ea"/>
                <a:cs typeface="+mj-cs"/>
              </a:rPr>
              <a:t>- Simulated Annealing</a:t>
            </a:r>
          </a:p>
        </p:txBody>
      </p:sp>
      <p:pic>
        <p:nvPicPr>
          <p:cNvPr id="1026" name="Picture 2" descr="https://www.intechopen.com/media/chapter/38520/media/image7.jpeg">
            <a:extLst>
              <a:ext uri="{FF2B5EF4-FFF2-40B4-BE49-F238E27FC236}">
                <a16:creationId xmlns:a16="http://schemas.microsoft.com/office/drawing/2014/main" id="{B3E97682-C0C7-42B9-AA1B-75268852E1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5891" y="1577845"/>
            <a:ext cx="7546109" cy="370231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5B94CE3A-282D-4355-B186-58960DE317A6}"/>
              </a:ext>
            </a:extLst>
          </p:cNvPr>
          <p:cNvSpPr/>
          <p:nvPr/>
        </p:nvSpPr>
        <p:spPr>
          <a:xfrm>
            <a:off x="5223741" y="5280155"/>
            <a:ext cx="6390408" cy="523220"/>
          </a:xfrm>
          <a:prstGeom prst="rect">
            <a:avLst/>
          </a:prstGeom>
        </p:spPr>
        <p:txBody>
          <a:bodyPr wrap="square">
            <a:spAutoFit/>
          </a:bodyPr>
          <a:lstStyle/>
          <a:p>
            <a:r>
              <a:rPr lang="en-GB" sz="1400" dirty="0"/>
              <a:t>https://www.intechopen.com/books/simulated-annealing-advances-applications-and-hybridizations/simulated-annealing-evolution</a:t>
            </a:r>
          </a:p>
        </p:txBody>
      </p:sp>
      <p:sp>
        <p:nvSpPr>
          <p:cNvPr id="20" name="TextBox 19">
            <a:extLst>
              <a:ext uri="{FF2B5EF4-FFF2-40B4-BE49-F238E27FC236}">
                <a16:creationId xmlns:a16="http://schemas.microsoft.com/office/drawing/2014/main" id="{2AF7ED76-E3EB-4F16-9C22-8D4277040362}"/>
              </a:ext>
            </a:extLst>
          </p:cNvPr>
          <p:cNvSpPr txBox="1"/>
          <p:nvPr/>
        </p:nvSpPr>
        <p:spPr>
          <a:xfrm>
            <a:off x="647701" y="4495801"/>
            <a:ext cx="3998189" cy="2268894"/>
          </a:xfrm>
          <a:prstGeom prst="rect">
            <a:avLst/>
          </a:prstGeom>
        </p:spPr>
        <p:txBody>
          <a:bodyPr vert="horz" lIns="91440" tIns="45720" rIns="91440" bIns="45720" rtlCol="0" anchor="t">
            <a:normAutofit fontScale="92500" lnSpcReduction="20000"/>
          </a:bodyPr>
          <a:lstStyle/>
          <a:p>
            <a:pPr defTabSz="457200">
              <a:spcBef>
                <a:spcPts val="1000"/>
              </a:spcBef>
              <a:buClr>
                <a:schemeClr val="bg2">
                  <a:lumMod val="40000"/>
                  <a:lumOff val="60000"/>
                </a:schemeClr>
              </a:buClr>
              <a:buSzPct val="80000"/>
            </a:pPr>
            <a:r>
              <a:rPr lang="pl-PL" sz="2000" b="1" dirty="0">
                <a:solidFill>
                  <a:srgbClr val="EBEBEB"/>
                </a:solidFill>
                <a:ea typeface="+mj-lt"/>
                <a:cs typeface="+mj-lt"/>
              </a:rPr>
              <a:t>A </a:t>
            </a:r>
            <a:r>
              <a:rPr lang="pl-PL" sz="2000" b="1" dirty="0" err="1">
                <a:solidFill>
                  <a:srgbClr val="EBEBEB"/>
                </a:solidFill>
                <a:ea typeface="+mj-lt"/>
                <a:cs typeface="+mj-lt"/>
              </a:rPr>
              <a:t>short</a:t>
            </a:r>
            <a:r>
              <a:rPr lang="pl-PL" sz="2000" b="1" dirty="0">
                <a:solidFill>
                  <a:srgbClr val="EBEBEB"/>
                </a:solidFill>
                <a:ea typeface="+mj-lt"/>
                <a:cs typeface="+mj-lt"/>
              </a:rPr>
              <a:t> </a:t>
            </a:r>
            <a:r>
              <a:rPr lang="pl-PL" sz="2000" b="1" dirty="0" err="1">
                <a:solidFill>
                  <a:srgbClr val="EBEBEB"/>
                </a:solidFill>
                <a:ea typeface="+mj-lt"/>
                <a:cs typeface="+mj-lt"/>
              </a:rPr>
              <a:t>recap</a:t>
            </a:r>
            <a:r>
              <a:rPr lang="pl-PL" sz="2000" b="1" dirty="0">
                <a:solidFill>
                  <a:srgbClr val="EBEBEB"/>
                </a:solidFill>
                <a:ea typeface="+mj-lt"/>
                <a:cs typeface="+mj-lt"/>
              </a:rPr>
              <a:t>:</a:t>
            </a:r>
          </a:p>
          <a:p>
            <a:pPr marL="285750" indent="-285750">
              <a:buFont typeface="Arial" panose="020B0604020202020204" pitchFamily="34" charset="0"/>
              <a:buChar char="•"/>
            </a:pPr>
            <a:r>
              <a:rPr lang="pl-PL" dirty="0" err="1">
                <a:solidFill>
                  <a:srgbClr val="EBEBEB"/>
                </a:solidFill>
                <a:ea typeface="+mj-lt"/>
                <a:cs typeface="+mj-lt"/>
              </a:rPr>
              <a:t>Searches</a:t>
            </a:r>
            <a:r>
              <a:rPr lang="pl-PL" dirty="0">
                <a:solidFill>
                  <a:srgbClr val="EBEBEB"/>
                </a:solidFill>
                <a:ea typeface="+mj-lt"/>
                <a:cs typeface="+mj-lt"/>
              </a:rPr>
              <a:t> </a:t>
            </a:r>
            <a:r>
              <a:rPr lang="pl-PL" dirty="0" err="1">
                <a:solidFill>
                  <a:srgbClr val="EBEBEB"/>
                </a:solidFill>
                <a:ea typeface="+mj-lt"/>
                <a:cs typeface="+mj-lt"/>
              </a:rPr>
              <a:t>local</a:t>
            </a:r>
            <a:r>
              <a:rPr lang="pl-PL" dirty="0">
                <a:solidFill>
                  <a:srgbClr val="EBEBEB"/>
                </a:solidFill>
                <a:ea typeface="+mj-lt"/>
                <a:cs typeface="+mj-lt"/>
              </a:rPr>
              <a:t> </a:t>
            </a:r>
            <a:r>
              <a:rPr lang="pl-PL" dirty="0" err="1">
                <a:solidFill>
                  <a:srgbClr val="EBEBEB"/>
                </a:solidFill>
                <a:ea typeface="+mj-lt"/>
                <a:cs typeface="+mj-lt"/>
              </a:rPr>
              <a:t>solutions</a:t>
            </a:r>
            <a:r>
              <a:rPr lang="pl-PL" dirty="0">
                <a:solidFill>
                  <a:srgbClr val="EBEBEB"/>
                </a:solidFill>
                <a:ea typeface="+mj-lt"/>
                <a:cs typeface="+mj-lt"/>
              </a:rPr>
              <a:t>' </a:t>
            </a:r>
            <a:r>
              <a:rPr lang="pl-PL" dirty="0" err="1">
                <a:solidFill>
                  <a:srgbClr val="EBEBEB"/>
                </a:solidFill>
                <a:ea typeface="+mj-lt"/>
                <a:cs typeface="+mj-lt"/>
              </a:rPr>
              <a:t>space</a:t>
            </a:r>
            <a:r>
              <a:rPr lang="en-GB" dirty="0">
                <a:solidFill>
                  <a:srgbClr val="EBEBEB"/>
                </a:solidFill>
                <a:ea typeface="+mj-lt"/>
                <a:cs typeface="+mj-lt"/>
              </a:rPr>
              <a:t>  </a:t>
            </a:r>
            <a:r>
              <a:rPr lang="pl-PL" dirty="0">
                <a:solidFill>
                  <a:srgbClr val="EBEBEB"/>
                </a:solidFill>
                <a:ea typeface="+mj-lt"/>
                <a:cs typeface="+mj-lt"/>
              </a:rPr>
              <a:t>for a </a:t>
            </a:r>
            <a:r>
              <a:rPr lang="pl-PL" dirty="0" err="1">
                <a:solidFill>
                  <a:srgbClr val="EBEBEB"/>
                </a:solidFill>
                <a:ea typeface="+mj-lt"/>
                <a:cs typeface="+mj-lt"/>
              </a:rPr>
              <a:t>better</a:t>
            </a:r>
            <a:r>
              <a:rPr lang="pl-PL" dirty="0">
                <a:solidFill>
                  <a:srgbClr val="EBEBEB"/>
                </a:solidFill>
                <a:ea typeface="+mj-lt"/>
                <a:cs typeface="+mj-lt"/>
              </a:rPr>
              <a:t> </a:t>
            </a:r>
            <a:r>
              <a:rPr lang="pl-PL" dirty="0" err="1">
                <a:solidFill>
                  <a:srgbClr val="EBEBEB"/>
                </a:solidFill>
                <a:ea typeface="+mj-lt"/>
                <a:cs typeface="+mj-lt"/>
              </a:rPr>
              <a:t>fit</a:t>
            </a:r>
            <a:r>
              <a:rPr lang="pl-PL" dirty="0">
                <a:solidFill>
                  <a:srgbClr val="EBEBEB"/>
                </a:solidFill>
                <a:ea typeface="+mj-lt"/>
                <a:cs typeface="+mj-lt"/>
              </a:rPr>
              <a:t> </a:t>
            </a:r>
            <a:r>
              <a:rPr lang="pl-PL" dirty="0" err="1">
                <a:solidFill>
                  <a:srgbClr val="EBEBEB"/>
                </a:solidFill>
                <a:ea typeface="+mj-lt"/>
                <a:cs typeface="+mj-lt"/>
              </a:rPr>
              <a:t>neighbour</a:t>
            </a:r>
            <a:endParaRPr lang="pl-PL" dirty="0">
              <a:solidFill>
                <a:srgbClr val="EBEBEB"/>
              </a:solidFill>
            </a:endParaRPr>
          </a:p>
          <a:p>
            <a:pPr marL="285750" indent="-285750">
              <a:buFont typeface="Arial" panose="020B0604020202020204" pitchFamily="34" charset="0"/>
              <a:buChar char="•"/>
            </a:pPr>
            <a:r>
              <a:rPr lang="pl-PL" dirty="0">
                <a:solidFill>
                  <a:srgbClr val="EBEBEB"/>
                </a:solidFill>
              </a:rPr>
              <a:t>Starts in a "hot" </a:t>
            </a:r>
            <a:r>
              <a:rPr lang="pl-PL" dirty="0" err="1">
                <a:solidFill>
                  <a:srgbClr val="EBEBEB"/>
                </a:solidFill>
              </a:rPr>
              <a:t>state</a:t>
            </a:r>
            <a:r>
              <a:rPr lang="pl-PL" dirty="0">
                <a:solidFill>
                  <a:srgbClr val="EBEBEB"/>
                </a:solidFill>
              </a:rPr>
              <a:t> and </a:t>
            </a:r>
            <a:r>
              <a:rPr lang="pl-PL" dirty="0" err="1">
                <a:solidFill>
                  <a:srgbClr val="EBEBEB"/>
                </a:solidFill>
              </a:rPr>
              <a:t>cools</a:t>
            </a:r>
            <a:r>
              <a:rPr lang="pl-PL" dirty="0">
                <a:solidFill>
                  <a:srgbClr val="EBEBEB"/>
                </a:solidFill>
              </a:rPr>
              <a:t> down </a:t>
            </a:r>
            <a:r>
              <a:rPr lang="pl-PL" dirty="0" err="1">
                <a:solidFill>
                  <a:srgbClr val="EBEBEB"/>
                </a:solidFill>
              </a:rPr>
              <a:t>over</a:t>
            </a:r>
            <a:r>
              <a:rPr lang="pl-PL" dirty="0">
                <a:solidFill>
                  <a:srgbClr val="EBEBEB"/>
                </a:solidFill>
              </a:rPr>
              <a:t> </a:t>
            </a:r>
            <a:r>
              <a:rPr lang="pl-PL" dirty="0" err="1">
                <a:solidFill>
                  <a:srgbClr val="EBEBEB"/>
                </a:solidFill>
              </a:rPr>
              <a:t>time</a:t>
            </a:r>
            <a:endParaRPr lang="pl-PL" dirty="0">
              <a:solidFill>
                <a:srgbClr val="EBEBEB"/>
              </a:solidFill>
            </a:endParaRPr>
          </a:p>
          <a:p>
            <a:pPr marL="285750" indent="-285750">
              <a:buFont typeface="Arial" panose="020B0604020202020204" pitchFamily="34" charset="0"/>
              <a:buChar char="•"/>
            </a:pPr>
            <a:r>
              <a:rPr lang="pl-PL" dirty="0">
                <a:solidFill>
                  <a:srgbClr val="EBEBEB"/>
                </a:solidFill>
              </a:rPr>
              <a:t>The "</a:t>
            </a:r>
            <a:r>
              <a:rPr lang="pl-PL" dirty="0" err="1">
                <a:solidFill>
                  <a:srgbClr val="EBEBEB"/>
                </a:solidFill>
              </a:rPr>
              <a:t>hotter</a:t>
            </a:r>
            <a:r>
              <a:rPr lang="pl-PL" dirty="0">
                <a:solidFill>
                  <a:srgbClr val="EBEBEB"/>
                </a:solidFill>
              </a:rPr>
              <a:t>" the </a:t>
            </a:r>
            <a:r>
              <a:rPr lang="pl-PL" dirty="0" err="1">
                <a:solidFill>
                  <a:srgbClr val="EBEBEB"/>
                </a:solidFill>
              </a:rPr>
              <a:t>state</a:t>
            </a:r>
            <a:r>
              <a:rPr lang="pl-PL" dirty="0">
                <a:solidFill>
                  <a:srgbClr val="EBEBEB"/>
                </a:solidFill>
              </a:rPr>
              <a:t>, the </a:t>
            </a:r>
            <a:r>
              <a:rPr lang="pl-PL" dirty="0" err="1">
                <a:solidFill>
                  <a:srgbClr val="EBEBEB"/>
                </a:solidFill>
              </a:rPr>
              <a:t>more</a:t>
            </a:r>
            <a:r>
              <a:rPr lang="pl-PL" dirty="0">
                <a:solidFill>
                  <a:srgbClr val="EBEBEB"/>
                </a:solidFill>
              </a:rPr>
              <a:t> </a:t>
            </a:r>
            <a:r>
              <a:rPr lang="pl-PL" dirty="0" err="1">
                <a:solidFill>
                  <a:srgbClr val="EBEBEB"/>
                </a:solidFill>
              </a:rPr>
              <a:t>liokely</a:t>
            </a:r>
            <a:r>
              <a:rPr lang="pl-PL" dirty="0">
                <a:solidFill>
                  <a:srgbClr val="EBEBEB"/>
                </a:solidFill>
              </a:rPr>
              <a:t> </a:t>
            </a:r>
            <a:r>
              <a:rPr lang="pl-PL" dirty="0" err="1">
                <a:solidFill>
                  <a:srgbClr val="EBEBEB"/>
                </a:solidFill>
              </a:rPr>
              <a:t>it</a:t>
            </a:r>
            <a:r>
              <a:rPr lang="pl-PL" dirty="0">
                <a:solidFill>
                  <a:srgbClr val="EBEBEB"/>
                </a:solidFill>
              </a:rPr>
              <a:t> </a:t>
            </a:r>
            <a:r>
              <a:rPr lang="pl-PL" dirty="0" err="1">
                <a:solidFill>
                  <a:srgbClr val="EBEBEB"/>
                </a:solidFill>
              </a:rPr>
              <a:t>is</a:t>
            </a:r>
            <a:r>
              <a:rPr lang="pl-PL" dirty="0">
                <a:solidFill>
                  <a:srgbClr val="EBEBEB"/>
                </a:solidFill>
              </a:rPr>
              <a:t> for </a:t>
            </a:r>
            <a:r>
              <a:rPr lang="pl-PL" dirty="0" err="1">
                <a:solidFill>
                  <a:srgbClr val="EBEBEB"/>
                </a:solidFill>
              </a:rPr>
              <a:t>algorithm</a:t>
            </a:r>
            <a:r>
              <a:rPr lang="pl-PL" dirty="0">
                <a:solidFill>
                  <a:srgbClr val="EBEBEB"/>
                </a:solidFill>
              </a:rPr>
              <a:t> </a:t>
            </a:r>
            <a:br>
              <a:rPr lang="en-US" dirty="0"/>
            </a:br>
            <a:r>
              <a:rPr lang="pl-PL" dirty="0">
                <a:solidFill>
                  <a:srgbClr val="EBEBEB"/>
                </a:solidFill>
              </a:rPr>
              <a:t>to do </a:t>
            </a:r>
            <a:r>
              <a:rPr lang="pl-PL" dirty="0" err="1">
                <a:solidFill>
                  <a:srgbClr val="EBEBEB"/>
                </a:solidFill>
              </a:rPr>
              <a:t>something</a:t>
            </a:r>
            <a:r>
              <a:rPr lang="pl-PL" dirty="0">
                <a:solidFill>
                  <a:srgbClr val="EBEBEB"/>
                </a:solidFill>
              </a:rPr>
              <a:t> "</a:t>
            </a:r>
            <a:r>
              <a:rPr lang="pl-PL" dirty="0" err="1">
                <a:solidFill>
                  <a:srgbClr val="EBEBEB"/>
                </a:solidFill>
              </a:rPr>
              <a:t>random</a:t>
            </a:r>
            <a:r>
              <a:rPr lang="pl-PL" dirty="0">
                <a:solidFill>
                  <a:srgbClr val="EBEBEB"/>
                </a:solidFill>
              </a:rPr>
              <a:t>" </a:t>
            </a:r>
            <a:br>
              <a:rPr lang="pl-PL" dirty="0">
                <a:solidFill>
                  <a:srgbClr val="EBEBEB"/>
                </a:solidFill>
              </a:rPr>
            </a:br>
            <a:r>
              <a:rPr lang="pl-PL" dirty="0">
                <a:solidFill>
                  <a:srgbClr val="EBEBEB"/>
                </a:solidFill>
              </a:rPr>
              <a:t>to </a:t>
            </a:r>
            <a:r>
              <a:rPr lang="pl-PL" dirty="0" err="1">
                <a:solidFill>
                  <a:srgbClr val="EBEBEB"/>
                </a:solidFill>
              </a:rPr>
              <a:t>escape</a:t>
            </a:r>
            <a:r>
              <a:rPr lang="pl-PL" dirty="0">
                <a:solidFill>
                  <a:srgbClr val="EBEBEB"/>
                </a:solidFill>
              </a:rPr>
              <a:t> </a:t>
            </a:r>
            <a:r>
              <a:rPr lang="pl-PL" dirty="0" err="1">
                <a:solidFill>
                  <a:srgbClr val="EBEBEB"/>
                </a:solidFill>
              </a:rPr>
              <a:t>local</a:t>
            </a:r>
            <a:r>
              <a:rPr lang="pl-PL" dirty="0">
                <a:solidFill>
                  <a:srgbClr val="EBEBEB"/>
                </a:solidFill>
              </a:rPr>
              <a:t> minimum </a:t>
            </a:r>
            <a:br>
              <a:rPr lang="pl-PL" dirty="0">
                <a:solidFill>
                  <a:srgbClr val="EBEBEB"/>
                </a:solidFill>
              </a:rPr>
            </a:br>
            <a:r>
              <a:rPr lang="pl-PL" dirty="0" err="1">
                <a:solidFill>
                  <a:srgbClr val="EBEBEB"/>
                </a:solidFill>
              </a:rPr>
              <a:t>or</a:t>
            </a:r>
            <a:r>
              <a:rPr lang="pl-PL" dirty="0">
                <a:solidFill>
                  <a:srgbClr val="EBEBEB"/>
                </a:solidFill>
              </a:rPr>
              <a:t> maximum</a:t>
            </a:r>
          </a:p>
          <a:p>
            <a:pPr defTabSz="457200">
              <a:spcBef>
                <a:spcPts val="1000"/>
              </a:spcBef>
              <a:buClr>
                <a:schemeClr val="bg2">
                  <a:lumMod val="40000"/>
                  <a:lumOff val="60000"/>
                </a:schemeClr>
              </a:buClr>
              <a:buSzPct val="80000"/>
            </a:pPr>
            <a:endParaRPr lang="en-US" cap="all" dirty="0">
              <a:solidFill>
                <a:schemeClr val="bg2">
                  <a:lumMod val="40000"/>
                  <a:lumOff val="60000"/>
                </a:schemeClr>
              </a:solidFill>
              <a:latin typeface="+mj-lt"/>
              <a:ea typeface="+mj-ea"/>
              <a:cs typeface="+mj-cs"/>
            </a:endParaRPr>
          </a:p>
          <a:p>
            <a:pPr defTabSz="457200">
              <a:spcBef>
                <a:spcPts val="1000"/>
              </a:spcBef>
              <a:buClr>
                <a:schemeClr val="bg2">
                  <a:lumMod val="40000"/>
                  <a:lumOff val="60000"/>
                </a:schemeClr>
              </a:buClr>
              <a:buSzPct val="80000"/>
            </a:pPr>
            <a:endParaRPr lang="en-US" cap="all" dirty="0">
              <a:solidFill>
                <a:schemeClr val="bg2">
                  <a:lumMod val="40000"/>
                  <a:lumOff val="60000"/>
                </a:schemeClr>
              </a:solidFill>
              <a:latin typeface="+mj-lt"/>
              <a:ea typeface="+mj-ea"/>
              <a:cs typeface="+mj-cs"/>
            </a:endParaRPr>
          </a:p>
        </p:txBody>
      </p:sp>
      <p:sp>
        <p:nvSpPr>
          <p:cNvPr id="3" name="Symbol zastępczy numeru slajdu 2">
            <a:extLst>
              <a:ext uri="{FF2B5EF4-FFF2-40B4-BE49-F238E27FC236}">
                <a16:creationId xmlns:a16="http://schemas.microsoft.com/office/drawing/2014/main" id="{EAB021EF-4289-46DE-95C4-AA39474EFE56}"/>
              </a:ext>
            </a:extLst>
          </p:cNvPr>
          <p:cNvSpPr>
            <a:spLocks noGrp="1"/>
          </p:cNvSpPr>
          <p:nvPr>
            <p:ph type="sldNum" sz="quarter" idx="12"/>
          </p:nvPr>
        </p:nvSpPr>
        <p:spPr/>
        <p:txBody>
          <a:bodyPr/>
          <a:lstStyle/>
          <a:p>
            <a:fld id="{D57F1E4F-1CFF-5643-939E-02111984F565}" type="slidenum">
              <a:rPr lang="en-US" smtClean="0"/>
              <a:t>15</a:t>
            </a:fld>
            <a:endParaRPr lang="en-US"/>
          </a:p>
        </p:txBody>
      </p:sp>
    </p:spTree>
    <p:extLst>
      <p:ext uri="{BB962C8B-B14F-4D97-AF65-F5344CB8AC3E}">
        <p14:creationId xmlns:p14="http://schemas.microsoft.com/office/powerpoint/2010/main" val="616099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CF97FB8-1AE0-4C10-818C-CA3E9C78D09D}"/>
              </a:ext>
            </a:extLst>
          </p:cNvPr>
          <p:cNvSpPr>
            <a:spLocks noGrp="1"/>
          </p:cNvSpPr>
          <p:nvPr>
            <p:ph type="title"/>
          </p:nvPr>
        </p:nvSpPr>
        <p:spPr>
          <a:xfrm>
            <a:off x="646111" y="452718"/>
            <a:ext cx="9404723" cy="1400530"/>
          </a:xfrm>
        </p:spPr>
        <p:txBody>
          <a:bodyPr>
            <a:normAutofit/>
          </a:bodyPr>
          <a:lstStyle/>
          <a:p>
            <a:r>
              <a:rPr lang="en-US" dirty="0">
                <a:ea typeface="+mj-lt"/>
                <a:cs typeface="+mj-lt"/>
              </a:rPr>
              <a:t>What we chose to implement</a:t>
            </a:r>
            <a:endParaRPr lang="pl-PL" dirty="0"/>
          </a:p>
        </p:txBody>
      </p:sp>
      <p:graphicFrame>
        <p:nvGraphicFramePr>
          <p:cNvPr id="28" name="Symbol zastępczy zawartości 2">
            <a:extLst>
              <a:ext uri="{FF2B5EF4-FFF2-40B4-BE49-F238E27FC236}">
                <a16:creationId xmlns:a16="http://schemas.microsoft.com/office/drawing/2014/main" id="{8B651B67-BE54-4114-8861-E4CB5F135919}"/>
              </a:ext>
            </a:extLst>
          </p:cNvPr>
          <p:cNvGraphicFramePr>
            <a:graphicFrameLocks noGrp="1"/>
          </p:cNvGraphicFramePr>
          <p:nvPr>
            <p:ph idx="1"/>
            <p:extLst>
              <p:ext uri="{D42A27DB-BD31-4B8C-83A1-F6EECF244321}">
                <p14:modId xmlns:p14="http://schemas.microsoft.com/office/powerpoint/2010/main" val="4274394187"/>
              </p:ext>
            </p:extLst>
          </p:nvPr>
        </p:nvGraphicFramePr>
        <p:xfrm>
          <a:off x="1502228" y="2140086"/>
          <a:ext cx="8201609" cy="3340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3BA2C682-669D-4501-8D1D-DE2517DD0D1E}"/>
              </a:ext>
            </a:extLst>
          </p:cNvPr>
          <p:cNvPicPr>
            <a:picLocks noChangeAspect="1"/>
          </p:cNvPicPr>
          <p:nvPr/>
        </p:nvPicPr>
        <p:blipFill>
          <a:blip r:embed="rId8"/>
          <a:stretch>
            <a:fillRect/>
          </a:stretch>
        </p:blipFill>
        <p:spPr>
          <a:xfrm>
            <a:off x="5930283" y="5172529"/>
            <a:ext cx="6261717" cy="997452"/>
          </a:xfrm>
          <a:prstGeom prst="rect">
            <a:avLst/>
          </a:prstGeom>
        </p:spPr>
      </p:pic>
      <p:grpSp>
        <p:nvGrpSpPr>
          <p:cNvPr id="13" name="Group 12">
            <a:extLst>
              <a:ext uri="{FF2B5EF4-FFF2-40B4-BE49-F238E27FC236}">
                <a16:creationId xmlns:a16="http://schemas.microsoft.com/office/drawing/2014/main" id="{142BDA10-A4FB-467E-8BEC-E6A3659759F7}"/>
              </a:ext>
            </a:extLst>
          </p:cNvPr>
          <p:cNvGrpSpPr/>
          <p:nvPr/>
        </p:nvGrpSpPr>
        <p:grpSpPr>
          <a:xfrm>
            <a:off x="4953740" y="5172529"/>
            <a:ext cx="1055174" cy="307911"/>
            <a:chOff x="3602666" y="1933662"/>
            <a:chExt cx="996276" cy="54492"/>
          </a:xfrm>
        </p:grpSpPr>
        <p:sp>
          <p:nvSpPr>
            <p:cNvPr id="14" name="Straight Connector 3">
              <a:extLst>
                <a:ext uri="{FF2B5EF4-FFF2-40B4-BE49-F238E27FC236}">
                  <a16:creationId xmlns:a16="http://schemas.microsoft.com/office/drawing/2014/main" id="{F48AB3C8-7F30-4D0E-911A-5A2957A554FA}"/>
                </a:ext>
              </a:extLst>
            </p:cNvPr>
            <p:cNvSpPr/>
            <p:nvPr/>
          </p:nvSpPr>
          <p:spPr>
            <a:xfrm rot="2142401">
              <a:off x="3602666" y="1933662"/>
              <a:ext cx="996276" cy="54492"/>
            </a:xfrm>
            <a:custGeom>
              <a:avLst/>
              <a:gdLst/>
              <a:ahLst/>
              <a:cxnLst/>
              <a:rect l="0" t="0" r="0" b="0"/>
              <a:pathLst>
                <a:path>
                  <a:moveTo>
                    <a:pt x="0" y="27246"/>
                  </a:moveTo>
                  <a:lnTo>
                    <a:pt x="996276" y="27246"/>
                  </a:lnTo>
                </a:path>
              </a:pathLst>
            </a:custGeom>
            <a:noFill/>
          </p:spPr>
          <p:style>
            <a:lnRef idx="2">
              <a:schemeClr val="dk2">
                <a:shade val="6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15" name="Straight Connector 4">
              <a:extLst>
                <a:ext uri="{FF2B5EF4-FFF2-40B4-BE49-F238E27FC236}">
                  <a16:creationId xmlns:a16="http://schemas.microsoft.com/office/drawing/2014/main" id="{1DAC86C5-0454-4DB8-B7F7-44E148E61B81}"/>
                </a:ext>
              </a:extLst>
            </p:cNvPr>
            <p:cNvSpPr txBox="1"/>
            <p:nvPr/>
          </p:nvSpPr>
          <p:spPr>
            <a:xfrm rot="2142401">
              <a:off x="4075897" y="1936001"/>
              <a:ext cx="49813" cy="4981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p:txBody>
        </p:sp>
      </p:grpSp>
      <p:sp>
        <p:nvSpPr>
          <p:cNvPr id="9" name="TextBox 8">
            <a:extLst>
              <a:ext uri="{FF2B5EF4-FFF2-40B4-BE49-F238E27FC236}">
                <a16:creationId xmlns:a16="http://schemas.microsoft.com/office/drawing/2014/main" id="{FA8E14E2-D63C-45CC-913A-EB63547BB1C3}"/>
              </a:ext>
            </a:extLst>
          </p:cNvPr>
          <p:cNvSpPr txBox="1"/>
          <p:nvPr/>
        </p:nvSpPr>
        <p:spPr>
          <a:xfrm>
            <a:off x="646111" y="1853248"/>
            <a:ext cx="3630325" cy="967104"/>
          </a:xfrm>
          <a:prstGeom prst="rect">
            <a:avLst/>
          </a:prstGeom>
        </p:spPr>
        <p:txBody>
          <a:bodyPr vert="horz" lIns="91440" tIns="45720" rIns="91440" bIns="45720" rtlCol="0" anchor="t">
            <a:normAutofit/>
          </a:bodyPr>
          <a:lstStyle/>
          <a:p>
            <a:pPr defTabSz="457200">
              <a:spcBef>
                <a:spcPts val="1000"/>
              </a:spcBef>
              <a:buClr>
                <a:schemeClr val="bg2">
                  <a:lumMod val="40000"/>
                  <a:lumOff val="60000"/>
                </a:schemeClr>
              </a:buClr>
              <a:buSzPct val="80000"/>
            </a:pPr>
            <a:r>
              <a:rPr lang="en-US" b="1" cap="all" dirty="0">
                <a:solidFill>
                  <a:schemeClr val="bg2">
                    <a:lumMod val="40000"/>
                    <a:lumOff val="60000"/>
                  </a:schemeClr>
                </a:solidFill>
                <a:latin typeface="+mj-lt"/>
                <a:ea typeface="+mj-ea"/>
                <a:cs typeface="+mj-cs"/>
              </a:rPr>
              <a:t>What we’ve done so far: </a:t>
            </a:r>
          </a:p>
          <a:p>
            <a:pPr defTabSz="457200">
              <a:spcBef>
                <a:spcPts val="1000"/>
              </a:spcBef>
              <a:buClr>
                <a:schemeClr val="bg2">
                  <a:lumMod val="40000"/>
                  <a:lumOff val="60000"/>
                </a:schemeClr>
              </a:buClr>
              <a:buSzPct val="80000"/>
            </a:pPr>
            <a:r>
              <a:rPr lang="en-US" cap="all" dirty="0">
                <a:solidFill>
                  <a:schemeClr val="bg2">
                    <a:lumMod val="40000"/>
                    <a:lumOff val="60000"/>
                  </a:schemeClr>
                </a:solidFill>
                <a:latin typeface="+mj-lt"/>
                <a:ea typeface="+mj-ea"/>
                <a:cs typeface="+mj-cs"/>
              </a:rPr>
              <a:t>- Solution representation</a:t>
            </a:r>
          </a:p>
        </p:txBody>
      </p:sp>
      <p:sp>
        <p:nvSpPr>
          <p:cNvPr id="4" name="Symbol zastępczy numeru slajdu 3">
            <a:extLst>
              <a:ext uri="{FF2B5EF4-FFF2-40B4-BE49-F238E27FC236}">
                <a16:creationId xmlns:a16="http://schemas.microsoft.com/office/drawing/2014/main" id="{97B02C5A-1BE0-49A7-B654-95A203B14A9C}"/>
              </a:ext>
            </a:extLst>
          </p:cNvPr>
          <p:cNvSpPr>
            <a:spLocks noGrp="1"/>
          </p:cNvSpPr>
          <p:nvPr>
            <p:ph type="sldNum" sz="quarter" idx="12"/>
          </p:nvPr>
        </p:nvSpPr>
        <p:spPr/>
        <p:txBody>
          <a:bodyPr/>
          <a:lstStyle/>
          <a:p>
            <a:fld id="{D57F1E4F-1CFF-5643-939E-02111984F565}" type="slidenum">
              <a:rPr lang="en-US" smtClean="0"/>
              <a:t>16</a:t>
            </a:fld>
            <a:endParaRPr lang="en-US"/>
          </a:p>
        </p:txBody>
      </p:sp>
    </p:spTree>
    <p:extLst>
      <p:ext uri="{BB962C8B-B14F-4D97-AF65-F5344CB8AC3E}">
        <p14:creationId xmlns:p14="http://schemas.microsoft.com/office/powerpoint/2010/main" val="3467736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3" name="Obraz 5" descr="Obraz zawierający zrzut ekranu&#10;&#10;Opis wygenerowany przy bardzo wysokim poziomie pewności">
            <a:extLst>
              <a:ext uri="{FF2B5EF4-FFF2-40B4-BE49-F238E27FC236}">
                <a16:creationId xmlns:a16="http://schemas.microsoft.com/office/drawing/2014/main" id="{BDCE69C2-6C99-4C5E-9928-B284EF4A7C5B}"/>
              </a:ext>
            </a:extLst>
          </p:cNvPr>
          <p:cNvPicPr>
            <a:picLocks noChangeAspect="1"/>
          </p:cNvPicPr>
          <p:nvPr/>
        </p:nvPicPr>
        <p:blipFill>
          <a:blip r:embed="rId3"/>
          <a:stretch>
            <a:fillRect/>
          </a:stretch>
        </p:blipFill>
        <p:spPr>
          <a:xfrm>
            <a:off x="5459767" y="1197456"/>
            <a:ext cx="6732233" cy="4463087"/>
          </a:xfrm>
          <a:prstGeom prst="rect">
            <a:avLst/>
          </a:prstGeom>
          <a:effectLst/>
        </p:spPr>
      </p:pic>
      <p:pic>
        <p:nvPicPr>
          <p:cNvPr id="10"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FEFF673-A9DE-416D-A04E-1D5090454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TextBox 14">
            <a:extLst>
              <a:ext uri="{FF2B5EF4-FFF2-40B4-BE49-F238E27FC236}">
                <a16:creationId xmlns:a16="http://schemas.microsoft.com/office/drawing/2014/main" id="{541C6226-6D7E-488D-91C2-0DA897F2C3F8}"/>
              </a:ext>
            </a:extLst>
          </p:cNvPr>
          <p:cNvSpPr txBox="1"/>
          <p:nvPr/>
        </p:nvSpPr>
        <p:spPr>
          <a:xfrm>
            <a:off x="647701" y="4495800"/>
            <a:ext cx="4812066" cy="2341861"/>
          </a:xfrm>
          <a:prstGeom prst="rect">
            <a:avLst/>
          </a:prstGeom>
        </p:spPr>
        <p:txBody>
          <a:bodyPr vert="horz" lIns="91440" tIns="45720" rIns="91440" bIns="45720" rtlCol="0" anchor="t">
            <a:normAutofit fontScale="85000" lnSpcReduction="10000"/>
          </a:bodyPr>
          <a:lstStyle/>
          <a:p>
            <a:pPr defTabSz="457200">
              <a:spcBef>
                <a:spcPts val="1000"/>
              </a:spcBef>
              <a:buClr>
                <a:schemeClr val="bg2">
                  <a:lumMod val="40000"/>
                  <a:lumOff val="60000"/>
                </a:schemeClr>
              </a:buClr>
              <a:buSzPct val="80000"/>
            </a:pPr>
            <a:r>
              <a:rPr lang="pl-PL" sz="2000" b="1" dirty="0">
                <a:solidFill>
                  <a:srgbClr val="EBEBEB"/>
                </a:solidFill>
                <a:ea typeface="+mj-lt"/>
                <a:cs typeface="+mj-lt"/>
              </a:rPr>
              <a:t>A </a:t>
            </a:r>
            <a:r>
              <a:rPr lang="pl-PL" sz="2000" b="1" dirty="0" err="1">
                <a:solidFill>
                  <a:srgbClr val="EBEBEB"/>
                </a:solidFill>
                <a:ea typeface="+mj-lt"/>
                <a:cs typeface="+mj-lt"/>
              </a:rPr>
              <a:t>short</a:t>
            </a:r>
            <a:r>
              <a:rPr lang="pl-PL" sz="2000" b="1" dirty="0">
                <a:solidFill>
                  <a:srgbClr val="EBEBEB"/>
                </a:solidFill>
                <a:ea typeface="+mj-lt"/>
                <a:cs typeface="+mj-lt"/>
              </a:rPr>
              <a:t> </a:t>
            </a:r>
            <a:r>
              <a:rPr lang="pl-PL" sz="2000" b="1" dirty="0" err="1">
                <a:solidFill>
                  <a:srgbClr val="EBEBEB"/>
                </a:solidFill>
                <a:ea typeface="+mj-lt"/>
                <a:cs typeface="+mj-lt"/>
              </a:rPr>
              <a:t>recap</a:t>
            </a:r>
            <a:r>
              <a:rPr lang="pl-PL" sz="2000" b="1" dirty="0">
                <a:solidFill>
                  <a:srgbClr val="EBEBEB"/>
                </a:solidFill>
                <a:ea typeface="+mj-lt"/>
                <a:cs typeface="+mj-lt"/>
              </a:rPr>
              <a:t>:</a:t>
            </a:r>
          </a:p>
          <a:p>
            <a:pPr>
              <a:lnSpc>
                <a:spcPct val="90000"/>
              </a:lnSpc>
              <a:buFont typeface="Arial" charset="2"/>
              <a:buChar char="•"/>
            </a:pPr>
            <a:r>
              <a:rPr lang="en-GB" dirty="0">
                <a:solidFill>
                  <a:srgbClr val="EBEBEB"/>
                </a:solidFill>
                <a:ea typeface="+mj-lt"/>
                <a:cs typeface="+mj-lt"/>
              </a:rPr>
              <a:t> </a:t>
            </a:r>
            <a:r>
              <a:rPr lang="pl-PL" dirty="0" err="1">
                <a:solidFill>
                  <a:srgbClr val="EBEBEB"/>
                </a:solidFill>
                <a:ea typeface="+mj-lt"/>
                <a:cs typeface="+mj-lt"/>
              </a:rPr>
              <a:t>Represent</a:t>
            </a:r>
            <a:r>
              <a:rPr lang="pl-PL" dirty="0">
                <a:solidFill>
                  <a:srgbClr val="EBEBEB"/>
                </a:solidFill>
                <a:ea typeface="+mj-lt"/>
                <a:cs typeface="+mj-lt"/>
              </a:rPr>
              <a:t> </a:t>
            </a:r>
            <a:r>
              <a:rPr lang="pl-PL" dirty="0" err="1">
                <a:solidFill>
                  <a:srgbClr val="EBEBEB"/>
                </a:solidFill>
                <a:ea typeface="+mj-lt"/>
                <a:cs typeface="+mj-lt"/>
              </a:rPr>
              <a:t>solutions</a:t>
            </a:r>
            <a:r>
              <a:rPr lang="pl-PL" dirty="0">
                <a:solidFill>
                  <a:srgbClr val="EBEBEB"/>
                </a:solidFill>
                <a:ea typeface="+mj-lt"/>
                <a:cs typeface="+mj-lt"/>
              </a:rPr>
              <a:t> as "</a:t>
            </a:r>
            <a:r>
              <a:rPr lang="pl-PL" dirty="0" err="1">
                <a:solidFill>
                  <a:srgbClr val="EBEBEB"/>
                </a:solidFill>
                <a:ea typeface="+mj-lt"/>
                <a:cs typeface="+mj-lt"/>
              </a:rPr>
              <a:t>chromosomes</a:t>
            </a:r>
            <a:r>
              <a:rPr lang="pl-PL" dirty="0">
                <a:solidFill>
                  <a:srgbClr val="EBEBEB"/>
                </a:solidFill>
                <a:ea typeface="+mj-lt"/>
                <a:cs typeface="+mj-lt"/>
              </a:rPr>
              <a:t>" </a:t>
            </a:r>
            <a:br>
              <a:rPr lang="en-GB" dirty="0">
                <a:solidFill>
                  <a:srgbClr val="EBEBEB"/>
                </a:solidFill>
                <a:ea typeface="+mj-lt"/>
                <a:cs typeface="+mj-lt"/>
              </a:rPr>
            </a:br>
            <a:r>
              <a:rPr lang="en-GB" dirty="0">
                <a:solidFill>
                  <a:srgbClr val="EBEBEB"/>
                </a:solidFill>
                <a:ea typeface="+mj-lt"/>
                <a:cs typeface="+mj-lt"/>
              </a:rPr>
              <a:t>  </a:t>
            </a:r>
            <a:r>
              <a:rPr lang="pl-PL" dirty="0" err="1">
                <a:solidFill>
                  <a:srgbClr val="EBEBEB"/>
                </a:solidFill>
                <a:ea typeface="+mj-lt"/>
                <a:cs typeface="+mj-lt"/>
              </a:rPr>
              <a:t>which</a:t>
            </a:r>
            <a:r>
              <a:rPr lang="pl-PL" dirty="0">
                <a:solidFill>
                  <a:srgbClr val="EBEBEB"/>
                </a:solidFill>
                <a:ea typeface="+mj-lt"/>
                <a:cs typeface="+mj-lt"/>
              </a:rPr>
              <a:t> form "</a:t>
            </a:r>
            <a:r>
              <a:rPr lang="pl-PL" dirty="0" err="1">
                <a:solidFill>
                  <a:srgbClr val="EBEBEB"/>
                </a:solidFill>
                <a:ea typeface="+mj-lt"/>
                <a:cs typeface="+mj-lt"/>
              </a:rPr>
              <a:t>population</a:t>
            </a:r>
            <a:r>
              <a:rPr lang="pl-PL" dirty="0">
                <a:solidFill>
                  <a:srgbClr val="EBEBEB"/>
                </a:solidFill>
                <a:ea typeface="+mj-lt"/>
                <a:cs typeface="+mj-lt"/>
              </a:rPr>
              <a:t>"</a:t>
            </a:r>
            <a:endParaRPr lang="pl-PL" dirty="0"/>
          </a:p>
          <a:p>
            <a:pPr>
              <a:lnSpc>
                <a:spcPct val="90000"/>
              </a:lnSpc>
              <a:buFont typeface="Arial" charset="2"/>
              <a:buChar char="•"/>
            </a:pPr>
            <a:r>
              <a:rPr lang="en-GB" dirty="0">
                <a:solidFill>
                  <a:srgbClr val="EBEBEB"/>
                </a:solidFill>
                <a:ea typeface="+mj-lt"/>
                <a:cs typeface="+mj-lt"/>
              </a:rPr>
              <a:t> </a:t>
            </a:r>
            <a:r>
              <a:rPr lang="pl-PL" dirty="0" err="1">
                <a:solidFill>
                  <a:srgbClr val="EBEBEB"/>
                </a:solidFill>
                <a:ea typeface="+mj-lt"/>
                <a:cs typeface="+mj-lt"/>
              </a:rPr>
              <a:t>Choose</a:t>
            </a:r>
            <a:r>
              <a:rPr lang="pl-PL" dirty="0">
                <a:solidFill>
                  <a:srgbClr val="EBEBEB"/>
                </a:solidFill>
                <a:ea typeface="+mj-lt"/>
                <a:cs typeface="+mj-lt"/>
              </a:rPr>
              <a:t> </a:t>
            </a:r>
            <a:r>
              <a:rPr lang="pl-PL" dirty="0" err="1">
                <a:solidFill>
                  <a:srgbClr val="EBEBEB"/>
                </a:solidFill>
                <a:ea typeface="+mj-lt"/>
                <a:cs typeface="+mj-lt"/>
              </a:rPr>
              <a:t>fittest</a:t>
            </a:r>
            <a:r>
              <a:rPr lang="pl-PL" dirty="0">
                <a:solidFill>
                  <a:srgbClr val="EBEBEB"/>
                </a:solidFill>
                <a:ea typeface="+mj-lt"/>
                <a:cs typeface="+mj-lt"/>
              </a:rPr>
              <a:t> </a:t>
            </a:r>
            <a:r>
              <a:rPr lang="pl-PL" dirty="0" err="1">
                <a:solidFill>
                  <a:srgbClr val="EBEBEB"/>
                </a:solidFill>
                <a:ea typeface="+mj-lt"/>
                <a:cs typeface="+mj-lt"/>
              </a:rPr>
              <a:t>specimens</a:t>
            </a:r>
            <a:r>
              <a:rPr lang="pl-PL" dirty="0">
                <a:solidFill>
                  <a:srgbClr val="EBEBEB"/>
                </a:solidFill>
                <a:ea typeface="+mj-lt"/>
                <a:cs typeface="+mj-lt"/>
              </a:rPr>
              <a:t> (</a:t>
            </a:r>
            <a:r>
              <a:rPr lang="pl-PL" dirty="0" err="1">
                <a:solidFill>
                  <a:srgbClr val="EBEBEB"/>
                </a:solidFill>
                <a:ea typeface="+mj-lt"/>
                <a:cs typeface="+mj-lt"/>
              </a:rPr>
              <a:t>f.e</a:t>
            </a:r>
            <a:r>
              <a:rPr lang="pl-PL" dirty="0">
                <a:solidFill>
                  <a:srgbClr val="EBEBEB"/>
                </a:solidFill>
                <a:ea typeface="+mj-lt"/>
                <a:cs typeface="+mj-lt"/>
              </a:rPr>
              <a:t>. via "</a:t>
            </a:r>
            <a:r>
              <a:rPr lang="pl-PL" dirty="0" err="1">
                <a:solidFill>
                  <a:srgbClr val="EBEBEB"/>
                </a:solidFill>
                <a:ea typeface="+mj-lt"/>
                <a:cs typeface="+mj-lt"/>
              </a:rPr>
              <a:t>tournament</a:t>
            </a:r>
            <a:r>
              <a:rPr lang="pl-PL" dirty="0">
                <a:solidFill>
                  <a:srgbClr val="EBEBEB"/>
                </a:solidFill>
                <a:ea typeface="+mj-lt"/>
                <a:cs typeface="+mj-lt"/>
              </a:rPr>
              <a:t>" </a:t>
            </a:r>
            <a:br>
              <a:rPr lang="pl-PL" dirty="0">
                <a:ea typeface="+mj-lt"/>
                <a:cs typeface="+mj-lt"/>
              </a:rPr>
            </a:br>
            <a:r>
              <a:rPr lang="en-GB" dirty="0">
                <a:ea typeface="+mj-lt"/>
                <a:cs typeface="+mj-lt"/>
              </a:rPr>
              <a:t>  </a:t>
            </a:r>
            <a:r>
              <a:rPr lang="pl-PL" dirty="0" err="1">
                <a:solidFill>
                  <a:srgbClr val="EBEBEB"/>
                </a:solidFill>
                <a:ea typeface="+mj-lt"/>
                <a:cs typeface="+mj-lt"/>
              </a:rPr>
              <a:t>or</a:t>
            </a:r>
            <a:r>
              <a:rPr lang="pl-PL" dirty="0">
                <a:solidFill>
                  <a:srgbClr val="EBEBEB"/>
                </a:solidFill>
                <a:ea typeface="+mj-lt"/>
                <a:cs typeface="+mj-lt"/>
              </a:rPr>
              <a:t> "</a:t>
            </a:r>
            <a:r>
              <a:rPr lang="pl-PL" dirty="0" err="1">
                <a:solidFill>
                  <a:srgbClr val="EBEBEB"/>
                </a:solidFill>
                <a:ea typeface="+mj-lt"/>
                <a:cs typeface="+mj-lt"/>
              </a:rPr>
              <a:t>roulette</a:t>
            </a:r>
            <a:r>
              <a:rPr lang="pl-PL" dirty="0">
                <a:solidFill>
                  <a:srgbClr val="EBEBEB"/>
                </a:solidFill>
                <a:ea typeface="+mj-lt"/>
                <a:cs typeface="+mj-lt"/>
              </a:rPr>
              <a:t> </a:t>
            </a:r>
            <a:r>
              <a:rPr lang="pl-PL" dirty="0" err="1">
                <a:solidFill>
                  <a:srgbClr val="EBEBEB"/>
                </a:solidFill>
                <a:ea typeface="+mj-lt"/>
                <a:cs typeface="+mj-lt"/>
              </a:rPr>
              <a:t>wheel</a:t>
            </a:r>
            <a:r>
              <a:rPr lang="pl-PL" dirty="0">
                <a:solidFill>
                  <a:srgbClr val="EBEBEB"/>
                </a:solidFill>
                <a:ea typeface="+mj-lt"/>
                <a:cs typeface="+mj-lt"/>
              </a:rPr>
              <a:t>")</a:t>
            </a:r>
          </a:p>
          <a:p>
            <a:pPr>
              <a:lnSpc>
                <a:spcPct val="90000"/>
              </a:lnSpc>
              <a:buFont typeface="Arial" charset="2"/>
              <a:buChar char="•"/>
            </a:pPr>
            <a:r>
              <a:rPr lang="en-GB" dirty="0">
                <a:solidFill>
                  <a:srgbClr val="EBEBEB"/>
                </a:solidFill>
                <a:ea typeface="+mj-lt"/>
                <a:cs typeface="+mj-lt"/>
              </a:rPr>
              <a:t> </a:t>
            </a:r>
            <a:r>
              <a:rPr lang="pl-PL" dirty="0" err="1">
                <a:solidFill>
                  <a:srgbClr val="EBEBEB"/>
                </a:solidFill>
                <a:ea typeface="+mj-lt"/>
                <a:cs typeface="+mj-lt"/>
              </a:rPr>
              <a:t>Make</a:t>
            </a:r>
            <a:r>
              <a:rPr lang="pl-PL" dirty="0">
                <a:solidFill>
                  <a:srgbClr val="EBEBEB"/>
                </a:solidFill>
                <a:ea typeface="+mj-lt"/>
                <a:cs typeface="+mj-lt"/>
              </a:rPr>
              <a:t> </a:t>
            </a:r>
            <a:r>
              <a:rPr lang="pl-PL" dirty="0" err="1">
                <a:solidFill>
                  <a:srgbClr val="EBEBEB"/>
                </a:solidFill>
                <a:ea typeface="+mj-lt"/>
                <a:cs typeface="+mj-lt"/>
              </a:rPr>
              <a:t>them</a:t>
            </a:r>
            <a:r>
              <a:rPr lang="pl-PL" dirty="0">
                <a:solidFill>
                  <a:srgbClr val="EBEBEB"/>
                </a:solidFill>
                <a:ea typeface="+mj-lt"/>
                <a:cs typeface="+mj-lt"/>
              </a:rPr>
              <a:t> mate ( ͡° ͜ʖ ͡°) (</a:t>
            </a:r>
            <a:r>
              <a:rPr lang="pl-PL" dirty="0" err="1">
                <a:solidFill>
                  <a:srgbClr val="EBEBEB"/>
                </a:solidFill>
                <a:ea typeface="+mj-lt"/>
                <a:cs typeface="+mj-lt"/>
              </a:rPr>
              <a:t>f.e</a:t>
            </a:r>
            <a:r>
              <a:rPr lang="pl-PL" dirty="0">
                <a:solidFill>
                  <a:srgbClr val="EBEBEB"/>
                </a:solidFill>
                <a:ea typeface="+mj-lt"/>
                <a:cs typeface="+mj-lt"/>
              </a:rPr>
              <a:t>. via </a:t>
            </a:r>
            <a:r>
              <a:rPr lang="pl-PL" dirty="0" err="1">
                <a:solidFill>
                  <a:srgbClr val="EBEBEB"/>
                </a:solidFill>
                <a:ea typeface="+mj-lt"/>
                <a:cs typeface="+mj-lt"/>
              </a:rPr>
              <a:t>crossover</a:t>
            </a:r>
            <a:r>
              <a:rPr lang="pl-PL" dirty="0">
                <a:solidFill>
                  <a:srgbClr val="EBEBEB"/>
                </a:solidFill>
                <a:ea typeface="+mj-lt"/>
                <a:cs typeface="+mj-lt"/>
              </a:rPr>
              <a:t>)</a:t>
            </a:r>
            <a:endParaRPr lang="en-US" dirty="0">
              <a:solidFill>
                <a:srgbClr val="EBEBEB"/>
              </a:solidFill>
            </a:endParaRPr>
          </a:p>
          <a:p>
            <a:pPr>
              <a:lnSpc>
                <a:spcPct val="90000"/>
              </a:lnSpc>
              <a:buFont typeface="Arial" charset="2"/>
              <a:buChar char="•"/>
            </a:pPr>
            <a:r>
              <a:rPr lang="en-GB" dirty="0">
                <a:solidFill>
                  <a:srgbClr val="EBEBEB"/>
                </a:solidFill>
                <a:ea typeface="+mj-lt"/>
                <a:cs typeface="+mj-lt"/>
              </a:rPr>
              <a:t> </a:t>
            </a:r>
            <a:r>
              <a:rPr lang="pl-PL" dirty="0" err="1">
                <a:solidFill>
                  <a:srgbClr val="EBEBEB"/>
                </a:solidFill>
                <a:ea typeface="+mj-lt"/>
                <a:cs typeface="+mj-lt"/>
              </a:rPr>
              <a:t>Some</a:t>
            </a:r>
            <a:r>
              <a:rPr lang="pl-PL" dirty="0">
                <a:solidFill>
                  <a:srgbClr val="EBEBEB"/>
                </a:solidFill>
                <a:ea typeface="+mj-lt"/>
                <a:cs typeface="+mj-lt"/>
              </a:rPr>
              <a:t> </a:t>
            </a:r>
            <a:r>
              <a:rPr lang="pl-PL" dirty="0" err="1">
                <a:solidFill>
                  <a:srgbClr val="EBEBEB"/>
                </a:solidFill>
                <a:ea typeface="+mj-lt"/>
                <a:cs typeface="+mj-lt"/>
              </a:rPr>
              <a:t>children</a:t>
            </a:r>
            <a:r>
              <a:rPr lang="pl-PL" dirty="0">
                <a:solidFill>
                  <a:srgbClr val="EBEBEB"/>
                </a:solidFill>
                <a:ea typeface="+mj-lt"/>
                <a:cs typeface="+mj-lt"/>
              </a:rPr>
              <a:t> </a:t>
            </a:r>
            <a:r>
              <a:rPr lang="pl-PL" dirty="0" err="1">
                <a:solidFill>
                  <a:srgbClr val="EBEBEB"/>
                </a:solidFill>
                <a:ea typeface="+mj-lt"/>
                <a:cs typeface="+mj-lt"/>
              </a:rPr>
              <a:t>can</a:t>
            </a:r>
            <a:r>
              <a:rPr lang="pl-PL" dirty="0">
                <a:solidFill>
                  <a:srgbClr val="EBEBEB"/>
                </a:solidFill>
                <a:ea typeface="+mj-lt"/>
                <a:cs typeface="+mj-lt"/>
              </a:rPr>
              <a:t> </a:t>
            </a:r>
            <a:r>
              <a:rPr lang="pl-PL" dirty="0" err="1">
                <a:solidFill>
                  <a:srgbClr val="EBEBEB"/>
                </a:solidFill>
                <a:ea typeface="+mj-lt"/>
                <a:cs typeface="+mj-lt"/>
              </a:rPr>
              <a:t>undergo</a:t>
            </a:r>
            <a:r>
              <a:rPr lang="pl-PL" dirty="0">
                <a:solidFill>
                  <a:srgbClr val="EBEBEB"/>
                </a:solidFill>
                <a:ea typeface="+mj-lt"/>
                <a:cs typeface="+mj-lt"/>
              </a:rPr>
              <a:t> </a:t>
            </a:r>
            <a:r>
              <a:rPr lang="pl-PL" dirty="0" err="1">
                <a:solidFill>
                  <a:srgbClr val="EBEBEB"/>
                </a:solidFill>
                <a:ea typeface="+mj-lt"/>
                <a:cs typeface="+mj-lt"/>
              </a:rPr>
              <a:t>mutation</a:t>
            </a:r>
            <a:r>
              <a:rPr lang="pl-PL" dirty="0">
                <a:solidFill>
                  <a:srgbClr val="EBEBEB"/>
                </a:solidFill>
                <a:ea typeface="+mj-lt"/>
                <a:cs typeface="+mj-lt"/>
              </a:rPr>
              <a:t> </a:t>
            </a:r>
            <a:br>
              <a:rPr lang="en-GB" dirty="0">
                <a:solidFill>
                  <a:srgbClr val="EBEBEB"/>
                </a:solidFill>
                <a:ea typeface="+mj-lt"/>
                <a:cs typeface="+mj-lt"/>
              </a:rPr>
            </a:br>
            <a:r>
              <a:rPr lang="en-GB" dirty="0">
                <a:solidFill>
                  <a:srgbClr val="EBEBEB"/>
                </a:solidFill>
                <a:ea typeface="+mj-lt"/>
                <a:cs typeface="+mj-lt"/>
              </a:rPr>
              <a:t>  </a:t>
            </a:r>
            <a:r>
              <a:rPr lang="pl-PL" dirty="0">
                <a:solidFill>
                  <a:srgbClr val="EBEBEB"/>
                </a:solidFill>
                <a:ea typeface="+mj-lt"/>
                <a:cs typeface="+mj-lt"/>
              </a:rPr>
              <a:t>(</a:t>
            </a:r>
            <a:r>
              <a:rPr lang="pl-PL" dirty="0" err="1">
                <a:solidFill>
                  <a:srgbClr val="EBEBEB"/>
                </a:solidFill>
                <a:ea typeface="+mj-lt"/>
                <a:cs typeface="+mj-lt"/>
              </a:rPr>
              <a:t>f.e</a:t>
            </a:r>
            <a:r>
              <a:rPr lang="pl-PL" dirty="0">
                <a:solidFill>
                  <a:srgbClr val="EBEBEB"/>
                </a:solidFill>
                <a:ea typeface="+mj-lt"/>
                <a:cs typeface="+mj-lt"/>
              </a:rPr>
              <a:t>. 2 </a:t>
            </a:r>
            <a:r>
              <a:rPr lang="pl-PL" dirty="0" err="1">
                <a:solidFill>
                  <a:srgbClr val="EBEBEB"/>
                </a:solidFill>
                <a:ea typeface="+mj-lt"/>
                <a:cs typeface="+mj-lt"/>
              </a:rPr>
              <a:t>random</a:t>
            </a:r>
            <a:r>
              <a:rPr lang="pl-PL" dirty="0">
                <a:solidFill>
                  <a:srgbClr val="EBEBEB"/>
                </a:solidFill>
                <a:ea typeface="+mj-lt"/>
                <a:cs typeface="+mj-lt"/>
              </a:rPr>
              <a:t> </a:t>
            </a:r>
            <a:r>
              <a:rPr lang="pl-PL" dirty="0" err="1">
                <a:solidFill>
                  <a:srgbClr val="EBEBEB"/>
                </a:solidFill>
                <a:ea typeface="+mj-lt"/>
                <a:cs typeface="+mj-lt"/>
              </a:rPr>
              <a:t>genes</a:t>
            </a:r>
            <a:r>
              <a:rPr lang="pl-PL" dirty="0">
                <a:solidFill>
                  <a:srgbClr val="EBEBEB"/>
                </a:solidFill>
                <a:ea typeface="+mj-lt"/>
                <a:cs typeface="+mj-lt"/>
              </a:rPr>
              <a:t> in a </a:t>
            </a:r>
            <a:r>
              <a:rPr lang="pl-PL" dirty="0" err="1">
                <a:solidFill>
                  <a:srgbClr val="EBEBEB"/>
                </a:solidFill>
                <a:ea typeface="+mj-lt"/>
                <a:cs typeface="+mj-lt"/>
              </a:rPr>
              <a:t>child</a:t>
            </a:r>
            <a:r>
              <a:rPr lang="pl-PL" dirty="0">
                <a:solidFill>
                  <a:srgbClr val="EBEBEB"/>
                </a:solidFill>
                <a:ea typeface="+mj-lt"/>
                <a:cs typeface="+mj-lt"/>
              </a:rPr>
              <a:t> </a:t>
            </a:r>
            <a:r>
              <a:rPr lang="pl-PL" dirty="0" err="1">
                <a:solidFill>
                  <a:srgbClr val="EBEBEB"/>
                </a:solidFill>
                <a:ea typeface="+mj-lt"/>
                <a:cs typeface="+mj-lt"/>
              </a:rPr>
              <a:t>will</a:t>
            </a:r>
            <a:r>
              <a:rPr lang="pl-PL" dirty="0">
                <a:solidFill>
                  <a:srgbClr val="EBEBEB"/>
                </a:solidFill>
                <a:ea typeface="+mj-lt"/>
                <a:cs typeface="+mj-lt"/>
              </a:rPr>
              <a:t> </a:t>
            </a:r>
            <a:r>
              <a:rPr lang="pl-PL" dirty="0" err="1">
                <a:solidFill>
                  <a:srgbClr val="EBEBEB"/>
                </a:solidFill>
                <a:ea typeface="+mj-lt"/>
                <a:cs typeface="+mj-lt"/>
              </a:rPr>
              <a:t>swap</a:t>
            </a:r>
            <a:r>
              <a:rPr lang="pl-PL" dirty="0">
                <a:solidFill>
                  <a:srgbClr val="EBEBEB"/>
                </a:solidFill>
                <a:ea typeface="+mj-lt"/>
                <a:cs typeface="+mj-lt"/>
              </a:rPr>
              <a:t> </a:t>
            </a:r>
            <a:r>
              <a:rPr lang="pl-PL" dirty="0" err="1">
                <a:solidFill>
                  <a:srgbClr val="EBEBEB"/>
                </a:solidFill>
                <a:ea typeface="+mj-lt"/>
                <a:cs typeface="+mj-lt"/>
              </a:rPr>
              <a:t>places</a:t>
            </a:r>
            <a:r>
              <a:rPr lang="pl-PL" dirty="0">
                <a:solidFill>
                  <a:srgbClr val="EBEBEB"/>
                </a:solidFill>
                <a:ea typeface="+mj-lt"/>
                <a:cs typeface="+mj-lt"/>
              </a:rPr>
              <a:t>)</a:t>
            </a:r>
          </a:p>
          <a:p>
            <a:pPr>
              <a:lnSpc>
                <a:spcPct val="90000"/>
              </a:lnSpc>
              <a:buFont typeface="Arial" charset="2"/>
              <a:buChar char="•"/>
            </a:pPr>
            <a:r>
              <a:rPr lang="en-GB" dirty="0">
                <a:solidFill>
                  <a:srgbClr val="EBEBEB"/>
                </a:solidFill>
                <a:ea typeface="+mj-lt"/>
                <a:cs typeface="+mj-lt"/>
              </a:rPr>
              <a:t> </a:t>
            </a:r>
            <a:r>
              <a:rPr lang="pl-PL" dirty="0">
                <a:solidFill>
                  <a:srgbClr val="EBEBEB"/>
                </a:solidFill>
                <a:ea typeface="+mj-lt"/>
                <a:cs typeface="+mj-lt"/>
              </a:rPr>
              <a:t>New (</a:t>
            </a:r>
            <a:r>
              <a:rPr lang="pl-PL" dirty="0" err="1">
                <a:solidFill>
                  <a:srgbClr val="EBEBEB"/>
                </a:solidFill>
                <a:ea typeface="+mj-lt"/>
                <a:cs typeface="+mj-lt"/>
              </a:rPr>
              <a:t>usually</a:t>
            </a:r>
            <a:r>
              <a:rPr lang="pl-PL" dirty="0">
                <a:solidFill>
                  <a:srgbClr val="EBEBEB"/>
                </a:solidFill>
                <a:ea typeface="+mj-lt"/>
                <a:cs typeface="+mj-lt"/>
              </a:rPr>
              <a:t> </a:t>
            </a:r>
            <a:r>
              <a:rPr lang="pl-PL" dirty="0" err="1">
                <a:solidFill>
                  <a:srgbClr val="EBEBEB"/>
                </a:solidFill>
                <a:ea typeface="+mj-lt"/>
                <a:cs typeface="+mj-lt"/>
              </a:rPr>
              <a:t>better</a:t>
            </a:r>
            <a:r>
              <a:rPr lang="pl-PL" dirty="0">
                <a:solidFill>
                  <a:srgbClr val="EBEBEB"/>
                </a:solidFill>
                <a:ea typeface="+mj-lt"/>
                <a:cs typeface="+mj-lt"/>
              </a:rPr>
              <a:t> </a:t>
            </a:r>
            <a:r>
              <a:rPr lang="pl-PL" dirty="0" err="1">
                <a:solidFill>
                  <a:srgbClr val="EBEBEB"/>
                </a:solidFill>
                <a:ea typeface="+mj-lt"/>
                <a:cs typeface="+mj-lt"/>
              </a:rPr>
              <a:t>than</a:t>
            </a:r>
            <a:r>
              <a:rPr lang="pl-PL" dirty="0">
                <a:solidFill>
                  <a:srgbClr val="EBEBEB"/>
                </a:solidFill>
                <a:ea typeface="+mj-lt"/>
                <a:cs typeface="+mj-lt"/>
              </a:rPr>
              <a:t> </a:t>
            </a:r>
            <a:r>
              <a:rPr lang="pl-PL" dirty="0" err="1">
                <a:solidFill>
                  <a:srgbClr val="EBEBEB"/>
                </a:solidFill>
                <a:ea typeface="+mj-lt"/>
                <a:cs typeface="+mj-lt"/>
              </a:rPr>
              <a:t>previous</a:t>
            </a:r>
            <a:r>
              <a:rPr lang="pl-PL" dirty="0">
                <a:solidFill>
                  <a:srgbClr val="EBEBEB"/>
                </a:solidFill>
                <a:ea typeface="+mj-lt"/>
                <a:cs typeface="+mj-lt"/>
              </a:rPr>
              <a:t>) </a:t>
            </a:r>
            <a:br>
              <a:rPr lang="en-GB" dirty="0">
                <a:solidFill>
                  <a:srgbClr val="EBEBEB"/>
                </a:solidFill>
                <a:ea typeface="+mj-lt"/>
                <a:cs typeface="+mj-lt"/>
              </a:rPr>
            </a:br>
            <a:r>
              <a:rPr lang="en-GB" dirty="0">
                <a:solidFill>
                  <a:srgbClr val="EBEBEB"/>
                </a:solidFill>
                <a:ea typeface="+mj-lt"/>
                <a:cs typeface="+mj-lt"/>
              </a:rPr>
              <a:t>  </a:t>
            </a:r>
            <a:r>
              <a:rPr lang="pl-PL" dirty="0" err="1">
                <a:solidFill>
                  <a:srgbClr val="EBEBEB"/>
                </a:solidFill>
                <a:ea typeface="+mj-lt"/>
                <a:cs typeface="+mj-lt"/>
              </a:rPr>
              <a:t>generation</a:t>
            </a:r>
            <a:r>
              <a:rPr lang="pl-PL" dirty="0">
                <a:solidFill>
                  <a:srgbClr val="EBEBEB"/>
                </a:solidFill>
                <a:ea typeface="+mj-lt"/>
                <a:cs typeface="+mj-lt"/>
              </a:rPr>
              <a:t> </a:t>
            </a:r>
            <a:r>
              <a:rPr lang="pl-PL" dirty="0" err="1">
                <a:solidFill>
                  <a:srgbClr val="EBEBEB"/>
                </a:solidFill>
                <a:ea typeface="+mj-lt"/>
                <a:cs typeface="+mj-lt"/>
              </a:rPr>
              <a:t>arises</a:t>
            </a:r>
            <a:endParaRPr lang="pl-PL" dirty="0">
              <a:solidFill>
                <a:srgbClr val="EBEBEB"/>
              </a:solidFill>
              <a:ea typeface="+mj-lt"/>
              <a:cs typeface="+mj-lt"/>
            </a:endParaRPr>
          </a:p>
          <a:p>
            <a:pPr>
              <a:lnSpc>
                <a:spcPct val="90000"/>
              </a:lnSpc>
              <a:buFont typeface="Arial" charset="2"/>
              <a:buChar char="•"/>
            </a:pPr>
            <a:r>
              <a:rPr lang="en-GB" dirty="0">
                <a:solidFill>
                  <a:srgbClr val="EBEBEB"/>
                </a:solidFill>
                <a:ea typeface="+mj-lt"/>
                <a:cs typeface="+mj-lt"/>
              </a:rPr>
              <a:t> </a:t>
            </a:r>
            <a:r>
              <a:rPr lang="pl-PL" dirty="0" err="1">
                <a:solidFill>
                  <a:srgbClr val="EBEBEB"/>
                </a:solidFill>
                <a:ea typeface="+mj-lt"/>
                <a:cs typeface="+mj-lt"/>
              </a:rPr>
              <a:t>Repeat</a:t>
            </a:r>
            <a:r>
              <a:rPr lang="pl-PL" dirty="0">
                <a:solidFill>
                  <a:srgbClr val="EBEBEB"/>
                </a:solidFill>
                <a:ea typeface="+mj-lt"/>
                <a:cs typeface="+mj-lt"/>
              </a:rPr>
              <a:t> </a:t>
            </a:r>
            <a:r>
              <a:rPr lang="pl-PL" dirty="0" err="1">
                <a:solidFill>
                  <a:srgbClr val="EBEBEB"/>
                </a:solidFill>
                <a:ea typeface="+mj-lt"/>
                <a:cs typeface="+mj-lt"/>
              </a:rPr>
              <a:t>until</a:t>
            </a:r>
            <a:r>
              <a:rPr lang="pl-PL" dirty="0">
                <a:solidFill>
                  <a:srgbClr val="EBEBEB"/>
                </a:solidFill>
                <a:ea typeface="+mj-lt"/>
                <a:cs typeface="+mj-lt"/>
              </a:rPr>
              <a:t> </a:t>
            </a:r>
            <a:r>
              <a:rPr lang="pl-PL" dirty="0" err="1">
                <a:solidFill>
                  <a:srgbClr val="EBEBEB"/>
                </a:solidFill>
                <a:ea typeface="+mj-lt"/>
                <a:cs typeface="+mj-lt"/>
              </a:rPr>
              <a:t>best</a:t>
            </a:r>
            <a:r>
              <a:rPr lang="pl-PL" dirty="0">
                <a:solidFill>
                  <a:srgbClr val="EBEBEB"/>
                </a:solidFill>
                <a:ea typeface="+mj-lt"/>
                <a:cs typeface="+mj-lt"/>
              </a:rPr>
              <a:t> </a:t>
            </a:r>
            <a:r>
              <a:rPr lang="pl-PL" dirty="0" err="1">
                <a:solidFill>
                  <a:srgbClr val="EBEBEB"/>
                </a:solidFill>
                <a:ea typeface="+mj-lt"/>
                <a:cs typeface="+mj-lt"/>
              </a:rPr>
              <a:t>solution</a:t>
            </a:r>
            <a:r>
              <a:rPr lang="pl-PL" dirty="0">
                <a:solidFill>
                  <a:srgbClr val="EBEBEB"/>
                </a:solidFill>
                <a:ea typeface="+mj-lt"/>
                <a:cs typeface="+mj-lt"/>
              </a:rPr>
              <a:t> </a:t>
            </a:r>
            <a:r>
              <a:rPr lang="pl-PL" dirty="0" err="1">
                <a:solidFill>
                  <a:srgbClr val="EBEBEB"/>
                </a:solidFill>
                <a:ea typeface="+mj-lt"/>
                <a:cs typeface="+mj-lt"/>
              </a:rPr>
              <a:t>found</a:t>
            </a:r>
            <a:r>
              <a:rPr lang="pl-PL" dirty="0">
                <a:solidFill>
                  <a:srgbClr val="EBEBEB"/>
                </a:solidFill>
                <a:ea typeface="+mj-lt"/>
                <a:cs typeface="+mj-lt"/>
              </a:rPr>
              <a:t> (</a:t>
            </a:r>
            <a:r>
              <a:rPr lang="pl-PL" dirty="0" err="1">
                <a:solidFill>
                  <a:srgbClr val="EBEBEB"/>
                </a:solidFill>
                <a:ea typeface="+mj-lt"/>
                <a:cs typeface="+mj-lt"/>
              </a:rPr>
              <a:t>or</a:t>
            </a:r>
            <a:r>
              <a:rPr lang="pl-PL" dirty="0">
                <a:solidFill>
                  <a:srgbClr val="EBEBEB"/>
                </a:solidFill>
                <a:ea typeface="+mj-lt"/>
                <a:cs typeface="+mj-lt"/>
              </a:rPr>
              <a:t> </a:t>
            </a:r>
            <a:r>
              <a:rPr lang="pl-PL" dirty="0" err="1">
                <a:solidFill>
                  <a:srgbClr val="EBEBEB"/>
                </a:solidFill>
                <a:ea typeface="+mj-lt"/>
                <a:cs typeface="+mj-lt"/>
              </a:rPr>
              <a:t>until</a:t>
            </a:r>
            <a:r>
              <a:rPr lang="pl-PL" dirty="0">
                <a:solidFill>
                  <a:srgbClr val="EBEBEB"/>
                </a:solidFill>
                <a:ea typeface="+mj-lt"/>
                <a:cs typeface="+mj-lt"/>
              </a:rPr>
              <a:t> </a:t>
            </a:r>
            <a:r>
              <a:rPr lang="pl-PL" dirty="0" err="1">
                <a:solidFill>
                  <a:srgbClr val="EBEBEB"/>
                </a:solidFill>
                <a:ea typeface="+mj-lt"/>
                <a:cs typeface="+mj-lt"/>
              </a:rPr>
              <a:t>bored</a:t>
            </a:r>
            <a:r>
              <a:rPr lang="pl-PL" dirty="0">
                <a:solidFill>
                  <a:srgbClr val="EBEBEB"/>
                </a:solidFill>
                <a:ea typeface="+mj-lt"/>
                <a:cs typeface="+mj-lt"/>
              </a:rPr>
              <a:t>)</a:t>
            </a:r>
          </a:p>
          <a:p>
            <a:pPr defTabSz="457200">
              <a:spcBef>
                <a:spcPts val="1000"/>
              </a:spcBef>
              <a:buClr>
                <a:schemeClr val="bg2">
                  <a:lumMod val="40000"/>
                  <a:lumOff val="60000"/>
                </a:schemeClr>
              </a:buClr>
              <a:buSzPct val="80000"/>
            </a:pPr>
            <a:endParaRPr lang="en-US" cap="all" dirty="0">
              <a:solidFill>
                <a:schemeClr val="bg2">
                  <a:lumMod val="40000"/>
                  <a:lumOff val="60000"/>
                </a:schemeClr>
              </a:solidFill>
              <a:latin typeface="+mj-lt"/>
              <a:ea typeface="+mj-ea"/>
              <a:cs typeface="+mj-cs"/>
            </a:endParaRPr>
          </a:p>
          <a:p>
            <a:pPr defTabSz="457200">
              <a:spcBef>
                <a:spcPts val="1000"/>
              </a:spcBef>
              <a:buClr>
                <a:schemeClr val="bg2">
                  <a:lumMod val="40000"/>
                  <a:lumOff val="60000"/>
                </a:schemeClr>
              </a:buClr>
              <a:buSzPct val="80000"/>
            </a:pPr>
            <a:endParaRPr lang="en-US" cap="all" dirty="0">
              <a:solidFill>
                <a:schemeClr val="bg2">
                  <a:lumMod val="40000"/>
                  <a:lumOff val="60000"/>
                </a:schemeClr>
              </a:solidFill>
              <a:latin typeface="+mj-lt"/>
              <a:ea typeface="+mj-ea"/>
              <a:cs typeface="+mj-cs"/>
            </a:endParaRPr>
          </a:p>
        </p:txBody>
      </p:sp>
      <p:sp>
        <p:nvSpPr>
          <p:cNvPr id="17" name="Tytuł 1">
            <a:extLst>
              <a:ext uri="{FF2B5EF4-FFF2-40B4-BE49-F238E27FC236}">
                <a16:creationId xmlns:a16="http://schemas.microsoft.com/office/drawing/2014/main" id="{C21ADAB5-1003-4D3F-A030-E7BB6E63F835}"/>
              </a:ext>
            </a:extLst>
          </p:cNvPr>
          <p:cNvSpPr>
            <a:spLocks noGrp="1"/>
          </p:cNvSpPr>
          <p:nvPr>
            <p:ph type="title"/>
          </p:nvPr>
        </p:nvSpPr>
        <p:spPr>
          <a:xfrm>
            <a:off x="647701" y="93306"/>
            <a:ext cx="3339281" cy="4670498"/>
          </a:xfrm>
        </p:spPr>
        <p:txBody>
          <a:bodyPr vert="horz" lIns="91440" tIns="45720" rIns="91440" bIns="45720" rtlCol="0" anchor="b">
            <a:normAutofit/>
          </a:bodyPr>
          <a:lstStyle/>
          <a:p>
            <a:pPr>
              <a:lnSpc>
                <a:spcPct val="90000"/>
              </a:lnSpc>
            </a:pPr>
            <a:r>
              <a:rPr lang="en-US" sz="4700" dirty="0"/>
              <a:t>What we chose to implement</a:t>
            </a:r>
            <a:br>
              <a:rPr lang="en-US" sz="4700" dirty="0"/>
            </a:br>
            <a:br>
              <a:rPr lang="en-US" sz="4700" dirty="0"/>
            </a:br>
            <a:br>
              <a:rPr lang="en-US" sz="4700" dirty="0"/>
            </a:br>
            <a:endParaRPr lang="en-US" sz="4700" dirty="0"/>
          </a:p>
        </p:txBody>
      </p:sp>
      <p:sp>
        <p:nvSpPr>
          <p:cNvPr id="19" name="TextBox 18">
            <a:extLst>
              <a:ext uri="{FF2B5EF4-FFF2-40B4-BE49-F238E27FC236}">
                <a16:creationId xmlns:a16="http://schemas.microsoft.com/office/drawing/2014/main" id="{32F4A689-B414-45AD-AD6A-CD31033E19C4}"/>
              </a:ext>
            </a:extLst>
          </p:cNvPr>
          <p:cNvSpPr txBox="1"/>
          <p:nvPr/>
        </p:nvSpPr>
        <p:spPr>
          <a:xfrm>
            <a:off x="647701" y="3429000"/>
            <a:ext cx="4037012" cy="832282"/>
          </a:xfrm>
          <a:prstGeom prst="rect">
            <a:avLst/>
          </a:prstGeom>
        </p:spPr>
        <p:txBody>
          <a:bodyPr vert="horz" lIns="91440" tIns="45720" rIns="91440" bIns="45720" rtlCol="0" anchor="t">
            <a:normAutofit/>
          </a:bodyPr>
          <a:lstStyle/>
          <a:p>
            <a:pPr defTabSz="457200">
              <a:spcBef>
                <a:spcPts val="1000"/>
              </a:spcBef>
              <a:buClr>
                <a:schemeClr val="bg2">
                  <a:lumMod val="40000"/>
                  <a:lumOff val="60000"/>
                </a:schemeClr>
              </a:buClr>
              <a:buSzPct val="80000"/>
            </a:pPr>
            <a:r>
              <a:rPr lang="en-GB" b="1" cap="all" dirty="0">
                <a:solidFill>
                  <a:schemeClr val="bg2">
                    <a:lumMod val="40000"/>
                    <a:lumOff val="60000"/>
                  </a:schemeClr>
                </a:solidFill>
                <a:latin typeface="+mj-lt"/>
                <a:ea typeface="+mj-ea"/>
                <a:cs typeface="+mj-cs"/>
              </a:rPr>
              <a:t>What we’ve done so far: </a:t>
            </a:r>
          </a:p>
          <a:p>
            <a:pPr defTabSz="457200">
              <a:spcBef>
                <a:spcPts val="1000"/>
              </a:spcBef>
              <a:buClr>
                <a:schemeClr val="bg2">
                  <a:lumMod val="40000"/>
                  <a:lumOff val="60000"/>
                </a:schemeClr>
              </a:buClr>
              <a:buSzPct val="80000"/>
            </a:pPr>
            <a:r>
              <a:rPr lang="en-GB" cap="all" dirty="0">
                <a:solidFill>
                  <a:schemeClr val="bg2">
                    <a:lumMod val="40000"/>
                    <a:lumOff val="60000"/>
                  </a:schemeClr>
                </a:solidFill>
                <a:latin typeface="+mj-lt"/>
                <a:ea typeface="+mj-ea"/>
                <a:cs typeface="+mj-cs"/>
              </a:rPr>
              <a:t>- Genetic Algorithm</a:t>
            </a:r>
            <a:endParaRPr lang="en-US" cap="all" dirty="0">
              <a:solidFill>
                <a:schemeClr val="bg2">
                  <a:lumMod val="40000"/>
                  <a:lumOff val="60000"/>
                </a:schemeClr>
              </a:solidFill>
              <a:latin typeface="+mj-lt"/>
              <a:ea typeface="+mj-ea"/>
              <a:cs typeface="+mj-cs"/>
            </a:endParaRPr>
          </a:p>
        </p:txBody>
      </p:sp>
      <p:sp>
        <p:nvSpPr>
          <p:cNvPr id="21" name="pole tekstowe 3">
            <a:extLst>
              <a:ext uri="{FF2B5EF4-FFF2-40B4-BE49-F238E27FC236}">
                <a16:creationId xmlns:a16="http://schemas.microsoft.com/office/drawing/2014/main" id="{7EC4EDEC-7D1F-4B87-B50D-1475243889B1}"/>
              </a:ext>
            </a:extLst>
          </p:cNvPr>
          <p:cNvSpPr txBox="1"/>
          <p:nvPr/>
        </p:nvSpPr>
        <p:spPr>
          <a:xfrm>
            <a:off x="7119891" y="5285117"/>
            <a:ext cx="400835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solidFill>
                  <a:schemeClr val="bg1"/>
                </a:solidFill>
              </a:rPr>
              <a:t>https://towardsdatascience.com/</a:t>
            </a:r>
            <a:r>
              <a:rPr lang="en-US" sz="1000" dirty="0">
                <a:solidFill>
                  <a:schemeClr val="bg1"/>
                </a:solidFill>
                <a:ea typeface="+mn-lt"/>
                <a:cs typeface="+mn-lt"/>
              </a:rPr>
              <a:t>introduction-to-genetic-algorithms-including-example-code-eo-g396e98d8bf3</a:t>
            </a:r>
            <a:endParaRPr lang="en-US" sz="1000" dirty="0">
              <a:solidFill>
                <a:schemeClr val="bg1"/>
              </a:solidFill>
            </a:endParaRPr>
          </a:p>
        </p:txBody>
      </p:sp>
      <p:sp>
        <p:nvSpPr>
          <p:cNvPr id="3" name="Symbol zastępczy numeru slajdu 2">
            <a:extLst>
              <a:ext uri="{FF2B5EF4-FFF2-40B4-BE49-F238E27FC236}">
                <a16:creationId xmlns:a16="http://schemas.microsoft.com/office/drawing/2014/main" id="{3553F8B2-42A5-4F43-882B-FCEC51C13D1A}"/>
              </a:ext>
            </a:extLst>
          </p:cNvPr>
          <p:cNvSpPr>
            <a:spLocks noGrp="1"/>
          </p:cNvSpPr>
          <p:nvPr>
            <p:ph type="sldNum" sz="quarter" idx="12"/>
          </p:nvPr>
        </p:nvSpPr>
        <p:spPr/>
        <p:txBody>
          <a:bodyPr/>
          <a:lstStyle/>
          <a:p>
            <a:fld id="{D57F1E4F-1CFF-5643-939E-02111984F565}" type="slidenum">
              <a:rPr lang="en-US" smtClean="0"/>
              <a:t>17</a:t>
            </a:fld>
            <a:endParaRPr lang="en-US"/>
          </a:p>
        </p:txBody>
      </p:sp>
    </p:spTree>
    <p:extLst>
      <p:ext uri="{BB962C8B-B14F-4D97-AF65-F5344CB8AC3E}">
        <p14:creationId xmlns:p14="http://schemas.microsoft.com/office/powerpoint/2010/main" val="4200873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7"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9" name="Freeform: Shape 78">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030" name="Picture 6" descr="Image result for tournament genetic algorithm&quot;">
            <a:extLst>
              <a:ext uri="{FF2B5EF4-FFF2-40B4-BE49-F238E27FC236}">
                <a16:creationId xmlns:a16="http://schemas.microsoft.com/office/drawing/2014/main" id="{BCED96D6-1C10-49F9-8E4E-E499BB0581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3180" y="330477"/>
            <a:ext cx="5449889" cy="3188184"/>
          </a:xfrm>
          <a:prstGeom prst="rect">
            <a:avLst/>
          </a:prstGeom>
          <a:noFill/>
          <a:effectLst/>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032" name="Picture 8" descr="Image result for tournament genetic algorithm&quot;">
            <a:extLst>
              <a:ext uri="{FF2B5EF4-FFF2-40B4-BE49-F238E27FC236}">
                <a16:creationId xmlns:a16="http://schemas.microsoft.com/office/drawing/2014/main" id="{78C4A205-67F6-49B9-9CF3-3799E0EC1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6657" y="3422671"/>
            <a:ext cx="3734054" cy="343532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49FA789-FDDE-4EAC-82E6-063A40C0220E}"/>
              </a:ext>
            </a:extLst>
          </p:cNvPr>
          <p:cNvSpPr/>
          <p:nvPr/>
        </p:nvSpPr>
        <p:spPr>
          <a:xfrm>
            <a:off x="7806431" y="3161060"/>
            <a:ext cx="4385569" cy="246221"/>
          </a:xfrm>
          <a:prstGeom prst="rect">
            <a:avLst/>
          </a:prstGeom>
        </p:spPr>
        <p:txBody>
          <a:bodyPr wrap="square">
            <a:spAutoFit/>
          </a:bodyPr>
          <a:lstStyle/>
          <a:p>
            <a:r>
              <a:rPr lang="en-GB" sz="1000" dirty="0"/>
              <a:t>https://www.geeksforgeeks.org/tournament-selection-ga/</a:t>
            </a:r>
          </a:p>
        </p:txBody>
      </p:sp>
      <p:sp>
        <p:nvSpPr>
          <p:cNvPr id="7" name="Rectangle 6">
            <a:extLst>
              <a:ext uri="{FF2B5EF4-FFF2-40B4-BE49-F238E27FC236}">
                <a16:creationId xmlns:a16="http://schemas.microsoft.com/office/drawing/2014/main" id="{72B2D189-59EB-45B5-9BCD-835B8D5EC1D8}"/>
              </a:ext>
            </a:extLst>
          </p:cNvPr>
          <p:cNvSpPr/>
          <p:nvPr/>
        </p:nvSpPr>
        <p:spPr>
          <a:xfrm>
            <a:off x="5261175" y="6138291"/>
            <a:ext cx="1960851" cy="707886"/>
          </a:xfrm>
          <a:prstGeom prst="rect">
            <a:avLst/>
          </a:prstGeom>
        </p:spPr>
        <p:txBody>
          <a:bodyPr wrap="square">
            <a:spAutoFit/>
          </a:bodyPr>
          <a:lstStyle/>
          <a:p>
            <a:r>
              <a:rPr lang="en-GB" sz="1000" dirty="0"/>
              <a:t>https://www.codewars.com/kata/genetic-algorithm-series-number-5-roulette-wheel-selection</a:t>
            </a:r>
          </a:p>
        </p:txBody>
      </p:sp>
      <p:sp>
        <p:nvSpPr>
          <p:cNvPr id="18" name="Tytuł 1">
            <a:extLst>
              <a:ext uri="{FF2B5EF4-FFF2-40B4-BE49-F238E27FC236}">
                <a16:creationId xmlns:a16="http://schemas.microsoft.com/office/drawing/2014/main" id="{77096F28-F9BA-46E3-B75E-9356014864FA}"/>
              </a:ext>
            </a:extLst>
          </p:cNvPr>
          <p:cNvSpPr>
            <a:spLocks noGrp="1"/>
          </p:cNvSpPr>
          <p:nvPr>
            <p:ph type="title"/>
          </p:nvPr>
        </p:nvSpPr>
        <p:spPr>
          <a:xfrm>
            <a:off x="647701" y="93306"/>
            <a:ext cx="3339281" cy="4670498"/>
          </a:xfrm>
        </p:spPr>
        <p:txBody>
          <a:bodyPr vert="horz" lIns="91440" tIns="45720" rIns="91440" bIns="45720" rtlCol="0" anchor="b">
            <a:normAutofit/>
          </a:bodyPr>
          <a:lstStyle/>
          <a:p>
            <a:pPr>
              <a:lnSpc>
                <a:spcPct val="90000"/>
              </a:lnSpc>
            </a:pPr>
            <a:r>
              <a:rPr lang="en-US" sz="4700" dirty="0">
                <a:solidFill>
                  <a:schemeClr val="bg1"/>
                </a:solidFill>
              </a:rPr>
              <a:t>What we chose to implement</a:t>
            </a:r>
            <a:br>
              <a:rPr lang="en-US" sz="4700" dirty="0">
                <a:solidFill>
                  <a:schemeClr val="bg1"/>
                </a:solidFill>
              </a:rPr>
            </a:br>
            <a:br>
              <a:rPr lang="en-US" sz="4700" dirty="0">
                <a:solidFill>
                  <a:schemeClr val="bg1"/>
                </a:solidFill>
              </a:rPr>
            </a:br>
            <a:br>
              <a:rPr lang="en-US" sz="4700" dirty="0">
                <a:solidFill>
                  <a:schemeClr val="bg1"/>
                </a:solidFill>
              </a:rPr>
            </a:br>
            <a:endParaRPr lang="en-US" sz="4700" dirty="0">
              <a:solidFill>
                <a:schemeClr val="bg1"/>
              </a:solidFill>
            </a:endParaRPr>
          </a:p>
        </p:txBody>
      </p:sp>
      <p:sp>
        <p:nvSpPr>
          <p:cNvPr id="20" name="TextBox 19">
            <a:extLst>
              <a:ext uri="{FF2B5EF4-FFF2-40B4-BE49-F238E27FC236}">
                <a16:creationId xmlns:a16="http://schemas.microsoft.com/office/drawing/2014/main" id="{3C3E3101-67F1-4E69-8267-522611338CF2}"/>
              </a:ext>
            </a:extLst>
          </p:cNvPr>
          <p:cNvSpPr txBox="1"/>
          <p:nvPr/>
        </p:nvSpPr>
        <p:spPr>
          <a:xfrm>
            <a:off x="647702" y="4495800"/>
            <a:ext cx="4208384" cy="832283"/>
          </a:xfrm>
          <a:prstGeom prst="rect">
            <a:avLst/>
          </a:prstGeom>
        </p:spPr>
        <p:txBody>
          <a:bodyPr vert="horz" lIns="91440" tIns="45720" rIns="91440" bIns="45720" rtlCol="0" anchor="t">
            <a:normAutofit/>
          </a:bodyPr>
          <a:lstStyle/>
          <a:p>
            <a:pPr defTabSz="457200">
              <a:spcBef>
                <a:spcPts val="1000"/>
              </a:spcBef>
              <a:buClr>
                <a:schemeClr val="bg2">
                  <a:lumMod val="40000"/>
                  <a:lumOff val="60000"/>
                </a:schemeClr>
              </a:buClr>
              <a:buSzPct val="80000"/>
            </a:pPr>
            <a:r>
              <a:rPr lang="en-GB" sz="2000" b="1" dirty="0">
                <a:solidFill>
                  <a:srgbClr val="EBEBEB"/>
                </a:solidFill>
                <a:ea typeface="+mj-lt"/>
                <a:cs typeface="+mj-lt"/>
              </a:rPr>
              <a:t>Selection </a:t>
            </a:r>
            <a:r>
              <a:rPr lang="en-GB" sz="2000" dirty="0">
                <a:solidFill>
                  <a:srgbClr val="EBEBEB"/>
                </a:solidFill>
                <a:ea typeface="+mj-lt"/>
                <a:cs typeface="+mj-lt"/>
              </a:rPr>
              <a:t>will be based on either </a:t>
            </a:r>
            <a:r>
              <a:rPr lang="en-GB" sz="2000" b="1" dirty="0">
                <a:solidFill>
                  <a:srgbClr val="EBEBEB"/>
                </a:solidFill>
                <a:ea typeface="+mj-lt"/>
                <a:cs typeface="+mj-lt"/>
              </a:rPr>
              <a:t>tournament</a:t>
            </a:r>
            <a:r>
              <a:rPr lang="en-GB" sz="2000" dirty="0">
                <a:solidFill>
                  <a:srgbClr val="EBEBEB"/>
                </a:solidFill>
                <a:ea typeface="+mj-lt"/>
                <a:cs typeface="+mj-lt"/>
              </a:rPr>
              <a:t> or </a:t>
            </a:r>
            <a:r>
              <a:rPr lang="en-GB" sz="2000" b="1" dirty="0">
                <a:solidFill>
                  <a:srgbClr val="EBEBEB"/>
                </a:solidFill>
                <a:ea typeface="+mj-lt"/>
                <a:cs typeface="+mj-lt"/>
              </a:rPr>
              <a:t>roulette wheel</a:t>
            </a:r>
          </a:p>
          <a:p>
            <a:pPr defTabSz="457200">
              <a:spcBef>
                <a:spcPts val="1000"/>
              </a:spcBef>
              <a:buClr>
                <a:schemeClr val="bg2">
                  <a:lumMod val="40000"/>
                  <a:lumOff val="60000"/>
                </a:schemeClr>
              </a:buClr>
              <a:buSzPct val="80000"/>
            </a:pPr>
            <a:endParaRPr lang="en-US" cap="all" dirty="0">
              <a:solidFill>
                <a:schemeClr val="bg2">
                  <a:lumMod val="40000"/>
                  <a:lumOff val="60000"/>
                </a:schemeClr>
              </a:solidFill>
              <a:latin typeface="+mj-lt"/>
              <a:ea typeface="+mj-ea"/>
              <a:cs typeface="+mj-cs"/>
            </a:endParaRPr>
          </a:p>
          <a:p>
            <a:pPr defTabSz="457200">
              <a:spcBef>
                <a:spcPts val="1000"/>
              </a:spcBef>
              <a:buClr>
                <a:schemeClr val="bg2">
                  <a:lumMod val="40000"/>
                  <a:lumOff val="60000"/>
                </a:schemeClr>
              </a:buClr>
              <a:buSzPct val="80000"/>
            </a:pPr>
            <a:endParaRPr lang="en-US" cap="all" dirty="0">
              <a:solidFill>
                <a:schemeClr val="bg2">
                  <a:lumMod val="40000"/>
                  <a:lumOff val="60000"/>
                </a:schemeClr>
              </a:solidFill>
              <a:latin typeface="+mj-lt"/>
              <a:ea typeface="+mj-ea"/>
              <a:cs typeface="+mj-cs"/>
            </a:endParaRPr>
          </a:p>
        </p:txBody>
      </p:sp>
      <p:sp>
        <p:nvSpPr>
          <p:cNvPr id="21" name="TextBox 20">
            <a:extLst>
              <a:ext uri="{FF2B5EF4-FFF2-40B4-BE49-F238E27FC236}">
                <a16:creationId xmlns:a16="http://schemas.microsoft.com/office/drawing/2014/main" id="{31A440F9-39AE-41F0-988C-177997F1F1DA}"/>
              </a:ext>
            </a:extLst>
          </p:cNvPr>
          <p:cNvSpPr txBox="1"/>
          <p:nvPr/>
        </p:nvSpPr>
        <p:spPr>
          <a:xfrm>
            <a:off x="647701" y="3429000"/>
            <a:ext cx="4037012" cy="832282"/>
          </a:xfrm>
          <a:prstGeom prst="rect">
            <a:avLst/>
          </a:prstGeom>
        </p:spPr>
        <p:txBody>
          <a:bodyPr vert="horz" lIns="91440" tIns="45720" rIns="91440" bIns="45720" rtlCol="0" anchor="t">
            <a:normAutofit/>
          </a:bodyPr>
          <a:lstStyle/>
          <a:p>
            <a:pPr defTabSz="457200">
              <a:spcBef>
                <a:spcPts val="1000"/>
              </a:spcBef>
              <a:buClr>
                <a:schemeClr val="bg2">
                  <a:lumMod val="40000"/>
                  <a:lumOff val="60000"/>
                </a:schemeClr>
              </a:buClr>
              <a:buSzPct val="80000"/>
            </a:pPr>
            <a:r>
              <a:rPr lang="en-GB" b="1" cap="all" dirty="0">
                <a:solidFill>
                  <a:schemeClr val="tx2">
                    <a:lumMod val="40000"/>
                    <a:lumOff val="60000"/>
                  </a:schemeClr>
                </a:solidFill>
                <a:latin typeface="+mj-lt"/>
                <a:ea typeface="+mj-ea"/>
                <a:cs typeface="+mj-cs"/>
              </a:rPr>
              <a:t>What we’ve done so far: </a:t>
            </a:r>
          </a:p>
          <a:p>
            <a:pPr defTabSz="457200">
              <a:spcBef>
                <a:spcPts val="1000"/>
              </a:spcBef>
              <a:buClr>
                <a:schemeClr val="bg2">
                  <a:lumMod val="40000"/>
                  <a:lumOff val="60000"/>
                </a:schemeClr>
              </a:buClr>
              <a:buSzPct val="80000"/>
            </a:pPr>
            <a:r>
              <a:rPr lang="en-GB" cap="all" dirty="0">
                <a:solidFill>
                  <a:schemeClr val="tx2">
                    <a:lumMod val="40000"/>
                    <a:lumOff val="60000"/>
                  </a:schemeClr>
                </a:solidFill>
                <a:latin typeface="+mj-lt"/>
                <a:ea typeface="+mj-ea"/>
                <a:cs typeface="+mj-cs"/>
              </a:rPr>
              <a:t>- Greedy Algorithm</a:t>
            </a:r>
            <a:endParaRPr lang="en-US" cap="all" dirty="0">
              <a:solidFill>
                <a:schemeClr val="tx2">
                  <a:lumMod val="40000"/>
                  <a:lumOff val="60000"/>
                </a:schemeClr>
              </a:solidFill>
              <a:latin typeface="+mj-lt"/>
              <a:ea typeface="+mj-ea"/>
              <a:cs typeface="+mj-cs"/>
            </a:endParaRPr>
          </a:p>
        </p:txBody>
      </p:sp>
      <p:sp>
        <p:nvSpPr>
          <p:cNvPr id="3" name="Symbol zastępczy numeru slajdu 2">
            <a:extLst>
              <a:ext uri="{FF2B5EF4-FFF2-40B4-BE49-F238E27FC236}">
                <a16:creationId xmlns:a16="http://schemas.microsoft.com/office/drawing/2014/main" id="{4503F73C-40FF-4637-BBE0-150F23F6FCA9}"/>
              </a:ext>
            </a:extLst>
          </p:cNvPr>
          <p:cNvSpPr>
            <a:spLocks noGrp="1"/>
          </p:cNvSpPr>
          <p:nvPr>
            <p:ph type="sldNum" sz="quarter" idx="12"/>
          </p:nvPr>
        </p:nvSpPr>
        <p:spPr/>
        <p:txBody>
          <a:bodyPr/>
          <a:lstStyle/>
          <a:p>
            <a:fld id="{D57F1E4F-1CFF-5643-939E-02111984F565}" type="slidenum">
              <a:rPr lang="en-US" smtClean="0"/>
              <a:t>18</a:t>
            </a:fld>
            <a:endParaRPr lang="en-US"/>
          </a:p>
        </p:txBody>
      </p:sp>
    </p:spTree>
    <p:extLst>
      <p:ext uri="{BB962C8B-B14F-4D97-AF65-F5344CB8AC3E}">
        <p14:creationId xmlns:p14="http://schemas.microsoft.com/office/powerpoint/2010/main" val="117077415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5">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F576E1C7-7457-4559-A3E7-4C36FE50F365}"/>
              </a:ext>
            </a:extLst>
          </p:cNvPr>
          <p:cNvSpPr>
            <a:spLocks noGrp="1"/>
          </p:cNvSpPr>
          <p:nvPr>
            <p:ph type="title"/>
          </p:nvPr>
        </p:nvSpPr>
        <p:spPr>
          <a:xfrm>
            <a:off x="647700" y="1423641"/>
            <a:ext cx="3108626" cy="4572000"/>
          </a:xfrm>
        </p:spPr>
        <p:txBody>
          <a:bodyPr anchor="ctr">
            <a:normAutofit/>
          </a:bodyPr>
          <a:lstStyle/>
          <a:p>
            <a:r>
              <a:rPr lang="en-GB" sz="4400" dirty="0">
                <a:solidFill>
                  <a:srgbClr val="F2F2F2"/>
                </a:solidFill>
              </a:rPr>
              <a:t>Roadmap</a:t>
            </a:r>
            <a:endParaRPr lang="pl-PL" sz="4400" dirty="0">
              <a:solidFill>
                <a:srgbClr val="F2F2F2"/>
              </a:solidFill>
            </a:endParaRPr>
          </a:p>
        </p:txBody>
      </p:sp>
      <p:sp>
        <p:nvSpPr>
          <p:cNvPr id="21" name="Freeform: Shape 17">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4" name="Rectangle 21">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11" name="Symbol zastępczy zawartości 2">
            <a:extLst>
              <a:ext uri="{FF2B5EF4-FFF2-40B4-BE49-F238E27FC236}">
                <a16:creationId xmlns:a16="http://schemas.microsoft.com/office/drawing/2014/main" id="{4F43CCD2-97DE-43CE-99A5-EC4189A90D8F}"/>
              </a:ext>
            </a:extLst>
          </p:cNvPr>
          <p:cNvGraphicFramePr>
            <a:graphicFrameLocks noGrp="1"/>
          </p:cNvGraphicFramePr>
          <p:nvPr>
            <p:ph idx="1"/>
            <p:extLst>
              <p:ext uri="{D42A27DB-BD31-4B8C-83A1-F6EECF244321}">
                <p14:modId xmlns:p14="http://schemas.microsoft.com/office/powerpoint/2010/main" val="2046158295"/>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ymbol zastępczy numeru slajdu 3">
            <a:extLst>
              <a:ext uri="{FF2B5EF4-FFF2-40B4-BE49-F238E27FC236}">
                <a16:creationId xmlns:a16="http://schemas.microsoft.com/office/drawing/2014/main" id="{95674DAC-8DA4-47D8-B9F4-F0F417271A2A}"/>
              </a:ext>
            </a:extLst>
          </p:cNvPr>
          <p:cNvSpPr>
            <a:spLocks noGrp="1"/>
          </p:cNvSpPr>
          <p:nvPr>
            <p:ph type="sldNum" sz="quarter" idx="12"/>
          </p:nvPr>
        </p:nvSpPr>
        <p:spPr/>
        <p:txBody>
          <a:bodyPr/>
          <a:lstStyle/>
          <a:p>
            <a:fld id="{D57F1E4F-1CFF-5643-939E-02111984F565}" type="slidenum">
              <a:rPr lang="en-US" smtClean="0"/>
              <a:t>1</a:t>
            </a:fld>
            <a:endParaRPr lang="en-US"/>
          </a:p>
        </p:txBody>
      </p:sp>
    </p:spTree>
    <p:extLst>
      <p:ext uri="{BB962C8B-B14F-4D97-AF65-F5344CB8AC3E}">
        <p14:creationId xmlns:p14="http://schemas.microsoft.com/office/powerpoint/2010/main" val="868090817"/>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5" name="Freeform: Shape 7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77" name="Rectangle 7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ymbol zastępczy zawartości 2">
            <a:extLst>
              <a:ext uri="{FF2B5EF4-FFF2-40B4-BE49-F238E27FC236}">
                <a16:creationId xmlns:a16="http://schemas.microsoft.com/office/drawing/2014/main" id="{5E4C699D-C165-4F13-B6A2-8094D3D2189E}"/>
              </a:ext>
            </a:extLst>
          </p:cNvPr>
          <p:cNvSpPr>
            <a:spLocks noGrp="1"/>
          </p:cNvSpPr>
          <p:nvPr>
            <p:ph idx="1"/>
          </p:nvPr>
        </p:nvSpPr>
        <p:spPr>
          <a:xfrm>
            <a:off x="648931" y="4474346"/>
            <a:ext cx="4558288" cy="2383654"/>
          </a:xfrm>
        </p:spPr>
        <p:txBody>
          <a:bodyPr vert="horz" lIns="91440" tIns="45720" rIns="91440" bIns="45720" rtlCol="0">
            <a:normAutofit/>
          </a:bodyPr>
          <a:lstStyle/>
          <a:p>
            <a:pPr marL="0" indent="0">
              <a:buNone/>
            </a:pPr>
            <a:r>
              <a:rPr lang="en-GB" sz="1600" dirty="0">
                <a:solidFill>
                  <a:srgbClr val="EBEBEB"/>
                </a:solidFill>
                <a:ea typeface="+mj-lt"/>
                <a:cs typeface="+mj-lt"/>
              </a:rPr>
              <a:t>Our </a:t>
            </a:r>
            <a:r>
              <a:rPr lang="en-GB" sz="1600" b="1" dirty="0">
                <a:solidFill>
                  <a:srgbClr val="EBEBEB"/>
                </a:solidFill>
                <a:ea typeface="+mj-lt"/>
                <a:cs typeface="+mj-lt"/>
              </a:rPr>
              <a:t>one-point-crossover </a:t>
            </a:r>
            <a:r>
              <a:rPr lang="en-GB" sz="1600" dirty="0">
                <a:solidFill>
                  <a:srgbClr val="EBEBEB"/>
                </a:solidFill>
                <a:ea typeface="+mj-lt"/>
                <a:cs typeface="+mj-lt"/>
              </a:rPr>
              <a:t>and </a:t>
            </a:r>
            <a:r>
              <a:rPr lang="en-GB" sz="1600" b="1" dirty="0">
                <a:solidFill>
                  <a:srgbClr val="EBEBEB"/>
                </a:solidFill>
                <a:ea typeface="+mj-lt"/>
                <a:cs typeface="+mj-lt"/>
              </a:rPr>
              <a:t>two-point-crossover</a:t>
            </a:r>
            <a:r>
              <a:rPr lang="en-GB" sz="1600" dirty="0">
                <a:solidFill>
                  <a:srgbClr val="EBEBEB"/>
                </a:solidFill>
                <a:ea typeface="+mj-lt"/>
                <a:cs typeface="+mj-lt"/>
              </a:rPr>
              <a:t> “cuts” both parents in random points and attempts to make a new solution using one half from one parent and second half from the other</a:t>
            </a:r>
          </a:p>
          <a:p>
            <a:pPr marL="0" indent="0">
              <a:buNone/>
            </a:pPr>
            <a:r>
              <a:rPr lang="en-GB" sz="1600" dirty="0">
                <a:solidFill>
                  <a:srgbClr val="EBEBEB"/>
                </a:solidFill>
                <a:ea typeface="+mj-lt"/>
                <a:cs typeface="+mj-lt"/>
              </a:rPr>
              <a:t>Implementations for TSP part already exist</a:t>
            </a:r>
          </a:p>
          <a:p>
            <a:pPr marL="0" indent="0">
              <a:buNone/>
            </a:pPr>
            <a:r>
              <a:rPr lang="en-GB" sz="1600" dirty="0">
                <a:solidFill>
                  <a:srgbClr val="EBEBEB"/>
                </a:solidFill>
                <a:ea typeface="+mj-lt"/>
                <a:cs typeface="+mj-lt"/>
              </a:rPr>
              <a:t>If the solution is incorrect (</a:t>
            </a:r>
            <a:r>
              <a:rPr lang="en-GB" sz="1600" dirty="0" err="1">
                <a:solidFill>
                  <a:srgbClr val="EBEBEB"/>
                </a:solidFill>
                <a:ea typeface="+mj-lt"/>
                <a:cs typeface="+mj-lt"/>
              </a:rPr>
              <a:t>f.e</a:t>
            </a:r>
            <a:r>
              <a:rPr lang="en-GB" sz="1600" dirty="0">
                <a:solidFill>
                  <a:srgbClr val="EBEBEB"/>
                </a:solidFill>
                <a:ea typeface="+mj-lt"/>
                <a:cs typeface="+mj-lt"/>
              </a:rPr>
              <a:t>. we went over MAX weight) it will be fixed</a:t>
            </a:r>
            <a:endParaRPr lang="pl-PL" sz="1600" b="1" dirty="0">
              <a:solidFill>
                <a:srgbClr val="EBEBEB"/>
              </a:solidFill>
            </a:endParaRPr>
          </a:p>
        </p:txBody>
      </p:sp>
      <p:sp>
        <p:nvSpPr>
          <p:cNvPr id="15" name="Rectangle 14">
            <a:extLst>
              <a:ext uri="{FF2B5EF4-FFF2-40B4-BE49-F238E27FC236}">
                <a16:creationId xmlns:a16="http://schemas.microsoft.com/office/drawing/2014/main" id="{F3C4A277-569E-423D-B746-F7EDC2D2E6F5}"/>
              </a:ext>
            </a:extLst>
          </p:cNvPr>
          <p:cNvSpPr/>
          <p:nvPr/>
        </p:nvSpPr>
        <p:spPr>
          <a:xfrm>
            <a:off x="6875862" y="5241324"/>
            <a:ext cx="3894339" cy="400110"/>
          </a:xfrm>
          <a:prstGeom prst="rect">
            <a:avLst/>
          </a:prstGeom>
        </p:spPr>
        <p:txBody>
          <a:bodyPr wrap="square">
            <a:spAutoFit/>
          </a:bodyPr>
          <a:lstStyle/>
          <a:p>
            <a:r>
              <a:rPr lang="en-GB" sz="1000" dirty="0"/>
              <a:t>https://becominghuman.ai/understanding-genetic-algorithms-a-use-case-in-organizational-field-2087c30fb61e</a:t>
            </a:r>
          </a:p>
        </p:txBody>
      </p:sp>
      <p:pic>
        <p:nvPicPr>
          <p:cNvPr id="2052" name="Picture 4" descr="Image result for crossover genetic algorithm&quot;">
            <a:extLst>
              <a:ext uri="{FF2B5EF4-FFF2-40B4-BE49-F238E27FC236}">
                <a16:creationId xmlns:a16="http://schemas.microsoft.com/office/drawing/2014/main" id="{D01EC059-36D0-4058-8DEF-7A7E6273E4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4065" y="1616676"/>
            <a:ext cx="6737935" cy="3624648"/>
          </a:xfrm>
          <a:prstGeom prst="rect">
            <a:avLst/>
          </a:prstGeom>
          <a:noFill/>
          <a:extLst>
            <a:ext uri="{909E8E84-426E-40DD-AFC4-6F175D3DCCD1}">
              <a14:hiddenFill xmlns:a14="http://schemas.microsoft.com/office/drawing/2010/main">
                <a:solidFill>
                  <a:srgbClr val="FFFFFF"/>
                </a:solidFill>
              </a14:hiddenFill>
            </a:ext>
          </a:extLst>
        </p:spPr>
      </p:pic>
      <p:sp>
        <p:nvSpPr>
          <p:cNvPr id="12" name="Tytuł 1">
            <a:extLst>
              <a:ext uri="{FF2B5EF4-FFF2-40B4-BE49-F238E27FC236}">
                <a16:creationId xmlns:a16="http://schemas.microsoft.com/office/drawing/2014/main" id="{4119505A-E657-4338-8275-8BB5C989B07C}"/>
              </a:ext>
            </a:extLst>
          </p:cNvPr>
          <p:cNvSpPr>
            <a:spLocks noGrp="1"/>
          </p:cNvSpPr>
          <p:nvPr>
            <p:ph type="title"/>
          </p:nvPr>
        </p:nvSpPr>
        <p:spPr>
          <a:xfrm>
            <a:off x="647701" y="93306"/>
            <a:ext cx="3339281" cy="4670498"/>
          </a:xfrm>
        </p:spPr>
        <p:txBody>
          <a:bodyPr vert="horz" lIns="91440" tIns="45720" rIns="91440" bIns="45720" rtlCol="0" anchor="b">
            <a:normAutofit/>
          </a:bodyPr>
          <a:lstStyle/>
          <a:p>
            <a:pPr>
              <a:lnSpc>
                <a:spcPct val="90000"/>
              </a:lnSpc>
            </a:pPr>
            <a:r>
              <a:rPr lang="en-US" sz="4700" dirty="0">
                <a:solidFill>
                  <a:schemeClr val="bg1"/>
                </a:solidFill>
              </a:rPr>
              <a:t>What we chose to implement</a:t>
            </a:r>
            <a:br>
              <a:rPr lang="en-US" sz="4700" dirty="0">
                <a:solidFill>
                  <a:schemeClr val="bg1"/>
                </a:solidFill>
              </a:rPr>
            </a:br>
            <a:br>
              <a:rPr lang="en-US" sz="4700" dirty="0">
                <a:solidFill>
                  <a:schemeClr val="bg1"/>
                </a:solidFill>
              </a:rPr>
            </a:br>
            <a:br>
              <a:rPr lang="en-US" sz="4700" dirty="0">
                <a:solidFill>
                  <a:schemeClr val="bg1"/>
                </a:solidFill>
              </a:rPr>
            </a:br>
            <a:endParaRPr lang="en-US" sz="4700" dirty="0">
              <a:solidFill>
                <a:schemeClr val="bg1"/>
              </a:solidFill>
            </a:endParaRPr>
          </a:p>
        </p:txBody>
      </p:sp>
      <p:sp>
        <p:nvSpPr>
          <p:cNvPr id="13" name="TextBox 12">
            <a:extLst>
              <a:ext uri="{FF2B5EF4-FFF2-40B4-BE49-F238E27FC236}">
                <a16:creationId xmlns:a16="http://schemas.microsoft.com/office/drawing/2014/main" id="{6B5F4CA8-91A3-4F27-B3E2-E43A01F3CE3F}"/>
              </a:ext>
            </a:extLst>
          </p:cNvPr>
          <p:cNvSpPr txBox="1"/>
          <p:nvPr/>
        </p:nvSpPr>
        <p:spPr>
          <a:xfrm>
            <a:off x="647701" y="3429000"/>
            <a:ext cx="4037012" cy="832282"/>
          </a:xfrm>
          <a:prstGeom prst="rect">
            <a:avLst/>
          </a:prstGeom>
        </p:spPr>
        <p:txBody>
          <a:bodyPr vert="horz" lIns="91440" tIns="45720" rIns="91440" bIns="45720" rtlCol="0" anchor="t">
            <a:normAutofit/>
          </a:bodyPr>
          <a:lstStyle/>
          <a:p>
            <a:pPr defTabSz="457200">
              <a:spcBef>
                <a:spcPts val="1000"/>
              </a:spcBef>
              <a:buClr>
                <a:schemeClr val="bg2">
                  <a:lumMod val="40000"/>
                  <a:lumOff val="60000"/>
                </a:schemeClr>
              </a:buClr>
              <a:buSzPct val="80000"/>
            </a:pPr>
            <a:r>
              <a:rPr lang="en-GB" b="1" cap="all" dirty="0">
                <a:solidFill>
                  <a:schemeClr val="tx2">
                    <a:lumMod val="40000"/>
                    <a:lumOff val="60000"/>
                  </a:schemeClr>
                </a:solidFill>
                <a:latin typeface="+mj-lt"/>
                <a:ea typeface="+mj-ea"/>
                <a:cs typeface="+mj-cs"/>
              </a:rPr>
              <a:t>What we’ve done so far: </a:t>
            </a:r>
          </a:p>
          <a:p>
            <a:pPr defTabSz="457200">
              <a:spcBef>
                <a:spcPts val="1000"/>
              </a:spcBef>
              <a:buClr>
                <a:schemeClr val="bg2">
                  <a:lumMod val="40000"/>
                  <a:lumOff val="60000"/>
                </a:schemeClr>
              </a:buClr>
              <a:buSzPct val="80000"/>
            </a:pPr>
            <a:r>
              <a:rPr lang="en-GB" cap="all" dirty="0">
                <a:solidFill>
                  <a:schemeClr val="tx2">
                    <a:lumMod val="40000"/>
                    <a:lumOff val="60000"/>
                  </a:schemeClr>
                </a:solidFill>
                <a:latin typeface="+mj-lt"/>
                <a:ea typeface="+mj-ea"/>
                <a:cs typeface="+mj-cs"/>
              </a:rPr>
              <a:t>- Greedy Algorithm</a:t>
            </a:r>
            <a:endParaRPr lang="en-US" cap="all" dirty="0">
              <a:solidFill>
                <a:schemeClr val="tx2">
                  <a:lumMod val="40000"/>
                  <a:lumOff val="60000"/>
                </a:schemeClr>
              </a:solidFill>
              <a:latin typeface="+mj-lt"/>
              <a:ea typeface="+mj-ea"/>
              <a:cs typeface="+mj-cs"/>
            </a:endParaRPr>
          </a:p>
        </p:txBody>
      </p:sp>
      <p:sp>
        <p:nvSpPr>
          <p:cNvPr id="4" name="Symbol zastępczy numeru slajdu 3">
            <a:extLst>
              <a:ext uri="{FF2B5EF4-FFF2-40B4-BE49-F238E27FC236}">
                <a16:creationId xmlns:a16="http://schemas.microsoft.com/office/drawing/2014/main" id="{7103FB35-A832-4077-B24A-8BE7A7848991}"/>
              </a:ext>
            </a:extLst>
          </p:cNvPr>
          <p:cNvSpPr>
            <a:spLocks noGrp="1"/>
          </p:cNvSpPr>
          <p:nvPr>
            <p:ph type="sldNum" sz="quarter" idx="12"/>
          </p:nvPr>
        </p:nvSpPr>
        <p:spPr/>
        <p:txBody>
          <a:bodyPr/>
          <a:lstStyle/>
          <a:p>
            <a:fld id="{D57F1E4F-1CFF-5643-939E-02111984F565}" type="slidenum">
              <a:rPr lang="en-US" smtClean="0"/>
              <a:t>19</a:t>
            </a:fld>
            <a:endParaRPr lang="en-US"/>
          </a:p>
        </p:txBody>
      </p:sp>
    </p:spTree>
    <p:extLst>
      <p:ext uri="{BB962C8B-B14F-4D97-AF65-F5344CB8AC3E}">
        <p14:creationId xmlns:p14="http://schemas.microsoft.com/office/powerpoint/2010/main" val="731120981"/>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7" name="Freeform: Shape 7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3076" name="Picture 4" descr="Image result for mutation genetic algorithm&quot;">
            <a:extLst>
              <a:ext uri="{FF2B5EF4-FFF2-40B4-BE49-F238E27FC236}">
                <a16:creationId xmlns:a16="http://schemas.microsoft.com/office/drawing/2014/main" id="{1933EC4C-7F5A-4380-ADA5-50D44C775E1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093992" y="1691846"/>
            <a:ext cx="5449889" cy="3474304"/>
          </a:xfrm>
          <a:prstGeom prst="rect">
            <a:avLst/>
          </a:prstGeom>
          <a:noFill/>
          <a:effectLst/>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ymbol zastępczy zawartości 2">
            <a:extLst>
              <a:ext uri="{FF2B5EF4-FFF2-40B4-BE49-F238E27FC236}">
                <a16:creationId xmlns:a16="http://schemas.microsoft.com/office/drawing/2014/main" id="{5E4C699D-C165-4F13-B6A2-8094D3D2189E}"/>
              </a:ext>
            </a:extLst>
          </p:cNvPr>
          <p:cNvSpPr>
            <a:spLocks noGrp="1"/>
          </p:cNvSpPr>
          <p:nvPr>
            <p:ph idx="1"/>
          </p:nvPr>
        </p:nvSpPr>
        <p:spPr>
          <a:xfrm>
            <a:off x="648931" y="4447713"/>
            <a:ext cx="4166509" cy="2316981"/>
          </a:xfrm>
        </p:spPr>
        <p:txBody>
          <a:bodyPr vert="horz" lIns="91440" tIns="45720" rIns="91440" bIns="45720" rtlCol="0">
            <a:normAutofit/>
          </a:bodyPr>
          <a:lstStyle/>
          <a:p>
            <a:pPr marL="0" indent="0">
              <a:buNone/>
            </a:pPr>
            <a:r>
              <a:rPr lang="en-GB" sz="1800" b="1" dirty="0">
                <a:solidFill>
                  <a:srgbClr val="EBEBEB"/>
                </a:solidFill>
                <a:ea typeface="+mj-lt"/>
                <a:cs typeface="+mj-lt"/>
              </a:rPr>
              <a:t>Mutation</a:t>
            </a:r>
            <a:r>
              <a:rPr lang="en-GB" sz="1800" dirty="0">
                <a:solidFill>
                  <a:srgbClr val="EBEBEB"/>
                </a:solidFill>
                <a:ea typeface="+mj-lt"/>
                <a:cs typeface="+mj-lt"/>
              </a:rPr>
              <a:t> swaps two random cities in path and swaps some stolen item with some ignored item</a:t>
            </a:r>
          </a:p>
          <a:p>
            <a:pPr marL="0" indent="0">
              <a:buNone/>
            </a:pPr>
            <a:r>
              <a:rPr lang="en-GB" sz="1800" dirty="0">
                <a:solidFill>
                  <a:srgbClr val="EBEBEB"/>
                </a:solidFill>
                <a:ea typeface="+mj-lt"/>
                <a:cs typeface="+mj-lt"/>
              </a:rPr>
              <a:t>If the solution is incorrect </a:t>
            </a:r>
            <a:br>
              <a:rPr lang="en-GB" sz="1800" dirty="0">
                <a:solidFill>
                  <a:srgbClr val="EBEBEB"/>
                </a:solidFill>
                <a:ea typeface="+mj-lt"/>
                <a:cs typeface="+mj-lt"/>
              </a:rPr>
            </a:br>
            <a:r>
              <a:rPr lang="en-GB" sz="1800" dirty="0">
                <a:solidFill>
                  <a:srgbClr val="EBEBEB"/>
                </a:solidFill>
                <a:ea typeface="+mj-lt"/>
                <a:cs typeface="+mj-lt"/>
              </a:rPr>
              <a:t>(</a:t>
            </a:r>
            <a:r>
              <a:rPr lang="en-GB" sz="1800" dirty="0" err="1">
                <a:solidFill>
                  <a:srgbClr val="EBEBEB"/>
                </a:solidFill>
                <a:ea typeface="+mj-lt"/>
                <a:cs typeface="+mj-lt"/>
              </a:rPr>
              <a:t>f.e</a:t>
            </a:r>
            <a:r>
              <a:rPr lang="en-GB" sz="1800" dirty="0">
                <a:solidFill>
                  <a:srgbClr val="EBEBEB"/>
                </a:solidFill>
                <a:ea typeface="+mj-lt"/>
                <a:cs typeface="+mj-lt"/>
              </a:rPr>
              <a:t>. we went over MAX weight) </a:t>
            </a:r>
            <a:br>
              <a:rPr lang="en-GB" sz="1800" dirty="0">
                <a:solidFill>
                  <a:srgbClr val="EBEBEB"/>
                </a:solidFill>
                <a:ea typeface="+mj-lt"/>
                <a:cs typeface="+mj-lt"/>
              </a:rPr>
            </a:br>
            <a:r>
              <a:rPr lang="en-GB" sz="1800" dirty="0">
                <a:solidFill>
                  <a:srgbClr val="EBEBEB"/>
                </a:solidFill>
                <a:ea typeface="+mj-lt"/>
                <a:cs typeface="+mj-lt"/>
              </a:rPr>
              <a:t>it will be fixed</a:t>
            </a:r>
            <a:endParaRPr lang="pl-PL" sz="1800" b="1" dirty="0">
              <a:solidFill>
                <a:srgbClr val="EBEBEB"/>
              </a:solidFill>
            </a:endParaRPr>
          </a:p>
        </p:txBody>
      </p:sp>
      <p:sp>
        <p:nvSpPr>
          <p:cNvPr id="2" name="Rectangle 1">
            <a:extLst>
              <a:ext uri="{FF2B5EF4-FFF2-40B4-BE49-F238E27FC236}">
                <a16:creationId xmlns:a16="http://schemas.microsoft.com/office/drawing/2014/main" id="{6A4C4A56-4FD4-4261-BF24-F2CDB09F2096}"/>
              </a:ext>
            </a:extLst>
          </p:cNvPr>
          <p:cNvSpPr/>
          <p:nvPr/>
        </p:nvSpPr>
        <p:spPr>
          <a:xfrm>
            <a:off x="6862438" y="5166150"/>
            <a:ext cx="5329561" cy="246221"/>
          </a:xfrm>
          <a:prstGeom prst="rect">
            <a:avLst/>
          </a:prstGeom>
        </p:spPr>
        <p:txBody>
          <a:bodyPr wrap="square">
            <a:spAutoFit/>
          </a:bodyPr>
          <a:lstStyle/>
          <a:p>
            <a:r>
              <a:rPr lang="en-GB" sz="1000" dirty="0"/>
              <a:t>http://clinchem.aaccjnls.org/content/47/1/118/tab-figures-data</a:t>
            </a:r>
          </a:p>
        </p:txBody>
      </p:sp>
      <p:sp>
        <p:nvSpPr>
          <p:cNvPr id="12" name="Tytuł 1">
            <a:extLst>
              <a:ext uri="{FF2B5EF4-FFF2-40B4-BE49-F238E27FC236}">
                <a16:creationId xmlns:a16="http://schemas.microsoft.com/office/drawing/2014/main" id="{529CBCDB-5ECB-4D8B-867F-55B234D46ED7}"/>
              </a:ext>
            </a:extLst>
          </p:cNvPr>
          <p:cNvSpPr>
            <a:spLocks noGrp="1"/>
          </p:cNvSpPr>
          <p:nvPr>
            <p:ph type="title"/>
          </p:nvPr>
        </p:nvSpPr>
        <p:spPr>
          <a:xfrm>
            <a:off x="647701" y="93306"/>
            <a:ext cx="3339281" cy="4670498"/>
          </a:xfrm>
        </p:spPr>
        <p:txBody>
          <a:bodyPr vert="horz" lIns="91440" tIns="45720" rIns="91440" bIns="45720" rtlCol="0" anchor="b">
            <a:normAutofit/>
          </a:bodyPr>
          <a:lstStyle/>
          <a:p>
            <a:pPr>
              <a:lnSpc>
                <a:spcPct val="90000"/>
              </a:lnSpc>
            </a:pPr>
            <a:r>
              <a:rPr lang="en-US" sz="4700" dirty="0">
                <a:solidFill>
                  <a:schemeClr val="bg1"/>
                </a:solidFill>
              </a:rPr>
              <a:t>What we chose to implement</a:t>
            </a:r>
            <a:br>
              <a:rPr lang="en-US" sz="4700" dirty="0">
                <a:solidFill>
                  <a:schemeClr val="bg1"/>
                </a:solidFill>
              </a:rPr>
            </a:br>
            <a:br>
              <a:rPr lang="en-US" sz="4700" dirty="0">
                <a:solidFill>
                  <a:schemeClr val="bg1"/>
                </a:solidFill>
              </a:rPr>
            </a:br>
            <a:br>
              <a:rPr lang="en-US" sz="4700" dirty="0">
                <a:solidFill>
                  <a:schemeClr val="bg1"/>
                </a:solidFill>
              </a:rPr>
            </a:br>
            <a:endParaRPr lang="en-US" sz="4700" dirty="0">
              <a:solidFill>
                <a:schemeClr val="bg1"/>
              </a:solidFill>
            </a:endParaRPr>
          </a:p>
        </p:txBody>
      </p:sp>
      <p:sp>
        <p:nvSpPr>
          <p:cNvPr id="13" name="TextBox 12">
            <a:extLst>
              <a:ext uri="{FF2B5EF4-FFF2-40B4-BE49-F238E27FC236}">
                <a16:creationId xmlns:a16="http://schemas.microsoft.com/office/drawing/2014/main" id="{A5FBAC4A-E205-4886-BC8F-42D8F2D76516}"/>
              </a:ext>
            </a:extLst>
          </p:cNvPr>
          <p:cNvSpPr txBox="1"/>
          <p:nvPr/>
        </p:nvSpPr>
        <p:spPr>
          <a:xfrm>
            <a:off x="647701" y="3429000"/>
            <a:ext cx="4037012" cy="832282"/>
          </a:xfrm>
          <a:prstGeom prst="rect">
            <a:avLst/>
          </a:prstGeom>
        </p:spPr>
        <p:txBody>
          <a:bodyPr vert="horz" lIns="91440" tIns="45720" rIns="91440" bIns="45720" rtlCol="0" anchor="t">
            <a:normAutofit/>
          </a:bodyPr>
          <a:lstStyle/>
          <a:p>
            <a:pPr defTabSz="457200">
              <a:spcBef>
                <a:spcPts val="1000"/>
              </a:spcBef>
              <a:buClr>
                <a:schemeClr val="bg2">
                  <a:lumMod val="40000"/>
                  <a:lumOff val="60000"/>
                </a:schemeClr>
              </a:buClr>
              <a:buSzPct val="80000"/>
            </a:pPr>
            <a:r>
              <a:rPr lang="en-GB" b="1" cap="all" dirty="0">
                <a:solidFill>
                  <a:schemeClr val="tx2">
                    <a:lumMod val="40000"/>
                    <a:lumOff val="60000"/>
                  </a:schemeClr>
                </a:solidFill>
                <a:latin typeface="+mj-lt"/>
                <a:ea typeface="+mj-ea"/>
                <a:cs typeface="+mj-cs"/>
              </a:rPr>
              <a:t>What we’ve done so far: </a:t>
            </a:r>
          </a:p>
          <a:p>
            <a:pPr defTabSz="457200">
              <a:spcBef>
                <a:spcPts val="1000"/>
              </a:spcBef>
              <a:buClr>
                <a:schemeClr val="bg2">
                  <a:lumMod val="40000"/>
                  <a:lumOff val="60000"/>
                </a:schemeClr>
              </a:buClr>
              <a:buSzPct val="80000"/>
            </a:pPr>
            <a:r>
              <a:rPr lang="en-GB" cap="all" dirty="0">
                <a:solidFill>
                  <a:schemeClr val="tx2">
                    <a:lumMod val="40000"/>
                    <a:lumOff val="60000"/>
                  </a:schemeClr>
                </a:solidFill>
                <a:latin typeface="+mj-lt"/>
                <a:ea typeface="+mj-ea"/>
                <a:cs typeface="+mj-cs"/>
              </a:rPr>
              <a:t>- Greedy Algorithm</a:t>
            </a:r>
            <a:endParaRPr lang="en-US" cap="all" dirty="0">
              <a:solidFill>
                <a:schemeClr val="tx2">
                  <a:lumMod val="40000"/>
                  <a:lumOff val="60000"/>
                </a:schemeClr>
              </a:solidFill>
              <a:latin typeface="+mj-lt"/>
              <a:ea typeface="+mj-ea"/>
              <a:cs typeface="+mj-cs"/>
            </a:endParaRPr>
          </a:p>
        </p:txBody>
      </p:sp>
      <p:sp>
        <p:nvSpPr>
          <p:cNvPr id="5" name="Symbol zastępczy numeru slajdu 4">
            <a:extLst>
              <a:ext uri="{FF2B5EF4-FFF2-40B4-BE49-F238E27FC236}">
                <a16:creationId xmlns:a16="http://schemas.microsoft.com/office/drawing/2014/main" id="{D0154E55-7DEA-47A5-8981-EB41F1917F44}"/>
              </a:ext>
            </a:extLst>
          </p:cNvPr>
          <p:cNvSpPr>
            <a:spLocks noGrp="1"/>
          </p:cNvSpPr>
          <p:nvPr>
            <p:ph type="sldNum" sz="quarter" idx="12"/>
          </p:nvPr>
        </p:nvSpPr>
        <p:spPr/>
        <p:txBody>
          <a:bodyPr/>
          <a:lstStyle/>
          <a:p>
            <a:fld id="{D57F1E4F-1CFF-5643-939E-02111984F565}" type="slidenum">
              <a:rPr lang="en-US" smtClean="0"/>
              <a:t>20</a:t>
            </a:fld>
            <a:endParaRPr lang="en-US"/>
          </a:p>
        </p:txBody>
      </p:sp>
    </p:spTree>
    <p:extLst>
      <p:ext uri="{BB962C8B-B14F-4D97-AF65-F5344CB8AC3E}">
        <p14:creationId xmlns:p14="http://schemas.microsoft.com/office/powerpoint/2010/main" val="1397773498"/>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7"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ytuł 1">
            <a:extLst>
              <a:ext uri="{FF2B5EF4-FFF2-40B4-BE49-F238E27FC236}">
                <a16:creationId xmlns:a16="http://schemas.microsoft.com/office/drawing/2014/main" id="{B911F9B1-74A6-4871-B319-BEBF732302BC}"/>
              </a:ext>
            </a:extLst>
          </p:cNvPr>
          <p:cNvSpPr>
            <a:spLocks noGrp="1"/>
          </p:cNvSpPr>
          <p:nvPr>
            <p:ph type="title"/>
          </p:nvPr>
        </p:nvSpPr>
        <p:spPr>
          <a:xfrm>
            <a:off x="806195" y="804672"/>
            <a:ext cx="3521359" cy="5248656"/>
          </a:xfrm>
        </p:spPr>
        <p:txBody>
          <a:bodyPr vert="horz" lIns="91440" tIns="45720" rIns="91440" bIns="45720" rtlCol="0" anchor="ctr">
            <a:normAutofit/>
          </a:bodyPr>
          <a:lstStyle/>
          <a:p>
            <a:pPr algn="ctr"/>
            <a:r>
              <a:rPr lang="en-US" b="0" i="0" kern="1200" dirty="0">
                <a:solidFill>
                  <a:schemeClr val="tx2"/>
                </a:solidFill>
                <a:latin typeface="+mj-lt"/>
                <a:ea typeface="+mj-ea"/>
                <a:cs typeface="+mj-cs"/>
              </a:rPr>
              <a:t>What we chose to implement</a:t>
            </a:r>
          </a:p>
        </p:txBody>
      </p:sp>
      <p:sp>
        <p:nvSpPr>
          <p:cNvPr id="4" name="TextBox 3">
            <a:extLst>
              <a:ext uri="{FF2B5EF4-FFF2-40B4-BE49-F238E27FC236}">
                <a16:creationId xmlns:a16="http://schemas.microsoft.com/office/drawing/2014/main" id="{0211BDBB-0D50-4C83-9EB9-F7494FFBF6E6}"/>
              </a:ext>
            </a:extLst>
          </p:cNvPr>
          <p:cNvSpPr txBox="1"/>
          <p:nvPr/>
        </p:nvSpPr>
        <p:spPr>
          <a:xfrm>
            <a:off x="4975861" y="804671"/>
            <a:ext cx="6399930" cy="5248657"/>
          </a:xfrm>
          <a:prstGeom prst="rect">
            <a:avLst/>
          </a:prstGeom>
        </p:spPr>
        <p:txBody>
          <a:bodyPr vert="horz" lIns="91440" tIns="45720" rIns="91440" bIns="45720" rtlCol="0" anchor="ctr">
            <a:normAutofit/>
          </a:bodyPr>
          <a:lstStyle/>
          <a:p>
            <a:pPr defTabSz="457200">
              <a:spcBef>
                <a:spcPts val="1000"/>
              </a:spcBef>
              <a:buClr>
                <a:schemeClr val="bg2">
                  <a:lumMod val="40000"/>
                  <a:lumOff val="60000"/>
                </a:schemeClr>
              </a:buClr>
              <a:buSzPct val="80000"/>
            </a:pPr>
            <a:r>
              <a:rPr lang="en-US" b="1" cap="all" dirty="0">
                <a:latin typeface="+mj-lt"/>
                <a:ea typeface="+mj-ea"/>
                <a:cs typeface="+mj-cs"/>
              </a:rPr>
              <a:t>What do we plan to do:</a:t>
            </a:r>
          </a:p>
          <a:p>
            <a:pPr marL="285750" indent="-285750" defTabSz="457200">
              <a:spcBef>
                <a:spcPts val="1000"/>
              </a:spcBef>
              <a:buClr>
                <a:schemeClr val="bg2">
                  <a:lumMod val="40000"/>
                  <a:lumOff val="60000"/>
                </a:schemeClr>
              </a:buClr>
              <a:buSzPct val="80000"/>
              <a:buFont typeface="Wingdings 3" charset="2"/>
              <a:buChar char=""/>
            </a:pPr>
            <a:r>
              <a:rPr lang="en-US" cap="all" dirty="0">
                <a:latin typeface="+mj-lt"/>
                <a:ea typeface="+mj-ea"/>
                <a:cs typeface="+mj-cs"/>
              </a:rPr>
              <a:t>Finish Genetic Algorithm module</a:t>
            </a:r>
          </a:p>
          <a:p>
            <a:pPr marL="285750" indent="-285750" defTabSz="457200">
              <a:spcBef>
                <a:spcPts val="1000"/>
              </a:spcBef>
              <a:buClr>
                <a:schemeClr val="bg2">
                  <a:lumMod val="40000"/>
                  <a:lumOff val="60000"/>
                </a:schemeClr>
              </a:buClr>
              <a:buSzPct val="80000"/>
              <a:buFont typeface="Wingdings 3" charset="2"/>
              <a:buChar char=""/>
            </a:pPr>
            <a:r>
              <a:rPr lang="en-US" cap="all" dirty="0">
                <a:latin typeface="+mj-lt"/>
                <a:ea typeface="+mj-ea"/>
                <a:cs typeface="+mj-cs"/>
              </a:rPr>
              <a:t>Implement measurements-performing units</a:t>
            </a:r>
          </a:p>
          <a:p>
            <a:pPr marL="285750" indent="-285750" defTabSz="457200">
              <a:spcBef>
                <a:spcPts val="1000"/>
              </a:spcBef>
              <a:buClr>
                <a:schemeClr val="bg2">
                  <a:lumMod val="40000"/>
                  <a:lumOff val="60000"/>
                </a:schemeClr>
              </a:buClr>
              <a:buSzPct val="80000"/>
              <a:buFont typeface="Wingdings 3" charset="2"/>
              <a:buChar char=""/>
            </a:pPr>
            <a:r>
              <a:rPr lang="en-US" cap="all" dirty="0">
                <a:latin typeface="+mj-lt"/>
                <a:ea typeface="+mj-ea"/>
                <a:cs typeface="+mj-cs"/>
              </a:rPr>
              <a:t>Define experiment plan</a:t>
            </a:r>
          </a:p>
          <a:p>
            <a:pPr marL="285750" indent="-285750" defTabSz="457200">
              <a:spcBef>
                <a:spcPts val="1000"/>
              </a:spcBef>
              <a:buClr>
                <a:schemeClr val="bg2">
                  <a:lumMod val="40000"/>
                  <a:lumOff val="60000"/>
                </a:schemeClr>
              </a:buClr>
              <a:buSzPct val="80000"/>
              <a:buFont typeface="Wingdings 3" charset="2"/>
              <a:buChar char=""/>
            </a:pPr>
            <a:r>
              <a:rPr lang="en-US" cap="all" dirty="0">
                <a:latin typeface="+mj-lt"/>
                <a:ea typeface="+mj-ea"/>
                <a:cs typeface="+mj-cs"/>
              </a:rPr>
              <a:t>Carry out our experiment</a:t>
            </a:r>
          </a:p>
        </p:txBody>
      </p:sp>
      <p:sp>
        <p:nvSpPr>
          <p:cNvPr id="5" name="Symbol zastępczy numeru slajdu 4">
            <a:extLst>
              <a:ext uri="{FF2B5EF4-FFF2-40B4-BE49-F238E27FC236}">
                <a16:creationId xmlns:a16="http://schemas.microsoft.com/office/drawing/2014/main" id="{AD4C805A-C603-4857-B2A7-AFDBD4ECE149}"/>
              </a:ext>
            </a:extLst>
          </p:cNvPr>
          <p:cNvSpPr>
            <a:spLocks noGrp="1"/>
          </p:cNvSpPr>
          <p:nvPr>
            <p:ph type="sldNum" sz="quarter" idx="12"/>
          </p:nvPr>
        </p:nvSpPr>
        <p:spPr/>
        <p:txBody>
          <a:bodyPr/>
          <a:lstStyle/>
          <a:p>
            <a:fld id="{D57F1E4F-1CFF-5643-939E-02111984F565}" type="slidenum">
              <a:rPr lang="en-US" smtClean="0"/>
              <a:t>21</a:t>
            </a:fld>
            <a:endParaRPr lang="en-US"/>
          </a:p>
        </p:txBody>
      </p:sp>
    </p:spTree>
    <p:extLst>
      <p:ext uri="{BB962C8B-B14F-4D97-AF65-F5344CB8AC3E}">
        <p14:creationId xmlns:p14="http://schemas.microsoft.com/office/powerpoint/2010/main" val="4245166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62580F66-7AC9-49B1-A225-80BFB7DF5587}"/>
              </a:ext>
            </a:extLst>
          </p:cNvPr>
          <p:cNvSpPr>
            <a:spLocks noGrp="1"/>
          </p:cNvSpPr>
          <p:nvPr>
            <p:ph type="ctrTitle"/>
          </p:nvPr>
        </p:nvSpPr>
        <p:spPr>
          <a:xfrm>
            <a:off x="965505" y="623571"/>
            <a:ext cx="10260990" cy="3523885"/>
          </a:xfrm>
        </p:spPr>
        <p:txBody>
          <a:bodyPr>
            <a:normAutofit/>
          </a:bodyPr>
          <a:lstStyle/>
          <a:p>
            <a:pPr algn="ctr"/>
            <a:r>
              <a:rPr lang="pl-PL" sz="8000" dirty="0" err="1"/>
              <a:t>Thank</a:t>
            </a:r>
            <a:r>
              <a:rPr lang="pl-PL" sz="8000" dirty="0"/>
              <a:t> </a:t>
            </a:r>
            <a:r>
              <a:rPr lang="pl-PL" sz="8000" dirty="0" err="1"/>
              <a:t>You</a:t>
            </a:r>
            <a:r>
              <a:rPr lang="pl-PL" sz="8000" dirty="0"/>
              <a:t> for </a:t>
            </a:r>
            <a:r>
              <a:rPr lang="pl-PL" sz="8000" dirty="0" err="1"/>
              <a:t>Your</a:t>
            </a:r>
            <a:r>
              <a:rPr lang="pl-PL" sz="8000" dirty="0"/>
              <a:t> </a:t>
            </a:r>
            <a:r>
              <a:rPr lang="pl-PL" sz="8000" dirty="0" err="1"/>
              <a:t>attention</a:t>
            </a:r>
            <a:r>
              <a:rPr lang="pl-PL" sz="8000" dirty="0"/>
              <a:t>!</a:t>
            </a:r>
          </a:p>
        </p:txBody>
      </p:sp>
      <p:sp>
        <p:nvSpPr>
          <p:cNvPr id="3" name="Podtytuł 2">
            <a:extLst>
              <a:ext uri="{FF2B5EF4-FFF2-40B4-BE49-F238E27FC236}">
                <a16:creationId xmlns:a16="http://schemas.microsoft.com/office/drawing/2014/main" id="{F1EB6CFB-F357-436F-A3D9-1082F3F5FAF9}"/>
              </a:ext>
            </a:extLst>
          </p:cNvPr>
          <p:cNvSpPr>
            <a:spLocks noGrp="1"/>
          </p:cNvSpPr>
          <p:nvPr>
            <p:ph type="subTitle" idx="1"/>
          </p:nvPr>
        </p:nvSpPr>
        <p:spPr>
          <a:xfrm>
            <a:off x="965505" y="4777380"/>
            <a:ext cx="10260990" cy="1209763"/>
          </a:xfrm>
        </p:spPr>
        <p:txBody>
          <a:bodyPr>
            <a:normAutofit/>
          </a:bodyPr>
          <a:lstStyle/>
          <a:p>
            <a:pPr algn="ctr">
              <a:lnSpc>
                <a:spcPct val="90000"/>
              </a:lnSpc>
            </a:pPr>
            <a:r>
              <a:rPr lang="pl-PL" dirty="0">
                <a:solidFill>
                  <a:schemeClr val="bg2"/>
                </a:solidFill>
              </a:rPr>
              <a:t>Filip Mazur</a:t>
            </a:r>
          </a:p>
          <a:p>
            <a:pPr algn="ctr">
              <a:lnSpc>
                <a:spcPct val="90000"/>
              </a:lnSpc>
            </a:pPr>
            <a:r>
              <a:rPr lang="pl-PL" dirty="0">
                <a:solidFill>
                  <a:schemeClr val="bg2"/>
                </a:solidFill>
              </a:rPr>
              <a:t>Dawid Ryl</a:t>
            </a:r>
          </a:p>
          <a:p>
            <a:pPr algn="ctr">
              <a:lnSpc>
                <a:spcPct val="90000"/>
              </a:lnSpc>
            </a:pPr>
            <a:r>
              <a:rPr lang="pl-PL" dirty="0">
                <a:solidFill>
                  <a:schemeClr val="bg2"/>
                </a:solidFill>
              </a:rPr>
              <a:t>Piotr Neumann</a:t>
            </a:r>
          </a:p>
        </p:txBody>
      </p:sp>
    </p:spTree>
    <p:extLst>
      <p:ext uri="{BB962C8B-B14F-4D97-AF65-F5344CB8AC3E}">
        <p14:creationId xmlns:p14="http://schemas.microsoft.com/office/powerpoint/2010/main" val="448591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1C0F66F-2091-401F-9D6E-4F13A2F54B06}"/>
              </a:ext>
            </a:extLst>
          </p:cNvPr>
          <p:cNvSpPr>
            <a:spLocks noGrp="1"/>
          </p:cNvSpPr>
          <p:nvPr>
            <p:ph type="title"/>
          </p:nvPr>
        </p:nvSpPr>
        <p:spPr/>
        <p:txBody>
          <a:bodyPr/>
          <a:lstStyle/>
          <a:p>
            <a:r>
              <a:rPr lang="pl-PL" dirty="0"/>
              <a:t>REFERENCES</a:t>
            </a:r>
          </a:p>
        </p:txBody>
      </p:sp>
      <p:sp>
        <p:nvSpPr>
          <p:cNvPr id="3" name="Symbol zastępczy zawartości 2">
            <a:extLst>
              <a:ext uri="{FF2B5EF4-FFF2-40B4-BE49-F238E27FC236}">
                <a16:creationId xmlns:a16="http://schemas.microsoft.com/office/drawing/2014/main" id="{DFEEA8FC-F309-4964-B02E-1D2C7A896978}"/>
              </a:ext>
            </a:extLst>
          </p:cNvPr>
          <p:cNvSpPr>
            <a:spLocks noGrp="1"/>
          </p:cNvSpPr>
          <p:nvPr>
            <p:ph idx="1"/>
          </p:nvPr>
        </p:nvSpPr>
        <p:spPr/>
        <p:txBody>
          <a:bodyPr/>
          <a:lstStyle/>
          <a:p>
            <a:r>
              <a:rPr lang="pl-PL" dirty="0">
                <a:hlinkClick r:id="rId2"/>
              </a:rPr>
              <a:t>https://cs.adelaide.edu.au/~zbyszek/Papers/TTP.pdf</a:t>
            </a:r>
            <a:endParaRPr lang="en-GB" dirty="0"/>
          </a:p>
          <a:p>
            <a:r>
              <a:rPr lang="pl-PL" dirty="0">
                <a:hlinkClick r:id="rId3"/>
              </a:rPr>
              <a:t>https://dl.acm.org/citation.cfm?id=2598249</a:t>
            </a:r>
            <a:endParaRPr lang="en-GB" dirty="0"/>
          </a:p>
          <a:p>
            <a:r>
              <a:rPr lang="en-GB" dirty="0">
                <a:hlinkClick r:id="rId4"/>
              </a:rPr>
              <a:t>https://www.intechopen.com/books/simulated-annealing-advances-applications-and-hybridizations/simulated-annealing-evolution</a:t>
            </a:r>
            <a:endParaRPr lang="en-GB" dirty="0"/>
          </a:p>
          <a:p>
            <a:r>
              <a:rPr lang="en-GB" dirty="0">
                <a:hlinkClick r:id="rId5"/>
              </a:rPr>
              <a:t>https://towardsdatascience.com/introduction-to-optimization-with-genetic-algorithm-2f5001d9964b</a:t>
            </a:r>
            <a:endParaRPr lang="en-GB" dirty="0"/>
          </a:p>
          <a:p>
            <a:r>
              <a:rPr lang="en-GB" dirty="0">
                <a:hlinkClick r:id="rId6"/>
              </a:rPr>
              <a:t>https://www.geeksforgeeks.org/genetic-algorithms/</a:t>
            </a:r>
            <a:endParaRPr lang="en-GB" dirty="0"/>
          </a:p>
          <a:p>
            <a:r>
              <a:rPr lang="en-GB" dirty="0">
                <a:hlinkClick r:id="rId7"/>
              </a:rPr>
              <a:t>https://sites.google.com/site/mohammadrezabonyadi/standarddatabases/travelling-thief-problem-data-bases-and-raw-results</a:t>
            </a:r>
            <a:endParaRPr lang="en-GB" dirty="0"/>
          </a:p>
          <a:p>
            <a:endParaRPr lang="en-GB" dirty="0"/>
          </a:p>
          <a:p>
            <a:endParaRPr lang="en-GB" dirty="0"/>
          </a:p>
          <a:p>
            <a:endParaRPr lang="en-GB" dirty="0"/>
          </a:p>
          <a:p>
            <a:endParaRPr lang="en-GB" dirty="0"/>
          </a:p>
          <a:p>
            <a:endParaRPr lang="en-GB" dirty="0"/>
          </a:p>
          <a:p>
            <a:endParaRPr lang="pl-PL" dirty="0"/>
          </a:p>
          <a:p>
            <a:endParaRPr lang="pl-PL" dirty="0"/>
          </a:p>
        </p:txBody>
      </p:sp>
      <p:sp>
        <p:nvSpPr>
          <p:cNvPr id="5" name="Symbol zastępczy numeru slajdu 4">
            <a:extLst>
              <a:ext uri="{FF2B5EF4-FFF2-40B4-BE49-F238E27FC236}">
                <a16:creationId xmlns:a16="http://schemas.microsoft.com/office/drawing/2014/main" id="{67825DD8-315E-46CE-B49D-F595C950D89C}"/>
              </a:ext>
            </a:extLst>
          </p:cNvPr>
          <p:cNvSpPr>
            <a:spLocks noGrp="1"/>
          </p:cNvSpPr>
          <p:nvPr>
            <p:ph type="sldNum" sz="quarter" idx="12"/>
          </p:nvPr>
        </p:nvSpPr>
        <p:spPr/>
        <p:txBody>
          <a:bodyPr/>
          <a:lstStyle/>
          <a:p>
            <a:fld id="{D57F1E4F-1CFF-5643-939E-02111984F565}" type="slidenum">
              <a:rPr lang="en-US" smtClean="0"/>
              <a:t>23</a:t>
            </a:fld>
            <a:endParaRPr lang="en-US"/>
          </a:p>
        </p:txBody>
      </p:sp>
    </p:spTree>
    <p:extLst>
      <p:ext uri="{BB962C8B-B14F-4D97-AF65-F5344CB8AC3E}">
        <p14:creationId xmlns:p14="http://schemas.microsoft.com/office/powerpoint/2010/main" val="947717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D5E8C7A-34CC-48F1-95A7-22EC3D482B95}"/>
              </a:ext>
            </a:extLst>
          </p:cNvPr>
          <p:cNvSpPr>
            <a:spLocks noGrp="1"/>
          </p:cNvSpPr>
          <p:nvPr>
            <p:ph type="title"/>
          </p:nvPr>
        </p:nvSpPr>
        <p:spPr>
          <a:xfrm>
            <a:off x="806195" y="804672"/>
            <a:ext cx="3521359" cy="5248656"/>
          </a:xfrm>
        </p:spPr>
        <p:txBody>
          <a:bodyPr anchor="ctr">
            <a:normAutofit/>
          </a:bodyPr>
          <a:lstStyle/>
          <a:p>
            <a:pPr algn="ctr"/>
            <a:r>
              <a:rPr lang="pl-PL" sz="4200" err="1"/>
              <a:t>What</a:t>
            </a:r>
            <a:r>
              <a:rPr lang="pl-PL" sz="4200"/>
              <a:t> </a:t>
            </a:r>
            <a:r>
              <a:rPr lang="pl-PL" sz="4200" err="1"/>
              <a:t>is</a:t>
            </a:r>
            <a:r>
              <a:rPr lang="pl-PL" sz="4200"/>
              <a:t> TTP?</a:t>
            </a:r>
          </a:p>
        </p:txBody>
      </p:sp>
      <p:sp>
        <p:nvSpPr>
          <p:cNvPr id="3" name="Symbol zastępczy zawartości 2">
            <a:extLst>
              <a:ext uri="{FF2B5EF4-FFF2-40B4-BE49-F238E27FC236}">
                <a16:creationId xmlns:a16="http://schemas.microsoft.com/office/drawing/2014/main" id="{B9163BA8-DD7F-423C-8B52-10039C035321}"/>
              </a:ext>
            </a:extLst>
          </p:cNvPr>
          <p:cNvSpPr>
            <a:spLocks noGrp="1"/>
          </p:cNvSpPr>
          <p:nvPr>
            <p:ph idx="1"/>
          </p:nvPr>
        </p:nvSpPr>
        <p:spPr>
          <a:xfrm>
            <a:off x="4975861" y="804671"/>
            <a:ext cx="6399930" cy="5248657"/>
          </a:xfrm>
        </p:spPr>
        <p:txBody>
          <a:bodyPr vert="horz" lIns="91440" tIns="45720" rIns="91440" bIns="45720" rtlCol="0" anchor="ctr">
            <a:normAutofit/>
          </a:bodyPr>
          <a:lstStyle/>
          <a:p>
            <a:pPr marL="0" indent="0">
              <a:buNone/>
            </a:pPr>
            <a:r>
              <a:rPr lang="pl-PL"/>
              <a:t>Combination of:</a:t>
            </a:r>
          </a:p>
          <a:p>
            <a:r>
              <a:rPr lang="pl-PL"/>
              <a:t>0-1 </a:t>
            </a:r>
            <a:r>
              <a:rPr lang="pl-PL" err="1"/>
              <a:t>Knapsack</a:t>
            </a:r>
            <a:r>
              <a:rPr lang="pl-PL"/>
              <a:t> Problem</a:t>
            </a:r>
          </a:p>
          <a:p>
            <a:pPr lvl="1"/>
            <a:r>
              <a:rPr lang="pl-PL"/>
              <a:t>Maximum </a:t>
            </a:r>
            <a:r>
              <a:rPr lang="pl-PL" err="1"/>
              <a:t>weight</a:t>
            </a:r>
          </a:p>
          <a:p>
            <a:pPr lvl="1"/>
            <a:r>
              <a:rPr lang="pl-PL" err="1"/>
              <a:t>Current</a:t>
            </a:r>
            <a:r>
              <a:rPr lang="pl-PL"/>
              <a:t> </a:t>
            </a:r>
            <a:r>
              <a:rPr lang="pl-PL" err="1"/>
              <a:t>weight</a:t>
            </a:r>
          </a:p>
          <a:p>
            <a:pPr lvl="1"/>
            <a:r>
              <a:rPr lang="pl-PL"/>
              <a:t>Profit</a:t>
            </a:r>
          </a:p>
          <a:p>
            <a:pPr lvl="1"/>
            <a:r>
              <a:rPr lang="pl-PL"/>
              <a:t>+Rent</a:t>
            </a:r>
          </a:p>
          <a:p>
            <a:r>
              <a:rPr lang="pl-PL" err="1"/>
              <a:t>Traveling</a:t>
            </a:r>
            <a:r>
              <a:rPr lang="pl-PL"/>
              <a:t> </a:t>
            </a:r>
            <a:r>
              <a:rPr lang="pl-PL" err="1"/>
              <a:t>Salesman</a:t>
            </a:r>
            <a:r>
              <a:rPr lang="pl-PL"/>
              <a:t> Problem</a:t>
            </a:r>
          </a:p>
          <a:p>
            <a:pPr lvl="1"/>
            <a:r>
              <a:rPr lang="pl-PL" err="1"/>
              <a:t>Distance</a:t>
            </a:r>
            <a:r>
              <a:rPr lang="pl-PL"/>
              <a:t> </a:t>
            </a:r>
            <a:r>
              <a:rPr lang="pl-PL" err="1"/>
              <a:t>between</a:t>
            </a:r>
            <a:r>
              <a:rPr lang="pl-PL"/>
              <a:t> </a:t>
            </a:r>
            <a:r>
              <a:rPr lang="pl-PL" err="1"/>
              <a:t>cities</a:t>
            </a:r>
          </a:p>
          <a:p>
            <a:pPr lvl="1"/>
            <a:r>
              <a:rPr lang="pl-PL"/>
              <a:t>+</a:t>
            </a:r>
            <a:r>
              <a:rPr lang="pl-PL" err="1"/>
              <a:t>Vmax</a:t>
            </a:r>
            <a:r>
              <a:rPr lang="pl-PL"/>
              <a:t> / </a:t>
            </a:r>
            <a:r>
              <a:rPr lang="pl-PL" err="1"/>
              <a:t>Vmin</a:t>
            </a:r>
          </a:p>
          <a:p>
            <a:pPr lvl="1"/>
            <a:r>
              <a:rPr lang="pl-PL"/>
              <a:t>+set of </a:t>
            </a:r>
            <a:r>
              <a:rPr lang="pl-PL" err="1"/>
              <a:t>items</a:t>
            </a:r>
          </a:p>
        </p:txBody>
      </p:sp>
      <p:sp>
        <p:nvSpPr>
          <p:cNvPr id="4" name="Symbol zastępczy numeru slajdu 3">
            <a:extLst>
              <a:ext uri="{FF2B5EF4-FFF2-40B4-BE49-F238E27FC236}">
                <a16:creationId xmlns:a16="http://schemas.microsoft.com/office/drawing/2014/main" id="{7A642D67-0F2C-41A3-A8B8-CDD4F3A2463B}"/>
              </a:ext>
            </a:extLst>
          </p:cNvPr>
          <p:cNvSpPr>
            <a:spLocks noGrp="1"/>
          </p:cNvSpPr>
          <p:nvPr>
            <p:ph type="sldNum" sz="quarter" idx="12"/>
          </p:nvPr>
        </p:nvSpPr>
        <p:spPr/>
        <p:txBody>
          <a:bodyPr/>
          <a:lstStyle/>
          <a:p>
            <a:fld id="{D57F1E4F-1CFF-5643-939E-02111984F565}" type="slidenum">
              <a:rPr lang="en-US" smtClean="0"/>
              <a:t>2</a:t>
            </a:fld>
            <a:endParaRPr lang="en-US"/>
          </a:p>
        </p:txBody>
      </p:sp>
    </p:spTree>
    <p:extLst>
      <p:ext uri="{BB962C8B-B14F-4D97-AF65-F5344CB8AC3E}">
        <p14:creationId xmlns:p14="http://schemas.microsoft.com/office/powerpoint/2010/main" val="260600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3E7FCBF-C025-4535-906B-4CE2925E7083}"/>
              </a:ext>
            </a:extLst>
          </p:cNvPr>
          <p:cNvSpPr>
            <a:spLocks noGrp="1"/>
          </p:cNvSpPr>
          <p:nvPr>
            <p:ph type="title"/>
          </p:nvPr>
        </p:nvSpPr>
        <p:spPr/>
        <p:txBody>
          <a:bodyPr/>
          <a:lstStyle/>
          <a:p>
            <a:r>
              <a:rPr lang="pl-PL" dirty="0"/>
              <a:t>TRAVELLING THIEF PROBLEM</a:t>
            </a:r>
          </a:p>
        </p:txBody>
      </p:sp>
      <p:sp>
        <p:nvSpPr>
          <p:cNvPr id="3" name="Symbol zastępczy zawartości 2">
            <a:extLst>
              <a:ext uri="{FF2B5EF4-FFF2-40B4-BE49-F238E27FC236}">
                <a16:creationId xmlns:a16="http://schemas.microsoft.com/office/drawing/2014/main" id="{9048DC16-537A-4151-ACF8-57736E7FD382}"/>
              </a:ext>
            </a:extLst>
          </p:cNvPr>
          <p:cNvSpPr>
            <a:spLocks noGrp="1"/>
          </p:cNvSpPr>
          <p:nvPr>
            <p:ph idx="1"/>
          </p:nvPr>
        </p:nvSpPr>
        <p:spPr/>
        <p:txBody>
          <a:bodyPr/>
          <a:lstStyle/>
          <a:p>
            <a:r>
              <a:rPr lang="en-US" dirty="0"/>
              <a:t>The problem is a combination of two well-known optimization problems (TSP and KP). These two models are different from each other based on the way in which the sub-problems are interdependent. It is shown that solving each sub-problem in isolation is not effective and the two sub-problems have to be considered together. </a:t>
            </a:r>
          </a:p>
        </p:txBody>
      </p:sp>
      <p:sp>
        <p:nvSpPr>
          <p:cNvPr id="5" name="Symbol zastępczy numeru slajdu 4">
            <a:extLst>
              <a:ext uri="{FF2B5EF4-FFF2-40B4-BE49-F238E27FC236}">
                <a16:creationId xmlns:a16="http://schemas.microsoft.com/office/drawing/2014/main" id="{DA408AFF-33C8-49C4-90CF-CE11B92A54BA}"/>
              </a:ext>
            </a:extLst>
          </p:cNvPr>
          <p:cNvSpPr>
            <a:spLocks noGrp="1"/>
          </p:cNvSpPr>
          <p:nvPr>
            <p:ph type="sldNum" sz="quarter" idx="12"/>
          </p:nvPr>
        </p:nvSpPr>
        <p:spPr/>
        <p:txBody>
          <a:bodyPr/>
          <a:lstStyle/>
          <a:p>
            <a:fld id="{D57F1E4F-1CFF-5643-939E-02111984F565}" type="slidenum">
              <a:rPr lang="en-US" smtClean="0"/>
              <a:t>3</a:t>
            </a:fld>
            <a:endParaRPr lang="en-US"/>
          </a:p>
        </p:txBody>
      </p:sp>
    </p:spTree>
    <p:extLst>
      <p:ext uri="{BB962C8B-B14F-4D97-AF65-F5344CB8AC3E}">
        <p14:creationId xmlns:p14="http://schemas.microsoft.com/office/powerpoint/2010/main" val="743775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911F9B1-74A6-4871-B319-BEBF732302BC}"/>
              </a:ext>
            </a:extLst>
          </p:cNvPr>
          <p:cNvSpPr>
            <a:spLocks noGrp="1"/>
          </p:cNvSpPr>
          <p:nvPr>
            <p:ph type="title"/>
          </p:nvPr>
        </p:nvSpPr>
        <p:spPr>
          <a:xfrm>
            <a:off x="621068" y="981073"/>
            <a:ext cx="3339281" cy="4670498"/>
          </a:xfrm>
        </p:spPr>
        <p:txBody>
          <a:bodyPr vert="horz" lIns="91440" tIns="45720" rIns="91440" bIns="45720" rtlCol="0" anchor="b">
            <a:normAutofit fontScale="90000"/>
          </a:bodyPr>
          <a:lstStyle/>
          <a:p>
            <a:pPr>
              <a:lnSpc>
                <a:spcPct val="90000"/>
              </a:lnSpc>
            </a:pPr>
            <a:r>
              <a:rPr lang="pl-PL" sz="4800" dirty="0" err="1"/>
              <a:t>Our</a:t>
            </a:r>
            <a:r>
              <a:rPr lang="pl-PL" sz="4800" dirty="0"/>
              <a:t> </a:t>
            </a:r>
            <a:r>
              <a:rPr lang="pl-PL" sz="4800" dirty="0" err="1"/>
              <a:t>goals</a:t>
            </a:r>
            <a:r>
              <a:rPr lang="pl-PL" sz="4800" dirty="0"/>
              <a:t> and </a:t>
            </a:r>
            <a:r>
              <a:rPr lang="pl-PL" sz="4800" dirty="0" err="1"/>
              <a:t>motivations</a:t>
            </a:r>
            <a:br>
              <a:rPr lang="pl-PL" sz="4800" dirty="0"/>
            </a:br>
            <a:br>
              <a:rPr lang="en-US" sz="4700" dirty="0"/>
            </a:br>
            <a:br>
              <a:rPr lang="en-US" sz="4700" dirty="0"/>
            </a:br>
            <a:br>
              <a:rPr lang="en-US" sz="4700" dirty="0"/>
            </a:br>
            <a:endParaRPr lang="en-US" sz="4700" dirty="0"/>
          </a:p>
        </p:txBody>
      </p:sp>
      <p:sp>
        <p:nvSpPr>
          <p:cNvPr id="6" name="TextBox 3">
            <a:extLst>
              <a:ext uri="{FF2B5EF4-FFF2-40B4-BE49-F238E27FC236}">
                <a16:creationId xmlns:a16="http://schemas.microsoft.com/office/drawing/2014/main" id="{CCF9CE33-D6BC-4085-9EA5-D5D1062615C3}"/>
              </a:ext>
            </a:extLst>
          </p:cNvPr>
          <p:cNvSpPr txBox="1"/>
          <p:nvPr/>
        </p:nvSpPr>
        <p:spPr>
          <a:xfrm>
            <a:off x="4975861" y="804671"/>
            <a:ext cx="6399930" cy="5248657"/>
          </a:xfrm>
          <a:prstGeom prst="rect">
            <a:avLst/>
          </a:prstGeom>
        </p:spPr>
        <p:txBody>
          <a:bodyPr vert="horz" lIns="91440" tIns="45720" rIns="91440" bIns="45720" rtlCol="0" anchor="ctr">
            <a:normAutofit/>
          </a:bodyPr>
          <a:lstStyle/>
          <a:p>
            <a:pPr defTabSz="457200">
              <a:spcBef>
                <a:spcPts val="1000"/>
              </a:spcBef>
              <a:buClr>
                <a:schemeClr val="bg2">
                  <a:lumMod val="40000"/>
                  <a:lumOff val="60000"/>
                </a:schemeClr>
              </a:buClr>
              <a:buSzPct val="80000"/>
            </a:pPr>
            <a:r>
              <a:rPr lang="en-US" b="1" cap="all" dirty="0">
                <a:latin typeface="+mj-lt"/>
                <a:ea typeface="+mj-ea"/>
                <a:cs typeface="+mj-cs"/>
              </a:rPr>
              <a:t>What </a:t>
            </a:r>
            <a:r>
              <a:rPr lang="pl-PL" b="1" cap="all" dirty="0">
                <a:latin typeface="+mj-lt"/>
                <a:ea typeface="+mj-ea"/>
                <a:cs typeface="+mj-cs"/>
              </a:rPr>
              <a:t>MOTIVATED US</a:t>
            </a:r>
            <a:r>
              <a:rPr lang="en-US" b="1" cap="all" dirty="0">
                <a:latin typeface="+mj-lt"/>
                <a:ea typeface="+mj-ea"/>
                <a:cs typeface="+mj-cs"/>
              </a:rPr>
              <a:t>:</a:t>
            </a:r>
          </a:p>
          <a:p>
            <a:pPr marL="285750" indent="-285750" defTabSz="457200">
              <a:spcBef>
                <a:spcPts val="1000"/>
              </a:spcBef>
              <a:buClr>
                <a:schemeClr val="bg2">
                  <a:lumMod val="40000"/>
                  <a:lumOff val="60000"/>
                </a:schemeClr>
              </a:buClr>
              <a:buSzPct val="80000"/>
              <a:buFont typeface="Wingdings 3" charset="2"/>
              <a:buChar char=""/>
            </a:pPr>
            <a:r>
              <a:rPr lang="en-US" cap="all" dirty="0">
                <a:latin typeface="+mj-lt"/>
                <a:ea typeface="+mj-ea"/>
                <a:cs typeface="+mj-cs"/>
              </a:rPr>
              <a:t>complexity of real-world problems is growing very fast (e.g. due</a:t>
            </a:r>
            <a:r>
              <a:rPr lang="pl-PL" cap="all" dirty="0">
                <a:latin typeface="+mj-lt"/>
                <a:ea typeface="+mj-ea"/>
                <a:cs typeface="+mj-cs"/>
              </a:rPr>
              <a:t> </a:t>
            </a:r>
            <a:r>
              <a:rPr lang="en-US" cap="all" dirty="0">
                <a:latin typeface="+mj-lt"/>
                <a:ea typeface="+mj-ea"/>
                <a:cs typeface="+mj-cs"/>
              </a:rPr>
              <a:t>to </a:t>
            </a:r>
            <a:r>
              <a:rPr lang="en-US" cap="all" dirty="0" err="1">
                <a:latin typeface="+mj-lt"/>
                <a:ea typeface="+mj-ea"/>
                <a:cs typeface="+mj-cs"/>
              </a:rPr>
              <a:t>globalisation</a:t>
            </a:r>
            <a:r>
              <a:rPr lang="en-US" cap="all" dirty="0">
                <a:latin typeface="+mj-lt"/>
                <a:ea typeface="+mj-ea"/>
                <a:cs typeface="+mj-cs"/>
              </a:rPr>
              <a:t>)</a:t>
            </a:r>
            <a:endParaRPr lang="pl-PL" cap="all" dirty="0">
              <a:latin typeface="+mj-lt"/>
              <a:ea typeface="+mj-ea"/>
              <a:cs typeface="+mj-cs"/>
            </a:endParaRPr>
          </a:p>
          <a:p>
            <a:pPr marL="285750" indent="-285750" defTabSz="457200">
              <a:spcBef>
                <a:spcPts val="1000"/>
              </a:spcBef>
              <a:buClr>
                <a:schemeClr val="bg2">
                  <a:lumMod val="40000"/>
                  <a:lumOff val="60000"/>
                </a:schemeClr>
              </a:buClr>
              <a:buSzPct val="80000"/>
              <a:buFont typeface="Wingdings 3" charset="2"/>
              <a:buChar char=""/>
            </a:pPr>
            <a:r>
              <a:rPr lang="en-US" cap="all" dirty="0">
                <a:latin typeface="+mj-lt"/>
                <a:ea typeface="+mj-ea"/>
                <a:cs typeface="+mj-cs"/>
              </a:rPr>
              <a:t>real-world problems usually consist of two or more sub-problems</a:t>
            </a:r>
            <a:r>
              <a:rPr lang="pl-PL" cap="all" dirty="0">
                <a:latin typeface="+mj-lt"/>
                <a:ea typeface="+mj-ea"/>
                <a:cs typeface="+mj-cs"/>
              </a:rPr>
              <a:t> </a:t>
            </a:r>
            <a:r>
              <a:rPr lang="en-US" cap="all" dirty="0">
                <a:latin typeface="+mj-lt"/>
                <a:ea typeface="+mj-ea"/>
                <a:cs typeface="+mj-cs"/>
              </a:rPr>
              <a:t>that are interdependent (to each other). </a:t>
            </a:r>
            <a:endParaRPr lang="pl-PL" cap="all" dirty="0">
              <a:latin typeface="+mj-lt"/>
              <a:ea typeface="+mj-ea"/>
              <a:cs typeface="+mj-cs"/>
            </a:endParaRPr>
          </a:p>
          <a:p>
            <a:pPr marL="285750" indent="-285750" defTabSz="457200">
              <a:spcBef>
                <a:spcPts val="1000"/>
              </a:spcBef>
              <a:buClr>
                <a:schemeClr val="bg2">
                  <a:lumMod val="40000"/>
                  <a:lumOff val="60000"/>
                </a:schemeClr>
              </a:buClr>
              <a:buSzPct val="80000"/>
              <a:buFont typeface="Wingdings 3" charset="2"/>
              <a:buChar char=""/>
            </a:pPr>
            <a:r>
              <a:rPr lang="pl-PL" cap="all" dirty="0">
                <a:latin typeface="+mj-lt"/>
                <a:ea typeface="+mj-ea"/>
                <a:cs typeface="+mj-cs"/>
              </a:rPr>
              <a:t>LACK COMPARATIVE TESTS</a:t>
            </a:r>
            <a:endParaRPr lang="en-US" cap="all" dirty="0">
              <a:latin typeface="+mj-lt"/>
              <a:ea typeface="+mj-ea"/>
              <a:cs typeface="+mj-cs"/>
            </a:endParaRPr>
          </a:p>
        </p:txBody>
      </p:sp>
      <p:sp>
        <p:nvSpPr>
          <p:cNvPr id="4" name="Symbol zastępczy numeru slajdu 3">
            <a:extLst>
              <a:ext uri="{FF2B5EF4-FFF2-40B4-BE49-F238E27FC236}">
                <a16:creationId xmlns:a16="http://schemas.microsoft.com/office/drawing/2014/main" id="{3D9CEAE8-AF9F-4EA4-9924-6EF1F0DC9AB5}"/>
              </a:ext>
            </a:extLst>
          </p:cNvPr>
          <p:cNvSpPr>
            <a:spLocks noGrp="1"/>
          </p:cNvSpPr>
          <p:nvPr>
            <p:ph type="sldNum" sz="quarter" idx="12"/>
          </p:nvPr>
        </p:nvSpPr>
        <p:spPr/>
        <p:txBody>
          <a:bodyPr/>
          <a:lstStyle/>
          <a:p>
            <a:fld id="{D57F1E4F-1CFF-5643-939E-02111984F565}" type="slidenum">
              <a:rPr lang="en-US" smtClean="0"/>
              <a:t>4</a:t>
            </a:fld>
            <a:endParaRPr lang="en-US"/>
          </a:p>
        </p:txBody>
      </p:sp>
    </p:spTree>
    <p:extLst>
      <p:ext uri="{BB962C8B-B14F-4D97-AF65-F5344CB8AC3E}">
        <p14:creationId xmlns:p14="http://schemas.microsoft.com/office/powerpoint/2010/main" val="704256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0BACD71-6FBD-4E2C-A264-C5350397714F}"/>
              </a:ext>
            </a:extLst>
          </p:cNvPr>
          <p:cNvSpPr>
            <a:spLocks noGrp="1"/>
          </p:cNvSpPr>
          <p:nvPr>
            <p:ph type="title"/>
          </p:nvPr>
        </p:nvSpPr>
        <p:spPr/>
        <p:txBody>
          <a:bodyPr/>
          <a:lstStyle/>
          <a:p>
            <a:endParaRPr lang="pl-PL"/>
          </a:p>
        </p:txBody>
      </p:sp>
      <p:sp>
        <p:nvSpPr>
          <p:cNvPr id="3" name="Symbol zastępczy zawartości 2">
            <a:extLst>
              <a:ext uri="{FF2B5EF4-FFF2-40B4-BE49-F238E27FC236}">
                <a16:creationId xmlns:a16="http://schemas.microsoft.com/office/drawing/2014/main" id="{B8FFFABF-6FB2-433C-9AB7-4AE1316662F4}"/>
              </a:ext>
            </a:extLst>
          </p:cNvPr>
          <p:cNvSpPr>
            <a:spLocks noGrp="1"/>
          </p:cNvSpPr>
          <p:nvPr>
            <p:ph idx="1"/>
          </p:nvPr>
        </p:nvSpPr>
        <p:spPr/>
        <p:txBody>
          <a:bodyPr/>
          <a:lstStyle/>
          <a:p>
            <a:r>
              <a:rPr lang="en-US" dirty="0"/>
              <a:t>Combination – the real-world problems usually consist of</a:t>
            </a:r>
            <a:r>
              <a:rPr lang="pl-PL" dirty="0"/>
              <a:t> </a:t>
            </a:r>
            <a:r>
              <a:rPr lang="en-US" dirty="0"/>
              <a:t>two or more sub-problems that are “combined together”,</a:t>
            </a:r>
            <a:r>
              <a:rPr lang="pl-PL" dirty="0"/>
              <a:t> </a:t>
            </a:r>
            <a:r>
              <a:rPr lang="en-US" dirty="0"/>
              <a:t>and</a:t>
            </a:r>
            <a:endParaRPr lang="pl-PL" dirty="0"/>
          </a:p>
          <a:p>
            <a:endParaRPr lang="pl-PL" dirty="0"/>
          </a:p>
          <a:p>
            <a:r>
              <a:rPr lang="en-US" dirty="0"/>
              <a:t>Interdependence – in real-world problems these subproblems are interdependent in the sense that a solution for one sub-problem influences the quality of the solutions for other sub-problems. </a:t>
            </a:r>
            <a:endParaRPr lang="pl-PL" dirty="0"/>
          </a:p>
        </p:txBody>
      </p:sp>
      <p:sp>
        <p:nvSpPr>
          <p:cNvPr id="5" name="Symbol zastępczy numeru slajdu 4">
            <a:extLst>
              <a:ext uri="{FF2B5EF4-FFF2-40B4-BE49-F238E27FC236}">
                <a16:creationId xmlns:a16="http://schemas.microsoft.com/office/drawing/2014/main" id="{A2C1F9F2-35CA-4F53-85B7-0D0EF74D5975}"/>
              </a:ext>
            </a:extLst>
          </p:cNvPr>
          <p:cNvSpPr>
            <a:spLocks noGrp="1"/>
          </p:cNvSpPr>
          <p:nvPr>
            <p:ph type="sldNum" sz="quarter" idx="12"/>
          </p:nvPr>
        </p:nvSpPr>
        <p:spPr/>
        <p:txBody>
          <a:bodyPr/>
          <a:lstStyle/>
          <a:p>
            <a:fld id="{D57F1E4F-1CFF-5643-939E-02111984F565}" type="slidenum">
              <a:rPr lang="en-US" smtClean="0"/>
              <a:t>5</a:t>
            </a:fld>
            <a:endParaRPr lang="en-US"/>
          </a:p>
        </p:txBody>
      </p:sp>
    </p:spTree>
    <p:extLst>
      <p:ext uri="{BB962C8B-B14F-4D97-AF65-F5344CB8AC3E}">
        <p14:creationId xmlns:p14="http://schemas.microsoft.com/office/powerpoint/2010/main" val="2517333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911F9B1-74A6-4871-B319-BEBF732302BC}"/>
              </a:ext>
            </a:extLst>
          </p:cNvPr>
          <p:cNvSpPr>
            <a:spLocks noGrp="1"/>
          </p:cNvSpPr>
          <p:nvPr>
            <p:ph type="title"/>
          </p:nvPr>
        </p:nvSpPr>
        <p:spPr>
          <a:xfrm>
            <a:off x="621068" y="981073"/>
            <a:ext cx="3339281" cy="4670498"/>
          </a:xfrm>
        </p:spPr>
        <p:txBody>
          <a:bodyPr vert="horz" lIns="91440" tIns="45720" rIns="91440" bIns="45720" rtlCol="0" anchor="b">
            <a:normAutofit fontScale="90000"/>
          </a:bodyPr>
          <a:lstStyle/>
          <a:p>
            <a:pPr>
              <a:lnSpc>
                <a:spcPct val="90000"/>
              </a:lnSpc>
            </a:pPr>
            <a:r>
              <a:rPr lang="pl-PL" sz="4800" dirty="0" err="1"/>
              <a:t>Our</a:t>
            </a:r>
            <a:r>
              <a:rPr lang="pl-PL" sz="4800" dirty="0"/>
              <a:t> </a:t>
            </a:r>
            <a:r>
              <a:rPr lang="pl-PL" sz="4800" dirty="0" err="1"/>
              <a:t>goals</a:t>
            </a:r>
            <a:r>
              <a:rPr lang="pl-PL" sz="4800" dirty="0"/>
              <a:t> and </a:t>
            </a:r>
            <a:r>
              <a:rPr lang="pl-PL" sz="4800" dirty="0" err="1"/>
              <a:t>motivations</a:t>
            </a:r>
            <a:br>
              <a:rPr lang="pl-PL" sz="4800" dirty="0"/>
            </a:br>
            <a:br>
              <a:rPr lang="en-US" sz="4700" dirty="0"/>
            </a:br>
            <a:br>
              <a:rPr lang="en-US" sz="4700" dirty="0"/>
            </a:br>
            <a:br>
              <a:rPr lang="en-US" sz="4700" dirty="0"/>
            </a:br>
            <a:endParaRPr lang="en-US" sz="4700" dirty="0"/>
          </a:p>
        </p:txBody>
      </p:sp>
      <p:sp>
        <p:nvSpPr>
          <p:cNvPr id="6" name="TextBox 3">
            <a:extLst>
              <a:ext uri="{FF2B5EF4-FFF2-40B4-BE49-F238E27FC236}">
                <a16:creationId xmlns:a16="http://schemas.microsoft.com/office/drawing/2014/main" id="{CCF9CE33-D6BC-4085-9EA5-D5D1062615C3}"/>
              </a:ext>
            </a:extLst>
          </p:cNvPr>
          <p:cNvSpPr txBox="1"/>
          <p:nvPr/>
        </p:nvSpPr>
        <p:spPr>
          <a:xfrm>
            <a:off x="4975861" y="804671"/>
            <a:ext cx="6399930" cy="5248657"/>
          </a:xfrm>
          <a:prstGeom prst="rect">
            <a:avLst/>
          </a:prstGeom>
        </p:spPr>
        <p:txBody>
          <a:bodyPr vert="horz" lIns="91440" tIns="45720" rIns="91440" bIns="45720" rtlCol="0" anchor="ctr">
            <a:normAutofit/>
          </a:bodyPr>
          <a:lstStyle/>
          <a:p>
            <a:pPr defTabSz="457200">
              <a:spcBef>
                <a:spcPts val="1000"/>
              </a:spcBef>
              <a:buClr>
                <a:schemeClr val="bg2">
                  <a:lumMod val="40000"/>
                  <a:lumOff val="60000"/>
                </a:schemeClr>
              </a:buClr>
              <a:buSzPct val="80000"/>
            </a:pPr>
            <a:r>
              <a:rPr lang="en-US" b="1" cap="all" dirty="0">
                <a:latin typeface="+mj-lt"/>
                <a:ea typeface="+mj-ea"/>
                <a:cs typeface="+mj-cs"/>
              </a:rPr>
              <a:t>The travelling thief problem</a:t>
            </a:r>
            <a:endParaRPr lang="pl-PL" b="1" cap="all" dirty="0">
              <a:latin typeface="+mj-lt"/>
              <a:ea typeface="+mj-ea"/>
              <a:cs typeface="+mj-cs"/>
            </a:endParaRPr>
          </a:p>
          <a:p>
            <a:pPr marL="285750" indent="-285750" defTabSz="457200">
              <a:spcBef>
                <a:spcPts val="1000"/>
              </a:spcBef>
              <a:buClr>
                <a:schemeClr val="bg2">
                  <a:lumMod val="40000"/>
                  <a:lumOff val="60000"/>
                </a:schemeClr>
              </a:buClr>
              <a:buSzPct val="80000"/>
              <a:buFont typeface="Wingdings 3" charset="2"/>
              <a:buChar char=""/>
            </a:pPr>
            <a:r>
              <a:rPr lang="en-US" cap="all" dirty="0">
                <a:latin typeface="+mj-lt"/>
                <a:ea typeface="+mj-ea"/>
                <a:cs typeface="+mj-cs"/>
              </a:rPr>
              <a:t>NP-hard, so that solving</a:t>
            </a:r>
            <a:r>
              <a:rPr lang="pl-PL" cap="all" dirty="0">
                <a:latin typeface="+mj-lt"/>
                <a:ea typeface="+mj-ea"/>
                <a:cs typeface="+mj-cs"/>
              </a:rPr>
              <a:t> </a:t>
            </a:r>
            <a:r>
              <a:rPr lang="en-US" cap="all" dirty="0">
                <a:latin typeface="+mj-lt"/>
                <a:ea typeface="+mj-ea"/>
                <a:cs typeface="+mj-cs"/>
              </a:rPr>
              <a:t>“large” instances of these problems to optimality is not</a:t>
            </a:r>
            <a:r>
              <a:rPr lang="pl-PL" cap="all" dirty="0">
                <a:latin typeface="+mj-lt"/>
                <a:ea typeface="+mj-ea"/>
                <a:cs typeface="+mj-cs"/>
              </a:rPr>
              <a:t> </a:t>
            </a:r>
            <a:r>
              <a:rPr lang="en-US" cap="all" dirty="0">
                <a:latin typeface="+mj-lt"/>
                <a:ea typeface="+mj-ea"/>
                <a:cs typeface="+mj-cs"/>
              </a:rPr>
              <a:t>possible</a:t>
            </a:r>
            <a:endParaRPr lang="pl-PL" cap="all" dirty="0">
              <a:latin typeface="+mj-lt"/>
              <a:ea typeface="+mj-ea"/>
              <a:cs typeface="+mj-cs"/>
            </a:endParaRPr>
          </a:p>
          <a:p>
            <a:pPr marL="285750" indent="-285750" defTabSz="457200">
              <a:spcBef>
                <a:spcPts val="1000"/>
              </a:spcBef>
              <a:buClr>
                <a:schemeClr val="bg2">
                  <a:lumMod val="40000"/>
                  <a:lumOff val="60000"/>
                </a:schemeClr>
              </a:buClr>
              <a:buSzPct val="80000"/>
              <a:buFont typeface="Wingdings 3" charset="2"/>
              <a:buChar char=""/>
            </a:pPr>
            <a:r>
              <a:rPr lang="pl-PL" cap="all" dirty="0">
                <a:latin typeface="+mj-lt"/>
                <a:ea typeface="+mj-ea"/>
                <a:cs typeface="+mj-cs"/>
              </a:rPr>
              <a:t>PROBLEMS REPESENTED REAL-WORLD INDUSTRIAL ENVIROMENTS SO THAT SOLVING THAT TO OPTIMALITY WAS IMPORTANT</a:t>
            </a:r>
          </a:p>
          <a:p>
            <a:pPr marL="285750" indent="-285750" defTabSz="457200">
              <a:spcBef>
                <a:spcPts val="1000"/>
              </a:spcBef>
              <a:buClr>
                <a:schemeClr val="bg2">
                  <a:lumMod val="40000"/>
                  <a:lumOff val="60000"/>
                </a:schemeClr>
              </a:buClr>
              <a:buSzPct val="80000"/>
              <a:buFont typeface="Wingdings 3" charset="2"/>
              <a:buChar char=""/>
            </a:pPr>
            <a:r>
              <a:rPr lang="en-US" cap="all" dirty="0">
                <a:latin typeface="+mj-lt"/>
                <a:ea typeface="+mj-ea"/>
                <a:cs typeface="+mj-cs"/>
              </a:rPr>
              <a:t>Enable</a:t>
            </a:r>
            <a:r>
              <a:rPr lang="pl-PL" cap="all" dirty="0">
                <a:latin typeface="+mj-lt"/>
                <a:ea typeface="+mj-ea"/>
                <a:cs typeface="+mj-cs"/>
              </a:rPr>
              <a:t> </a:t>
            </a:r>
            <a:r>
              <a:rPr lang="en-US" cap="all" dirty="0">
                <a:latin typeface="+mj-lt"/>
                <a:ea typeface="+mj-ea"/>
                <a:cs typeface="+mj-cs"/>
              </a:rPr>
              <a:t>researches to investigate the hardness the two classical subproblems’ combination</a:t>
            </a:r>
          </a:p>
        </p:txBody>
      </p:sp>
      <p:sp>
        <p:nvSpPr>
          <p:cNvPr id="4" name="Symbol zastępczy numeru slajdu 3">
            <a:extLst>
              <a:ext uri="{FF2B5EF4-FFF2-40B4-BE49-F238E27FC236}">
                <a16:creationId xmlns:a16="http://schemas.microsoft.com/office/drawing/2014/main" id="{863032D2-3E5F-4283-91A3-CA8C3B87B977}"/>
              </a:ext>
            </a:extLst>
          </p:cNvPr>
          <p:cNvSpPr>
            <a:spLocks noGrp="1"/>
          </p:cNvSpPr>
          <p:nvPr>
            <p:ph type="sldNum" sz="quarter" idx="12"/>
          </p:nvPr>
        </p:nvSpPr>
        <p:spPr/>
        <p:txBody>
          <a:bodyPr/>
          <a:lstStyle/>
          <a:p>
            <a:fld id="{D57F1E4F-1CFF-5643-939E-02111984F565}" type="slidenum">
              <a:rPr lang="en-US" smtClean="0"/>
              <a:t>6</a:t>
            </a:fld>
            <a:endParaRPr lang="en-US"/>
          </a:p>
        </p:txBody>
      </p:sp>
    </p:spTree>
    <p:extLst>
      <p:ext uri="{BB962C8B-B14F-4D97-AF65-F5344CB8AC3E}">
        <p14:creationId xmlns:p14="http://schemas.microsoft.com/office/powerpoint/2010/main" val="78212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911F9B1-74A6-4871-B319-BEBF732302BC}"/>
              </a:ext>
            </a:extLst>
          </p:cNvPr>
          <p:cNvSpPr>
            <a:spLocks noGrp="1"/>
          </p:cNvSpPr>
          <p:nvPr>
            <p:ph type="title"/>
          </p:nvPr>
        </p:nvSpPr>
        <p:spPr>
          <a:xfrm>
            <a:off x="621068" y="981073"/>
            <a:ext cx="3339281" cy="4670498"/>
          </a:xfrm>
        </p:spPr>
        <p:txBody>
          <a:bodyPr vert="horz" lIns="91440" tIns="45720" rIns="91440" bIns="45720" rtlCol="0" anchor="b">
            <a:normAutofit/>
          </a:bodyPr>
          <a:lstStyle/>
          <a:p>
            <a:pPr lvl="0"/>
            <a:r>
              <a:rPr lang="pl-PL" sz="4800" dirty="0" err="1"/>
              <a:t>Results</a:t>
            </a:r>
            <a:r>
              <a:rPr lang="pl-PL" sz="4800" dirty="0"/>
              <a:t> we </a:t>
            </a:r>
            <a:r>
              <a:rPr lang="pl-PL" sz="4800" dirty="0" err="1"/>
              <a:t>hope</a:t>
            </a:r>
            <a:r>
              <a:rPr lang="pl-PL" sz="4800" dirty="0"/>
              <a:t> for </a:t>
            </a:r>
            <a:br>
              <a:rPr lang="pl-PL" sz="4800" dirty="0"/>
            </a:br>
            <a:br>
              <a:rPr lang="pl-PL" sz="4800" dirty="0"/>
            </a:br>
            <a:br>
              <a:rPr lang="pl-PL" sz="4800" dirty="0"/>
            </a:br>
            <a:br>
              <a:rPr lang="pl-PL" sz="4800" dirty="0"/>
            </a:br>
            <a:endParaRPr lang="pl-PL" sz="4800" dirty="0"/>
          </a:p>
        </p:txBody>
      </p:sp>
      <p:sp>
        <p:nvSpPr>
          <p:cNvPr id="6" name="TextBox 3">
            <a:extLst>
              <a:ext uri="{FF2B5EF4-FFF2-40B4-BE49-F238E27FC236}">
                <a16:creationId xmlns:a16="http://schemas.microsoft.com/office/drawing/2014/main" id="{CCF9CE33-D6BC-4085-9EA5-D5D1062615C3}"/>
              </a:ext>
            </a:extLst>
          </p:cNvPr>
          <p:cNvSpPr txBox="1"/>
          <p:nvPr/>
        </p:nvSpPr>
        <p:spPr>
          <a:xfrm>
            <a:off x="4975861" y="804671"/>
            <a:ext cx="6399930" cy="5248657"/>
          </a:xfrm>
          <a:prstGeom prst="rect">
            <a:avLst/>
          </a:prstGeom>
        </p:spPr>
        <p:txBody>
          <a:bodyPr vert="horz" lIns="91440" tIns="45720" rIns="91440" bIns="45720" rtlCol="0" anchor="ctr">
            <a:normAutofit/>
          </a:bodyPr>
          <a:lstStyle/>
          <a:p>
            <a:pPr defTabSz="457200">
              <a:spcBef>
                <a:spcPts val="1000"/>
              </a:spcBef>
              <a:buClr>
                <a:schemeClr val="bg2">
                  <a:lumMod val="40000"/>
                  <a:lumOff val="60000"/>
                </a:schemeClr>
              </a:buClr>
              <a:buSzPct val="80000"/>
            </a:pPr>
            <a:r>
              <a:rPr lang="pl-PL" b="1" cap="all" dirty="0">
                <a:latin typeface="+mj-lt"/>
                <a:ea typeface="+mj-ea"/>
                <a:cs typeface="+mj-cs"/>
              </a:rPr>
              <a:t>GOALS</a:t>
            </a:r>
          </a:p>
          <a:p>
            <a:pPr marL="285750" indent="-285750" defTabSz="457200">
              <a:spcBef>
                <a:spcPts val="1000"/>
              </a:spcBef>
              <a:buClr>
                <a:schemeClr val="bg2">
                  <a:lumMod val="40000"/>
                  <a:lumOff val="60000"/>
                </a:schemeClr>
              </a:buClr>
              <a:buSzPct val="80000"/>
              <a:buFont typeface="Wingdings 3" charset="2"/>
              <a:buChar char=""/>
            </a:pPr>
            <a:r>
              <a:rPr lang="pl-PL" cap="all" dirty="0">
                <a:latin typeface="+mj-lt"/>
                <a:ea typeface="+mj-ea"/>
                <a:cs typeface="+mj-cs"/>
              </a:rPr>
              <a:t>SOLVE PROBLEM IN AN ACCEPTABLE TIME</a:t>
            </a:r>
          </a:p>
          <a:p>
            <a:pPr marL="285750" indent="-285750" defTabSz="457200">
              <a:spcBef>
                <a:spcPts val="1000"/>
              </a:spcBef>
              <a:buClr>
                <a:schemeClr val="bg2">
                  <a:lumMod val="40000"/>
                  <a:lumOff val="60000"/>
                </a:schemeClr>
              </a:buClr>
              <a:buSzPct val="80000"/>
              <a:buFont typeface="Wingdings 3" charset="2"/>
              <a:buChar char=""/>
            </a:pPr>
            <a:r>
              <a:rPr lang="pl-PL" cap="all" dirty="0">
                <a:latin typeface="+mj-lt"/>
                <a:ea typeface="+mj-ea"/>
                <a:cs typeface="+mj-cs"/>
              </a:rPr>
              <a:t>IMPLEMENTING 3 DIFFERENT APPROACHES TO SOLVE PROBLEM</a:t>
            </a:r>
          </a:p>
          <a:p>
            <a:pPr marL="285750" indent="-285750" defTabSz="457200">
              <a:spcBef>
                <a:spcPts val="1000"/>
              </a:spcBef>
              <a:buClr>
                <a:schemeClr val="bg2">
                  <a:lumMod val="40000"/>
                  <a:lumOff val="60000"/>
                </a:schemeClr>
              </a:buClr>
              <a:buSzPct val="80000"/>
              <a:buFont typeface="Wingdings 3" charset="2"/>
              <a:buChar char=""/>
            </a:pPr>
            <a:r>
              <a:rPr lang="pl-PL" cap="all" dirty="0">
                <a:latin typeface="+mj-lt"/>
                <a:ea typeface="+mj-ea"/>
                <a:cs typeface="+mj-cs"/>
              </a:rPr>
              <a:t>INTRODUCE COMPARATIVE TESTS</a:t>
            </a:r>
            <a:endParaRPr lang="en-US" cap="all" dirty="0">
              <a:latin typeface="+mj-lt"/>
              <a:ea typeface="+mj-ea"/>
              <a:cs typeface="+mj-cs"/>
            </a:endParaRPr>
          </a:p>
        </p:txBody>
      </p:sp>
      <p:sp>
        <p:nvSpPr>
          <p:cNvPr id="4" name="Symbol zastępczy numeru slajdu 3">
            <a:extLst>
              <a:ext uri="{FF2B5EF4-FFF2-40B4-BE49-F238E27FC236}">
                <a16:creationId xmlns:a16="http://schemas.microsoft.com/office/drawing/2014/main" id="{E18330B6-692B-43ED-94DB-F827F819FBAD}"/>
              </a:ext>
            </a:extLst>
          </p:cNvPr>
          <p:cNvSpPr>
            <a:spLocks noGrp="1"/>
          </p:cNvSpPr>
          <p:nvPr>
            <p:ph type="sldNum" sz="quarter" idx="12"/>
          </p:nvPr>
        </p:nvSpPr>
        <p:spPr/>
        <p:txBody>
          <a:bodyPr/>
          <a:lstStyle/>
          <a:p>
            <a:fld id="{D57F1E4F-1CFF-5643-939E-02111984F565}" type="slidenum">
              <a:rPr lang="en-US" smtClean="0"/>
              <a:t>7</a:t>
            </a:fld>
            <a:endParaRPr lang="en-US"/>
          </a:p>
        </p:txBody>
      </p:sp>
    </p:spTree>
    <p:extLst>
      <p:ext uri="{BB962C8B-B14F-4D97-AF65-F5344CB8AC3E}">
        <p14:creationId xmlns:p14="http://schemas.microsoft.com/office/powerpoint/2010/main" val="3536581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911F9B1-74A6-4871-B319-BEBF732302BC}"/>
              </a:ext>
            </a:extLst>
          </p:cNvPr>
          <p:cNvSpPr>
            <a:spLocks noGrp="1"/>
          </p:cNvSpPr>
          <p:nvPr>
            <p:ph type="title"/>
          </p:nvPr>
        </p:nvSpPr>
        <p:spPr>
          <a:xfrm>
            <a:off x="621068" y="981073"/>
            <a:ext cx="3339281" cy="4670498"/>
          </a:xfrm>
        </p:spPr>
        <p:txBody>
          <a:bodyPr vert="horz" lIns="91440" tIns="45720" rIns="91440" bIns="45720" rtlCol="0" anchor="b">
            <a:normAutofit fontScale="90000"/>
          </a:bodyPr>
          <a:lstStyle/>
          <a:p>
            <a:r>
              <a:rPr lang="pl-PL" sz="4800" dirty="0" err="1"/>
              <a:t>Literature</a:t>
            </a:r>
            <a:r>
              <a:rPr lang="pl-PL" sz="4800" dirty="0"/>
              <a:t> </a:t>
            </a:r>
            <a:r>
              <a:rPr lang="pl-PL" sz="4800" dirty="0" err="1"/>
              <a:t>reviews</a:t>
            </a:r>
            <a:br>
              <a:rPr lang="pl-PL" sz="4800" dirty="0"/>
            </a:br>
            <a:br>
              <a:rPr lang="pl-PL" sz="4800" dirty="0"/>
            </a:br>
            <a:br>
              <a:rPr lang="pl-PL" sz="4800" dirty="0"/>
            </a:br>
            <a:br>
              <a:rPr lang="pl-PL" sz="4800" dirty="0"/>
            </a:br>
            <a:br>
              <a:rPr lang="pl-PL" sz="4800" dirty="0"/>
            </a:br>
            <a:endParaRPr lang="pl-PL" sz="4800" dirty="0"/>
          </a:p>
        </p:txBody>
      </p:sp>
      <p:sp>
        <p:nvSpPr>
          <p:cNvPr id="6" name="TextBox 3">
            <a:extLst>
              <a:ext uri="{FF2B5EF4-FFF2-40B4-BE49-F238E27FC236}">
                <a16:creationId xmlns:a16="http://schemas.microsoft.com/office/drawing/2014/main" id="{CCF9CE33-D6BC-4085-9EA5-D5D1062615C3}"/>
              </a:ext>
            </a:extLst>
          </p:cNvPr>
          <p:cNvSpPr txBox="1"/>
          <p:nvPr/>
        </p:nvSpPr>
        <p:spPr>
          <a:xfrm>
            <a:off x="4975861" y="804671"/>
            <a:ext cx="6399930" cy="5248657"/>
          </a:xfrm>
          <a:prstGeom prst="rect">
            <a:avLst/>
          </a:prstGeom>
        </p:spPr>
        <p:txBody>
          <a:bodyPr vert="horz" lIns="91440" tIns="45720" rIns="91440" bIns="45720" rtlCol="0" anchor="ctr">
            <a:normAutofit/>
          </a:bodyPr>
          <a:lstStyle/>
          <a:p>
            <a:pPr defTabSz="457200">
              <a:spcBef>
                <a:spcPts val="1000"/>
              </a:spcBef>
              <a:buClr>
                <a:schemeClr val="bg2">
                  <a:lumMod val="40000"/>
                  <a:lumOff val="60000"/>
                </a:schemeClr>
              </a:buClr>
              <a:buSzPct val="80000"/>
            </a:pPr>
            <a:r>
              <a:rPr lang="en-US" b="1" cap="all" dirty="0">
                <a:latin typeface="+mj-lt"/>
                <a:ea typeface="+mj-ea"/>
                <a:cs typeface="+mj-cs"/>
              </a:rPr>
              <a:t>A Comprehensive Benchmark Set and Heuristics for the</a:t>
            </a:r>
            <a:r>
              <a:rPr lang="pl-PL" b="1" cap="all" dirty="0">
                <a:latin typeface="+mj-lt"/>
                <a:ea typeface="+mj-ea"/>
                <a:cs typeface="+mj-cs"/>
              </a:rPr>
              <a:t> </a:t>
            </a:r>
            <a:r>
              <a:rPr lang="en-US" b="1" cap="all" dirty="0">
                <a:latin typeface="+mj-lt"/>
                <a:ea typeface="+mj-ea"/>
                <a:cs typeface="+mj-cs"/>
              </a:rPr>
              <a:t>Traveling Thief Problem</a:t>
            </a:r>
            <a:endParaRPr lang="pl-PL" b="1" cap="all" dirty="0">
              <a:latin typeface="+mj-lt"/>
              <a:ea typeface="+mj-ea"/>
              <a:cs typeface="+mj-cs"/>
            </a:endParaRPr>
          </a:p>
          <a:p>
            <a:pPr defTabSz="457200">
              <a:spcBef>
                <a:spcPts val="1000"/>
              </a:spcBef>
              <a:buClr>
                <a:schemeClr val="bg2">
                  <a:lumMod val="40000"/>
                  <a:lumOff val="60000"/>
                </a:schemeClr>
              </a:buClr>
              <a:buSzPct val="80000"/>
            </a:pPr>
            <a:r>
              <a:rPr lang="en-US" sz="1200" dirty="0"/>
              <a:t>https://dl.acm.org/citation.cfm?id=2598249</a:t>
            </a:r>
          </a:p>
          <a:p>
            <a:pPr defTabSz="457200">
              <a:spcBef>
                <a:spcPts val="1000"/>
              </a:spcBef>
              <a:buClr>
                <a:schemeClr val="bg2">
                  <a:lumMod val="40000"/>
                  <a:lumOff val="60000"/>
                </a:schemeClr>
              </a:buClr>
              <a:buSzPct val="80000"/>
            </a:pPr>
            <a:r>
              <a:rPr lang="pl-PL" b="1" cap="all" dirty="0">
                <a:latin typeface="+mj-lt"/>
                <a:ea typeface="+mj-ea"/>
                <a:cs typeface="+mj-cs"/>
              </a:rPr>
              <a:t> </a:t>
            </a:r>
          </a:p>
        </p:txBody>
      </p:sp>
      <p:sp>
        <p:nvSpPr>
          <p:cNvPr id="4" name="Symbol zastępczy numeru slajdu 3">
            <a:extLst>
              <a:ext uri="{FF2B5EF4-FFF2-40B4-BE49-F238E27FC236}">
                <a16:creationId xmlns:a16="http://schemas.microsoft.com/office/drawing/2014/main" id="{43B763C0-3D08-4929-8C2C-EDE62B47FC13}"/>
              </a:ext>
            </a:extLst>
          </p:cNvPr>
          <p:cNvSpPr>
            <a:spLocks noGrp="1"/>
          </p:cNvSpPr>
          <p:nvPr>
            <p:ph type="sldNum" sz="quarter" idx="12"/>
          </p:nvPr>
        </p:nvSpPr>
        <p:spPr/>
        <p:txBody>
          <a:bodyPr/>
          <a:lstStyle/>
          <a:p>
            <a:fld id="{D57F1E4F-1CFF-5643-939E-02111984F565}" type="slidenum">
              <a:rPr lang="en-US" smtClean="0"/>
              <a:t>8</a:t>
            </a:fld>
            <a:endParaRPr lang="en-US"/>
          </a:p>
        </p:txBody>
      </p:sp>
    </p:spTree>
    <p:extLst>
      <p:ext uri="{BB962C8B-B14F-4D97-AF65-F5344CB8AC3E}">
        <p14:creationId xmlns:p14="http://schemas.microsoft.com/office/powerpoint/2010/main" val="15557069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914</TotalTime>
  <Words>1368</Words>
  <Application>Microsoft Office PowerPoint</Application>
  <PresentationFormat>Panoramiczny</PresentationFormat>
  <Paragraphs>164</Paragraphs>
  <Slides>24</Slides>
  <Notes>1</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24</vt:i4>
      </vt:variant>
    </vt:vector>
  </HeadingPairs>
  <TitlesOfParts>
    <vt:vector size="29" baseType="lpstr">
      <vt:lpstr>Arial</vt:lpstr>
      <vt:lpstr>Calibri</vt:lpstr>
      <vt:lpstr>Century Gothic</vt:lpstr>
      <vt:lpstr>Wingdings 3</vt:lpstr>
      <vt:lpstr>Ion</vt:lpstr>
      <vt:lpstr>Efficiency comparison  for metaheuristics in solving the Traveling  Thief Problem</vt:lpstr>
      <vt:lpstr>Roadmap</vt:lpstr>
      <vt:lpstr>What is TTP?</vt:lpstr>
      <vt:lpstr>TRAVELLING THIEF PROBLEM</vt:lpstr>
      <vt:lpstr>Our goals and motivations    </vt:lpstr>
      <vt:lpstr>Prezentacja programu PowerPoint</vt:lpstr>
      <vt:lpstr>Our goals and motivations    </vt:lpstr>
      <vt:lpstr>Results we hope for     </vt:lpstr>
      <vt:lpstr>Literature reviews     </vt:lpstr>
      <vt:lpstr>Literature reviews     </vt:lpstr>
      <vt:lpstr>Literature reviews     </vt:lpstr>
      <vt:lpstr>Literature reviews     </vt:lpstr>
      <vt:lpstr>Literature reviews     </vt:lpstr>
      <vt:lpstr>What we chose to implement   </vt:lpstr>
      <vt:lpstr>What we chose to implement   </vt:lpstr>
      <vt:lpstr>What we chose to implement   </vt:lpstr>
      <vt:lpstr>What we chose to implement</vt:lpstr>
      <vt:lpstr>What we chose to implement   </vt:lpstr>
      <vt:lpstr>What we chose to implement   </vt:lpstr>
      <vt:lpstr>What we chose to implement   </vt:lpstr>
      <vt:lpstr>What we chose to implement   </vt:lpstr>
      <vt:lpstr>What we chose to implement</vt:lpstr>
      <vt:lpstr>Thank You for Your attention!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Efficiency comparison  for metaheuristics in solving the Traveling  Thief Problem</dc:title>
  <dc:creator>Student 226018</dc:creator>
  <cp:lastModifiedBy>Piotr</cp:lastModifiedBy>
  <cp:revision>23</cp:revision>
  <dcterms:created xsi:type="dcterms:W3CDTF">2019-11-29T19:37:37Z</dcterms:created>
  <dcterms:modified xsi:type="dcterms:W3CDTF">2019-12-04T07:22:53Z</dcterms:modified>
</cp:coreProperties>
</file>