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1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87" r:id="rId3"/>
    <p:sldId id="388" r:id="rId4"/>
    <p:sldId id="389" r:id="rId5"/>
    <p:sldId id="435" r:id="rId6"/>
    <p:sldId id="390" r:id="rId7"/>
    <p:sldId id="436" r:id="rId8"/>
    <p:sldId id="437" r:id="rId9"/>
    <p:sldId id="438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34" r:id="rId33"/>
    <p:sldId id="362" r:id="rId34"/>
  </p:sldIdLst>
  <p:sldSz cx="9144000" cy="6858000" type="screen4x3"/>
  <p:notesSz cx="6805613" cy="9944100"/>
  <p:embeddedFontLst>
    <p:embeddedFont>
      <p:font typeface="Tw Cen MT" pitchFamily="34" charset="0"/>
      <p:regular r:id="rId37"/>
      <p:bold r:id="rId38"/>
      <p:italic r:id="rId39"/>
      <p:boldItalic r:id="rId40"/>
    </p:embeddedFon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新細明體" charset="-120"/>
      <p:regular r:id="rId45"/>
    </p:embeddedFont>
    <p:embeddedFont>
      <p:font typeface="Wingdings 2" pitchFamily="18" charset="2"/>
      <p:regular r:id="rId46"/>
    </p:embeddedFont>
  </p:embeddedFontLst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6" autoAdjust="0"/>
    <p:restoredTop sz="86705" autoAdjust="0"/>
  </p:normalViewPr>
  <p:slideViewPr>
    <p:cSldViewPr>
      <p:cViewPr varScale="1">
        <p:scale>
          <a:sx n="64" d="100"/>
          <a:sy n="64" d="100"/>
        </p:scale>
        <p:origin x="-17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/>
              </a:defRPr>
            </a:lvl1pPr>
          </a:lstStyle>
          <a:p>
            <a:pPr>
              <a:defRPr/>
            </a:pPr>
            <a:fld id="{94409172-C40C-47C9-B826-A53D4994E3F5}" type="datetimeFigureOut">
              <a:rPr lang="es-ES"/>
              <a:pPr>
                <a:defRPr/>
              </a:pPr>
              <a:t>04/06/2013</a:t>
            </a:fld>
            <a:endParaRPr lang="es-E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/>
              </a:defRPr>
            </a:lvl1pPr>
          </a:lstStyle>
          <a:p>
            <a:pPr>
              <a:defRPr/>
            </a:pPr>
            <a:fld id="{966F50B1-4177-4AD3-82EE-5F7E3AF3FB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612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EFAEE4B-87FC-4BBE-A58E-019AD2EDC5A9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B831D8-4FA4-4541-A408-12B87445E26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531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Una, no necesariamente es “LA” solución óptima. </a:t>
            </a:r>
            <a:endParaRPr lang="es-PE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02ECAC-4113-4677-A198-DFAA5B8B3244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7D887C-72D9-40EA-9B19-F9A05045B0F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>
            <p:custDataLst>
              <p:tags r:id="rId2"/>
            </p:custDataLst>
          </p:nvPr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>
            <p:custDataLst>
              <p:tags r:id="rId3"/>
            </p:custDataLst>
          </p:nvPr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>
            <p:custDataLst>
              <p:tags r:id="rId4"/>
            </p:custDataLst>
          </p:nvPr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2834035-A807-41DE-BB95-703EB8A9CA3D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0A1E35-E980-48A7-A917-707608AA60B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62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6F07C-BF7E-4DC9-A769-A3CD879C925B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3B26E-8F8C-4849-91BD-BEEBABE0B8E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5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>
            <p:custDataLst>
              <p:tags r:id="rId1"/>
            </p:custDataLst>
          </p:nvPr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Rectángulo"/>
          <p:cNvSpPr/>
          <p:nvPr>
            <p:custDataLst>
              <p:tags r:id="rId2"/>
            </p:custDataLst>
          </p:nvPr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Rectángulo"/>
          <p:cNvSpPr/>
          <p:nvPr>
            <p:custDataLst>
              <p:tags r:id="rId3"/>
            </p:custDataLst>
          </p:nvPr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558DF-F59C-4A92-8266-68B6E9B156D6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65E35-3C4B-44AF-AD97-CCFC4EB8386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0087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623E-2947-4327-9350-ED3EE9EACB54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B8B4D-4AC0-4650-A9A6-A144A90C47D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35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>
            <p:custDataLst>
              <p:tags r:id="rId1"/>
            </p:custDataLst>
          </p:nvPr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Rectángulo"/>
          <p:cNvSpPr/>
          <p:nvPr>
            <p:custDataLst>
              <p:tags r:id="rId2"/>
            </p:custDataLst>
          </p:nvPr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Rectángulo"/>
          <p:cNvSpPr/>
          <p:nvPr>
            <p:custDataLst>
              <p:tags r:id="rId3"/>
            </p:custDataLst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ADBB7-DA49-4C28-B786-E928F1A36063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61ABB2-2185-432E-956A-101FE74AA4C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019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14CBDC-FD7C-42E0-92BB-451EB9E80D00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C58509-3A76-4E02-8D18-6A2B4755B2B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  <p:custDataLst>
              <p:tags r:id="rId6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  <p:custDataLst>
              <p:tags r:id="rId2"/>
            </p:custDataLst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  <p:custDataLst>
              <p:tags r:id="rId3"/>
            </p:custDataLst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  <p:custDataLst>
              <p:tags r:id="rId4"/>
            </p:custDataLst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14FDC-97BB-443B-ACE3-06121B80C92E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19D91E-59E9-45D6-AD46-7366E5AD244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  <p:custDataLst>
              <p:tags r:id="rId8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441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FAE16-1733-46BF-9706-8D5617C2AB61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FE933-79F9-42A8-993F-D298E0A22FA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44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15686-5FB2-4BF4-90B2-952380180E2B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2A66FB-1490-4B8F-9AD2-0B78C104B58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76979-925C-463F-8091-502D94F4FD21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930C-30F1-430E-8310-E79FEEDA081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Rectángulo"/>
          <p:cNvSpPr/>
          <p:nvPr>
            <p:custDataLst>
              <p:tags r:id="rId1"/>
            </p:custDataLst>
          </p:nvPr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Rectángulo"/>
          <p:cNvSpPr/>
          <p:nvPr>
            <p:custDataLst>
              <p:tags r:id="rId2"/>
            </p:custDataLst>
          </p:nvPr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Rectángulo"/>
          <p:cNvSpPr/>
          <p:nvPr>
            <p:custDataLst>
              <p:tags r:id="rId3"/>
            </p:custDataLst>
          </p:nvPr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0 Rectángulo"/>
          <p:cNvSpPr/>
          <p:nvPr>
            <p:custDataLst>
              <p:tags r:id="rId4"/>
            </p:custDataLst>
          </p:nvPr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D608705-FA2D-4A2A-B0DA-9760F399EBB2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  <p:custDataLst>
              <p:tags r:id="rId9"/>
            </p:custDataLst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BCE96A3-3056-4B88-AFEC-B5D250827BD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  <p:custDataLst>
              <p:tags r:id="rId10"/>
            </p:custDataLst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5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96E0953-C60F-462B-84AD-E0BDBC901D7C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Rectángulo"/>
          <p:cNvSpPr/>
          <p:nvPr>
            <p:custDataLst>
              <p:tags r:id="rId17"/>
            </p:custDataLst>
          </p:nvPr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>
            <p:custDataLst>
              <p:tags r:id="rId18"/>
            </p:custDataLst>
          </p:nvPr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>
            <p:custDataLst>
              <p:tags r:id="rId19"/>
            </p:custDataLst>
          </p:nvPr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19742DA-81D7-46CA-AFC9-EAE2B2117B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pic>
        <p:nvPicPr>
          <p:cNvPr id="1034" name="Picture 1"/>
          <p:cNvPicPr>
            <a:picLocks noChangeAspect="1" noChangeArrowheads="1"/>
          </p:cNvPicPr>
          <p:nvPr userDrawn="1"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8" y="588963"/>
            <a:ext cx="152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91" r:id="rId3"/>
    <p:sldLayoutId id="2147483692" r:id="rId4"/>
    <p:sldLayoutId id="2147483693" r:id="rId5"/>
    <p:sldLayoutId id="2147483687" r:id="rId6"/>
    <p:sldLayoutId id="2147483694" r:id="rId7"/>
    <p:sldLayoutId id="2147483688" r:id="rId8"/>
    <p:sldLayoutId id="2147483695" r:id="rId9"/>
    <p:sldLayoutId id="2147483689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7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6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image" Target="../media/image5.png"/><Relationship Id="rId5" Type="http://schemas.openxmlformats.org/officeDocument/2006/relationships/tags" Target="../tags/tag126.xml"/><Relationship Id="rId10" Type="http://schemas.openxmlformats.org/officeDocument/2006/relationships/image" Target="../media/image4.png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6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5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4.png"/><Relationship Id="rId5" Type="http://schemas.openxmlformats.org/officeDocument/2006/relationships/tags" Target="../tags/tag134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tags" Target="../tags/tag167.xml"/><Relationship Id="rId3" Type="http://schemas.openxmlformats.org/officeDocument/2006/relationships/tags" Target="../tags/tag144.xml"/><Relationship Id="rId21" Type="http://schemas.openxmlformats.org/officeDocument/2006/relationships/tags" Target="../tags/tag162.xml"/><Relationship Id="rId34" Type="http://schemas.openxmlformats.org/officeDocument/2006/relationships/image" Target="../media/image14.png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33" Type="http://schemas.openxmlformats.org/officeDocument/2006/relationships/image" Target="../media/image13.png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29" Type="http://schemas.openxmlformats.org/officeDocument/2006/relationships/image" Target="../media/image9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32" Type="http://schemas.openxmlformats.org/officeDocument/2006/relationships/image" Target="../media/image12.jpeg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31" Type="http://schemas.openxmlformats.org/officeDocument/2006/relationships/image" Target="../media/image11.jpe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image" Target="../media/image16.png"/><Relationship Id="rId3" Type="http://schemas.openxmlformats.org/officeDocument/2006/relationships/tags" Target="../tags/tag174.xml"/><Relationship Id="rId21" Type="http://schemas.openxmlformats.org/officeDocument/2006/relationships/image" Target="../media/image19.png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image" Target="../media/image15.jpeg"/><Relationship Id="rId2" Type="http://schemas.openxmlformats.org/officeDocument/2006/relationships/tags" Target="../tags/tag17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8.png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10" Type="http://schemas.openxmlformats.org/officeDocument/2006/relationships/tags" Target="../tags/tag181.xml"/><Relationship Id="rId19" Type="http://schemas.openxmlformats.org/officeDocument/2006/relationships/image" Target="../media/image17.png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34" Type="http://schemas.openxmlformats.org/officeDocument/2006/relationships/image" Target="../media/image17.png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33" Type="http://schemas.openxmlformats.org/officeDocument/2006/relationships/image" Target="../media/image16.png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tags" Target="../tags/tag228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32" Type="http://schemas.openxmlformats.org/officeDocument/2006/relationships/image" Target="../media/image15.jpeg"/><Relationship Id="rId37" Type="http://schemas.openxmlformats.org/officeDocument/2006/relationships/image" Target="../media/image20.png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36" Type="http://schemas.openxmlformats.org/officeDocument/2006/relationships/image" Target="../media/image19.png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tags" Target="../tags/tag229.xml"/><Relationship Id="rId35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249.xml"/><Relationship Id="rId18" Type="http://schemas.openxmlformats.org/officeDocument/2006/relationships/tags" Target="../tags/tag254.xml"/><Relationship Id="rId26" Type="http://schemas.openxmlformats.org/officeDocument/2006/relationships/tags" Target="../tags/tag262.xml"/><Relationship Id="rId39" Type="http://schemas.openxmlformats.org/officeDocument/2006/relationships/tags" Target="../tags/tag275.xml"/><Relationship Id="rId21" Type="http://schemas.openxmlformats.org/officeDocument/2006/relationships/tags" Target="../tags/tag257.xml"/><Relationship Id="rId34" Type="http://schemas.openxmlformats.org/officeDocument/2006/relationships/tags" Target="../tags/tag270.xml"/><Relationship Id="rId42" Type="http://schemas.openxmlformats.org/officeDocument/2006/relationships/tags" Target="../tags/tag278.xml"/><Relationship Id="rId47" Type="http://schemas.openxmlformats.org/officeDocument/2006/relationships/tags" Target="../tags/tag283.xml"/><Relationship Id="rId50" Type="http://schemas.openxmlformats.org/officeDocument/2006/relationships/tags" Target="../tags/tag286.xml"/><Relationship Id="rId55" Type="http://schemas.openxmlformats.org/officeDocument/2006/relationships/tags" Target="../tags/tag291.xml"/><Relationship Id="rId63" Type="http://schemas.openxmlformats.org/officeDocument/2006/relationships/tags" Target="../tags/tag299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29" Type="http://schemas.openxmlformats.org/officeDocument/2006/relationships/tags" Target="../tags/tag265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24" Type="http://schemas.openxmlformats.org/officeDocument/2006/relationships/tags" Target="../tags/tag260.xml"/><Relationship Id="rId32" Type="http://schemas.openxmlformats.org/officeDocument/2006/relationships/tags" Target="../tags/tag268.xml"/><Relationship Id="rId37" Type="http://schemas.openxmlformats.org/officeDocument/2006/relationships/tags" Target="../tags/tag273.xml"/><Relationship Id="rId40" Type="http://schemas.openxmlformats.org/officeDocument/2006/relationships/tags" Target="../tags/tag276.xml"/><Relationship Id="rId45" Type="http://schemas.openxmlformats.org/officeDocument/2006/relationships/tags" Target="../tags/tag281.xml"/><Relationship Id="rId53" Type="http://schemas.openxmlformats.org/officeDocument/2006/relationships/tags" Target="../tags/tag289.xml"/><Relationship Id="rId58" Type="http://schemas.openxmlformats.org/officeDocument/2006/relationships/tags" Target="../tags/tag294.xml"/><Relationship Id="rId66" Type="http://schemas.openxmlformats.org/officeDocument/2006/relationships/tags" Target="../tags/tag302.xml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23" Type="http://schemas.openxmlformats.org/officeDocument/2006/relationships/tags" Target="../tags/tag259.xml"/><Relationship Id="rId28" Type="http://schemas.openxmlformats.org/officeDocument/2006/relationships/tags" Target="../tags/tag264.xml"/><Relationship Id="rId36" Type="http://schemas.openxmlformats.org/officeDocument/2006/relationships/tags" Target="../tags/tag272.xml"/><Relationship Id="rId49" Type="http://schemas.openxmlformats.org/officeDocument/2006/relationships/tags" Target="../tags/tag285.xml"/><Relationship Id="rId57" Type="http://schemas.openxmlformats.org/officeDocument/2006/relationships/tags" Target="../tags/tag293.xml"/><Relationship Id="rId61" Type="http://schemas.openxmlformats.org/officeDocument/2006/relationships/tags" Target="../tags/tag297.xml"/><Relationship Id="rId10" Type="http://schemas.openxmlformats.org/officeDocument/2006/relationships/tags" Target="../tags/tag246.xml"/><Relationship Id="rId19" Type="http://schemas.openxmlformats.org/officeDocument/2006/relationships/tags" Target="../tags/tag255.xml"/><Relationship Id="rId31" Type="http://schemas.openxmlformats.org/officeDocument/2006/relationships/tags" Target="../tags/tag267.xml"/><Relationship Id="rId44" Type="http://schemas.openxmlformats.org/officeDocument/2006/relationships/tags" Target="../tags/tag280.xml"/><Relationship Id="rId52" Type="http://schemas.openxmlformats.org/officeDocument/2006/relationships/tags" Target="../tags/tag288.xml"/><Relationship Id="rId60" Type="http://schemas.openxmlformats.org/officeDocument/2006/relationships/tags" Target="../tags/tag296.xml"/><Relationship Id="rId65" Type="http://schemas.openxmlformats.org/officeDocument/2006/relationships/tags" Target="../tags/tag301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Relationship Id="rId22" Type="http://schemas.openxmlformats.org/officeDocument/2006/relationships/tags" Target="../tags/tag258.xml"/><Relationship Id="rId27" Type="http://schemas.openxmlformats.org/officeDocument/2006/relationships/tags" Target="../tags/tag263.xml"/><Relationship Id="rId30" Type="http://schemas.openxmlformats.org/officeDocument/2006/relationships/tags" Target="../tags/tag266.xml"/><Relationship Id="rId35" Type="http://schemas.openxmlformats.org/officeDocument/2006/relationships/tags" Target="../tags/tag271.xml"/><Relationship Id="rId43" Type="http://schemas.openxmlformats.org/officeDocument/2006/relationships/tags" Target="../tags/tag279.xml"/><Relationship Id="rId48" Type="http://schemas.openxmlformats.org/officeDocument/2006/relationships/tags" Target="../tags/tag284.xml"/><Relationship Id="rId56" Type="http://schemas.openxmlformats.org/officeDocument/2006/relationships/tags" Target="../tags/tag292.xml"/><Relationship Id="rId64" Type="http://schemas.openxmlformats.org/officeDocument/2006/relationships/tags" Target="../tags/tag300.xml"/><Relationship Id="rId8" Type="http://schemas.openxmlformats.org/officeDocument/2006/relationships/tags" Target="../tags/tag244.xml"/><Relationship Id="rId51" Type="http://schemas.openxmlformats.org/officeDocument/2006/relationships/tags" Target="../tags/tag287.xml"/><Relationship Id="rId3" Type="http://schemas.openxmlformats.org/officeDocument/2006/relationships/tags" Target="../tags/tag239.xml"/><Relationship Id="rId12" Type="http://schemas.openxmlformats.org/officeDocument/2006/relationships/tags" Target="../tags/tag248.xml"/><Relationship Id="rId17" Type="http://schemas.openxmlformats.org/officeDocument/2006/relationships/tags" Target="../tags/tag253.xml"/><Relationship Id="rId25" Type="http://schemas.openxmlformats.org/officeDocument/2006/relationships/tags" Target="../tags/tag261.xml"/><Relationship Id="rId33" Type="http://schemas.openxmlformats.org/officeDocument/2006/relationships/tags" Target="../tags/tag269.xml"/><Relationship Id="rId38" Type="http://schemas.openxmlformats.org/officeDocument/2006/relationships/tags" Target="../tags/tag274.xml"/><Relationship Id="rId46" Type="http://schemas.openxmlformats.org/officeDocument/2006/relationships/tags" Target="../tags/tag282.xml"/><Relationship Id="rId59" Type="http://schemas.openxmlformats.org/officeDocument/2006/relationships/tags" Target="../tags/tag295.xml"/><Relationship Id="rId67" Type="http://schemas.openxmlformats.org/officeDocument/2006/relationships/tags" Target="../tags/tag303.xml"/><Relationship Id="rId20" Type="http://schemas.openxmlformats.org/officeDocument/2006/relationships/tags" Target="../tags/tag256.xml"/><Relationship Id="rId41" Type="http://schemas.openxmlformats.org/officeDocument/2006/relationships/tags" Target="../tags/tag277.xml"/><Relationship Id="rId54" Type="http://schemas.openxmlformats.org/officeDocument/2006/relationships/tags" Target="../tags/tag290.xml"/><Relationship Id="rId62" Type="http://schemas.openxmlformats.org/officeDocument/2006/relationships/tags" Target="../tags/tag29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26" Type="http://schemas.openxmlformats.org/officeDocument/2006/relationships/tags" Target="../tags/tag329.xml"/><Relationship Id="rId39" Type="http://schemas.openxmlformats.org/officeDocument/2006/relationships/tags" Target="../tags/tag342.xml"/><Relationship Id="rId21" Type="http://schemas.openxmlformats.org/officeDocument/2006/relationships/tags" Target="../tags/tag324.xml"/><Relationship Id="rId34" Type="http://schemas.openxmlformats.org/officeDocument/2006/relationships/tags" Target="../tags/tag337.xml"/><Relationship Id="rId42" Type="http://schemas.openxmlformats.org/officeDocument/2006/relationships/tags" Target="../tags/tag345.xml"/><Relationship Id="rId47" Type="http://schemas.openxmlformats.org/officeDocument/2006/relationships/tags" Target="../tags/tag350.xml"/><Relationship Id="rId50" Type="http://schemas.openxmlformats.org/officeDocument/2006/relationships/tags" Target="../tags/tag353.xml"/><Relationship Id="rId55" Type="http://schemas.openxmlformats.org/officeDocument/2006/relationships/tags" Target="../tags/tag358.xml"/><Relationship Id="rId63" Type="http://schemas.openxmlformats.org/officeDocument/2006/relationships/tags" Target="../tags/tag366.xml"/><Relationship Id="rId68" Type="http://schemas.openxmlformats.org/officeDocument/2006/relationships/tags" Target="../tags/tag371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310.xml"/><Relationship Id="rId71" Type="http://schemas.openxmlformats.org/officeDocument/2006/relationships/tags" Target="../tags/tag374.xml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9" Type="http://schemas.openxmlformats.org/officeDocument/2006/relationships/tags" Target="../tags/tag332.xml"/><Relationship Id="rId11" Type="http://schemas.openxmlformats.org/officeDocument/2006/relationships/tags" Target="../tags/tag314.xml"/><Relationship Id="rId24" Type="http://schemas.openxmlformats.org/officeDocument/2006/relationships/tags" Target="../tags/tag327.xml"/><Relationship Id="rId32" Type="http://schemas.openxmlformats.org/officeDocument/2006/relationships/tags" Target="../tags/tag335.xml"/><Relationship Id="rId37" Type="http://schemas.openxmlformats.org/officeDocument/2006/relationships/tags" Target="../tags/tag340.xml"/><Relationship Id="rId40" Type="http://schemas.openxmlformats.org/officeDocument/2006/relationships/tags" Target="../tags/tag343.xml"/><Relationship Id="rId45" Type="http://schemas.openxmlformats.org/officeDocument/2006/relationships/tags" Target="../tags/tag348.xml"/><Relationship Id="rId53" Type="http://schemas.openxmlformats.org/officeDocument/2006/relationships/tags" Target="../tags/tag356.xml"/><Relationship Id="rId58" Type="http://schemas.openxmlformats.org/officeDocument/2006/relationships/tags" Target="../tags/tag361.xml"/><Relationship Id="rId66" Type="http://schemas.openxmlformats.org/officeDocument/2006/relationships/tags" Target="../tags/tag369.xml"/><Relationship Id="rId74" Type="http://schemas.openxmlformats.org/officeDocument/2006/relationships/tags" Target="../tags/tag377.xml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36" Type="http://schemas.openxmlformats.org/officeDocument/2006/relationships/tags" Target="../tags/tag339.xml"/><Relationship Id="rId49" Type="http://schemas.openxmlformats.org/officeDocument/2006/relationships/tags" Target="../tags/tag352.xml"/><Relationship Id="rId57" Type="http://schemas.openxmlformats.org/officeDocument/2006/relationships/tags" Target="../tags/tag360.xml"/><Relationship Id="rId61" Type="http://schemas.openxmlformats.org/officeDocument/2006/relationships/tags" Target="../tags/tag364.xml"/><Relationship Id="rId10" Type="http://schemas.openxmlformats.org/officeDocument/2006/relationships/tags" Target="../tags/tag313.xml"/><Relationship Id="rId19" Type="http://schemas.openxmlformats.org/officeDocument/2006/relationships/tags" Target="../tags/tag322.xml"/><Relationship Id="rId31" Type="http://schemas.openxmlformats.org/officeDocument/2006/relationships/tags" Target="../tags/tag334.xml"/><Relationship Id="rId44" Type="http://schemas.openxmlformats.org/officeDocument/2006/relationships/tags" Target="../tags/tag347.xml"/><Relationship Id="rId52" Type="http://schemas.openxmlformats.org/officeDocument/2006/relationships/tags" Target="../tags/tag355.xml"/><Relationship Id="rId60" Type="http://schemas.openxmlformats.org/officeDocument/2006/relationships/tags" Target="../tags/tag363.xml"/><Relationship Id="rId65" Type="http://schemas.openxmlformats.org/officeDocument/2006/relationships/tags" Target="../tags/tag368.xml"/><Relationship Id="rId73" Type="http://schemas.openxmlformats.org/officeDocument/2006/relationships/tags" Target="../tags/tag376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tags" Target="../tags/tag333.xml"/><Relationship Id="rId35" Type="http://schemas.openxmlformats.org/officeDocument/2006/relationships/tags" Target="../tags/tag338.xml"/><Relationship Id="rId43" Type="http://schemas.openxmlformats.org/officeDocument/2006/relationships/tags" Target="../tags/tag346.xml"/><Relationship Id="rId48" Type="http://schemas.openxmlformats.org/officeDocument/2006/relationships/tags" Target="../tags/tag351.xml"/><Relationship Id="rId56" Type="http://schemas.openxmlformats.org/officeDocument/2006/relationships/tags" Target="../tags/tag359.xml"/><Relationship Id="rId64" Type="http://schemas.openxmlformats.org/officeDocument/2006/relationships/tags" Target="../tags/tag367.xml"/><Relationship Id="rId69" Type="http://schemas.openxmlformats.org/officeDocument/2006/relationships/tags" Target="../tags/tag372.xml"/><Relationship Id="rId8" Type="http://schemas.openxmlformats.org/officeDocument/2006/relationships/tags" Target="../tags/tag311.xml"/><Relationship Id="rId51" Type="http://schemas.openxmlformats.org/officeDocument/2006/relationships/tags" Target="../tags/tag354.xml"/><Relationship Id="rId72" Type="http://schemas.openxmlformats.org/officeDocument/2006/relationships/tags" Target="../tags/tag375.xml"/><Relationship Id="rId3" Type="http://schemas.openxmlformats.org/officeDocument/2006/relationships/tags" Target="../tags/tag306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33" Type="http://schemas.openxmlformats.org/officeDocument/2006/relationships/tags" Target="../tags/tag336.xml"/><Relationship Id="rId38" Type="http://schemas.openxmlformats.org/officeDocument/2006/relationships/tags" Target="../tags/tag341.xml"/><Relationship Id="rId46" Type="http://schemas.openxmlformats.org/officeDocument/2006/relationships/tags" Target="../tags/tag349.xml"/><Relationship Id="rId59" Type="http://schemas.openxmlformats.org/officeDocument/2006/relationships/tags" Target="../tags/tag362.xml"/><Relationship Id="rId67" Type="http://schemas.openxmlformats.org/officeDocument/2006/relationships/tags" Target="../tags/tag370.xml"/><Relationship Id="rId20" Type="http://schemas.openxmlformats.org/officeDocument/2006/relationships/tags" Target="../tags/tag323.xml"/><Relationship Id="rId41" Type="http://schemas.openxmlformats.org/officeDocument/2006/relationships/tags" Target="../tags/tag344.xml"/><Relationship Id="rId54" Type="http://schemas.openxmlformats.org/officeDocument/2006/relationships/tags" Target="../tags/tag357.xml"/><Relationship Id="rId62" Type="http://schemas.openxmlformats.org/officeDocument/2006/relationships/tags" Target="../tags/tag365.xml"/><Relationship Id="rId70" Type="http://schemas.openxmlformats.org/officeDocument/2006/relationships/tags" Target="../tags/tag373.xml"/><Relationship Id="rId75" Type="http://schemas.openxmlformats.org/officeDocument/2006/relationships/tags" Target="../tags/tag378.xml"/><Relationship Id="rId1" Type="http://schemas.openxmlformats.org/officeDocument/2006/relationships/tags" Target="../tags/tag304.xml"/><Relationship Id="rId6" Type="http://schemas.openxmlformats.org/officeDocument/2006/relationships/tags" Target="../tags/tag30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0" Type="http://schemas.openxmlformats.org/officeDocument/2006/relationships/tags" Target="../tags/tag400.xml"/><Relationship Id="rId4" Type="http://schemas.openxmlformats.org/officeDocument/2006/relationships/tags" Target="../tags/tag394.xml"/><Relationship Id="rId9" Type="http://schemas.openxmlformats.org/officeDocument/2006/relationships/tags" Target="../tags/tag39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417.xml"/><Relationship Id="rId18" Type="http://schemas.openxmlformats.org/officeDocument/2006/relationships/tags" Target="../tags/tag422.xml"/><Relationship Id="rId26" Type="http://schemas.openxmlformats.org/officeDocument/2006/relationships/tags" Target="../tags/tag430.xml"/><Relationship Id="rId39" Type="http://schemas.openxmlformats.org/officeDocument/2006/relationships/tags" Target="../tags/tag443.xml"/><Relationship Id="rId21" Type="http://schemas.openxmlformats.org/officeDocument/2006/relationships/tags" Target="../tags/tag425.xml"/><Relationship Id="rId34" Type="http://schemas.openxmlformats.org/officeDocument/2006/relationships/tags" Target="../tags/tag438.xml"/><Relationship Id="rId42" Type="http://schemas.openxmlformats.org/officeDocument/2006/relationships/tags" Target="../tags/tag446.xml"/><Relationship Id="rId47" Type="http://schemas.openxmlformats.org/officeDocument/2006/relationships/tags" Target="../tags/tag451.xml"/><Relationship Id="rId50" Type="http://schemas.openxmlformats.org/officeDocument/2006/relationships/tags" Target="../tags/tag454.xml"/><Relationship Id="rId55" Type="http://schemas.openxmlformats.org/officeDocument/2006/relationships/tags" Target="../tags/tag459.xml"/><Relationship Id="rId63" Type="http://schemas.openxmlformats.org/officeDocument/2006/relationships/tags" Target="../tags/tag467.xml"/><Relationship Id="rId68" Type="http://schemas.openxmlformats.org/officeDocument/2006/relationships/tags" Target="../tags/tag472.xml"/><Relationship Id="rId76" Type="http://schemas.openxmlformats.org/officeDocument/2006/relationships/tags" Target="../tags/tag480.xml"/><Relationship Id="rId84" Type="http://schemas.openxmlformats.org/officeDocument/2006/relationships/tags" Target="../tags/tag488.xml"/><Relationship Id="rId7" Type="http://schemas.openxmlformats.org/officeDocument/2006/relationships/tags" Target="../tags/tag411.xml"/><Relationship Id="rId71" Type="http://schemas.openxmlformats.org/officeDocument/2006/relationships/tags" Target="../tags/tag475.xml"/><Relationship Id="rId2" Type="http://schemas.openxmlformats.org/officeDocument/2006/relationships/tags" Target="../tags/tag406.xml"/><Relationship Id="rId16" Type="http://schemas.openxmlformats.org/officeDocument/2006/relationships/tags" Target="../tags/tag420.xml"/><Relationship Id="rId29" Type="http://schemas.openxmlformats.org/officeDocument/2006/relationships/tags" Target="../tags/tag433.xml"/><Relationship Id="rId11" Type="http://schemas.openxmlformats.org/officeDocument/2006/relationships/tags" Target="../tags/tag415.xml"/><Relationship Id="rId24" Type="http://schemas.openxmlformats.org/officeDocument/2006/relationships/tags" Target="../tags/tag428.xml"/><Relationship Id="rId32" Type="http://schemas.openxmlformats.org/officeDocument/2006/relationships/tags" Target="../tags/tag436.xml"/><Relationship Id="rId37" Type="http://schemas.openxmlformats.org/officeDocument/2006/relationships/tags" Target="../tags/tag441.xml"/><Relationship Id="rId40" Type="http://schemas.openxmlformats.org/officeDocument/2006/relationships/tags" Target="../tags/tag444.xml"/><Relationship Id="rId45" Type="http://schemas.openxmlformats.org/officeDocument/2006/relationships/tags" Target="../tags/tag449.xml"/><Relationship Id="rId53" Type="http://schemas.openxmlformats.org/officeDocument/2006/relationships/tags" Target="../tags/tag457.xml"/><Relationship Id="rId58" Type="http://schemas.openxmlformats.org/officeDocument/2006/relationships/tags" Target="../tags/tag462.xml"/><Relationship Id="rId66" Type="http://schemas.openxmlformats.org/officeDocument/2006/relationships/tags" Target="../tags/tag470.xml"/><Relationship Id="rId74" Type="http://schemas.openxmlformats.org/officeDocument/2006/relationships/tags" Target="../tags/tag478.xml"/><Relationship Id="rId79" Type="http://schemas.openxmlformats.org/officeDocument/2006/relationships/tags" Target="../tags/tag483.xml"/><Relationship Id="rId5" Type="http://schemas.openxmlformats.org/officeDocument/2006/relationships/tags" Target="../tags/tag409.xml"/><Relationship Id="rId61" Type="http://schemas.openxmlformats.org/officeDocument/2006/relationships/tags" Target="../tags/tag465.xml"/><Relationship Id="rId82" Type="http://schemas.openxmlformats.org/officeDocument/2006/relationships/tags" Target="../tags/tag486.xml"/><Relationship Id="rId19" Type="http://schemas.openxmlformats.org/officeDocument/2006/relationships/tags" Target="../tags/tag423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tags" Target="../tags/tag418.xml"/><Relationship Id="rId22" Type="http://schemas.openxmlformats.org/officeDocument/2006/relationships/tags" Target="../tags/tag426.xml"/><Relationship Id="rId27" Type="http://schemas.openxmlformats.org/officeDocument/2006/relationships/tags" Target="../tags/tag431.xml"/><Relationship Id="rId30" Type="http://schemas.openxmlformats.org/officeDocument/2006/relationships/tags" Target="../tags/tag434.xml"/><Relationship Id="rId35" Type="http://schemas.openxmlformats.org/officeDocument/2006/relationships/tags" Target="../tags/tag439.xml"/><Relationship Id="rId43" Type="http://schemas.openxmlformats.org/officeDocument/2006/relationships/tags" Target="../tags/tag447.xml"/><Relationship Id="rId48" Type="http://schemas.openxmlformats.org/officeDocument/2006/relationships/tags" Target="../tags/tag452.xml"/><Relationship Id="rId56" Type="http://schemas.openxmlformats.org/officeDocument/2006/relationships/tags" Target="../tags/tag460.xml"/><Relationship Id="rId64" Type="http://schemas.openxmlformats.org/officeDocument/2006/relationships/tags" Target="../tags/tag468.xml"/><Relationship Id="rId69" Type="http://schemas.openxmlformats.org/officeDocument/2006/relationships/tags" Target="../tags/tag473.xml"/><Relationship Id="rId77" Type="http://schemas.openxmlformats.org/officeDocument/2006/relationships/tags" Target="../tags/tag481.xml"/><Relationship Id="rId8" Type="http://schemas.openxmlformats.org/officeDocument/2006/relationships/tags" Target="../tags/tag412.xml"/><Relationship Id="rId51" Type="http://schemas.openxmlformats.org/officeDocument/2006/relationships/tags" Target="../tags/tag455.xml"/><Relationship Id="rId72" Type="http://schemas.openxmlformats.org/officeDocument/2006/relationships/tags" Target="../tags/tag476.xml"/><Relationship Id="rId80" Type="http://schemas.openxmlformats.org/officeDocument/2006/relationships/tags" Target="../tags/tag484.xml"/><Relationship Id="rId85" Type="http://schemas.openxmlformats.org/officeDocument/2006/relationships/slideLayout" Target="../slideLayouts/slideLayout2.xml"/><Relationship Id="rId3" Type="http://schemas.openxmlformats.org/officeDocument/2006/relationships/tags" Target="../tags/tag407.xml"/><Relationship Id="rId12" Type="http://schemas.openxmlformats.org/officeDocument/2006/relationships/tags" Target="../tags/tag416.xml"/><Relationship Id="rId17" Type="http://schemas.openxmlformats.org/officeDocument/2006/relationships/tags" Target="../tags/tag421.xml"/><Relationship Id="rId25" Type="http://schemas.openxmlformats.org/officeDocument/2006/relationships/tags" Target="../tags/tag429.xml"/><Relationship Id="rId33" Type="http://schemas.openxmlformats.org/officeDocument/2006/relationships/tags" Target="../tags/tag437.xml"/><Relationship Id="rId38" Type="http://schemas.openxmlformats.org/officeDocument/2006/relationships/tags" Target="../tags/tag442.xml"/><Relationship Id="rId46" Type="http://schemas.openxmlformats.org/officeDocument/2006/relationships/tags" Target="../tags/tag450.xml"/><Relationship Id="rId59" Type="http://schemas.openxmlformats.org/officeDocument/2006/relationships/tags" Target="../tags/tag463.xml"/><Relationship Id="rId67" Type="http://schemas.openxmlformats.org/officeDocument/2006/relationships/tags" Target="../tags/tag471.xml"/><Relationship Id="rId20" Type="http://schemas.openxmlformats.org/officeDocument/2006/relationships/tags" Target="../tags/tag424.xml"/><Relationship Id="rId41" Type="http://schemas.openxmlformats.org/officeDocument/2006/relationships/tags" Target="../tags/tag445.xml"/><Relationship Id="rId54" Type="http://schemas.openxmlformats.org/officeDocument/2006/relationships/tags" Target="../tags/tag458.xml"/><Relationship Id="rId62" Type="http://schemas.openxmlformats.org/officeDocument/2006/relationships/tags" Target="../tags/tag466.xml"/><Relationship Id="rId70" Type="http://schemas.openxmlformats.org/officeDocument/2006/relationships/tags" Target="../tags/tag474.xml"/><Relationship Id="rId75" Type="http://schemas.openxmlformats.org/officeDocument/2006/relationships/tags" Target="../tags/tag479.xml"/><Relationship Id="rId83" Type="http://schemas.openxmlformats.org/officeDocument/2006/relationships/tags" Target="../tags/tag487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5" Type="http://schemas.openxmlformats.org/officeDocument/2006/relationships/tags" Target="../tags/tag419.xml"/><Relationship Id="rId23" Type="http://schemas.openxmlformats.org/officeDocument/2006/relationships/tags" Target="../tags/tag427.xml"/><Relationship Id="rId28" Type="http://schemas.openxmlformats.org/officeDocument/2006/relationships/tags" Target="../tags/tag432.xml"/><Relationship Id="rId36" Type="http://schemas.openxmlformats.org/officeDocument/2006/relationships/tags" Target="../tags/tag440.xml"/><Relationship Id="rId49" Type="http://schemas.openxmlformats.org/officeDocument/2006/relationships/tags" Target="../tags/tag453.xml"/><Relationship Id="rId57" Type="http://schemas.openxmlformats.org/officeDocument/2006/relationships/tags" Target="../tags/tag461.xml"/><Relationship Id="rId10" Type="http://schemas.openxmlformats.org/officeDocument/2006/relationships/tags" Target="../tags/tag414.xml"/><Relationship Id="rId31" Type="http://schemas.openxmlformats.org/officeDocument/2006/relationships/tags" Target="../tags/tag435.xml"/><Relationship Id="rId44" Type="http://schemas.openxmlformats.org/officeDocument/2006/relationships/tags" Target="../tags/tag448.xml"/><Relationship Id="rId52" Type="http://schemas.openxmlformats.org/officeDocument/2006/relationships/tags" Target="../tags/tag456.xml"/><Relationship Id="rId60" Type="http://schemas.openxmlformats.org/officeDocument/2006/relationships/tags" Target="../tags/tag464.xml"/><Relationship Id="rId65" Type="http://schemas.openxmlformats.org/officeDocument/2006/relationships/tags" Target="../tags/tag469.xml"/><Relationship Id="rId73" Type="http://schemas.openxmlformats.org/officeDocument/2006/relationships/tags" Target="../tags/tag477.xml"/><Relationship Id="rId78" Type="http://schemas.openxmlformats.org/officeDocument/2006/relationships/tags" Target="../tags/tag482.xml"/><Relationship Id="rId81" Type="http://schemas.openxmlformats.org/officeDocument/2006/relationships/tags" Target="../tags/tag48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98.xm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s-PE" sz="3600" cap="none" dirty="0" smtClean="0"/>
              <a:t>Programación Dinámica</a:t>
            </a:r>
            <a:endParaRPr lang="es-PE" sz="4000" cap="none" dirty="0" smtClean="0"/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s-PE" smtClean="0"/>
              <a:t>UPC </a:t>
            </a:r>
            <a:r>
              <a:rPr lang="es-PE" smtClean="0"/>
              <a:t>2013</a:t>
            </a:r>
            <a:endParaRPr lang="es-PE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Cambio de monedas</a:t>
            </a:r>
            <a:endParaRPr lang="es-PE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Cambiar n centavos con el </a:t>
            </a:r>
            <a:r>
              <a:rPr lang="es-ES" b="1" u="sng" smtClean="0">
                <a:solidFill>
                  <a:schemeClr val="accent2"/>
                </a:solidFill>
              </a:rPr>
              <a:t>menor número</a:t>
            </a:r>
            <a:r>
              <a:rPr lang="es-ES" smtClean="0"/>
              <a:t> de monedas.</a:t>
            </a:r>
          </a:p>
          <a:p>
            <a:r>
              <a:rPr lang="es-ES" smtClean="0"/>
              <a:t>Analicemos el caso de Perú que tiene las monedas de céntimos: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¿Cuántas monedas necesitaré como mínimo para 35 céntimos? Y para 40?</a:t>
            </a:r>
            <a:endParaRPr lang="es-PE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643313"/>
            <a:ext cx="157162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529013"/>
            <a:ext cx="1801813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314700"/>
            <a:ext cx="22637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714750"/>
            <a:ext cx="13573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786188"/>
            <a:ext cx="13239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918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Cambio de monedas</a:t>
            </a:r>
            <a:endParaRPr lang="es-PE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5257800"/>
          </a:xfrm>
        </p:spPr>
        <p:txBody>
          <a:bodyPr/>
          <a:lstStyle/>
          <a:p>
            <a:r>
              <a:rPr lang="es-ES" dirty="0" smtClean="0"/>
              <a:t>Ahora imaginemos que existiera una moneda más de 25 céntimos.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¿Cuál sería el óptimo para 35 y 40 céntimos?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543175"/>
            <a:ext cx="15716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2428875"/>
            <a:ext cx="180181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2214563"/>
            <a:ext cx="22637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614613"/>
            <a:ext cx="1357312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86050"/>
            <a:ext cx="13239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10 Grupo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286125" y="4071938"/>
            <a:ext cx="1714500" cy="1714500"/>
            <a:chOff x="3286116" y="4357694"/>
            <a:chExt cx="1801390" cy="1785950"/>
          </a:xfrm>
        </p:grpSpPr>
        <p:pic>
          <p:nvPicPr>
            <p:cNvPr id="16394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4357694"/>
              <a:ext cx="1801390" cy="17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3714744" y="4627915"/>
              <a:ext cx="1040670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60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25</a:t>
              </a:r>
              <a:endParaRPr lang="es-PE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666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Cambio de monedas</a:t>
            </a:r>
            <a:endParaRPr lang="es-PE" smtClean="0"/>
          </a:p>
        </p:txBody>
      </p:sp>
      <p:sp>
        <p:nvSpPr>
          <p:cNvPr id="17411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Debemos darnos cuenta que la solución </a:t>
            </a:r>
            <a:r>
              <a:rPr lang="es-ES" b="1" smtClean="0">
                <a:solidFill>
                  <a:schemeClr val="accent2"/>
                </a:solidFill>
              </a:rPr>
              <a:t>no </a:t>
            </a:r>
            <a:r>
              <a:rPr lang="es-ES" smtClean="0"/>
              <a:t>consiste en tomar siempre las monedas de mayor valor hasta llegar al número. (último ejemplo de 40 céntimos)</a:t>
            </a:r>
          </a:p>
          <a:p>
            <a:r>
              <a:rPr lang="es-ES" smtClean="0"/>
              <a:t>Generalizamos el problema:</a:t>
            </a:r>
          </a:p>
          <a:p>
            <a:pPr lvl="1"/>
            <a:r>
              <a:rPr lang="es-ES" smtClean="0"/>
              <a:t>Las denominaciones serán d</a:t>
            </a:r>
            <a:r>
              <a:rPr lang="es-ES" baseline="-25000" smtClean="0"/>
              <a:t>1</a:t>
            </a:r>
            <a:r>
              <a:rPr lang="es-ES" smtClean="0"/>
              <a:t>, d</a:t>
            </a:r>
            <a:r>
              <a:rPr lang="es-ES" baseline="-25000" smtClean="0"/>
              <a:t>2</a:t>
            </a:r>
            <a:r>
              <a:rPr lang="es-ES" smtClean="0"/>
              <a:t>, d</a:t>
            </a:r>
            <a:r>
              <a:rPr lang="es-ES" baseline="-25000" smtClean="0"/>
              <a:t>3</a:t>
            </a:r>
            <a:r>
              <a:rPr lang="es-ES" smtClean="0"/>
              <a:t>, …, d</a:t>
            </a:r>
            <a:r>
              <a:rPr lang="es-ES" baseline="-25000" smtClean="0"/>
              <a:t>k</a:t>
            </a:r>
            <a:r>
              <a:rPr lang="es-ES" smtClean="0"/>
              <a:t>.</a:t>
            </a:r>
          </a:p>
          <a:p>
            <a:pPr lvl="1"/>
            <a:r>
              <a:rPr lang="es-ES" smtClean="0"/>
              <a:t>Estarán ordenadas. Es decir: d</a:t>
            </a:r>
            <a:r>
              <a:rPr lang="es-ES" baseline="-25000" smtClean="0"/>
              <a:t>1</a:t>
            </a:r>
            <a:r>
              <a:rPr lang="es-ES" smtClean="0"/>
              <a:t>&lt; d</a:t>
            </a:r>
            <a:r>
              <a:rPr lang="es-ES" baseline="-25000" smtClean="0"/>
              <a:t>2</a:t>
            </a:r>
            <a:r>
              <a:rPr lang="es-ES" smtClean="0"/>
              <a:t> &lt; d</a:t>
            </a:r>
            <a:r>
              <a:rPr lang="es-ES" baseline="-25000" smtClean="0"/>
              <a:t>3</a:t>
            </a:r>
            <a:r>
              <a:rPr lang="es-ES" smtClean="0"/>
              <a:t> &lt; … &lt; d</a:t>
            </a:r>
            <a:r>
              <a:rPr lang="es-ES" baseline="-25000" smtClean="0"/>
              <a:t>k</a:t>
            </a:r>
          </a:p>
          <a:p>
            <a:pPr lvl="1"/>
            <a:r>
              <a:rPr lang="es-ES" smtClean="0"/>
              <a:t>Así, el último ejemplo tiene: d</a:t>
            </a:r>
            <a:r>
              <a:rPr lang="es-ES" baseline="-25000" smtClean="0"/>
              <a:t>1</a:t>
            </a:r>
            <a:r>
              <a:rPr lang="es-ES" smtClean="0"/>
              <a:t>=1, d</a:t>
            </a:r>
            <a:r>
              <a:rPr lang="es-ES" baseline="-25000" smtClean="0"/>
              <a:t>2</a:t>
            </a:r>
            <a:r>
              <a:rPr lang="es-ES" smtClean="0"/>
              <a:t>=5, d</a:t>
            </a:r>
            <a:r>
              <a:rPr lang="es-ES" baseline="-25000" smtClean="0"/>
              <a:t>3</a:t>
            </a:r>
            <a:r>
              <a:rPr lang="es-ES" smtClean="0"/>
              <a:t>=10, d</a:t>
            </a:r>
            <a:r>
              <a:rPr lang="es-ES" baseline="-25000" smtClean="0"/>
              <a:t>4</a:t>
            </a:r>
            <a:r>
              <a:rPr lang="es-ES" smtClean="0"/>
              <a:t>=20, d</a:t>
            </a:r>
            <a:r>
              <a:rPr lang="es-ES" baseline="-25000" smtClean="0"/>
              <a:t>5</a:t>
            </a:r>
            <a:r>
              <a:rPr lang="es-ES" smtClean="0"/>
              <a:t>=25, d</a:t>
            </a:r>
            <a:r>
              <a:rPr lang="es-ES" baseline="-25000" smtClean="0"/>
              <a:t>6</a:t>
            </a:r>
            <a:r>
              <a:rPr lang="es-ES" smtClean="0"/>
              <a:t>=50.</a:t>
            </a:r>
          </a:p>
          <a:p>
            <a:pPr lvl="1"/>
            <a:endParaRPr lang="es-E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9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745288" cy="990600"/>
          </a:xfrm>
        </p:spPr>
        <p:txBody>
          <a:bodyPr/>
          <a:lstStyle/>
          <a:p>
            <a:r>
              <a:rPr lang="es-ES" sz="3200" dirty="0" smtClean="0"/>
              <a:t>1</a:t>
            </a:r>
            <a:r>
              <a:rPr lang="es-ES" sz="3200" baseline="30000" dirty="0" smtClean="0"/>
              <a:t>er</a:t>
            </a:r>
            <a:r>
              <a:rPr lang="es-ES" sz="3200" dirty="0" smtClean="0"/>
              <a:t> paso: Describe la estructura de una solución óptima</a:t>
            </a:r>
            <a:endParaRPr lang="es-PE" sz="32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La mejor solución al problema tiene la mejor solución a sus subproblemas.</a:t>
            </a:r>
          </a:p>
          <a:p>
            <a:r>
              <a:rPr lang="es-ES" smtClean="0"/>
              <a:t>Por ejemplo, para 85 céntimos, el óptimo es (10,25,50):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4416425"/>
            <a:ext cx="12176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8 Grupo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571625" y="4559300"/>
            <a:ext cx="928688" cy="928688"/>
            <a:chOff x="3571868" y="3571876"/>
            <a:chExt cx="928694" cy="928694"/>
          </a:xfrm>
        </p:grpSpPr>
        <p:pic>
          <p:nvPicPr>
            <p:cNvPr id="18462" name="Picture 4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868" y="3571876"/>
              <a:ext cx="928694" cy="92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7 CuadroTexto"/>
            <p:cNvSpPr txBox="1"/>
            <p:nvPr/>
          </p:nvSpPr>
          <p:spPr>
            <a:xfrm>
              <a:off x="3714744" y="3643314"/>
              <a:ext cx="684803" cy="6309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3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25</a:t>
              </a:r>
              <a:endParaRPr lang="es-PE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559300"/>
            <a:ext cx="925512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Elipse"/>
          <p:cNvSpPr/>
          <p:nvPr>
            <p:custDataLst>
              <p:tags r:id="rId7"/>
            </p:custDataLst>
          </p:nvPr>
        </p:nvSpPr>
        <p:spPr>
          <a:xfrm>
            <a:off x="500063" y="4344988"/>
            <a:ext cx="2071687" cy="14287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4" name="13 Elipse"/>
          <p:cNvSpPr/>
          <p:nvPr>
            <p:custDataLst>
              <p:tags r:id="rId8"/>
            </p:custDataLst>
          </p:nvPr>
        </p:nvSpPr>
        <p:spPr>
          <a:xfrm>
            <a:off x="2714625" y="4344988"/>
            <a:ext cx="1500188" cy="14287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5" name="14 CuadroTexto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0925" y="584517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óptimo</a:t>
            </a:r>
            <a:endParaRPr lang="es-PE"/>
          </a:p>
        </p:txBody>
      </p:sp>
      <p:sp>
        <p:nvSpPr>
          <p:cNvPr id="16" name="15 CuadroTexto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71813" y="584517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óptimo</a:t>
            </a:r>
            <a:endParaRPr lang="es-PE"/>
          </a:p>
        </p:txBody>
      </p:sp>
      <p:pic>
        <p:nvPicPr>
          <p:cNvPr id="17" name="Picture 5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4416425"/>
            <a:ext cx="12176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17 Grupo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215063" y="4559300"/>
            <a:ext cx="928687" cy="928688"/>
            <a:chOff x="3571868" y="3571876"/>
            <a:chExt cx="928694" cy="928694"/>
          </a:xfrm>
        </p:grpSpPr>
        <p:pic>
          <p:nvPicPr>
            <p:cNvPr id="18460" name="Picture 4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868" y="3571876"/>
              <a:ext cx="928694" cy="92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19 CuadroTexto"/>
            <p:cNvSpPr txBox="1"/>
            <p:nvPr/>
          </p:nvSpPr>
          <p:spPr>
            <a:xfrm>
              <a:off x="3714744" y="3643314"/>
              <a:ext cx="684803" cy="6309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3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25</a:t>
              </a:r>
              <a:endParaRPr lang="es-PE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559300"/>
            <a:ext cx="925512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Elipse"/>
          <p:cNvSpPr/>
          <p:nvPr>
            <p:custDataLst>
              <p:tags r:id="rId14"/>
            </p:custDataLst>
          </p:nvPr>
        </p:nvSpPr>
        <p:spPr>
          <a:xfrm>
            <a:off x="6072188" y="4344988"/>
            <a:ext cx="2571750" cy="14287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3" name="22 Elipse"/>
          <p:cNvSpPr/>
          <p:nvPr>
            <p:custDataLst>
              <p:tags r:id="rId15"/>
            </p:custDataLst>
          </p:nvPr>
        </p:nvSpPr>
        <p:spPr>
          <a:xfrm>
            <a:off x="4857750" y="4487863"/>
            <a:ext cx="1143000" cy="1143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4" name="23 CuadroTexto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00625" y="57023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óptimo</a:t>
            </a:r>
            <a:endParaRPr lang="es-PE"/>
          </a:p>
        </p:txBody>
      </p:sp>
      <p:sp>
        <p:nvSpPr>
          <p:cNvPr id="25" name="24 CuadroTexto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00875" y="584517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óptimo</a:t>
            </a:r>
            <a:endParaRPr lang="es-PE"/>
          </a:p>
        </p:txBody>
      </p:sp>
      <p:sp>
        <p:nvSpPr>
          <p:cNvPr id="28" name="27 Rectángulo"/>
          <p:cNvSpPr/>
          <p:nvPr>
            <p:custDataLst>
              <p:tags r:id="rId18"/>
            </p:custDataLst>
          </p:nvPr>
        </p:nvSpPr>
        <p:spPr>
          <a:xfrm>
            <a:off x="4714875" y="4202113"/>
            <a:ext cx="4071938" cy="20002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9" name="28 Rectángulo"/>
          <p:cNvSpPr/>
          <p:nvPr>
            <p:custDataLst>
              <p:tags r:id="rId19"/>
            </p:custDataLst>
          </p:nvPr>
        </p:nvSpPr>
        <p:spPr>
          <a:xfrm>
            <a:off x="357188" y="4214813"/>
            <a:ext cx="4071937" cy="20002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6" name="25 CuadroTexto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30763" y="4273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b</a:t>
            </a:r>
            <a:endParaRPr lang="es-PE"/>
          </a:p>
        </p:txBody>
      </p:sp>
      <p:sp>
        <p:nvSpPr>
          <p:cNvPr id="27" name="26 CuadroTexto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214563" y="4273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b</a:t>
            </a:r>
            <a:endParaRPr lang="es-PE"/>
          </a:p>
        </p:txBody>
      </p:sp>
      <p:sp>
        <p:nvSpPr>
          <p:cNvPr id="30" name="29 CuadroTexto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29063" y="420211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n-b</a:t>
            </a:r>
            <a:endParaRPr lang="es-PE"/>
          </a:p>
        </p:txBody>
      </p:sp>
      <p:sp>
        <p:nvSpPr>
          <p:cNvPr id="31" name="30 CuadroTexto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286750" y="4273550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n-b</a:t>
            </a:r>
            <a:endParaRPr lang="es-PE"/>
          </a:p>
        </p:txBody>
      </p:sp>
      <p:sp>
        <p:nvSpPr>
          <p:cNvPr id="32" name="31 CuadroTexto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28813" y="627380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Óptimo</a:t>
            </a:r>
            <a:endParaRPr lang="es-PE"/>
          </a:p>
        </p:txBody>
      </p:sp>
      <p:sp>
        <p:nvSpPr>
          <p:cNvPr id="33" name="32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15063" y="627380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Óptimo</a:t>
            </a:r>
            <a:endParaRPr lang="es-PE"/>
          </a:p>
        </p:txBody>
      </p:sp>
      <p:sp>
        <p:nvSpPr>
          <p:cNvPr id="34" name="33 CuadroTexto"/>
          <p:cNvSpPr txBox="1"/>
          <p:nvPr>
            <p:custDataLst>
              <p:tags r:id="rId26"/>
            </p:custDataLst>
          </p:nvPr>
        </p:nvSpPr>
        <p:spPr>
          <a:xfrm>
            <a:off x="357158" y="3571876"/>
            <a:ext cx="40005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cs typeface="+mn-cs"/>
              </a:rPr>
              <a:t>Una Solución Óptima</a:t>
            </a:r>
            <a:endParaRPr lang="es-PE" sz="2800" dirty="0">
              <a:latin typeface="Arial" charset="0"/>
              <a:cs typeface="+mn-cs"/>
            </a:endParaRPr>
          </a:p>
        </p:txBody>
      </p:sp>
      <p:sp>
        <p:nvSpPr>
          <p:cNvPr id="35" name="34 CuadroTexto"/>
          <p:cNvSpPr txBox="1"/>
          <p:nvPr>
            <p:custDataLst>
              <p:tags r:id="rId27"/>
            </p:custDataLst>
          </p:nvPr>
        </p:nvSpPr>
        <p:spPr>
          <a:xfrm>
            <a:off x="4643470" y="3571876"/>
            <a:ext cx="435768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cs typeface="+mn-cs"/>
              </a:rPr>
              <a:t>Otra forma de ver la sol.</a:t>
            </a:r>
            <a:endParaRPr lang="es-PE" sz="2800" dirty="0">
              <a:latin typeface="Arial" charset="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4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/>
      <p:bldP spid="16" grpId="0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26" grpId="0"/>
      <p:bldP spid="27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19459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Voy a almacenar en C[p], la cantidad mínima de monedas para cambiar p centavos.</a:t>
            </a:r>
          </a:p>
          <a:p>
            <a:r>
              <a:rPr lang="es-ES" smtClean="0"/>
              <a:t>¿Cuál es mi caso base?</a:t>
            </a:r>
          </a:p>
          <a:p>
            <a:pPr lvl="1"/>
            <a:r>
              <a:rPr lang="es-ES" smtClean="0"/>
              <a:t>C[0] = 0</a:t>
            </a:r>
          </a:p>
          <a:p>
            <a:r>
              <a:rPr lang="es-ES" smtClean="0"/>
              <a:t>¿Cómo calculamos otros C[p] para otros p?</a:t>
            </a:r>
          </a:p>
          <a:p>
            <a:pPr lvl="1"/>
            <a:r>
              <a:rPr lang="es-ES" smtClean="0"/>
              <a:t>C[p] = min</a:t>
            </a:r>
            <a:r>
              <a:rPr lang="es-ES" baseline="-25000" smtClean="0"/>
              <a:t>i:di ≤p</a:t>
            </a:r>
            <a:r>
              <a:rPr lang="es-ES" smtClean="0"/>
              <a:t>{1+C[p-d</a:t>
            </a:r>
            <a:r>
              <a:rPr lang="es-ES" baseline="-25000" smtClean="0"/>
              <a:t>i</a:t>
            </a:r>
            <a:r>
              <a:rPr lang="es-ES" smtClean="0"/>
              <a:t>]}</a:t>
            </a:r>
          </a:p>
          <a:p>
            <a:pPr lvl="1"/>
            <a:r>
              <a:rPr lang="es-ES" smtClean="0"/>
              <a:t>Aparte para construir la solución luego, guardamos en S[p] la moneda escogida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74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dirty="0" smtClean="0"/>
              <a:t>2</a:t>
            </a:r>
            <a:r>
              <a:rPr lang="es-ES" sz="3200" baseline="30000" dirty="0" smtClean="0"/>
              <a:t>do</a:t>
            </a:r>
            <a:r>
              <a:rPr lang="es-ES" sz="3200" dirty="0" smtClean="0"/>
              <a:t> paso: Defina recursivamente el valor de una solución óptima</a:t>
            </a:r>
            <a:endParaRPr lang="es-PE" sz="3200" dirty="0" smtClean="0"/>
          </a:p>
        </p:txBody>
      </p:sp>
      <p:sp>
        <p:nvSpPr>
          <p:cNvPr id="20483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Ejemplo: Si quiero calcular el mínimo de monedas para n = 85 con las monedas: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Dijimos que: C[p] = min</a:t>
            </a:r>
            <a:r>
              <a:rPr lang="es-ES" baseline="-25000" smtClean="0"/>
              <a:t>i:di ≤p</a:t>
            </a:r>
            <a:r>
              <a:rPr lang="es-ES" smtClean="0"/>
              <a:t>{1+C[p-d</a:t>
            </a:r>
            <a:r>
              <a:rPr lang="es-ES" baseline="-25000" smtClean="0"/>
              <a:t>i</a:t>
            </a:r>
            <a:r>
              <a:rPr lang="es-ES" smtClean="0"/>
              <a:t>]}</a:t>
            </a:r>
          </a:p>
          <a:p>
            <a:r>
              <a:rPr lang="es-ES" smtClean="0"/>
              <a:t>C[85] = min{1+d[84], 1+d[80], i+d[75], i+d[65], 1+d[60], 1+d[35]}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714625"/>
            <a:ext cx="4968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643188"/>
            <a:ext cx="5699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500313"/>
            <a:ext cx="7159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784475"/>
            <a:ext cx="43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794000"/>
            <a:ext cx="4191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9" name="11 Grupo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786313" y="2571750"/>
            <a:ext cx="647700" cy="642938"/>
            <a:chOff x="3643306" y="4071943"/>
            <a:chExt cx="648435" cy="642941"/>
          </a:xfrm>
        </p:grpSpPr>
        <p:pic>
          <p:nvPicPr>
            <p:cNvPr id="20496" name="Picture 4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4071943"/>
              <a:ext cx="648435" cy="64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3760839" y="4143380"/>
              <a:ext cx="45397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25</a:t>
              </a:r>
              <a:endParaRPr lang="es-PE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  <p:sp>
        <p:nvSpPr>
          <p:cNvPr id="20490" name="12 Rectángulo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43188" y="3214688"/>
            <a:ext cx="39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1</a:t>
            </a:r>
            <a:endParaRPr lang="es-PE"/>
          </a:p>
        </p:txBody>
      </p:sp>
      <p:sp>
        <p:nvSpPr>
          <p:cNvPr id="20491" name="13 Rectángulo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43250" y="3214688"/>
            <a:ext cx="398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2</a:t>
            </a:r>
            <a:endParaRPr lang="es-PE"/>
          </a:p>
        </p:txBody>
      </p:sp>
      <p:sp>
        <p:nvSpPr>
          <p:cNvPr id="20492" name="14 Rectángulo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14750" y="3214688"/>
            <a:ext cx="398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3</a:t>
            </a:r>
          </a:p>
        </p:txBody>
      </p:sp>
      <p:sp>
        <p:nvSpPr>
          <p:cNvPr id="20493" name="15 Rectángulo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86250" y="3214688"/>
            <a:ext cx="398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4</a:t>
            </a:r>
          </a:p>
        </p:txBody>
      </p:sp>
      <p:sp>
        <p:nvSpPr>
          <p:cNvPr id="20494" name="16 Rectángulo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87913" y="3214688"/>
            <a:ext cx="39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5</a:t>
            </a:r>
          </a:p>
        </p:txBody>
      </p:sp>
      <p:sp>
        <p:nvSpPr>
          <p:cNvPr id="20495" name="17 Rectángulo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43563" y="3214688"/>
            <a:ext cx="39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9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21507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Quedaría así:</a:t>
            </a:r>
          </a:p>
        </p:txBody>
      </p:sp>
      <p:sp>
        <p:nvSpPr>
          <p:cNvPr id="21508" name="18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35250" y="3316288"/>
            <a:ext cx="5513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min</a:t>
            </a:r>
            <a:r>
              <a:rPr lang="es-ES" sz="3200" b="1" baseline="-25000"/>
              <a:t>i:di ≤p</a:t>
            </a:r>
            <a:r>
              <a:rPr lang="es-ES" sz="3200" b="1"/>
              <a:t>{1+C[p-d</a:t>
            </a:r>
            <a:r>
              <a:rPr lang="es-ES" sz="3200" b="1" baseline="-25000"/>
              <a:t>i</a:t>
            </a:r>
            <a:r>
              <a:rPr lang="es-ES" sz="3200" b="1"/>
              <a:t>]} , si p ≠ 0</a:t>
            </a:r>
            <a:endParaRPr lang="es-PE" sz="3200" b="1"/>
          </a:p>
        </p:txBody>
      </p:sp>
      <p:sp>
        <p:nvSpPr>
          <p:cNvPr id="21509" name="19 Rectángulo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44775" y="2500313"/>
            <a:ext cx="2039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0, si p = 0</a:t>
            </a:r>
            <a:endParaRPr lang="es-PE" sz="3200" b="1"/>
          </a:p>
        </p:txBody>
      </p:sp>
      <p:sp>
        <p:nvSpPr>
          <p:cNvPr id="21" name="20 Abrir llave"/>
          <p:cNvSpPr/>
          <p:nvPr>
            <p:custDataLst>
              <p:tags r:id="rId6"/>
            </p:custDataLst>
          </p:nvPr>
        </p:nvSpPr>
        <p:spPr>
          <a:xfrm>
            <a:off x="2428875" y="2357438"/>
            <a:ext cx="214313" cy="1714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1511" name="21 Rectángulo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57313" y="285750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600" b="1"/>
              <a:t>C[p]</a:t>
            </a:r>
            <a:endParaRPr lang="es-PE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9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Construya la solución óptima de la información </a:t>
            </a:r>
            <a:endParaRPr lang="es-PE" sz="3200" smtClean="0"/>
          </a:p>
        </p:txBody>
      </p:sp>
      <p:sp>
        <p:nvSpPr>
          <p:cNvPr id="22531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z="2800" smtClean="0"/>
              <a:t>En este paso, construimos el algoritmo.</a:t>
            </a:r>
          </a:p>
          <a:p>
            <a:r>
              <a:rPr lang="es-ES" sz="2800" smtClean="0"/>
              <a:t>En este caso, aprovechamos para borrar la recursividad.</a:t>
            </a:r>
            <a:endParaRPr lang="es-PE" sz="2800" smtClean="0">
              <a:solidFill>
                <a:schemeClr val="folHlin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3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23555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71638"/>
            <a:ext cx="8245475" cy="46863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</a:rPr>
              <a:t>Sencillar(d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[], n</a:t>
            </a:r>
            <a:r>
              <a:rPr lang="es-PE" sz="18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</a:rPr>
              <a:t>   k </a:t>
            </a: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length(d)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C[0]  0   			</a:t>
            </a:r>
            <a:r>
              <a:rPr lang="en-U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//caso base </a:t>
            </a:r>
            <a:endParaRPr lang="es-PE" sz="18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for p 1 to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min  infinito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for i 1 to 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   if d[i] &lt;=p then 		</a:t>
            </a:r>
            <a:r>
              <a:rPr lang="en-U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//filtro monedas ≤ p</a:t>
            </a:r>
            <a:endParaRPr lang="es-PE" sz="18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      if 1 + C[p-d[i]] &lt; min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         min  1 + C[p-d[i]]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         moneda  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C[p]  min			//guardo el mínimo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  Sol[p]  moneda		//la moneda escogida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Retornar C y 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2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24 Tabla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57250" y="3071813"/>
          <a:ext cx="8001006" cy="3714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7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8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9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10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11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592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24593" name="3 Marcador de contenido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s-ES" smtClean="0"/>
          </a:p>
          <a:p>
            <a:endParaRPr lang="es-ES" smtClean="0"/>
          </a:p>
          <a:p>
            <a:r>
              <a:rPr lang="es-ES" smtClean="0"/>
              <a:t>Cómo funciona</a:t>
            </a:r>
            <a:r>
              <a:rPr lang="es-ES" sz="2800" smtClean="0"/>
              <a:t>?</a:t>
            </a:r>
            <a:r>
              <a:rPr lang="es-ES" smtClean="0"/>
              <a:t>:</a:t>
            </a:r>
          </a:p>
          <a:p>
            <a:endParaRPr lang="es-ES" smtClean="0"/>
          </a:p>
          <a:p>
            <a:endParaRPr lang="es-ES" smtClean="0"/>
          </a:p>
          <a:p>
            <a:endParaRPr lang="es-PE" smtClean="0"/>
          </a:p>
        </p:txBody>
      </p:sp>
      <p:pic>
        <p:nvPicPr>
          <p:cNvPr id="24594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785938"/>
            <a:ext cx="4968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714500"/>
            <a:ext cx="5699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571625"/>
            <a:ext cx="7159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7" name="Picture 6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55788"/>
            <a:ext cx="430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7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865313"/>
            <a:ext cx="4191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99" name="9 Grupo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786313" y="1643063"/>
            <a:ext cx="647700" cy="642937"/>
            <a:chOff x="3643306" y="4071943"/>
            <a:chExt cx="648435" cy="642941"/>
          </a:xfrm>
        </p:grpSpPr>
        <p:pic>
          <p:nvPicPr>
            <p:cNvPr id="24805" name="Picture 4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4071943"/>
              <a:ext cx="648435" cy="64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11 CuadroTexto"/>
            <p:cNvSpPr txBox="1"/>
            <p:nvPr/>
          </p:nvSpPr>
          <p:spPr>
            <a:xfrm>
              <a:off x="3760839" y="4143380"/>
              <a:ext cx="45397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25</a:t>
              </a:r>
              <a:endParaRPr lang="es-PE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  <p:sp>
        <p:nvSpPr>
          <p:cNvPr id="24600" name="12 Rectángulo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43188" y="2286000"/>
            <a:ext cx="398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1</a:t>
            </a:r>
            <a:endParaRPr lang="es-PE"/>
          </a:p>
        </p:txBody>
      </p:sp>
      <p:sp>
        <p:nvSpPr>
          <p:cNvPr id="24601" name="13 Rectángulo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3250" y="2286000"/>
            <a:ext cx="398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2</a:t>
            </a:r>
            <a:endParaRPr lang="es-PE"/>
          </a:p>
        </p:txBody>
      </p:sp>
      <p:sp>
        <p:nvSpPr>
          <p:cNvPr id="24602" name="14 Rectángulo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14750" y="2286000"/>
            <a:ext cx="398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3</a:t>
            </a:r>
          </a:p>
        </p:txBody>
      </p:sp>
      <p:sp>
        <p:nvSpPr>
          <p:cNvPr id="24603" name="15 Rectángulo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286250" y="2286000"/>
            <a:ext cx="398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4</a:t>
            </a:r>
          </a:p>
        </p:txBody>
      </p:sp>
      <p:sp>
        <p:nvSpPr>
          <p:cNvPr id="24604" name="16 Rectángulo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887913" y="2286000"/>
            <a:ext cx="398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5</a:t>
            </a:r>
          </a:p>
        </p:txBody>
      </p:sp>
      <p:sp>
        <p:nvSpPr>
          <p:cNvPr id="24605" name="17 Rectángulo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43563" y="2286000"/>
            <a:ext cx="398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/>
              <a:t>d</a:t>
            </a:r>
            <a:r>
              <a:rPr lang="es-ES" baseline="-25000"/>
              <a:t>6</a:t>
            </a:r>
          </a:p>
        </p:txBody>
      </p:sp>
      <p:sp>
        <p:nvSpPr>
          <p:cNvPr id="24606" name="21 Rectángulo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7188" y="3359150"/>
            <a:ext cx="62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C[ ]</a:t>
            </a:r>
            <a:endParaRPr lang="es-PE"/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custDataLst>
              <p:tags r:id="rId18"/>
            </p:custDataLst>
          </p:nvPr>
        </p:nvGraphicFramePr>
        <p:xfrm>
          <a:off x="857250" y="3371850"/>
          <a:ext cx="8001006" cy="3698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</a:tblGrid>
              <a:tr h="369888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0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custDataLst>
              <p:tags r:id="rId19"/>
            </p:custDataLst>
          </p:nvPr>
        </p:nvGraphicFramePr>
        <p:xfrm>
          <a:off x="857250" y="3871913"/>
          <a:ext cx="8001006" cy="36988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</a:tblGrid>
              <a:tr h="369887"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10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sp>
        <p:nvSpPr>
          <p:cNvPr id="24667" name="26 Rectángulo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7188" y="3871913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S[ ]</a:t>
            </a:r>
            <a:endParaRPr lang="es-PE"/>
          </a:p>
        </p:txBody>
      </p:sp>
      <p:graphicFrame>
        <p:nvGraphicFramePr>
          <p:cNvPr id="28" name="27 Tabla"/>
          <p:cNvGraphicFramePr>
            <a:graphicFrameLocks noGrp="1"/>
          </p:cNvGraphicFramePr>
          <p:nvPr>
            <p:custDataLst>
              <p:tags r:id="rId21"/>
            </p:custDataLst>
          </p:nvPr>
        </p:nvGraphicFramePr>
        <p:xfrm>
          <a:off x="857250" y="4357688"/>
          <a:ext cx="8001006" cy="3714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15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16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17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18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19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20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21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25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682" name="28 Rectángulo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7188" y="4618038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C[ ]</a:t>
            </a:r>
            <a:endParaRPr lang="es-PE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857250" y="4629150"/>
          <a:ext cx="8001006" cy="3714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</a:tblGrid>
              <a:tr h="37147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6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graphicFrame>
        <p:nvGraphicFramePr>
          <p:cNvPr id="31" name="30 Tabla"/>
          <p:cNvGraphicFramePr>
            <a:graphicFrameLocks noGrp="1"/>
          </p:cNvGraphicFramePr>
          <p:nvPr>
            <p:custDataLst>
              <p:tags r:id="rId24"/>
            </p:custDataLst>
          </p:nvPr>
        </p:nvGraphicFramePr>
        <p:xfrm>
          <a:off x="857250" y="5129213"/>
          <a:ext cx="8001006" cy="3714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  <a:gridCol w="615462"/>
              </a:tblGrid>
              <a:tr h="37147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20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25</a:t>
                      </a:r>
                      <a:endParaRPr lang="es-PE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24743" name="31 Rectángulo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57188" y="5129213"/>
            <a:ext cx="62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S[ ]</a:t>
            </a:r>
            <a:endParaRPr lang="es-PE"/>
          </a:p>
        </p:txBody>
      </p:sp>
      <p:graphicFrame>
        <p:nvGraphicFramePr>
          <p:cNvPr id="33" name="32 Tabla"/>
          <p:cNvGraphicFramePr>
            <a:graphicFrameLocks noGrp="1"/>
          </p:cNvGraphicFramePr>
          <p:nvPr>
            <p:custDataLst>
              <p:tags r:id="rId26"/>
            </p:custDataLst>
          </p:nvPr>
        </p:nvGraphicFramePr>
        <p:xfrm>
          <a:off x="857250" y="5643563"/>
          <a:ext cx="6154740" cy="3714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26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27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28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29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30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31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32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33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34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35</a:t>
                      </a:r>
                      <a:endParaRPr lang="es-PE" sz="1200" dirty="0"/>
                    </a:p>
                  </a:txBody>
                  <a:tcPr marL="91441" marR="9144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755" name="33 Rectángulo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57188" y="5903913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C[ ]</a:t>
            </a:r>
            <a:endParaRPr lang="es-PE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custDataLst>
              <p:tags r:id="rId28"/>
            </p:custDataLst>
          </p:nvPr>
        </p:nvGraphicFramePr>
        <p:xfrm>
          <a:off x="857250" y="5915025"/>
          <a:ext cx="6154740" cy="3714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</a:tblGrid>
              <a:tr h="37147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6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</a:tr>
            </a:tbl>
          </a:graphicData>
        </a:graphic>
      </p:graphicFrame>
      <p:graphicFrame>
        <p:nvGraphicFramePr>
          <p:cNvPr id="36" name="35 Tabla"/>
          <p:cNvGraphicFramePr>
            <a:graphicFrameLocks noGrp="1"/>
          </p:cNvGraphicFramePr>
          <p:nvPr>
            <p:custDataLst>
              <p:tags r:id="rId29"/>
            </p:custDataLst>
          </p:nvPr>
        </p:nvGraphicFramePr>
        <p:xfrm>
          <a:off x="857250" y="6415088"/>
          <a:ext cx="6154740" cy="3714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  <a:gridCol w="615474"/>
              </a:tblGrid>
              <a:tr h="37147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10</a:t>
                      </a:r>
                      <a:endParaRPr lang="es-PE" sz="1800" dirty="0"/>
                    </a:p>
                  </a:txBody>
                  <a:tcPr marL="91441" marR="91441" marT="45798" marB="45798"/>
                </a:tc>
              </a:tr>
            </a:tbl>
          </a:graphicData>
        </a:graphic>
      </p:graphicFrame>
      <p:sp>
        <p:nvSpPr>
          <p:cNvPr id="24804" name="36 Rectángulo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57188" y="6415088"/>
            <a:ext cx="62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S[ ]</a:t>
            </a:r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8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mtClean="0">
                <a:solidFill>
                  <a:srgbClr val="323232"/>
                </a:solidFill>
                <a:latin typeface="Arial" pitchFamily="34" charset="0"/>
              </a:rPr>
              <a:t>Agenda</a:t>
            </a:r>
          </a:p>
        </p:txBody>
      </p:sp>
      <p:sp>
        <p:nvSpPr>
          <p:cNvPr id="10243" name="5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s-ES" smtClean="0"/>
              <a:t>Programación Dinámica</a:t>
            </a:r>
          </a:p>
          <a:p>
            <a:pPr lvl="1" eaLnBrk="1" hangingPunct="1"/>
            <a:r>
              <a:rPr lang="es-ES" smtClean="0"/>
              <a:t>Definición</a:t>
            </a:r>
          </a:p>
          <a:p>
            <a:pPr lvl="1" eaLnBrk="1" hangingPunct="1"/>
            <a:r>
              <a:rPr lang="es-ES" smtClean="0"/>
              <a:t>Cambio de Monedas</a:t>
            </a:r>
          </a:p>
          <a:p>
            <a:pPr lvl="1" eaLnBrk="1" hangingPunct="1"/>
            <a:r>
              <a:rPr lang="es-ES" smtClean="0"/>
              <a:t>Línea de Ensamblaje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4</a:t>
            </a:r>
            <a:r>
              <a:rPr lang="es-ES" sz="3200" baseline="30000" smtClean="0"/>
              <a:t>to</a:t>
            </a:r>
            <a:r>
              <a:rPr lang="es-ES" sz="3200" smtClean="0"/>
              <a:t> paso: Construya la solución óptima</a:t>
            </a:r>
            <a:endParaRPr lang="es-PE" sz="3200" smtClean="0"/>
          </a:p>
        </p:txBody>
      </p:sp>
      <p:sp>
        <p:nvSpPr>
          <p:cNvPr id="25603" name="3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Ya tenemos un valor óptimo en C[p], ahora debemos construir la solución con S[]</a:t>
            </a:r>
            <a:endParaRPr lang="es-PE" smtClean="0"/>
          </a:p>
        </p:txBody>
      </p:sp>
      <p:sp>
        <p:nvSpPr>
          <p:cNvPr id="25604" name="7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876550"/>
            <a:ext cx="8858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>
                <a:latin typeface="Courier New" pitchFamily="49" charset="0"/>
                <a:cs typeface="Courier New" pitchFamily="49" charset="0"/>
              </a:rPr>
              <a:t>Reportar(S, d,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>
                <a:latin typeface="Courier New" pitchFamily="49" charset="0"/>
                <a:cs typeface="Courier New" pitchFamily="49" charset="0"/>
              </a:rPr>
              <a:t>   Imprimir “Número mínimo de monedas: ” + </a:t>
            </a:r>
            <a:r>
              <a:rPr lang="es-PE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C[n]</a:t>
            </a:r>
            <a:r>
              <a:rPr lang="es-PE">
                <a:latin typeface="Courier New" pitchFamily="49" charset="0"/>
                <a:cs typeface="Courier New" pitchFamily="49" charset="0"/>
              </a:rPr>
              <a:t> + “ y son: 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>
                <a:latin typeface="Courier New" pitchFamily="49" charset="0"/>
                <a:cs typeface="Courier New" pitchFamily="49" charset="0"/>
              </a:rPr>
              <a:t>   While n</a:t>
            </a:r>
            <a:r>
              <a:rPr lang="en-US">
                <a:latin typeface="Courier New" pitchFamily="49" charset="0"/>
                <a:cs typeface="Courier New" pitchFamily="49" charset="0"/>
              </a:rPr>
              <a:t> &gt; 0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Imprimir d[Sol[n]] + “, 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n </a:t>
            </a:r>
            <a:r>
              <a:rPr 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 n - </a:t>
            </a:r>
            <a:r>
              <a:rPr lang="en-US">
                <a:latin typeface="Courier New" pitchFamily="49" charset="0"/>
                <a:cs typeface="Courier New" pitchFamily="49" charset="0"/>
              </a:rPr>
              <a:t>d[Sol[n]]</a:t>
            </a:r>
            <a:endParaRPr lang="en-US" sz="1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47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Línea de Ensamblaje</a:t>
            </a:r>
            <a:endParaRPr lang="es-PE" smtClean="0"/>
          </a:p>
        </p:txBody>
      </p:sp>
      <p:sp>
        <p:nvSpPr>
          <p:cNvPr id="26627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829175"/>
          </a:xfrm>
        </p:spPr>
        <p:txBody>
          <a:bodyPr/>
          <a:lstStyle/>
          <a:p>
            <a:r>
              <a:rPr lang="es-ES" sz="2400" smtClean="0"/>
              <a:t>En un proceso de </a:t>
            </a:r>
            <a:r>
              <a:rPr lang="es-ES" sz="2400" b="1" smtClean="0">
                <a:solidFill>
                  <a:schemeClr val="accent2"/>
                </a:solidFill>
              </a:rPr>
              <a:t>ensamblaje</a:t>
            </a:r>
            <a:r>
              <a:rPr lang="es-ES" sz="2400" smtClean="0"/>
              <a:t> un producto tiene que pasar por varias </a:t>
            </a:r>
            <a:r>
              <a:rPr lang="es-ES" sz="2400" b="1" smtClean="0">
                <a:solidFill>
                  <a:schemeClr val="accent2"/>
                </a:solidFill>
              </a:rPr>
              <a:t>etapas</a:t>
            </a:r>
            <a:r>
              <a:rPr lang="es-ES" sz="2400" smtClean="0"/>
              <a:t>. Cada etapa se hace en un tipo de </a:t>
            </a:r>
            <a:r>
              <a:rPr lang="es-ES" sz="2400" b="1" smtClean="0">
                <a:solidFill>
                  <a:schemeClr val="accent2"/>
                </a:solidFill>
              </a:rPr>
              <a:t>estación</a:t>
            </a:r>
            <a:r>
              <a:rPr lang="es-ES" sz="2400" smtClean="0"/>
              <a:t>. Ejemplo: Autos</a:t>
            </a:r>
          </a:p>
          <a:p>
            <a:r>
              <a:rPr lang="es-ES" sz="2400" smtClean="0"/>
              <a:t>Hay 2 </a:t>
            </a:r>
            <a:r>
              <a:rPr lang="es-ES" sz="2400" b="1" smtClean="0">
                <a:solidFill>
                  <a:schemeClr val="accent2"/>
                </a:solidFill>
              </a:rPr>
              <a:t>líneas</a:t>
            </a:r>
            <a:r>
              <a:rPr lang="es-ES" sz="2400" smtClean="0"/>
              <a:t> que tienen las mismas estaciones. Un auto puede pasar por todas las estaciones de la línea 1 y termina completo. O también puede pasar por las estaciones de la línea 2 y termina.</a:t>
            </a:r>
          </a:p>
          <a:p>
            <a:r>
              <a:rPr lang="es-ES" sz="2400" smtClean="0"/>
              <a:t>Hay un </a:t>
            </a:r>
            <a:r>
              <a:rPr lang="es-ES" sz="2400" b="1" smtClean="0">
                <a:solidFill>
                  <a:schemeClr val="accent2"/>
                </a:solidFill>
              </a:rPr>
              <a:t>tiempo adicional </a:t>
            </a:r>
            <a:r>
              <a:rPr lang="es-ES" sz="2400" smtClean="0"/>
              <a:t>en pasar de una línea a otra. El tiempo entre estaciones de una misma línea es despreciable.</a:t>
            </a:r>
          </a:p>
          <a:p>
            <a:r>
              <a:rPr lang="es-ES" sz="2400" smtClean="0"/>
              <a:t>Si tengo un pedido urgente, cuál es la forma más rápida?</a:t>
            </a:r>
            <a:endParaRPr lang="es-PE" sz="24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8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Línea de Ensamblaje</a:t>
            </a:r>
            <a:endParaRPr lang="es-PE" smtClean="0"/>
          </a:p>
        </p:txBody>
      </p:sp>
      <p:sp>
        <p:nvSpPr>
          <p:cNvPr id="4" name="3 Rectángulo redondeado"/>
          <p:cNvSpPr/>
          <p:nvPr>
            <p:custDataLst>
              <p:tags r:id="rId3"/>
            </p:custDataLst>
          </p:nvPr>
        </p:nvSpPr>
        <p:spPr>
          <a:xfrm>
            <a:off x="1500188" y="2141538"/>
            <a:ext cx="62865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3" name="12 Elipse"/>
          <p:cNvSpPr/>
          <p:nvPr>
            <p:custDataLst>
              <p:tags r:id="rId4"/>
            </p:custDataLst>
          </p:nvPr>
        </p:nvSpPr>
        <p:spPr>
          <a:xfrm>
            <a:off x="3929063" y="2212975"/>
            <a:ext cx="785812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1,3</a:t>
            </a:r>
            <a:endParaRPr lang="es-PE" sz="2200" baseline="-25000" dirty="0"/>
          </a:p>
        </p:txBody>
      </p:sp>
      <p:sp>
        <p:nvSpPr>
          <p:cNvPr id="14" name="13 Elipse"/>
          <p:cNvSpPr/>
          <p:nvPr>
            <p:custDataLst>
              <p:tags r:id="rId5"/>
            </p:custDataLst>
          </p:nvPr>
        </p:nvSpPr>
        <p:spPr>
          <a:xfrm>
            <a:off x="1571625" y="22129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1,1</a:t>
            </a:r>
            <a:endParaRPr lang="es-PE" sz="2200" baseline="-25000" dirty="0"/>
          </a:p>
        </p:txBody>
      </p:sp>
      <p:sp>
        <p:nvSpPr>
          <p:cNvPr id="17" name="16 Elipse"/>
          <p:cNvSpPr/>
          <p:nvPr>
            <p:custDataLst>
              <p:tags r:id="rId6"/>
            </p:custDataLst>
          </p:nvPr>
        </p:nvSpPr>
        <p:spPr>
          <a:xfrm>
            <a:off x="2714625" y="22129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1,2</a:t>
            </a:r>
            <a:endParaRPr lang="es-PE" sz="2200" baseline="-25000" dirty="0"/>
          </a:p>
        </p:txBody>
      </p:sp>
      <p:sp>
        <p:nvSpPr>
          <p:cNvPr id="18" name="17 Elipse"/>
          <p:cNvSpPr/>
          <p:nvPr>
            <p:custDataLst>
              <p:tags r:id="rId7"/>
            </p:custDataLst>
          </p:nvPr>
        </p:nvSpPr>
        <p:spPr>
          <a:xfrm>
            <a:off x="6858000" y="22129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1,n</a:t>
            </a:r>
            <a:endParaRPr lang="es-PE" sz="2200" baseline="-25000" dirty="0"/>
          </a:p>
        </p:txBody>
      </p:sp>
      <p:sp>
        <p:nvSpPr>
          <p:cNvPr id="19" name="18 Elipse"/>
          <p:cNvSpPr/>
          <p:nvPr>
            <p:custDataLst>
              <p:tags r:id="rId8"/>
            </p:custDataLst>
          </p:nvPr>
        </p:nvSpPr>
        <p:spPr>
          <a:xfrm>
            <a:off x="5715000" y="22129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1,n-1</a:t>
            </a:r>
            <a:endParaRPr lang="es-PE" sz="2200" baseline="-25000" dirty="0"/>
          </a:p>
        </p:txBody>
      </p:sp>
      <p:cxnSp>
        <p:nvCxnSpPr>
          <p:cNvPr id="21" name="20 Conector recto de flecha"/>
          <p:cNvCxnSpPr>
            <a:stCxn id="14" idx="6"/>
            <a:endCxn id="17" idx="2"/>
          </p:cNvCxnSpPr>
          <p:nvPr>
            <p:custDataLst>
              <p:tags r:id="rId9"/>
            </p:custDataLst>
          </p:nvPr>
        </p:nvCxnSpPr>
        <p:spPr>
          <a:xfrm>
            <a:off x="2357438" y="257016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9" idx="6"/>
            <a:endCxn id="18" idx="2"/>
          </p:cNvCxnSpPr>
          <p:nvPr>
            <p:custDataLst>
              <p:tags r:id="rId10"/>
            </p:custDataLst>
          </p:nvPr>
        </p:nvCxnSpPr>
        <p:spPr>
          <a:xfrm>
            <a:off x="6500813" y="257016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3" idx="6"/>
          </p:cNvCxnSpPr>
          <p:nvPr>
            <p:custDataLst>
              <p:tags r:id="rId11"/>
            </p:custDataLst>
          </p:nvPr>
        </p:nvCxnSpPr>
        <p:spPr>
          <a:xfrm>
            <a:off x="4714875" y="2570163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5357813" y="257016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17" idx="6"/>
            <a:endCxn id="13" idx="2"/>
          </p:cNvCxnSpPr>
          <p:nvPr>
            <p:custDataLst>
              <p:tags r:id="rId13"/>
            </p:custDataLst>
          </p:nvPr>
        </p:nvCxnSpPr>
        <p:spPr>
          <a:xfrm>
            <a:off x="3500438" y="2570163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 redondeado"/>
          <p:cNvSpPr/>
          <p:nvPr>
            <p:custDataLst>
              <p:tags r:id="rId14"/>
            </p:custDataLst>
          </p:nvPr>
        </p:nvSpPr>
        <p:spPr>
          <a:xfrm>
            <a:off x="1500188" y="4356100"/>
            <a:ext cx="62865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59" name="58 Elipse"/>
          <p:cNvSpPr/>
          <p:nvPr>
            <p:custDataLst>
              <p:tags r:id="rId15"/>
            </p:custDataLst>
          </p:nvPr>
        </p:nvSpPr>
        <p:spPr>
          <a:xfrm>
            <a:off x="3929063" y="4427538"/>
            <a:ext cx="785812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2,3</a:t>
            </a:r>
            <a:endParaRPr lang="es-PE" sz="2200" baseline="-25000" dirty="0"/>
          </a:p>
        </p:txBody>
      </p:sp>
      <p:sp>
        <p:nvSpPr>
          <p:cNvPr id="60" name="59 Elipse"/>
          <p:cNvSpPr/>
          <p:nvPr>
            <p:custDataLst>
              <p:tags r:id="rId16"/>
            </p:custDataLst>
          </p:nvPr>
        </p:nvSpPr>
        <p:spPr>
          <a:xfrm>
            <a:off x="1571625" y="4427538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2,1</a:t>
            </a:r>
            <a:endParaRPr lang="es-PE" sz="2200" baseline="-25000" dirty="0"/>
          </a:p>
        </p:txBody>
      </p:sp>
      <p:sp>
        <p:nvSpPr>
          <p:cNvPr id="61" name="60 Elipse"/>
          <p:cNvSpPr/>
          <p:nvPr>
            <p:custDataLst>
              <p:tags r:id="rId17"/>
            </p:custDataLst>
          </p:nvPr>
        </p:nvSpPr>
        <p:spPr>
          <a:xfrm>
            <a:off x="2714625" y="4427538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2,2</a:t>
            </a:r>
            <a:endParaRPr lang="es-PE" sz="2200" baseline="-25000" dirty="0"/>
          </a:p>
        </p:txBody>
      </p:sp>
      <p:sp>
        <p:nvSpPr>
          <p:cNvPr id="62" name="61 Elipse"/>
          <p:cNvSpPr/>
          <p:nvPr>
            <p:custDataLst>
              <p:tags r:id="rId18"/>
            </p:custDataLst>
          </p:nvPr>
        </p:nvSpPr>
        <p:spPr>
          <a:xfrm>
            <a:off x="6858000" y="4427538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2,n</a:t>
            </a:r>
            <a:endParaRPr lang="es-PE" sz="2200" baseline="-25000" dirty="0"/>
          </a:p>
        </p:txBody>
      </p:sp>
      <p:sp>
        <p:nvSpPr>
          <p:cNvPr id="63" name="62 Elipse"/>
          <p:cNvSpPr/>
          <p:nvPr>
            <p:custDataLst>
              <p:tags r:id="rId19"/>
            </p:custDataLst>
          </p:nvPr>
        </p:nvSpPr>
        <p:spPr>
          <a:xfrm>
            <a:off x="5715000" y="4427538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a</a:t>
            </a:r>
            <a:r>
              <a:rPr lang="es-ES" sz="2200" baseline="-25000" dirty="0"/>
              <a:t>2,n-1</a:t>
            </a:r>
            <a:endParaRPr lang="es-PE" sz="2200" baseline="-25000" dirty="0"/>
          </a:p>
        </p:txBody>
      </p:sp>
      <p:cxnSp>
        <p:nvCxnSpPr>
          <p:cNvPr id="64" name="63 Conector recto de flecha"/>
          <p:cNvCxnSpPr>
            <a:stCxn id="60" idx="6"/>
            <a:endCxn id="61" idx="2"/>
          </p:cNvCxnSpPr>
          <p:nvPr>
            <p:custDataLst>
              <p:tags r:id="rId20"/>
            </p:custDataLst>
          </p:nvPr>
        </p:nvCxnSpPr>
        <p:spPr>
          <a:xfrm>
            <a:off x="2357438" y="4784725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63" idx="6"/>
            <a:endCxn id="62" idx="2"/>
          </p:cNvCxnSpPr>
          <p:nvPr>
            <p:custDataLst>
              <p:tags r:id="rId21"/>
            </p:custDataLst>
          </p:nvPr>
        </p:nvCxnSpPr>
        <p:spPr>
          <a:xfrm>
            <a:off x="6500813" y="4784725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59" idx="6"/>
          </p:cNvCxnSpPr>
          <p:nvPr>
            <p:custDataLst>
              <p:tags r:id="rId22"/>
            </p:custDataLst>
          </p:nvPr>
        </p:nvCxnSpPr>
        <p:spPr>
          <a:xfrm>
            <a:off x="4714875" y="4784725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endCxn id="63" idx="2"/>
          </p:cNvCxnSpPr>
          <p:nvPr>
            <p:custDataLst>
              <p:tags r:id="rId23"/>
            </p:custDataLst>
          </p:nvPr>
        </p:nvCxnSpPr>
        <p:spPr>
          <a:xfrm>
            <a:off x="5357813" y="4784725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61" idx="6"/>
            <a:endCxn id="59" idx="2"/>
          </p:cNvCxnSpPr>
          <p:nvPr>
            <p:custDataLst>
              <p:tags r:id="rId24"/>
            </p:custDataLst>
          </p:nvPr>
        </p:nvCxnSpPr>
        <p:spPr>
          <a:xfrm>
            <a:off x="3500438" y="4784725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-71438" y="3498850"/>
            <a:ext cx="1071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/>
              <a:t>El carro entra</a:t>
            </a:r>
            <a:endParaRPr lang="es-PE"/>
          </a:p>
        </p:txBody>
      </p:sp>
      <p:sp>
        <p:nvSpPr>
          <p:cNvPr id="70" name="69 CuadroTexto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072438" y="3355975"/>
            <a:ext cx="1143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/>
              <a:t>El carro completo sale</a:t>
            </a:r>
            <a:endParaRPr lang="es-PE"/>
          </a:p>
        </p:txBody>
      </p:sp>
      <p:sp>
        <p:nvSpPr>
          <p:cNvPr id="74" name="73 Elipse"/>
          <p:cNvSpPr/>
          <p:nvPr>
            <p:custDataLst>
              <p:tags r:id="rId27"/>
            </p:custDataLst>
          </p:nvPr>
        </p:nvSpPr>
        <p:spPr>
          <a:xfrm>
            <a:off x="714375" y="2855913"/>
            <a:ext cx="500063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e</a:t>
            </a:r>
            <a:r>
              <a:rPr lang="es-ES" sz="1500" baseline="-25000" dirty="0"/>
              <a:t>1</a:t>
            </a:r>
            <a:endParaRPr lang="es-PE" sz="1500" baseline="-25000" dirty="0"/>
          </a:p>
        </p:txBody>
      </p:sp>
      <p:cxnSp>
        <p:nvCxnSpPr>
          <p:cNvPr id="76" name="75 Conector recto de flecha"/>
          <p:cNvCxnSpPr>
            <a:stCxn id="74" idx="7"/>
            <a:endCxn id="14" idx="2"/>
          </p:cNvCxnSpPr>
          <p:nvPr>
            <p:custDataLst>
              <p:tags r:id="rId28"/>
            </p:custDataLst>
          </p:nvPr>
        </p:nvCxnSpPr>
        <p:spPr>
          <a:xfrm rot="5400000" flipH="1" flipV="1">
            <a:off x="1177131" y="2534445"/>
            <a:ext cx="358775" cy="4302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69" idx="0"/>
            <a:endCxn id="74" idx="3"/>
          </p:cNvCxnSpPr>
          <p:nvPr>
            <p:custDataLst>
              <p:tags r:id="rId29"/>
            </p:custDataLst>
          </p:nvPr>
        </p:nvCxnSpPr>
        <p:spPr>
          <a:xfrm rot="5400000" flipH="1" flipV="1">
            <a:off x="516731" y="3228182"/>
            <a:ext cx="217487" cy="3238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Elipse"/>
          <p:cNvSpPr/>
          <p:nvPr>
            <p:custDataLst>
              <p:tags r:id="rId30"/>
            </p:custDataLst>
          </p:nvPr>
        </p:nvSpPr>
        <p:spPr>
          <a:xfrm>
            <a:off x="785813" y="4213225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e</a:t>
            </a:r>
            <a:r>
              <a:rPr lang="es-ES" sz="1500" baseline="-25000" dirty="0"/>
              <a:t>2</a:t>
            </a:r>
            <a:endParaRPr lang="es-PE" sz="1500" baseline="-25000" dirty="0"/>
          </a:p>
        </p:txBody>
      </p:sp>
      <p:cxnSp>
        <p:nvCxnSpPr>
          <p:cNvPr id="83" name="82 Conector recto de flecha"/>
          <p:cNvCxnSpPr>
            <a:stCxn id="82" idx="5"/>
            <a:endCxn id="60" idx="2"/>
          </p:cNvCxnSpPr>
          <p:nvPr>
            <p:custDataLst>
              <p:tags r:id="rId31"/>
            </p:custDataLst>
          </p:nvPr>
        </p:nvCxnSpPr>
        <p:spPr>
          <a:xfrm rot="16200000" flipH="1">
            <a:off x="1319213" y="4532312"/>
            <a:ext cx="146050" cy="3587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69" idx="2"/>
            <a:endCxn id="82" idx="1"/>
          </p:cNvCxnSpPr>
          <p:nvPr>
            <p:custDataLst>
              <p:tags r:id="rId32"/>
            </p:custDataLst>
          </p:nvPr>
        </p:nvCxnSpPr>
        <p:spPr>
          <a:xfrm rot="16200000" flipH="1">
            <a:off x="590550" y="4017963"/>
            <a:ext cx="141287" cy="3952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60" idx="7"/>
            <a:endCxn id="17" idx="3"/>
          </p:cNvCxnSpPr>
          <p:nvPr>
            <p:custDataLst>
              <p:tags r:id="rId33"/>
            </p:custDataLst>
          </p:nvPr>
        </p:nvCxnSpPr>
        <p:spPr>
          <a:xfrm rot="5400000" flipH="1" flipV="1">
            <a:off x="1681163" y="3382962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>
            <a:stCxn id="14" idx="5"/>
            <a:endCxn id="61" idx="1"/>
          </p:cNvCxnSpPr>
          <p:nvPr>
            <p:custDataLst>
              <p:tags r:id="rId34"/>
            </p:custDataLst>
          </p:nvPr>
        </p:nvCxnSpPr>
        <p:spPr>
          <a:xfrm rot="16200000" flipH="1">
            <a:off x="1681163" y="3382962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Elipse"/>
          <p:cNvSpPr/>
          <p:nvPr>
            <p:custDataLst>
              <p:tags r:id="rId35"/>
            </p:custDataLst>
          </p:nvPr>
        </p:nvSpPr>
        <p:spPr>
          <a:xfrm>
            <a:off x="2071688" y="31416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t</a:t>
            </a:r>
            <a:r>
              <a:rPr lang="es-ES" sz="1500" baseline="-25000" dirty="0"/>
              <a:t>1,1</a:t>
            </a:r>
            <a:endParaRPr lang="es-PE" sz="1500" baseline="-25000" dirty="0"/>
          </a:p>
        </p:txBody>
      </p:sp>
      <p:sp>
        <p:nvSpPr>
          <p:cNvPr id="120" name="119 Elipse"/>
          <p:cNvSpPr/>
          <p:nvPr>
            <p:custDataLst>
              <p:tags r:id="rId36"/>
            </p:custDataLst>
          </p:nvPr>
        </p:nvSpPr>
        <p:spPr>
          <a:xfrm>
            <a:off x="2071688" y="37131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t</a:t>
            </a:r>
            <a:r>
              <a:rPr lang="es-ES" sz="1500" baseline="-25000" dirty="0"/>
              <a:t>2,1</a:t>
            </a:r>
            <a:endParaRPr lang="es-PE" sz="1500" baseline="-25000" dirty="0"/>
          </a:p>
        </p:txBody>
      </p:sp>
      <p:cxnSp>
        <p:nvCxnSpPr>
          <p:cNvPr id="126" name="125 Conector recto de flecha"/>
          <p:cNvCxnSpPr/>
          <p:nvPr>
            <p:custDataLst>
              <p:tags r:id="rId37"/>
            </p:custDataLst>
          </p:nvPr>
        </p:nvCxnSpPr>
        <p:spPr>
          <a:xfrm rot="5400000" flipH="1" flipV="1">
            <a:off x="2824957" y="3383756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/>
          <p:nvPr>
            <p:custDataLst>
              <p:tags r:id="rId38"/>
            </p:custDataLst>
          </p:nvPr>
        </p:nvCxnSpPr>
        <p:spPr>
          <a:xfrm rot="16200000" flipH="1">
            <a:off x="2824957" y="3383756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Elipse"/>
          <p:cNvSpPr/>
          <p:nvPr>
            <p:custDataLst>
              <p:tags r:id="rId39"/>
            </p:custDataLst>
          </p:nvPr>
        </p:nvSpPr>
        <p:spPr>
          <a:xfrm>
            <a:off x="3214688" y="31416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t</a:t>
            </a:r>
            <a:r>
              <a:rPr lang="es-ES" sz="1500" baseline="-25000" dirty="0"/>
              <a:t>1,2</a:t>
            </a:r>
            <a:endParaRPr lang="es-PE" sz="1500" baseline="-25000" dirty="0"/>
          </a:p>
        </p:txBody>
      </p:sp>
      <p:sp>
        <p:nvSpPr>
          <p:cNvPr id="129" name="128 Elipse"/>
          <p:cNvSpPr/>
          <p:nvPr>
            <p:custDataLst>
              <p:tags r:id="rId40"/>
            </p:custDataLst>
          </p:nvPr>
        </p:nvSpPr>
        <p:spPr>
          <a:xfrm>
            <a:off x="3214688" y="37131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t</a:t>
            </a:r>
            <a:r>
              <a:rPr lang="es-ES" sz="1500" baseline="-25000" dirty="0"/>
              <a:t>2,2</a:t>
            </a:r>
            <a:endParaRPr lang="es-PE" sz="1500" baseline="-25000" dirty="0"/>
          </a:p>
        </p:txBody>
      </p:sp>
      <p:cxnSp>
        <p:nvCxnSpPr>
          <p:cNvPr id="130" name="129 Conector recto de flecha"/>
          <p:cNvCxnSpPr/>
          <p:nvPr>
            <p:custDataLst>
              <p:tags r:id="rId41"/>
            </p:custDataLst>
          </p:nvPr>
        </p:nvCxnSpPr>
        <p:spPr>
          <a:xfrm rot="5400000" flipH="1" flipV="1">
            <a:off x="5826126" y="3382962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/>
          <p:nvPr>
            <p:custDataLst>
              <p:tags r:id="rId42"/>
            </p:custDataLst>
          </p:nvPr>
        </p:nvCxnSpPr>
        <p:spPr>
          <a:xfrm rot="16200000" flipH="1">
            <a:off x="5826126" y="3382962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Elipse"/>
          <p:cNvSpPr/>
          <p:nvPr>
            <p:custDataLst>
              <p:tags r:id="rId43"/>
            </p:custDataLst>
          </p:nvPr>
        </p:nvSpPr>
        <p:spPr>
          <a:xfrm>
            <a:off x="6215063" y="31416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t</a:t>
            </a:r>
            <a:r>
              <a:rPr lang="es-ES" sz="1500" baseline="-25000" dirty="0"/>
              <a:t>1,n-1</a:t>
            </a:r>
            <a:endParaRPr lang="es-PE" sz="1500" baseline="-25000" dirty="0"/>
          </a:p>
        </p:txBody>
      </p:sp>
      <p:sp>
        <p:nvSpPr>
          <p:cNvPr id="133" name="132 Elipse"/>
          <p:cNvSpPr/>
          <p:nvPr>
            <p:custDataLst>
              <p:tags r:id="rId44"/>
            </p:custDataLst>
          </p:nvPr>
        </p:nvSpPr>
        <p:spPr>
          <a:xfrm>
            <a:off x="6215063" y="37131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T</a:t>
            </a:r>
            <a:r>
              <a:rPr lang="es-ES" sz="1500" baseline="-25000" dirty="0"/>
              <a:t>2,n-2</a:t>
            </a:r>
            <a:endParaRPr lang="es-PE" sz="1500" baseline="-25000" dirty="0"/>
          </a:p>
        </p:txBody>
      </p:sp>
      <p:cxnSp>
        <p:nvCxnSpPr>
          <p:cNvPr id="134" name="133 Conector recto de flecha"/>
          <p:cNvCxnSpPr>
            <a:stCxn id="59" idx="7"/>
          </p:cNvCxnSpPr>
          <p:nvPr>
            <p:custDataLst>
              <p:tags r:id="rId45"/>
            </p:custDataLst>
          </p:nvPr>
        </p:nvCxnSpPr>
        <p:spPr>
          <a:xfrm rot="5400000" flipH="1" flipV="1">
            <a:off x="4391819" y="4064794"/>
            <a:ext cx="674687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 de flecha"/>
          <p:cNvCxnSpPr>
            <a:stCxn id="13" idx="5"/>
          </p:cNvCxnSpPr>
          <p:nvPr>
            <p:custDataLst>
              <p:tags r:id="rId46"/>
            </p:custDataLst>
          </p:nvPr>
        </p:nvCxnSpPr>
        <p:spPr>
          <a:xfrm rot="16200000" flipH="1">
            <a:off x="4426744" y="2996406"/>
            <a:ext cx="604838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endCxn id="19" idx="3"/>
          </p:cNvCxnSpPr>
          <p:nvPr>
            <p:custDataLst>
              <p:tags r:id="rId47"/>
            </p:custDataLst>
          </p:nvPr>
        </p:nvCxnSpPr>
        <p:spPr>
          <a:xfrm rot="5400000" flipH="1" flipV="1">
            <a:off x="5398294" y="2924969"/>
            <a:ext cx="533400" cy="328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>
            <a:endCxn id="63" idx="1"/>
          </p:cNvCxnSpPr>
          <p:nvPr>
            <p:custDataLst>
              <p:tags r:id="rId48"/>
            </p:custDataLst>
          </p:nvPr>
        </p:nvCxnSpPr>
        <p:spPr>
          <a:xfrm rot="16200000" flipH="1">
            <a:off x="5363369" y="4064794"/>
            <a:ext cx="603250" cy="328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153 CuadroTexto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013325" y="34861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…</a:t>
            </a:r>
            <a:endParaRPr lang="es-PE"/>
          </a:p>
        </p:txBody>
      </p:sp>
      <p:sp>
        <p:nvSpPr>
          <p:cNvPr id="163" name="162 Elipse"/>
          <p:cNvSpPr/>
          <p:nvPr>
            <p:custDataLst>
              <p:tags r:id="rId50"/>
            </p:custDataLst>
          </p:nvPr>
        </p:nvSpPr>
        <p:spPr>
          <a:xfrm>
            <a:off x="7929563" y="2784475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x</a:t>
            </a:r>
            <a:r>
              <a:rPr lang="es-ES" sz="1500" baseline="-25000" dirty="0"/>
              <a:t>1</a:t>
            </a:r>
            <a:endParaRPr lang="es-PE" sz="1500" baseline="-25000" dirty="0"/>
          </a:p>
        </p:txBody>
      </p:sp>
      <p:sp>
        <p:nvSpPr>
          <p:cNvPr id="164" name="163 Elipse"/>
          <p:cNvSpPr/>
          <p:nvPr>
            <p:custDataLst>
              <p:tags r:id="rId51"/>
            </p:custDataLst>
          </p:nvPr>
        </p:nvSpPr>
        <p:spPr>
          <a:xfrm>
            <a:off x="7929563" y="43561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x</a:t>
            </a:r>
            <a:r>
              <a:rPr lang="es-ES" sz="1500" baseline="-25000" dirty="0"/>
              <a:t>2</a:t>
            </a:r>
            <a:endParaRPr lang="es-PE" sz="1500" baseline="-25000" dirty="0"/>
          </a:p>
        </p:txBody>
      </p:sp>
      <p:cxnSp>
        <p:nvCxnSpPr>
          <p:cNvPr id="165" name="164 Conector recto de flecha"/>
          <p:cNvCxnSpPr>
            <a:stCxn id="18" idx="6"/>
            <a:endCxn id="163" idx="1"/>
          </p:cNvCxnSpPr>
          <p:nvPr>
            <p:custDataLst>
              <p:tags r:id="rId52"/>
            </p:custDataLst>
          </p:nvPr>
        </p:nvCxnSpPr>
        <p:spPr>
          <a:xfrm>
            <a:off x="7643813" y="2570163"/>
            <a:ext cx="358775" cy="2873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>
            <a:stCxn id="163" idx="5"/>
            <a:endCxn id="70" idx="0"/>
          </p:cNvCxnSpPr>
          <p:nvPr>
            <p:custDataLst>
              <p:tags r:id="rId53"/>
            </p:custDataLst>
          </p:nvPr>
        </p:nvCxnSpPr>
        <p:spPr>
          <a:xfrm rot="16200000" flipH="1">
            <a:off x="8427244" y="3139281"/>
            <a:ext cx="146050" cy="2873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 de flecha"/>
          <p:cNvCxnSpPr>
            <a:stCxn id="62" idx="6"/>
            <a:endCxn id="164" idx="2"/>
          </p:cNvCxnSpPr>
          <p:nvPr>
            <p:custDataLst>
              <p:tags r:id="rId54"/>
            </p:custDataLst>
          </p:nvPr>
        </p:nvCxnSpPr>
        <p:spPr>
          <a:xfrm flipV="1">
            <a:off x="7643813" y="4605338"/>
            <a:ext cx="285750" cy="1793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 de flecha"/>
          <p:cNvCxnSpPr>
            <a:stCxn id="164" idx="7"/>
            <a:endCxn id="70" idx="2"/>
          </p:cNvCxnSpPr>
          <p:nvPr>
            <p:custDataLst>
              <p:tags r:id="rId55"/>
            </p:custDataLst>
          </p:nvPr>
        </p:nvCxnSpPr>
        <p:spPr>
          <a:xfrm rot="5400000" flipH="1" flipV="1">
            <a:off x="8424863" y="4210050"/>
            <a:ext cx="150812" cy="2873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CuadroTexto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1428750" y="1712913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1,1</a:t>
            </a:r>
            <a:endParaRPr lang="es-PE" sz="1100" baseline="-25000"/>
          </a:p>
        </p:txBody>
      </p:sp>
      <p:sp>
        <p:nvSpPr>
          <p:cNvPr id="187" name="186 CuadroTexto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2571750" y="1712913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1,2</a:t>
            </a:r>
            <a:endParaRPr lang="es-PE" sz="1100" baseline="-25000"/>
          </a:p>
        </p:txBody>
      </p:sp>
      <p:sp>
        <p:nvSpPr>
          <p:cNvPr id="188" name="187 CuadroTexto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786188" y="1712913"/>
            <a:ext cx="1071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1,3</a:t>
            </a:r>
            <a:endParaRPr lang="es-PE" sz="1100" baseline="-25000"/>
          </a:p>
        </p:txBody>
      </p:sp>
      <p:sp>
        <p:nvSpPr>
          <p:cNvPr id="189" name="188 CuadroTexto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72125" y="1712913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1,n-1</a:t>
            </a:r>
            <a:endParaRPr lang="es-PE" sz="1100" baseline="-25000"/>
          </a:p>
        </p:txBody>
      </p:sp>
      <p:sp>
        <p:nvSpPr>
          <p:cNvPr id="190" name="189 CuadroTexto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715125" y="1712913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1,n</a:t>
            </a:r>
            <a:endParaRPr lang="es-PE" sz="1100" baseline="-25000"/>
          </a:p>
        </p:txBody>
      </p:sp>
      <p:sp>
        <p:nvSpPr>
          <p:cNvPr id="191" name="190 CuadroTexto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1500188" y="521335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2,1</a:t>
            </a:r>
            <a:endParaRPr lang="es-PE" sz="1100" baseline="-25000"/>
          </a:p>
        </p:txBody>
      </p:sp>
      <p:sp>
        <p:nvSpPr>
          <p:cNvPr id="192" name="191 CuadroTexto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2643188" y="521335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2,2</a:t>
            </a:r>
            <a:endParaRPr lang="es-PE" sz="1100" baseline="-25000"/>
          </a:p>
        </p:txBody>
      </p:sp>
      <p:sp>
        <p:nvSpPr>
          <p:cNvPr id="193" name="192 CuadroTexto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857625" y="521335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2,3</a:t>
            </a:r>
            <a:endParaRPr lang="es-PE" sz="1100" baseline="-25000"/>
          </a:p>
        </p:txBody>
      </p:sp>
      <p:sp>
        <p:nvSpPr>
          <p:cNvPr id="194" name="193 CuadroTexto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643563" y="521335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2,n-1</a:t>
            </a:r>
            <a:endParaRPr lang="es-PE" sz="1100" baseline="-25000"/>
          </a:p>
        </p:txBody>
      </p:sp>
      <p:sp>
        <p:nvSpPr>
          <p:cNvPr id="195" name="194 CuadroTexto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6786563" y="521335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2,n</a:t>
            </a:r>
            <a:endParaRPr lang="es-PE" sz="1100" baseline="-25000"/>
          </a:p>
        </p:txBody>
      </p:sp>
      <p:sp>
        <p:nvSpPr>
          <p:cNvPr id="196" name="195 CuadroTexto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1438" y="2355850"/>
            <a:ext cx="10715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400"/>
              <a:t>Línea 1</a:t>
            </a:r>
            <a:endParaRPr lang="es-PE" sz="1400" baseline="-25000"/>
          </a:p>
        </p:txBody>
      </p:sp>
      <p:sp>
        <p:nvSpPr>
          <p:cNvPr id="197" name="196 CuadroTexto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0" y="4713288"/>
            <a:ext cx="10715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400"/>
              <a:t>Línea 2</a:t>
            </a:r>
            <a:endParaRPr lang="es-PE" sz="1400" baseline="-25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3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/>
      <p:bldP spid="70" grpId="0"/>
      <p:bldP spid="74" grpId="0" animBg="1"/>
      <p:bldP spid="82" grpId="0" animBg="1"/>
      <p:bldP spid="119" grpId="0" animBg="1"/>
      <p:bldP spid="120" grpId="0" animBg="1"/>
      <p:bldP spid="128" grpId="0" animBg="1"/>
      <p:bldP spid="129" grpId="0" animBg="1"/>
      <p:bldP spid="132" grpId="0" animBg="1"/>
      <p:bldP spid="133" grpId="0" animBg="1"/>
      <p:bldP spid="154" grpId="0"/>
      <p:bldP spid="163" grpId="0" animBg="1"/>
      <p:bldP spid="164" grpId="0" animBg="1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Línea de Ensamblaje</a:t>
            </a:r>
            <a:endParaRPr lang="es-PE" sz="3200" smtClean="0"/>
          </a:p>
        </p:txBody>
      </p:sp>
      <p:sp>
        <p:nvSpPr>
          <p:cNvPr id="5" name="4 Rectángulo redondeado"/>
          <p:cNvSpPr/>
          <p:nvPr>
            <p:custDataLst>
              <p:tags r:id="rId3"/>
            </p:custDataLst>
          </p:nvPr>
        </p:nvSpPr>
        <p:spPr>
          <a:xfrm>
            <a:off x="1500188" y="2784475"/>
            <a:ext cx="6643687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6" name="5 Elipse"/>
          <p:cNvSpPr/>
          <p:nvPr>
            <p:custDataLst>
              <p:tags r:id="rId4"/>
            </p:custDataLst>
          </p:nvPr>
        </p:nvSpPr>
        <p:spPr>
          <a:xfrm>
            <a:off x="3929063" y="2855913"/>
            <a:ext cx="785812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3</a:t>
            </a:r>
            <a:endParaRPr lang="es-PE" sz="2200" baseline="-25000" dirty="0"/>
          </a:p>
        </p:txBody>
      </p:sp>
      <p:sp>
        <p:nvSpPr>
          <p:cNvPr id="7" name="6 Elipse"/>
          <p:cNvSpPr/>
          <p:nvPr>
            <p:custDataLst>
              <p:tags r:id="rId5"/>
            </p:custDataLst>
          </p:nvPr>
        </p:nvSpPr>
        <p:spPr>
          <a:xfrm>
            <a:off x="1571625" y="285591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7</a:t>
            </a:r>
            <a:endParaRPr lang="es-PE" sz="2200" baseline="-25000" dirty="0"/>
          </a:p>
        </p:txBody>
      </p:sp>
      <p:sp>
        <p:nvSpPr>
          <p:cNvPr id="8" name="7 Elipse"/>
          <p:cNvSpPr/>
          <p:nvPr>
            <p:custDataLst>
              <p:tags r:id="rId6"/>
            </p:custDataLst>
          </p:nvPr>
        </p:nvSpPr>
        <p:spPr>
          <a:xfrm>
            <a:off x="2714625" y="285591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9</a:t>
            </a:r>
            <a:endParaRPr lang="es-PE" sz="2200" baseline="-25000" dirty="0"/>
          </a:p>
        </p:txBody>
      </p:sp>
      <p:sp>
        <p:nvSpPr>
          <p:cNvPr id="9" name="8 Elipse"/>
          <p:cNvSpPr/>
          <p:nvPr>
            <p:custDataLst>
              <p:tags r:id="rId7"/>
            </p:custDataLst>
          </p:nvPr>
        </p:nvSpPr>
        <p:spPr>
          <a:xfrm>
            <a:off x="7286625" y="285591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4</a:t>
            </a:r>
            <a:endParaRPr lang="es-PE" sz="2200" baseline="-25000" dirty="0"/>
          </a:p>
        </p:txBody>
      </p:sp>
      <p:sp>
        <p:nvSpPr>
          <p:cNvPr id="10" name="9 Elipse"/>
          <p:cNvSpPr/>
          <p:nvPr>
            <p:custDataLst>
              <p:tags r:id="rId8"/>
            </p:custDataLst>
          </p:nvPr>
        </p:nvSpPr>
        <p:spPr>
          <a:xfrm>
            <a:off x="6143625" y="285591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8</a:t>
            </a:r>
            <a:endParaRPr lang="es-PE" sz="2200" baseline="-25000" dirty="0"/>
          </a:p>
        </p:txBody>
      </p:sp>
      <p:cxnSp>
        <p:nvCxnSpPr>
          <p:cNvPr id="11" name="10 Conector recto de flecha"/>
          <p:cNvCxnSpPr>
            <a:stCxn id="7" idx="6"/>
            <a:endCxn id="8" idx="2"/>
          </p:cNvCxnSpPr>
          <p:nvPr>
            <p:custDataLst>
              <p:tags r:id="rId9"/>
            </p:custDataLst>
          </p:nvPr>
        </p:nvCxnSpPr>
        <p:spPr>
          <a:xfrm>
            <a:off x="2357438" y="3213100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0" idx="6"/>
            <a:endCxn id="9" idx="2"/>
          </p:cNvCxnSpPr>
          <p:nvPr>
            <p:custDataLst>
              <p:tags r:id="rId10"/>
            </p:custDataLst>
          </p:nvPr>
        </p:nvCxnSpPr>
        <p:spPr>
          <a:xfrm>
            <a:off x="6929438" y="3213100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6" idx="6"/>
            <a:endCxn id="71" idx="2"/>
          </p:cNvCxnSpPr>
          <p:nvPr>
            <p:custDataLst>
              <p:tags r:id="rId11"/>
            </p:custDataLst>
          </p:nvPr>
        </p:nvCxnSpPr>
        <p:spPr>
          <a:xfrm>
            <a:off x="4714875" y="3213100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6"/>
            <a:endCxn id="6" idx="2"/>
          </p:cNvCxnSpPr>
          <p:nvPr>
            <p:custDataLst>
              <p:tags r:id="rId12"/>
            </p:custDataLst>
          </p:nvPr>
        </p:nvCxnSpPr>
        <p:spPr>
          <a:xfrm>
            <a:off x="3500438" y="3213100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>
            <p:custDataLst>
              <p:tags r:id="rId13"/>
            </p:custDataLst>
          </p:nvPr>
        </p:nvSpPr>
        <p:spPr>
          <a:xfrm>
            <a:off x="1500188" y="4999038"/>
            <a:ext cx="657225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7" name="16 Elipse"/>
          <p:cNvSpPr/>
          <p:nvPr>
            <p:custDataLst>
              <p:tags r:id="rId14"/>
            </p:custDataLst>
          </p:nvPr>
        </p:nvSpPr>
        <p:spPr>
          <a:xfrm>
            <a:off x="3929063" y="5070475"/>
            <a:ext cx="785812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6</a:t>
            </a:r>
            <a:endParaRPr lang="es-PE" sz="2200" baseline="-25000" dirty="0"/>
          </a:p>
        </p:txBody>
      </p:sp>
      <p:sp>
        <p:nvSpPr>
          <p:cNvPr id="18" name="17 Elipse"/>
          <p:cNvSpPr/>
          <p:nvPr>
            <p:custDataLst>
              <p:tags r:id="rId15"/>
            </p:custDataLst>
          </p:nvPr>
        </p:nvSpPr>
        <p:spPr>
          <a:xfrm>
            <a:off x="1571625" y="50704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8</a:t>
            </a:r>
            <a:endParaRPr lang="es-PE" sz="2200" baseline="-25000" dirty="0"/>
          </a:p>
        </p:txBody>
      </p:sp>
      <p:sp>
        <p:nvSpPr>
          <p:cNvPr id="19" name="18 Elipse"/>
          <p:cNvSpPr/>
          <p:nvPr>
            <p:custDataLst>
              <p:tags r:id="rId16"/>
            </p:custDataLst>
          </p:nvPr>
        </p:nvSpPr>
        <p:spPr>
          <a:xfrm>
            <a:off x="2714625" y="50704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5</a:t>
            </a:r>
            <a:endParaRPr lang="es-PE" sz="2200" baseline="-25000" dirty="0"/>
          </a:p>
        </p:txBody>
      </p:sp>
      <p:sp>
        <p:nvSpPr>
          <p:cNvPr id="20" name="19 Elipse"/>
          <p:cNvSpPr/>
          <p:nvPr>
            <p:custDataLst>
              <p:tags r:id="rId17"/>
            </p:custDataLst>
          </p:nvPr>
        </p:nvSpPr>
        <p:spPr>
          <a:xfrm>
            <a:off x="7286625" y="50704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7</a:t>
            </a:r>
            <a:endParaRPr lang="es-PE" sz="2200" baseline="-25000" dirty="0"/>
          </a:p>
        </p:txBody>
      </p:sp>
      <p:sp>
        <p:nvSpPr>
          <p:cNvPr id="21" name="20 Elipse"/>
          <p:cNvSpPr/>
          <p:nvPr>
            <p:custDataLst>
              <p:tags r:id="rId18"/>
            </p:custDataLst>
          </p:nvPr>
        </p:nvSpPr>
        <p:spPr>
          <a:xfrm>
            <a:off x="6143625" y="50704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5</a:t>
            </a:r>
            <a:endParaRPr lang="es-PE" sz="2200" baseline="-25000" dirty="0"/>
          </a:p>
        </p:txBody>
      </p:sp>
      <p:cxnSp>
        <p:nvCxnSpPr>
          <p:cNvPr id="22" name="21 Conector recto de flecha"/>
          <p:cNvCxnSpPr>
            <a:stCxn id="18" idx="6"/>
            <a:endCxn id="19" idx="2"/>
          </p:cNvCxnSpPr>
          <p:nvPr>
            <p:custDataLst>
              <p:tags r:id="rId19"/>
            </p:custDataLst>
          </p:nvPr>
        </p:nvCxnSpPr>
        <p:spPr>
          <a:xfrm>
            <a:off x="2357438" y="542766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21" idx="6"/>
            <a:endCxn id="20" idx="2"/>
          </p:cNvCxnSpPr>
          <p:nvPr>
            <p:custDataLst>
              <p:tags r:id="rId20"/>
            </p:custDataLst>
          </p:nvPr>
        </p:nvCxnSpPr>
        <p:spPr>
          <a:xfrm>
            <a:off x="6929438" y="542766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7" idx="6"/>
            <a:endCxn id="79" idx="2"/>
          </p:cNvCxnSpPr>
          <p:nvPr>
            <p:custDataLst>
              <p:tags r:id="rId21"/>
            </p:custDataLst>
          </p:nvPr>
        </p:nvCxnSpPr>
        <p:spPr>
          <a:xfrm>
            <a:off x="4714875" y="542766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79" idx="6"/>
            <a:endCxn id="21" idx="2"/>
          </p:cNvCxnSpPr>
          <p:nvPr>
            <p:custDataLst>
              <p:tags r:id="rId22"/>
            </p:custDataLst>
          </p:nvPr>
        </p:nvCxnSpPr>
        <p:spPr>
          <a:xfrm>
            <a:off x="5786438" y="542766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9" idx="6"/>
            <a:endCxn id="17" idx="2"/>
          </p:cNvCxnSpPr>
          <p:nvPr>
            <p:custDataLst>
              <p:tags r:id="rId23"/>
            </p:custDataLst>
          </p:nvPr>
        </p:nvCxnSpPr>
        <p:spPr>
          <a:xfrm>
            <a:off x="3500438" y="5427663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6" name="26 CuadroTexto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-71438" y="4141788"/>
            <a:ext cx="1071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/>
              <a:t>El carro entra</a:t>
            </a:r>
            <a:endParaRPr lang="es-PE"/>
          </a:p>
        </p:txBody>
      </p:sp>
      <p:sp>
        <p:nvSpPr>
          <p:cNvPr id="28697" name="27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072438" y="3998913"/>
            <a:ext cx="1143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/>
              <a:t>El carro completo sale</a:t>
            </a:r>
            <a:endParaRPr lang="es-PE"/>
          </a:p>
        </p:txBody>
      </p:sp>
      <p:sp>
        <p:nvSpPr>
          <p:cNvPr id="29" name="28 Elipse"/>
          <p:cNvSpPr/>
          <p:nvPr>
            <p:custDataLst>
              <p:tags r:id="rId26"/>
            </p:custDataLst>
          </p:nvPr>
        </p:nvSpPr>
        <p:spPr>
          <a:xfrm>
            <a:off x="714375" y="3498850"/>
            <a:ext cx="500063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cxnSp>
        <p:nvCxnSpPr>
          <p:cNvPr id="30" name="29 Conector recto de flecha"/>
          <p:cNvCxnSpPr>
            <a:stCxn id="29" idx="7"/>
            <a:endCxn id="7" idx="2"/>
          </p:cNvCxnSpPr>
          <p:nvPr>
            <p:custDataLst>
              <p:tags r:id="rId27"/>
            </p:custDataLst>
          </p:nvPr>
        </p:nvCxnSpPr>
        <p:spPr>
          <a:xfrm rot="5400000" flipH="1" flipV="1">
            <a:off x="1177131" y="3177382"/>
            <a:ext cx="358775" cy="4302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8696" idx="0"/>
            <a:endCxn id="29" idx="3"/>
          </p:cNvCxnSpPr>
          <p:nvPr>
            <p:custDataLst>
              <p:tags r:id="rId28"/>
            </p:custDataLst>
          </p:nvPr>
        </p:nvCxnSpPr>
        <p:spPr>
          <a:xfrm rot="5400000" flipH="1" flipV="1">
            <a:off x="516731" y="3871119"/>
            <a:ext cx="217488" cy="3238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Elipse"/>
          <p:cNvSpPr/>
          <p:nvPr>
            <p:custDataLst>
              <p:tags r:id="rId29"/>
            </p:custDataLst>
          </p:nvPr>
        </p:nvSpPr>
        <p:spPr>
          <a:xfrm>
            <a:off x="785813" y="48561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4</a:t>
            </a:r>
            <a:endParaRPr lang="es-PE" sz="1500" baseline="-25000" dirty="0"/>
          </a:p>
        </p:txBody>
      </p:sp>
      <p:cxnSp>
        <p:nvCxnSpPr>
          <p:cNvPr id="33" name="32 Conector recto de flecha"/>
          <p:cNvCxnSpPr>
            <a:stCxn id="32" idx="5"/>
            <a:endCxn id="18" idx="2"/>
          </p:cNvCxnSpPr>
          <p:nvPr>
            <p:custDataLst>
              <p:tags r:id="rId30"/>
            </p:custDataLst>
          </p:nvPr>
        </p:nvCxnSpPr>
        <p:spPr>
          <a:xfrm rot="16200000" flipH="1">
            <a:off x="1319213" y="5175250"/>
            <a:ext cx="146050" cy="3587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8696" idx="2"/>
            <a:endCxn id="32" idx="1"/>
          </p:cNvCxnSpPr>
          <p:nvPr>
            <p:custDataLst>
              <p:tags r:id="rId31"/>
            </p:custDataLst>
          </p:nvPr>
        </p:nvCxnSpPr>
        <p:spPr>
          <a:xfrm rot="16200000" flipH="1">
            <a:off x="590550" y="4660900"/>
            <a:ext cx="141288" cy="3952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8" idx="7"/>
            <a:endCxn id="8" idx="3"/>
          </p:cNvCxnSpPr>
          <p:nvPr>
            <p:custDataLst>
              <p:tags r:id="rId32"/>
            </p:custDataLst>
          </p:nvPr>
        </p:nvCxnSpPr>
        <p:spPr>
          <a:xfrm rot="5400000" flipH="1" flipV="1">
            <a:off x="1681163" y="4025900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7" idx="5"/>
            <a:endCxn id="19" idx="1"/>
          </p:cNvCxnSpPr>
          <p:nvPr>
            <p:custDataLst>
              <p:tags r:id="rId33"/>
            </p:custDataLst>
          </p:nvPr>
        </p:nvCxnSpPr>
        <p:spPr>
          <a:xfrm rot="16200000" flipH="1">
            <a:off x="1681163" y="4025900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>
            <p:custDataLst>
              <p:tags r:id="rId34"/>
            </p:custDataLst>
          </p:nvPr>
        </p:nvSpPr>
        <p:spPr>
          <a:xfrm>
            <a:off x="2071688" y="37846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sp>
        <p:nvSpPr>
          <p:cNvPr id="38" name="37 Elipse"/>
          <p:cNvSpPr/>
          <p:nvPr>
            <p:custDataLst>
              <p:tags r:id="rId35"/>
            </p:custDataLst>
          </p:nvPr>
        </p:nvSpPr>
        <p:spPr>
          <a:xfrm>
            <a:off x="2071688" y="43561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cxnSp>
        <p:nvCxnSpPr>
          <p:cNvPr id="39" name="38 Conector recto de flecha"/>
          <p:cNvCxnSpPr/>
          <p:nvPr>
            <p:custDataLst>
              <p:tags r:id="rId36"/>
            </p:custDataLst>
          </p:nvPr>
        </p:nvCxnSpPr>
        <p:spPr>
          <a:xfrm rot="5400000" flipH="1" flipV="1">
            <a:off x="2824957" y="4026694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>
            <p:custDataLst>
              <p:tags r:id="rId37"/>
            </p:custDataLst>
          </p:nvPr>
        </p:nvCxnSpPr>
        <p:spPr>
          <a:xfrm rot="16200000" flipH="1">
            <a:off x="2824957" y="4026694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>
            <p:custDataLst>
              <p:tags r:id="rId38"/>
            </p:custDataLst>
          </p:nvPr>
        </p:nvSpPr>
        <p:spPr>
          <a:xfrm>
            <a:off x="3214688" y="43561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1</a:t>
            </a:r>
            <a:endParaRPr lang="es-PE" sz="1500" baseline="-25000" dirty="0"/>
          </a:p>
        </p:txBody>
      </p:sp>
      <p:cxnSp>
        <p:nvCxnSpPr>
          <p:cNvPr id="43" name="42 Conector recto de flecha"/>
          <p:cNvCxnSpPr/>
          <p:nvPr>
            <p:custDataLst>
              <p:tags r:id="rId39"/>
            </p:custDataLst>
          </p:nvPr>
        </p:nvCxnSpPr>
        <p:spPr>
          <a:xfrm rot="5400000" flipH="1" flipV="1">
            <a:off x="6254751" y="4025900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>
            <p:custDataLst>
              <p:tags r:id="rId40"/>
            </p:custDataLst>
          </p:nvPr>
        </p:nvCxnSpPr>
        <p:spPr>
          <a:xfrm rot="16200000" flipH="1">
            <a:off x="6254751" y="4025900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>
            <p:custDataLst>
              <p:tags r:id="rId41"/>
            </p:custDataLst>
          </p:nvPr>
        </p:nvSpPr>
        <p:spPr>
          <a:xfrm>
            <a:off x="6643688" y="37846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4</a:t>
            </a:r>
            <a:endParaRPr lang="es-PE" sz="1500" baseline="-25000" dirty="0"/>
          </a:p>
        </p:txBody>
      </p:sp>
      <p:sp>
        <p:nvSpPr>
          <p:cNvPr id="46" name="45 Elipse"/>
          <p:cNvSpPr/>
          <p:nvPr>
            <p:custDataLst>
              <p:tags r:id="rId42"/>
            </p:custDataLst>
          </p:nvPr>
        </p:nvSpPr>
        <p:spPr>
          <a:xfrm>
            <a:off x="6643688" y="43561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1</a:t>
            </a:r>
            <a:endParaRPr lang="es-PE" sz="1500" baseline="-25000" dirty="0"/>
          </a:p>
        </p:txBody>
      </p:sp>
      <p:sp>
        <p:nvSpPr>
          <p:cNvPr id="52" name="51 Elipse"/>
          <p:cNvSpPr/>
          <p:nvPr>
            <p:custDataLst>
              <p:tags r:id="rId43"/>
            </p:custDataLst>
          </p:nvPr>
        </p:nvSpPr>
        <p:spPr>
          <a:xfrm>
            <a:off x="8215313" y="342741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3</a:t>
            </a:r>
            <a:endParaRPr lang="es-PE" sz="1500" baseline="-25000" dirty="0"/>
          </a:p>
        </p:txBody>
      </p:sp>
      <p:sp>
        <p:nvSpPr>
          <p:cNvPr id="53" name="52 Elipse"/>
          <p:cNvSpPr/>
          <p:nvPr>
            <p:custDataLst>
              <p:tags r:id="rId44"/>
            </p:custDataLst>
          </p:nvPr>
        </p:nvSpPr>
        <p:spPr>
          <a:xfrm>
            <a:off x="8215313" y="4999038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cxnSp>
        <p:nvCxnSpPr>
          <p:cNvPr id="54" name="53 Conector recto de flecha"/>
          <p:cNvCxnSpPr>
            <a:stCxn id="9" idx="6"/>
            <a:endCxn id="52" idx="1"/>
          </p:cNvCxnSpPr>
          <p:nvPr>
            <p:custDataLst>
              <p:tags r:id="rId45"/>
            </p:custDataLst>
          </p:nvPr>
        </p:nvCxnSpPr>
        <p:spPr>
          <a:xfrm>
            <a:off x="8072438" y="3213100"/>
            <a:ext cx="215900" cy="2873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52" idx="5"/>
          </p:cNvCxnSpPr>
          <p:nvPr>
            <p:custDataLst>
              <p:tags r:id="rId46"/>
            </p:custDataLst>
          </p:nvPr>
        </p:nvCxnSpPr>
        <p:spPr>
          <a:xfrm rot="16200000" flipH="1">
            <a:off x="8677275" y="3817938"/>
            <a:ext cx="146050" cy="2159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0" idx="6"/>
            <a:endCxn id="53" idx="2"/>
          </p:cNvCxnSpPr>
          <p:nvPr>
            <p:custDataLst>
              <p:tags r:id="rId47"/>
            </p:custDataLst>
          </p:nvPr>
        </p:nvCxnSpPr>
        <p:spPr>
          <a:xfrm flipV="1">
            <a:off x="8072438" y="5248275"/>
            <a:ext cx="142875" cy="1793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53" idx="7"/>
          </p:cNvCxnSpPr>
          <p:nvPr>
            <p:custDataLst>
              <p:tags r:id="rId48"/>
            </p:custDataLst>
          </p:nvPr>
        </p:nvCxnSpPr>
        <p:spPr>
          <a:xfrm rot="5400000" flipH="1" flipV="1">
            <a:off x="8642350" y="4856163"/>
            <a:ext cx="215900" cy="2159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21" name="57 CuadroTexto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1428750" y="235585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1,1</a:t>
            </a:r>
            <a:endParaRPr lang="es-PE" sz="1100" baseline="-25000"/>
          </a:p>
        </p:txBody>
      </p:sp>
      <p:sp>
        <p:nvSpPr>
          <p:cNvPr id="28722" name="58 CuadroTexto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571750" y="235585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1,2</a:t>
            </a:r>
            <a:endParaRPr lang="es-PE" sz="1100" baseline="-25000"/>
          </a:p>
        </p:txBody>
      </p:sp>
      <p:sp>
        <p:nvSpPr>
          <p:cNvPr id="28723" name="59 CuadroTexto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786188" y="235585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1,3</a:t>
            </a:r>
            <a:endParaRPr lang="es-PE" sz="1100" baseline="-25000"/>
          </a:p>
        </p:txBody>
      </p:sp>
      <p:sp>
        <p:nvSpPr>
          <p:cNvPr id="28724" name="60 CuadroTexto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857750" y="235585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1,4</a:t>
            </a:r>
            <a:endParaRPr lang="es-PE" sz="1100" baseline="-25000"/>
          </a:p>
        </p:txBody>
      </p:sp>
      <p:sp>
        <p:nvSpPr>
          <p:cNvPr id="28725" name="61 CuadroTexto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040438" y="2341563"/>
            <a:ext cx="1071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1,5</a:t>
            </a:r>
            <a:endParaRPr lang="es-PE" sz="1100" baseline="-25000"/>
          </a:p>
        </p:txBody>
      </p:sp>
      <p:sp>
        <p:nvSpPr>
          <p:cNvPr id="28726" name="62 CuadroTexto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500188" y="5856288"/>
            <a:ext cx="1071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2,1</a:t>
            </a:r>
            <a:endParaRPr lang="es-PE" sz="1100" baseline="-25000"/>
          </a:p>
        </p:txBody>
      </p:sp>
      <p:sp>
        <p:nvSpPr>
          <p:cNvPr id="28727" name="63 CuadroTexto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643188" y="5856288"/>
            <a:ext cx="1071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2,2</a:t>
            </a:r>
            <a:endParaRPr lang="es-PE" sz="1100" baseline="-25000"/>
          </a:p>
        </p:txBody>
      </p:sp>
      <p:sp>
        <p:nvSpPr>
          <p:cNvPr id="28728" name="64 CuadroTexto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857625" y="5856288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2,3</a:t>
            </a:r>
            <a:endParaRPr lang="es-PE" sz="1100" baseline="-25000"/>
          </a:p>
        </p:txBody>
      </p:sp>
      <p:sp>
        <p:nvSpPr>
          <p:cNvPr id="28729" name="67 CuadroTexto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1438" y="2998788"/>
            <a:ext cx="1071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400"/>
              <a:t>Línea 1</a:t>
            </a:r>
            <a:endParaRPr lang="es-PE" sz="1400" baseline="-25000"/>
          </a:p>
        </p:txBody>
      </p:sp>
      <p:sp>
        <p:nvSpPr>
          <p:cNvPr id="28730" name="68 CuadroTexto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0" y="5356225"/>
            <a:ext cx="10715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400"/>
              <a:t>Línea 2</a:t>
            </a:r>
            <a:endParaRPr lang="es-PE" sz="1400" baseline="-25000"/>
          </a:p>
        </p:txBody>
      </p:sp>
      <p:sp>
        <p:nvSpPr>
          <p:cNvPr id="71" name="70 Elipse"/>
          <p:cNvSpPr/>
          <p:nvPr>
            <p:custDataLst>
              <p:tags r:id="rId59"/>
            </p:custDataLst>
          </p:nvPr>
        </p:nvSpPr>
        <p:spPr>
          <a:xfrm>
            <a:off x="5000625" y="285591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4</a:t>
            </a:r>
            <a:endParaRPr lang="es-PE" sz="2200" baseline="-25000" dirty="0"/>
          </a:p>
        </p:txBody>
      </p:sp>
      <p:cxnSp>
        <p:nvCxnSpPr>
          <p:cNvPr id="74" name="73 Conector recto de flecha"/>
          <p:cNvCxnSpPr>
            <a:stCxn id="71" idx="6"/>
            <a:endCxn id="10" idx="2"/>
          </p:cNvCxnSpPr>
          <p:nvPr>
            <p:custDataLst>
              <p:tags r:id="rId60"/>
            </p:custDataLst>
          </p:nvPr>
        </p:nvCxnSpPr>
        <p:spPr>
          <a:xfrm>
            <a:off x="5786438" y="3213100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Elipse"/>
          <p:cNvSpPr/>
          <p:nvPr>
            <p:custDataLst>
              <p:tags r:id="rId61"/>
            </p:custDataLst>
          </p:nvPr>
        </p:nvSpPr>
        <p:spPr>
          <a:xfrm>
            <a:off x="5000625" y="507047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4</a:t>
            </a:r>
            <a:endParaRPr lang="es-PE" sz="2200" baseline="-25000" dirty="0"/>
          </a:p>
        </p:txBody>
      </p:sp>
      <p:sp>
        <p:nvSpPr>
          <p:cNvPr id="82" name="81 Elipse"/>
          <p:cNvSpPr/>
          <p:nvPr>
            <p:custDataLst>
              <p:tags r:id="rId62"/>
            </p:custDataLst>
          </p:nvPr>
        </p:nvSpPr>
        <p:spPr>
          <a:xfrm>
            <a:off x="3214688" y="37846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3</a:t>
            </a:r>
            <a:endParaRPr lang="es-PE" sz="1500" baseline="-25000" dirty="0"/>
          </a:p>
        </p:txBody>
      </p:sp>
      <p:cxnSp>
        <p:nvCxnSpPr>
          <p:cNvPr id="83" name="82 Conector recto de flecha"/>
          <p:cNvCxnSpPr/>
          <p:nvPr>
            <p:custDataLst>
              <p:tags r:id="rId63"/>
            </p:custDataLst>
          </p:nvPr>
        </p:nvCxnSpPr>
        <p:spPr>
          <a:xfrm rot="5400000" flipH="1" flipV="1">
            <a:off x="4039394" y="4026694"/>
            <a:ext cx="1708150" cy="585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>
            <p:custDataLst>
              <p:tags r:id="rId64"/>
            </p:custDataLst>
          </p:nvPr>
        </p:nvCxnSpPr>
        <p:spPr>
          <a:xfrm rot="16200000" flipH="1">
            <a:off x="4039394" y="4026694"/>
            <a:ext cx="1708150" cy="585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Elipse"/>
          <p:cNvSpPr/>
          <p:nvPr>
            <p:custDataLst>
              <p:tags r:id="rId65"/>
            </p:custDataLst>
          </p:nvPr>
        </p:nvSpPr>
        <p:spPr>
          <a:xfrm>
            <a:off x="4429125" y="4356100"/>
            <a:ext cx="500063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sp>
        <p:nvSpPr>
          <p:cNvPr id="86" name="85 Elipse"/>
          <p:cNvSpPr/>
          <p:nvPr>
            <p:custDataLst>
              <p:tags r:id="rId66"/>
            </p:custDataLst>
          </p:nvPr>
        </p:nvSpPr>
        <p:spPr>
          <a:xfrm>
            <a:off x="4429125" y="3784600"/>
            <a:ext cx="500063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1</a:t>
            </a:r>
            <a:endParaRPr lang="es-PE" sz="1500" baseline="-25000" dirty="0"/>
          </a:p>
        </p:txBody>
      </p:sp>
      <p:cxnSp>
        <p:nvCxnSpPr>
          <p:cNvPr id="87" name="86 Conector recto de flecha"/>
          <p:cNvCxnSpPr/>
          <p:nvPr>
            <p:custDataLst>
              <p:tags r:id="rId67"/>
            </p:custDataLst>
          </p:nvPr>
        </p:nvCxnSpPr>
        <p:spPr>
          <a:xfrm rot="5400000" flipH="1" flipV="1">
            <a:off x="5110957" y="4026694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>
            <p:custDataLst>
              <p:tags r:id="rId68"/>
            </p:custDataLst>
          </p:nvPr>
        </p:nvCxnSpPr>
        <p:spPr>
          <a:xfrm rot="16200000" flipH="1">
            <a:off x="5110957" y="4026694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Elipse"/>
          <p:cNvSpPr/>
          <p:nvPr>
            <p:custDataLst>
              <p:tags r:id="rId69"/>
            </p:custDataLst>
          </p:nvPr>
        </p:nvSpPr>
        <p:spPr>
          <a:xfrm>
            <a:off x="5500688" y="43561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sp>
        <p:nvSpPr>
          <p:cNvPr id="90" name="89 Elipse"/>
          <p:cNvSpPr/>
          <p:nvPr>
            <p:custDataLst>
              <p:tags r:id="rId70"/>
            </p:custDataLst>
          </p:nvPr>
        </p:nvSpPr>
        <p:spPr>
          <a:xfrm>
            <a:off x="5500688" y="378460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3</a:t>
            </a:r>
            <a:endParaRPr lang="es-PE" sz="1500" baseline="-25000" dirty="0"/>
          </a:p>
        </p:txBody>
      </p:sp>
      <p:sp>
        <p:nvSpPr>
          <p:cNvPr id="28743" name="99 CuadroTexto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143750" y="235585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1,6</a:t>
            </a:r>
            <a:endParaRPr lang="es-PE" sz="1100" baseline="-25000"/>
          </a:p>
        </p:txBody>
      </p:sp>
      <p:sp>
        <p:nvSpPr>
          <p:cNvPr id="28744" name="100 CuadroTexto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4857750" y="5856288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S2</a:t>
            </a:r>
            <a:r>
              <a:rPr lang="es-ES" sz="1100" baseline="-25000"/>
              <a:t>,4</a:t>
            </a:r>
            <a:endParaRPr lang="es-PE" sz="1100" baseline="-25000"/>
          </a:p>
        </p:txBody>
      </p:sp>
      <p:sp>
        <p:nvSpPr>
          <p:cNvPr id="28745" name="101 CuadroTexto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040438" y="584200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2,5</a:t>
            </a:r>
            <a:endParaRPr lang="es-PE" sz="1100" baseline="-25000"/>
          </a:p>
        </p:txBody>
      </p:sp>
      <p:sp>
        <p:nvSpPr>
          <p:cNvPr id="28746" name="102 CuadroTexto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143750" y="5856288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2,6</a:t>
            </a:r>
            <a:endParaRPr lang="es-PE" sz="1100" baseline="-25000"/>
          </a:p>
        </p:txBody>
      </p:sp>
      <p:sp>
        <p:nvSpPr>
          <p:cNvPr id="28747" name="2 Marcador de contenido"/>
          <p:cNvSpPr>
            <a:spLocks noGrp="1"/>
          </p:cNvSpPr>
          <p:nvPr>
            <p:ph sz="quarter" idx="1"/>
            <p:custDataLst>
              <p:tags r:id="rId75"/>
            </p:custDataLst>
          </p:nvPr>
        </p:nvSpPr>
        <p:spPr>
          <a:xfrm>
            <a:off x="612775" y="1600200"/>
            <a:ext cx="8153400" cy="4829175"/>
          </a:xfrm>
        </p:spPr>
        <p:txBody>
          <a:bodyPr/>
          <a:lstStyle/>
          <a:p>
            <a:r>
              <a:rPr lang="es-ES" sz="2400" smtClean="0"/>
              <a:t>Un ejemplo: ¿Cuál sería el camino para mayor urgencia?</a:t>
            </a:r>
            <a:endParaRPr lang="es-PE" sz="24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1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z="2400" smtClean="0"/>
              <a:t>El camino más rápido de atravesar por la estación S</a:t>
            </a:r>
            <a:r>
              <a:rPr lang="es-ES" sz="2400" baseline="-25000" smtClean="0"/>
              <a:t>1,j</a:t>
            </a:r>
            <a:r>
              <a:rPr lang="es-ES" sz="2400" smtClean="0"/>
              <a:t> es una de las 2 siguientes opciones:</a:t>
            </a:r>
          </a:p>
          <a:p>
            <a:pPr lvl="1"/>
            <a:r>
              <a:rPr lang="es-ES" sz="2000" smtClean="0"/>
              <a:t>el camino más rápido hasta S</a:t>
            </a:r>
            <a:r>
              <a:rPr lang="es-ES" sz="2000" baseline="-25000" smtClean="0"/>
              <a:t>1,j-1</a:t>
            </a:r>
            <a:r>
              <a:rPr lang="es-ES" sz="2000" smtClean="0"/>
              <a:t> y luego ir a través de  S</a:t>
            </a:r>
            <a:r>
              <a:rPr lang="es-ES" sz="2000" baseline="-25000" smtClean="0"/>
              <a:t>1,j-1</a:t>
            </a:r>
          </a:p>
          <a:p>
            <a:pPr lvl="1"/>
            <a:r>
              <a:rPr lang="es-ES" sz="2000" smtClean="0"/>
              <a:t>el camino más rápido hasta S</a:t>
            </a:r>
            <a:r>
              <a:rPr lang="es-ES" sz="2000" baseline="-25000" smtClean="0"/>
              <a:t>2,j-1</a:t>
            </a:r>
            <a:r>
              <a:rPr lang="es-ES" sz="2000" smtClean="0"/>
              <a:t>, una transferencia de la línea 2 a la 1 y luego luego ir a través de S</a:t>
            </a:r>
            <a:r>
              <a:rPr lang="es-ES" sz="2000" baseline="-25000" smtClean="0"/>
              <a:t>1,j-1</a:t>
            </a:r>
          </a:p>
          <a:p>
            <a:r>
              <a:rPr lang="es-ES" sz="2400" smtClean="0"/>
              <a:t>Para la línea S</a:t>
            </a:r>
            <a:r>
              <a:rPr lang="es-ES" sz="2400" baseline="-25000" smtClean="0"/>
              <a:t>2,j </a:t>
            </a:r>
            <a:r>
              <a:rPr lang="es-ES" sz="2400" smtClean="0"/>
              <a:t>la inversa:</a:t>
            </a:r>
          </a:p>
          <a:p>
            <a:pPr lvl="1"/>
            <a:r>
              <a:rPr lang="es-ES" sz="2000" smtClean="0"/>
              <a:t>el camino más rápido hasta S</a:t>
            </a:r>
            <a:r>
              <a:rPr lang="es-ES" sz="2000" baseline="-25000" smtClean="0"/>
              <a:t>2,j-1</a:t>
            </a:r>
            <a:r>
              <a:rPr lang="es-ES" sz="2000" smtClean="0"/>
              <a:t> y luego ir a través de  S</a:t>
            </a:r>
            <a:r>
              <a:rPr lang="es-ES" sz="2000" baseline="-25000" smtClean="0"/>
              <a:t>2,j-1</a:t>
            </a:r>
          </a:p>
          <a:p>
            <a:pPr lvl="1"/>
            <a:r>
              <a:rPr lang="es-ES" sz="2000" smtClean="0"/>
              <a:t>el camino más rápido hasta S</a:t>
            </a:r>
            <a:r>
              <a:rPr lang="es-ES" sz="2000" baseline="-25000" smtClean="0"/>
              <a:t>1,j-1</a:t>
            </a:r>
            <a:r>
              <a:rPr lang="es-ES" sz="2000" smtClean="0"/>
              <a:t>, una transferencia de la línea 1 a la 2 y luego luego ir a través de S</a:t>
            </a:r>
            <a:r>
              <a:rPr lang="es-ES" sz="2000" baseline="-25000" smtClean="0"/>
              <a:t>2,j-1</a:t>
            </a:r>
          </a:p>
        </p:txBody>
      </p:sp>
      <p:sp>
        <p:nvSpPr>
          <p:cNvPr id="29699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6673850" cy="990600"/>
          </a:xfrm>
        </p:spPr>
        <p:txBody>
          <a:bodyPr/>
          <a:lstStyle/>
          <a:p>
            <a:r>
              <a:rPr lang="es-ES" sz="3200" smtClean="0"/>
              <a:t>1</a:t>
            </a:r>
            <a:r>
              <a:rPr lang="es-ES" sz="3200" baseline="30000" smtClean="0"/>
              <a:t>er</a:t>
            </a:r>
            <a:r>
              <a:rPr lang="es-ES" sz="3200" smtClean="0"/>
              <a:t> paso: Describe la estructura de una solución óptima</a:t>
            </a:r>
            <a:endParaRPr lang="es-PE" sz="32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0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775" y="1600200"/>
            <a:ext cx="8153400" cy="4900613"/>
          </a:xfrm>
        </p:spPr>
        <p:txBody>
          <a:bodyPr/>
          <a:lstStyle/>
          <a:p>
            <a:r>
              <a:rPr lang="es-ES" smtClean="0"/>
              <a:t>Digamos que f</a:t>
            </a:r>
            <a:r>
              <a:rPr lang="es-ES" baseline="-25000" smtClean="0"/>
              <a:t>i</a:t>
            </a:r>
            <a:r>
              <a:rPr lang="es-ES" smtClean="0"/>
              <a:t>[j] denota el camino más corto desde el comienzo hasta atravesar la estación S</a:t>
            </a:r>
            <a:r>
              <a:rPr lang="es-ES" baseline="-25000" smtClean="0"/>
              <a:t>i,j</a:t>
            </a:r>
            <a:endParaRPr lang="es-ES" smtClean="0"/>
          </a:p>
          <a:p>
            <a:r>
              <a:rPr lang="es-ES" smtClean="0"/>
              <a:t>Nuestra meta es encontrar el camino más corto a través de la fábrica, denotaremos este </a:t>
            </a:r>
            <a:r>
              <a:rPr lang="es-ES" i="1" smtClean="0"/>
              <a:t>f</a:t>
            </a:r>
            <a:r>
              <a:rPr lang="es-ES" baseline="30000" smtClean="0"/>
              <a:t>*</a:t>
            </a:r>
          </a:p>
          <a:p>
            <a:pPr algn="just"/>
            <a:r>
              <a:rPr lang="es-ES" i="1" smtClean="0"/>
              <a:t>Nos </a:t>
            </a:r>
            <a:r>
              <a:rPr lang="es-ES" smtClean="0"/>
              <a:t>damos cuenta que :</a:t>
            </a:r>
          </a:p>
          <a:p>
            <a:pPr lvl="1" algn="just"/>
            <a:r>
              <a:rPr lang="es-ES" i="1" smtClean="0"/>
              <a:t>f</a:t>
            </a:r>
            <a:r>
              <a:rPr lang="es-ES" baseline="30000" smtClean="0"/>
              <a:t>* </a:t>
            </a:r>
            <a:r>
              <a:rPr lang="es-ES" smtClean="0"/>
              <a:t>= min (f</a:t>
            </a:r>
            <a:r>
              <a:rPr lang="es-ES" baseline="-25000" smtClean="0"/>
              <a:t>1</a:t>
            </a:r>
            <a:r>
              <a:rPr lang="es-ES" smtClean="0"/>
              <a:t>[n]+x</a:t>
            </a:r>
            <a:r>
              <a:rPr lang="es-ES" baseline="-25000" smtClean="0"/>
              <a:t>1</a:t>
            </a:r>
            <a:r>
              <a:rPr lang="es-ES" smtClean="0"/>
              <a:t>, f</a:t>
            </a:r>
            <a:r>
              <a:rPr lang="es-ES" baseline="-25000" smtClean="0"/>
              <a:t>2</a:t>
            </a:r>
            <a:r>
              <a:rPr lang="es-ES" smtClean="0"/>
              <a:t>[n]+x</a:t>
            </a:r>
            <a:r>
              <a:rPr lang="es-ES" baseline="-25000" smtClean="0"/>
              <a:t>2</a:t>
            </a:r>
            <a:r>
              <a:rPr lang="es-ES" smtClean="0"/>
              <a:t>)</a:t>
            </a:r>
            <a:endParaRPr lang="es-ES" baseline="30000" smtClean="0"/>
          </a:p>
          <a:p>
            <a:r>
              <a:rPr lang="es-ES" smtClean="0"/>
              <a:t>¿Cuál es mi caso base?</a:t>
            </a:r>
          </a:p>
          <a:p>
            <a:pPr lvl="1"/>
            <a:r>
              <a:rPr lang="es-ES" smtClean="0"/>
              <a:t>Las primeras estaciones:</a:t>
            </a:r>
          </a:p>
          <a:p>
            <a:pPr lvl="2"/>
            <a:r>
              <a:rPr lang="es-ES" smtClean="0"/>
              <a:t>f</a:t>
            </a:r>
            <a:r>
              <a:rPr lang="es-ES" baseline="-25000" smtClean="0"/>
              <a:t>1</a:t>
            </a:r>
            <a:r>
              <a:rPr lang="es-ES" smtClean="0"/>
              <a:t>[1] = e</a:t>
            </a:r>
            <a:r>
              <a:rPr lang="es-ES" baseline="-25000" smtClean="0"/>
              <a:t>1</a:t>
            </a:r>
            <a:r>
              <a:rPr lang="es-ES" smtClean="0"/>
              <a:t> + a</a:t>
            </a:r>
            <a:r>
              <a:rPr lang="es-ES" baseline="-25000" smtClean="0"/>
              <a:t>1,1</a:t>
            </a:r>
          </a:p>
          <a:p>
            <a:pPr lvl="2"/>
            <a:r>
              <a:rPr lang="es-ES" smtClean="0"/>
              <a:t>f</a:t>
            </a:r>
            <a:r>
              <a:rPr lang="es-ES" baseline="-25000" smtClean="0"/>
              <a:t>2</a:t>
            </a:r>
            <a:r>
              <a:rPr lang="es-ES" smtClean="0"/>
              <a:t>[1] = e</a:t>
            </a:r>
            <a:r>
              <a:rPr lang="es-ES" baseline="-25000" smtClean="0"/>
              <a:t>2</a:t>
            </a:r>
            <a:r>
              <a:rPr lang="es-ES" smtClean="0"/>
              <a:t> + a</a:t>
            </a:r>
            <a:r>
              <a:rPr lang="es-ES" baseline="-25000" smtClean="0"/>
              <a:t>2,1</a:t>
            </a:r>
          </a:p>
        </p:txBody>
      </p:sp>
      <p:sp>
        <p:nvSpPr>
          <p:cNvPr id="30723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6888163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0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775" y="1600200"/>
            <a:ext cx="8153400" cy="4900613"/>
          </a:xfrm>
        </p:spPr>
        <p:txBody>
          <a:bodyPr/>
          <a:lstStyle/>
          <a:p>
            <a:r>
              <a:rPr lang="es-ES" smtClean="0"/>
              <a:t>Ahora, cómo calculamos los elementos f</a:t>
            </a:r>
            <a:r>
              <a:rPr lang="es-ES" baseline="-25000" smtClean="0"/>
              <a:t>i</a:t>
            </a:r>
            <a:r>
              <a:rPr lang="es-ES" smtClean="0"/>
              <a:t>[j] para j = 2, 3, 4, …, n e i = 1, 2</a:t>
            </a:r>
          </a:p>
          <a:p>
            <a:r>
              <a:rPr lang="es-ES" smtClean="0"/>
              <a:t>Como dijimos en el paso 1 para i = 1, tenemos 2 opciones y por ello la solución es:</a:t>
            </a:r>
          </a:p>
          <a:p>
            <a:pPr lvl="1"/>
            <a:r>
              <a:rPr lang="es-ES" smtClean="0"/>
              <a:t>f</a:t>
            </a:r>
            <a:r>
              <a:rPr lang="es-ES" baseline="-25000" smtClean="0"/>
              <a:t>1</a:t>
            </a:r>
            <a:r>
              <a:rPr lang="es-ES" smtClean="0"/>
              <a:t>[j] = min (f</a:t>
            </a:r>
            <a:r>
              <a:rPr lang="es-ES" baseline="-25000" smtClean="0"/>
              <a:t>1</a:t>
            </a:r>
            <a:r>
              <a:rPr lang="es-ES" smtClean="0"/>
              <a:t>[j-1] + a</a:t>
            </a:r>
            <a:r>
              <a:rPr lang="es-ES" baseline="-25000" smtClean="0"/>
              <a:t>1,j </a:t>
            </a:r>
            <a:r>
              <a:rPr lang="es-ES" smtClean="0"/>
              <a:t>, f</a:t>
            </a:r>
            <a:r>
              <a:rPr lang="es-ES" baseline="-25000" smtClean="0"/>
              <a:t>2</a:t>
            </a:r>
            <a:r>
              <a:rPr lang="es-ES" smtClean="0"/>
              <a:t>[j-1] + t</a:t>
            </a:r>
            <a:r>
              <a:rPr lang="es-ES" baseline="-25000" smtClean="0"/>
              <a:t>2,j-1</a:t>
            </a:r>
            <a:r>
              <a:rPr lang="es-ES" smtClean="0"/>
              <a:t>+ a</a:t>
            </a:r>
            <a:r>
              <a:rPr lang="es-ES" baseline="-25000" smtClean="0"/>
              <a:t>1,j </a:t>
            </a:r>
            <a:r>
              <a:rPr lang="es-ES" smtClean="0"/>
              <a:t>)</a:t>
            </a:r>
          </a:p>
          <a:p>
            <a:pPr lvl="1"/>
            <a:r>
              <a:rPr lang="es-ES" smtClean="0"/>
              <a:t>f</a:t>
            </a:r>
            <a:r>
              <a:rPr lang="es-ES" baseline="-25000" smtClean="0"/>
              <a:t>2</a:t>
            </a:r>
            <a:r>
              <a:rPr lang="es-ES" smtClean="0"/>
              <a:t>[j] = min (f</a:t>
            </a:r>
            <a:r>
              <a:rPr lang="es-ES" baseline="-25000" smtClean="0"/>
              <a:t>2</a:t>
            </a:r>
            <a:r>
              <a:rPr lang="es-ES" smtClean="0"/>
              <a:t>[j-1] + a</a:t>
            </a:r>
            <a:r>
              <a:rPr lang="es-ES" baseline="-25000" smtClean="0"/>
              <a:t>2,j </a:t>
            </a:r>
            <a:r>
              <a:rPr lang="es-ES" smtClean="0"/>
              <a:t>, f</a:t>
            </a:r>
            <a:r>
              <a:rPr lang="es-ES" baseline="-25000" smtClean="0"/>
              <a:t>1</a:t>
            </a:r>
            <a:r>
              <a:rPr lang="es-ES" smtClean="0"/>
              <a:t>[j-1] + t</a:t>
            </a:r>
            <a:r>
              <a:rPr lang="es-ES" baseline="-25000" smtClean="0"/>
              <a:t>1,j-1</a:t>
            </a:r>
            <a:r>
              <a:rPr lang="es-ES" smtClean="0"/>
              <a:t>+ a</a:t>
            </a:r>
            <a:r>
              <a:rPr lang="es-ES" baseline="-25000" smtClean="0"/>
              <a:t>2,j </a:t>
            </a:r>
            <a:r>
              <a:rPr lang="es-ES" smtClean="0"/>
              <a:t>)</a:t>
            </a:r>
          </a:p>
          <a:p>
            <a:pPr lvl="1"/>
            <a:endParaRPr lang="es-ES" smtClean="0"/>
          </a:p>
          <a:p>
            <a:endParaRPr lang="es-ES" baseline="-25000" smtClean="0"/>
          </a:p>
        </p:txBody>
      </p:sp>
      <p:sp>
        <p:nvSpPr>
          <p:cNvPr id="31747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6888163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3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775" y="1600200"/>
            <a:ext cx="8153400" cy="4900613"/>
          </a:xfrm>
        </p:spPr>
        <p:txBody>
          <a:bodyPr/>
          <a:lstStyle/>
          <a:p>
            <a:r>
              <a:rPr lang="es-ES" smtClean="0"/>
              <a:t>Ahora, cómo calculamos los elementos f</a:t>
            </a:r>
            <a:r>
              <a:rPr lang="es-ES" baseline="-25000" smtClean="0"/>
              <a:t>i</a:t>
            </a:r>
            <a:r>
              <a:rPr lang="es-ES" smtClean="0"/>
              <a:t>[j] para j = 2, 3, 4, …, n e i = 1, 2</a:t>
            </a:r>
          </a:p>
          <a:p>
            <a:r>
              <a:rPr lang="es-ES" smtClean="0"/>
              <a:t>Como dijimos en el paso 1 para i = 1, tenemos 2 opciones y por ello la solución es:</a:t>
            </a:r>
          </a:p>
          <a:p>
            <a:pPr lvl="1"/>
            <a:r>
              <a:rPr lang="es-ES" smtClean="0"/>
              <a:t>f</a:t>
            </a:r>
            <a:r>
              <a:rPr lang="es-ES" baseline="-25000" smtClean="0"/>
              <a:t>1</a:t>
            </a:r>
            <a:r>
              <a:rPr lang="es-ES" smtClean="0"/>
              <a:t>[j] = min (f</a:t>
            </a:r>
            <a:r>
              <a:rPr lang="es-ES" baseline="-25000" smtClean="0"/>
              <a:t>1</a:t>
            </a:r>
            <a:r>
              <a:rPr lang="es-ES" smtClean="0"/>
              <a:t>[j-1] + a</a:t>
            </a:r>
            <a:r>
              <a:rPr lang="es-ES" baseline="-25000" smtClean="0"/>
              <a:t>1,j </a:t>
            </a:r>
            <a:r>
              <a:rPr lang="es-ES" smtClean="0"/>
              <a:t>, f</a:t>
            </a:r>
            <a:r>
              <a:rPr lang="es-ES" baseline="-25000" smtClean="0"/>
              <a:t>2</a:t>
            </a:r>
            <a:r>
              <a:rPr lang="es-ES" smtClean="0"/>
              <a:t>[j-1] + t</a:t>
            </a:r>
            <a:r>
              <a:rPr lang="es-ES" baseline="-25000" smtClean="0"/>
              <a:t>2,j-1</a:t>
            </a:r>
            <a:r>
              <a:rPr lang="es-ES" smtClean="0"/>
              <a:t>+ a</a:t>
            </a:r>
            <a:r>
              <a:rPr lang="es-ES" baseline="-25000" smtClean="0"/>
              <a:t>1,j </a:t>
            </a:r>
            <a:r>
              <a:rPr lang="es-ES" smtClean="0"/>
              <a:t>)</a:t>
            </a:r>
          </a:p>
          <a:p>
            <a:pPr lvl="1"/>
            <a:r>
              <a:rPr lang="es-ES" smtClean="0"/>
              <a:t>f</a:t>
            </a:r>
            <a:r>
              <a:rPr lang="es-ES" baseline="-25000" smtClean="0"/>
              <a:t>2</a:t>
            </a:r>
            <a:r>
              <a:rPr lang="es-ES" smtClean="0"/>
              <a:t>[j] = min (f</a:t>
            </a:r>
            <a:r>
              <a:rPr lang="es-ES" baseline="-25000" smtClean="0"/>
              <a:t>2</a:t>
            </a:r>
            <a:r>
              <a:rPr lang="es-ES" smtClean="0"/>
              <a:t>[j-1] + a</a:t>
            </a:r>
            <a:r>
              <a:rPr lang="es-ES" baseline="-25000" smtClean="0"/>
              <a:t>2,j </a:t>
            </a:r>
            <a:r>
              <a:rPr lang="es-ES" smtClean="0"/>
              <a:t>, f</a:t>
            </a:r>
            <a:r>
              <a:rPr lang="es-ES" baseline="-25000" smtClean="0"/>
              <a:t>1</a:t>
            </a:r>
            <a:r>
              <a:rPr lang="es-ES" smtClean="0"/>
              <a:t>[j-1] + t</a:t>
            </a:r>
            <a:r>
              <a:rPr lang="es-ES" baseline="-25000" smtClean="0"/>
              <a:t>1,j-1</a:t>
            </a:r>
            <a:r>
              <a:rPr lang="es-ES" smtClean="0"/>
              <a:t>+ a</a:t>
            </a:r>
            <a:r>
              <a:rPr lang="es-ES" baseline="-25000" smtClean="0"/>
              <a:t>2,j </a:t>
            </a:r>
            <a:r>
              <a:rPr lang="es-ES" smtClean="0"/>
              <a:t>)</a:t>
            </a:r>
          </a:p>
          <a:p>
            <a:pPr lvl="1"/>
            <a:endParaRPr lang="es-ES" smtClean="0"/>
          </a:p>
          <a:p>
            <a:endParaRPr lang="es-ES" baseline="-25000" smtClean="0"/>
          </a:p>
        </p:txBody>
      </p:sp>
      <p:sp>
        <p:nvSpPr>
          <p:cNvPr id="32771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6888163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7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775" y="1600200"/>
            <a:ext cx="8153400" cy="4900613"/>
          </a:xfrm>
        </p:spPr>
        <p:txBody>
          <a:bodyPr/>
          <a:lstStyle/>
          <a:p>
            <a:r>
              <a:rPr lang="es-ES" smtClean="0"/>
              <a:t>Quedaría así:</a:t>
            </a:r>
          </a:p>
          <a:p>
            <a:pPr lvl="1"/>
            <a:endParaRPr lang="es-ES" smtClean="0"/>
          </a:p>
          <a:p>
            <a:endParaRPr lang="es-ES" baseline="-25000" smtClean="0"/>
          </a:p>
        </p:txBody>
      </p:sp>
      <p:sp>
        <p:nvSpPr>
          <p:cNvPr id="33795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6888163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33796" name="4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188" y="3000375"/>
            <a:ext cx="973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f</a:t>
            </a:r>
            <a:r>
              <a:rPr lang="es-ES" sz="3200" b="1" baseline="-25000"/>
              <a:t>1</a:t>
            </a:r>
            <a:r>
              <a:rPr lang="es-ES" sz="3200" b="1"/>
              <a:t>[j] </a:t>
            </a:r>
            <a:endParaRPr lang="es-PE" sz="3200" b="1"/>
          </a:p>
        </p:txBody>
      </p:sp>
      <p:sp>
        <p:nvSpPr>
          <p:cNvPr id="33797" name="5 Rectángulo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5143500"/>
            <a:ext cx="973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f</a:t>
            </a:r>
            <a:r>
              <a:rPr lang="es-ES" sz="3200" b="1" baseline="-25000"/>
              <a:t>2</a:t>
            </a:r>
            <a:r>
              <a:rPr lang="es-ES" sz="3200" b="1"/>
              <a:t>[j] </a:t>
            </a:r>
            <a:endParaRPr lang="es-PE" sz="3200" b="1"/>
          </a:p>
        </p:txBody>
      </p:sp>
      <p:sp>
        <p:nvSpPr>
          <p:cNvPr id="33798" name="6 Rectángulo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14500" y="3333750"/>
            <a:ext cx="7380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2800" b="1"/>
              <a:t>min (f</a:t>
            </a:r>
            <a:r>
              <a:rPr lang="es-ES" sz="2800" b="1" baseline="-25000"/>
              <a:t>1</a:t>
            </a:r>
            <a:r>
              <a:rPr lang="es-ES" sz="2800" b="1"/>
              <a:t>[j-1] + a</a:t>
            </a:r>
            <a:r>
              <a:rPr lang="es-ES" sz="2800" b="1" baseline="-25000"/>
              <a:t>1,j </a:t>
            </a:r>
            <a:r>
              <a:rPr lang="es-ES" sz="2800" b="1"/>
              <a:t>, f</a:t>
            </a:r>
            <a:r>
              <a:rPr lang="es-ES" sz="2800" b="1" baseline="-25000"/>
              <a:t>2</a:t>
            </a:r>
            <a:r>
              <a:rPr lang="es-ES" sz="2800" b="1"/>
              <a:t>[j-1] + t</a:t>
            </a:r>
            <a:r>
              <a:rPr lang="es-ES" sz="2800" b="1" baseline="-25000"/>
              <a:t>2,j-1</a:t>
            </a:r>
            <a:r>
              <a:rPr lang="es-ES" sz="2800" b="1"/>
              <a:t>+ a</a:t>
            </a:r>
            <a:r>
              <a:rPr lang="es-ES" sz="2800" b="1" baseline="-25000"/>
              <a:t>1,j </a:t>
            </a:r>
            <a:r>
              <a:rPr lang="es-ES" sz="2800" b="1"/>
              <a:t>) , si j ≥ 2</a:t>
            </a:r>
            <a:endParaRPr lang="es-PE" sz="2800" b="1"/>
          </a:p>
        </p:txBody>
      </p:sp>
      <p:sp>
        <p:nvSpPr>
          <p:cNvPr id="33799" name="7 Rectángulo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3000" y="5429250"/>
            <a:ext cx="78295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s-ES" sz="2800" b="1"/>
              <a:t>min (f</a:t>
            </a:r>
            <a:r>
              <a:rPr lang="es-ES" sz="2800" b="1" baseline="-25000"/>
              <a:t>2</a:t>
            </a:r>
            <a:r>
              <a:rPr lang="es-ES" sz="2800" b="1"/>
              <a:t>[j-1] + a</a:t>
            </a:r>
            <a:r>
              <a:rPr lang="es-ES" sz="2800" b="1" baseline="-25000"/>
              <a:t>2,j </a:t>
            </a:r>
            <a:r>
              <a:rPr lang="es-ES" sz="2800" b="1"/>
              <a:t>, f</a:t>
            </a:r>
            <a:r>
              <a:rPr lang="es-ES" sz="2800" b="1" baseline="-25000"/>
              <a:t>1</a:t>
            </a:r>
            <a:r>
              <a:rPr lang="es-ES" sz="2800" b="1"/>
              <a:t>[j-1] + t</a:t>
            </a:r>
            <a:r>
              <a:rPr lang="es-ES" sz="2800" b="1" baseline="-25000"/>
              <a:t>1,j-1</a:t>
            </a:r>
            <a:r>
              <a:rPr lang="es-ES" sz="2800" b="1"/>
              <a:t>+ a</a:t>
            </a:r>
            <a:r>
              <a:rPr lang="es-ES" sz="2800" b="1" baseline="-25000"/>
              <a:t>2,j </a:t>
            </a:r>
            <a:r>
              <a:rPr lang="es-ES" sz="2800" b="1"/>
              <a:t>) , si j ≥ 2</a:t>
            </a:r>
            <a:endParaRPr lang="es-PE" sz="2800" b="1"/>
          </a:p>
          <a:p>
            <a:pPr lvl="1"/>
            <a:endParaRPr lang="es-ES" sz="2800" b="1"/>
          </a:p>
        </p:txBody>
      </p:sp>
      <p:sp>
        <p:nvSpPr>
          <p:cNvPr id="33800" name="8 Rectángulo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5938" y="2571750"/>
            <a:ext cx="286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2800" b="1"/>
              <a:t>e</a:t>
            </a:r>
            <a:r>
              <a:rPr lang="es-ES" sz="2800" b="1" baseline="-25000"/>
              <a:t>1</a:t>
            </a:r>
            <a:r>
              <a:rPr lang="es-ES" sz="2800" b="1"/>
              <a:t> + a</a:t>
            </a:r>
            <a:r>
              <a:rPr lang="es-ES" sz="2800" b="1" baseline="-25000"/>
              <a:t>1,1</a:t>
            </a:r>
            <a:r>
              <a:rPr lang="es-ES" sz="2800" b="1"/>
              <a:t> , si j = 1</a:t>
            </a:r>
            <a:endParaRPr lang="es-PE" sz="2800" b="1"/>
          </a:p>
        </p:txBody>
      </p:sp>
      <p:sp>
        <p:nvSpPr>
          <p:cNvPr id="33801" name="9 Rectángulo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43063" y="4857750"/>
            <a:ext cx="276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2800" b="1"/>
              <a:t>e</a:t>
            </a:r>
            <a:r>
              <a:rPr lang="es-ES" sz="2800" b="1" baseline="-25000"/>
              <a:t>2</a:t>
            </a:r>
            <a:r>
              <a:rPr lang="es-ES" sz="2800" b="1"/>
              <a:t> + a</a:t>
            </a:r>
            <a:r>
              <a:rPr lang="es-ES" sz="2800" b="1" baseline="-25000"/>
              <a:t>2,1</a:t>
            </a:r>
            <a:r>
              <a:rPr lang="es-ES" sz="2800" b="1"/>
              <a:t>, si j = 1</a:t>
            </a:r>
            <a:endParaRPr lang="es-PE" sz="2800" b="1"/>
          </a:p>
        </p:txBody>
      </p:sp>
      <p:sp>
        <p:nvSpPr>
          <p:cNvPr id="13" name="12 Abrir llave"/>
          <p:cNvSpPr/>
          <p:nvPr>
            <p:custDataLst>
              <p:tags r:id="rId10"/>
            </p:custDataLst>
          </p:nvPr>
        </p:nvSpPr>
        <p:spPr>
          <a:xfrm>
            <a:off x="1571625" y="2500313"/>
            <a:ext cx="71438" cy="150018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4" name="13 Abrir llave"/>
          <p:cNvSpPr/>
          <p:nvPr>
            <p:custDataLst>
              <p:tags r:id="rId11"/>
            </p:custDataLst>
          </p:nvPr>
        </p:nvSpPr>
        <p:spPr>
          <a:xfrm>
            <a:off x="1571625" y="4643438"/>
            <a:ext cx="71438" cy="150018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2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34819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571625"/>
            <a:ext cx="7929562" cy="50720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100" smtClean="0">
                <a:latin typeface="Courier New" pitchFamily="49" charset="0"/>
                <a:cs typeface="Courier New" pitchFamily="49" charset="0"/>
              </a:rPr>
              <a:t>Fastest-Way(a[],t[],e[],x[],n)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100" smtClean="0">
                <a:latin typeface="Courier New" pitchFamily="49" charset="0"/>
                <a:cs typeface="Courier New" pitchFamily="49" charset="0"/>
              </a:rPr>
              <a:t>   f1[1]</a:t>
            </a:r>
            <a:r>
              <a:rPr lang="es-PE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e[1]+a[1,1]</a:t>
            </a:r>
            <a:endParaRPr lang="es-ES" sz="11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f2[1]e[2]+a[2,1]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for j 2 to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if f1[j-1] + a[1,j] &lt;= f2[j-1] + t[2,j-1] + a[1,j]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f1[j]  f1[j-1]+a[1,j]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l1[j]  1               //para construir la solución luego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f1[j]  f2[j-1] + t[2,j-1] + a[1,j]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l1[j]  2               //para construir la solución luego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if f2[j-1] + a[2,j] &lt;= f1[j-1] + t[1,j-1] + a[2,j]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f2[j]  f2[j-1]+a[2,j]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l2[j]  2               //para construir la solución luego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f2[j]  f1[j-1] + t[1,j-1] + a[2,j]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l2[j]  1               //para construir la solución luego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if (f1[n] + x[1] &lt;= f2[n] + x[2]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f* = f1[n]+x[1]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l*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f* = f2[n]+x[2]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1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l* = 2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5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mtClean="0">
                <a:solidFill>
                  <a:srgbClr val="323232"/>
                </a:solidFill>
                <a:latin typeface="Arial" pitchFamily="34" charset="0"/>
              </a:rPr>
              <a:t>Logro de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la Clase</a:t>
            </a:r>
          </a:p>
        </p:txBody>
      </p:sp>
      <p:sp>
        <p:nvSpPr>
          <p:cNvPr id="11267" name="3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s-PE" sz="3200" i="1" smtClean="0">
                <a:solidFill>
                  <a:srgbClr val="000000"/>
                </a:solidFill>
                <a:latin typeface="Arial" pitchFamily="34" charset="0"/>
              </a:rPr>
              <a:t>Diseñar algoritmos utilizando Programación Dinámica. Entender sus diferencias frente a otras técnicas.</a:t>
            </a:r>
            <a:endParaRPr lang="en-US" sz="3200" i="1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s-PE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78 Tabla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14375" y="5643563"/>
          <a:ext cx="3429000" cy="37147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9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5" name="4 Rectángulo redondeado"/>
          <p:cNvSpPr/>
          <p:nvPr>
            <p:custDataLst>
              <p:tags r:id="rId4"/>
            </p:custDataLst>
          </p:nvPr>
        </p:nvSpPr>
        <p:spPr>
          <a:xfrm>
            <a:off x="1500188" y="1927225"/>
            <a:ext cx="6643687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6" name="5 Elipse"/>
          <p:cNvSpPr/>
          <p:nvPr>
            <p:custDataLst>
              <p:tags r:id="rId5"/>
            </p:custDataLst>
          </p:nvPr>
        </p:nvSpPr>
        <p:spPr>
          <a:xfrm>
            <a:off x="3929063" y="1998663"/>
            <a:ext cx="785812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3</a:t>
            </a:r>
            <a:endParaRPr lang="es-PE" sz="2200" baseline="-25000" dirty="0"/>
          </a:p>
        </p:txBody>
      </p:sp>
      <p:sp>
        <p:nvSpPr>
          <p:cNvPr id="7" name="6 Elipse"/>
          <p:cNvSpPr/>
          <p:nvPr>
            <p:custDataLst>
              <p:tags r:id="rId6"/>
            </p:custDataLst>
          </p:nvPr>
        </p:nvSpPr>
        <p:spPr>
          <a:xfrm>
            <a:off x="1571625" y="199866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7</a:t>
            </a:r>
            <a:endParaRPr lang="es-PE" sz="2200" baseline="-25000" dirty="0"/>
          </a:p>
        </p:txBody>
      </p:sp>
      <p:sp>
        <p:nvSpPr>
          <p:cNvPr id="8" name="7 Elipse"/>
          <p:cNvSpPr/>
          <p:nvPr>
            <p:custDataLst>
              <p:tags r:id="rId7"/>
            </p:custDataLst>
          </p:nvPr>
        </p:nvSpPr>
        <p:spPr>
          <a:xfrm>
            <a:off x="2714625" y="199866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9</a:t>
            </a:r>
            <a:endParaRPr lang="es-PE" sz="2200" baseline="-25000" dirty="0"/>
          </a:p>
        </p:txBody>
      </p:sp>
      <p:sp>
        <p:nvSpPr>
          <p:cNvPr id="9" name="8 Elipse"/>
          <p:cNvSpPr/>
          <p:nvPr>
            <p:custDataLst>
              <p:tags r:id="rId8"/>
            </p:custDataLst>
          </p:nvPr>
        </p:nvSpPr>
        <p:spPr>
          <a:xfrm>
            <a:off x="7286625" y="199866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4</a:t>
            </a:r>
            <a:endParaRPr lang="es-PE" sz="2200" baseline="-25000" dirty="0"/>
          </a:p>
        </p:txBody>
      </p:sp>
      <p:sp>
        <p:nvSpPr>
          <p:cNvPr id="10" name="9 Elipse"/>
          <p:cNvSpPr/>
          <p:nvPr>
            <p:custDataLst>
              <p:tags r:id="rId9"/>
            </p:custDataLst>
          </p:nvPr>
        </p:nvSpPr>
        <p:spPr>
          <a:xfrm>
            <a:off x="6143625" y="199866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8</a:t>
            </a:r>
            <a:endParaRPr lang="es-PE" sz="2200" baseline="-25000" dirty="0"/>
          </a:p>
        </p:txBody>
      </p:sp>
      <p:cxnSp>
        <p:nvCxnSpPr>
          <p:cNvPr id="11" name="10 Conector recto de flecha"/>
          <p:cNvCxnSpPr>
            <a:stCxn id="7" idx="6"/>
            <a:endCxn id="8" idx="2"/>
          </p:cNvCxnSpPr>
          <p:nvPr>
            <p:custDataLst>
              <p:tags r:id="rId10"/>
            </p:custDataLst>
          </p:nvPr>
        </p:nvCxnSpPr>
        <p:spPr>
          <a:xfrm>
            <a:off x="2357438" y="2355850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0" idx="6"/>
            <a:endCxn id="9" idx="2"/>
          </p:cNvCxnSpPr>
          <p:nvPr>
            <p:custDataLst>
              <p:tags r:id="rId11"/>
            </p:custDataLst>
          </p:nvPr>
        </p:nvCxnSpPr>
        <p:spPr>
          <a:xfrm>
            <a:off x="6929438" y="2355850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6" idx="6"/>
            <a:endCxn id="61" idx="2"/>
          </p:cNvCxnSpPr>
          <p:nvPr>
            <p:custDataLst>
              <p:tags r:id="rId12"/>
            </p:custDataLst>
          </p:nvPr>
        </p:nvCxnSpPr>
        <p:spPr>
          <a:xfrm>
            <a:off x="4714875" y="2355850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8" idx="6"/>
            <a:endCxn id="6" idx="2"/>
          </p:cNvCxnSpPr>
          <p:nvPr>
            <p:custDataLst>
              <p:tags r:id="rId13"/>
            </p:custDataLst>
          </p:nvPr>
        </p:nvCxnSpPr>
        <p:spPr>
          <a:xfrm>
            <a:off x="3500438" y="2355850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>
            <p:custDataLst>
              <p:tags r:id="rId14"/>
            </p:custDataLst>
          </p:nvPr>
        </p:nvSpPr>
        <p:spPr>
          <a:xfrm>
            <a:off x="1500188" y="4141788"/>
            <a:ext cx="657225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6" name="15 Elipse"/>
          <p:cNvSpPr/>
          <p:nvPr>
            <p:custDataLst>
              <p:tags r:id="rId15"/>
            </p:custDataLst>
          </p:nvPr>
        </p:nvSpPr>
        <p:spPr>
          <a:xfrm>
            <a:off x="3929063" y="4213225"/>
            <a:ext cx="785812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6</a:t>
            </a:r>
            <a:endParaRPr lang="es-PE" sz="2200" baseline="-25000" dirty="0"/>
          </a:p>
        </p:txBody>
      </p:sp>
      <p:sp>
        <p:nvSpPr>
          <p:cNvPr id="17" name="16 Elipse"/>
          <p:cNvSpPr/>
          <p:nvPr>
            <p:custDataLst>
              <p:tags r:id="rId16"/>
            </p:custDataLst>
          </p:nvPr>
        </p:nvSpPr>
        <p:spPr>
          <a:xfrm>
            <a:off x="1571625" y="421322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8</a:t>
            </a:r>
            <a:endParaRPr lang="es-PE" sz="2200" baseline="-25000" dirty="0"/>
          </a:p>
        </p:txBody>
      </p:sp>
      <p:sp>
        <p:nvSpPr>
          <p:cNvPr id="18" name="17 Elipse"/>
          <p:cNvSpPr/>
          <p:nvPr>
            <p:custDataLst>
              <p:tags r:id="rId17"/>
            </p:custDataLst>
          </p:nvPr>
        </p:nvSpPr>
        <p:spPr>
          <a:xfrm>
            <a:off x="2714625" y="421322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5</a:t>
            </a:r>
            <a:endParaRPr lang="es-PE" sz="2200" baseline="-25000" dirty="0"/>
          </a:p>
        </p:txBody>
      </p:sp>
      <p:sp>
        <p:nvSpPr>
          <p:cNvPr id="19" name="18 Elipse"/>
          <p:cNvSpPr/>
          <p:nvPr>
            <p:custDataLst>
              <p:tags r:id="rId18"/>
            </p:custDataLst>
          </p:nvPr>
        </p:nvSpPr>
        <p:spPr>
          <a:xfrm>
            <a:off x="7286625" y="421322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7</a:t>
            </a:r>
            <a:endParaRPr lang="es-PE" sz="2200" baseline="-25000" dirty="0"/>
          </a:p>
        </p:txBody>
      </p:sp>
      <p:sp>
        <p:nvSpPr>
          <p:cNvPr id="20" name="19 Elipse"/>
          <p:cNvSpPr/>
          <p:nvPr>
            <p:custDataLst>
              <p:tags r:id="rId19"/>
            </p:custDataLst>
          </p:nvPr>
        </p:nvSpPr>
        <p:spPr>
          <a:xfrm>
            <a:off x="6143625" y="421322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5</a:t>
            </a:r>
            <a:endParaRPr lang="es-PE" sz="2200" baseline="-25000" dirty="0"/>
          </a:p>
        </p:txBody>
      </p:sp>
      <p:cxnSp>
        <p:nvCxnSpPr>
          <p:cNvPr id="21" name="20 Conector recto de flecha"/>
          <p:cNvCxnSpPr>
            <a:stCxn id="17" idx="6"/>
            <a:endCxn id="18" idx="2"/>
          </p:cNvCxnSpPr>
          <p:nvPr>
            <p:custDataLst>
              <p:tags r:id="rId20"/>
            </p:custDataLst>
          </p:nvPr>
        </p:nvCxnSpPr>
        <p:spPr>
          <a:xfrm>
            <a:off x="2357438" y="457041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20" idx="6"/>
            <a:endCxn id="19" idx="2"/>
          </p:cNvCxnSpPr>
          <p:nvPr>
            <p:custDataLst>
              <p:tags r:id="rId21"/>
            </p:custDataLst>
          </p:nvPr>
        </p:nvCxnSpPr>
        <p:spPr>
          <a:xfrm>
            <a:off x="6929438" y="457041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6" idx="6"/>
            <a:endCxn id="63" idx="2"/>
          </p:cNvCxnSpPr>
          <p:nvPr>
            <p:custDataLst>
              <p:tags r:id="rId22"/>
            </p:custDataLst>
          </p:nvPr>
        </p:nvCxnSpPr>
        <p:spPr>
          <a:xfrm>
            <a:off x="4714875" y="45704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63" idx="6"/>
            <a:endCxn id="20" idx="2"/>
          </p:cNvCxnSpPr>
          <p:nvPr>
            <p:custDataLst>
              <p:tags r:id="rId23"/>
            </p:custDataLst>
          </p:nvPr>
        </p:nvCxnSpPr>
        <p:spPr>
          <a:xfrm>
            <a:off x="5786438" y="4570413"/>
            <a:ext cx="357187" cy="1587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8" idx="6"/>
            <a:endCxn id="16" idx="2"/>
          </p:cNvCxnSpPr>
          <p:nvPr>
            <p:custDataLst>
              <p:tags r:id="rId24"/>
            </p:custDataLst>
          </p:nvPr>
        </p:nvCxnSpPr>
        <p:spPr>
          <a:xfrm>
            <a:off x="3500438" y="4570413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1" name="25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-71438" y="3284538"/>
            <a:ext cx="1071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/>
              <a:t>El carro entra</a:t>
            </a:r>
            <a:endParaRPr lang="es-PE"/>
          </a:p>
        </p:txBody>
      </p:sp>
      <p:sp>
        <p:nvSpPr>
          <p:cNvPr id="35872" name="26 CuadroTexto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072438" y="3141663"/>
            <a:ext cx="1143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/>
              <a:t>El carro completo sale</a:t>
            </a:r>
            <a:endParaRPr lang="es-PE"/>
          </a:p>
        </p:txBody>
      </p:sp>
      <p:sp>
        <p:nvSpPr>
          <p:cNvPr id="28" name="27 Elipse"/>
          <p:cNvSpPr/>
          <p:nvPr>
            <p:custDataLst>
              <p:tags r:id="rId27"/>
            </p:custDataLst>
          </p:nvPr>
        </p:nvSpPr>
        <p:spPr>
          <a:xfrm>
            <a:off x="714375" y="2641600"/>
            <a:ext cx="500063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cxnSp>
        <p:nvCxnSpPr>
          <p:cNvPr id="29" name="28 Conector recto de flecha"/>
          <p:cNvCxnSpPr>
            <a:stCxn id="28" idx="7"/>
            <a:endCxn id="7" idx="2"/>
          </p:cNvCxnSpPr>
          <p:nvPr>
            <p:custDataLst>
              <p:tags r:id="rId28"/>
            </p:custDataLst>
          </p:nvPr>
        </p:nvCxnSpPr>
        <p:spPr>
          <a:xfrm rot="5400000" flipH="1" flipV="1">
            <a:off x="1177131" y="2320132"/>
            <a:ext cx="358775" cy="430212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35871" idx="0"/>
            <a:endCxn id="28" idx="3"/>
          </p:cNvCxnSpPr>
          <p:nvPr>
            <p:custDataLst>
              <p:tags r:id="rId29"/>
            </p:custDataLst>
          </p:nvPr>
        </p:nvCxnSpPr>
        <p:spPr>
          <a:xfrm rot="5400000" flipH="1" flipV="1">
            <a:off x="516731" y="3013869"/>
            <a:ext cx="217488" cy="323850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>
            <p:custDataLst>
              <p:tags r:id="rId30"/>
            </p:custDataLst>
          </p:nvPr>
        </p:nvSpPr>
        <p:spPr>
          <a:xfrm>
            <a:off x="785813" y="399891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4</a:t>
            </a:r>
            <a:endParaRPr lang="es-PE" sz="1500" baseline="-25000" dirty="0"/>
          </a:p>
        </p:txBody>
      </p:sp>
      <p:cxnSp>
        <p:nvCxnSpPr>
          <p:cNvPr id="32" name="31 Conector recto de flecha"/>
          <p:cNvCxnSpPr>
            <a:stCxn id="31" idx="5"/>
            <a:endCxn id="17" idx="2"/>
          </p:cNvCxnSpPr>
          <p:nvPr>
            <p:custDataLst>
              <p:tags r:id="rId31"/>
            </p:custDataLst>
          </p:nvPr>
        </p:nvCxnSpPr>
        <p:spPr>
          <a:xfrm rot="16200000" flipH="1">
            <a:off x="1319213" y="4318000"/>
            <a:ext cx="146050" cy="3587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35871" idx="2"/>
            <a:endCxn id="31" idx="1"/>
          </p:cNvCxnSpPr>
          <p:nvPr>
            <p:custDataLst>
              <p:tags r:id="rId32"/>
            </p:custDataLst>
          </p:nvPr>
        </p:nvCxnSpPr>
        <p:spPr>
          <a:xfrm rot="16200000" flipH="1">
            <a:off x="590550" y="3803650"/>
            <a:ext cx="141288" cy="3952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7" idx="7"/>
            <a:endCxn id="8" idx="3"/>
          </p:cNvCxnSpPr>
          <p:nvPr>
            <p:custDataLst>
              <p:tags r:id="rId33"/>
            </p:custDataLst>
          </p:nvPr>
        </p:nvCxnSpPr>
        <p:spPr>
          <a:xfrm rot="5400000" flipH="1" flipV="1">
            <a:off x="1681163" y="3168650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7" idx="5"/>
            <a:endCxn id="18" idx="1"/>
          </p:cNvCxnSpPr>
          <p:nvPr>
            <p:custDataLst>
              <p:tags r:id="rId34"/>
            </p:custDataLst>
          </p:nvPr>
        </p:nvCxnSpPr>
        <p:spPr>
          <a:xfrm rot="16200000" flipH="1">
            <a:off x="1681163" y="3168650"/>
            <a:ext cx="1708150" cy="587375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Elipse"/>
          <p:cNvSpPr/>
          <p:nvPr>
            <p:custDataLst>
              <p:tags r:id="rId35"/>
            </p:custDataLst>
          </p:nvPr>
        </p:nvSpPr>
        <p:spPr>
          <a:xfrm>
            <a:off x="2071688" y="29273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sp>
        <p:nvSpPr>
          <p:cNvPr id="37" name="36 Elipse"/>
          <p:cNvSpPr/>
          <p:nvPr>
            <p:custDataLst>
              <p:tags r:id="rId36"/>
            </p:custDataLst>
          </p:nvPr>
        </p:nvSpPr>
        <p:spPr>
          <a:xfrm>
            <a:off x="2071688" y="34988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cxnSp>
        <p:nvCxnSpPr>
          <p:cNvPr id="38" name="37 Conector recto de flecha"/>
          <p:cNvCxnSpPr/>
          <p:nvPr>
            <p:custDataLst>
              <p:tags r:id="rId37"/>
            </p:custDataLst>
          </p:nvPr>
        </p:nvCxnSpPr>
        <p:spPr>
          <a:xfrm rot="5400000" flipH="1" flipV="1">
            <a:off x="2824957" y="3169444"/>
            <a:ext cx="1708150" cy="585787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>
            <p:custDataLst>
              <p:tags r:id="rId38"/>
            </p:custDataLst>
          </p:nvPr>
        </p:nvCxnSpPr>
        <p:spPr>
          <a:xfrm rot="16200000" flipH="1">
            <a:off x="2824957" y="3169444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>
            <p:custDataLst>
              <p:tags r:id="rId39"/>
            </p:custDataLst>
          </p:nvPr>
        </p:nvSpPr>
        <p:spPr>
          <a:xfrm>
            <a:off x="3214688" y="34988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1</a:t>
            </a:r>
            <a:endParaRPr lang="es-PE" sz="1500" baseline="-25000" dirty="0"/>
          </a:p>
        </p:txBody>
      </p:sp>
      <p:cxnSp>
        <p:nvCxnSpPr>
          <p:cNvPr id="41" name="40 Conector recto de flecha"/>
          <p:cNvCxnSpPr/>
          <p:nvPr>
            <p:custDataLst>
              <p:tags r:id="rId40"/>
            </p:custDataLst>
          </p:nvPr>
        </p:nvCxnSpPr>
        <p:spPr>
          <a:xfrm rot="5400000" flipH="1" flipV="1">
            <a:off x="6254751" y="3168650"/>
            <a:ext cx="1708150" cy="587375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>
            <p:custDataLst>
              <p:tags r:id="rId41"/>
            </p:custDataLst>
          </p:nvPr>
        </p:nvCxnSpPr>
        <p:spPr>
          <a:xfrm rot="16200000" flipH="1">
            <a:off x="6254751" y="3168650"/>
            <a:ext cx="1708150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Elipse"/>
          <p:cNvSpPr/>
          <p:nvPr>
            <p:custDataLst>
              <p:tags r:id="rId42"/>
            </p:custDataLst>
          </p:nvPr>
        </p:nvSpPr>
        <p:spPr>
          <a:xfrm>
            <a:off x="6643688" y="29273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4</a:t>
            </a:r>
            <a:endParaRPr lang="es-PE" sz="1500" baseline="-25000" dirty="0"/>
          </a:p>
        </p:txBody>
      </p:sp>
      <p:sp>
        <p:nvSpPr>
          <p:cNvPr id="44" name="43 Elipse"/>
          <p:cNvSpPr/>
          <p:nvPr>
            <p:custDataLst>
              <p:tags r:id="rId43"/>
            </p:custDataLst>
          </p:nvPr>
        </p:nvSpPr>
        <p:spPr>
          <a:xfrm>
            <a:off x="6643688" y="34988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1</a:t>
            </a:r>
            <a:endParaRPr lang="es-PE" sz="1500" baseline="-25000" dirty="0"/>
          </a:p>
        </p:txBody>
      </p:sp>
      <p:sp>
        <p:nvSpPr>
          <p:cNvPr id="45" name="44 Elipse"/>
          <p:cNvSpPr/>
          <p:nvPr>
            <p:custDataLst>
              <p:tags r:id="rId44"/>
            </p:custDataLst>
          </p:nvPr>
        </p:nvSpPr>
        <p:spPr>
          <a:xfrm>
            <a:off x="8215313" y="2570163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3</a:t>
            </a:r>
            <a:endParaRPr lang="es-PE" sz="1500" baseline="-25000" dirty="0"/>
          </a:p>
        </p:txBody>
      </p:sp>
      <p:sp>
        <p:nvSpPr>
          <p:cNvPr id="46" name="45 Elipse"/>
          <p:cNvSpPr/>
          <p:nvPr>
            <p:custDataLst>
              <p:tags r:id="rId45"/>
            </p:custDataLst>
          </p:nvPr>
        </p:nvSpPr>
        <p:spPr>
          <a:xfrm>
            <a:off x="8215313" y="4141788"/>
            <a:ext cx="500062" cy="5000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cxnSp>
        <p:nvCxnSpPr>
          <p:cNvPr id="47" name="46 Conector recto de flecha"/>
          <p:cNvCxnSpPr>
            <a:stCxn id="9" idx="6"/>
            <a:endCxn id="45" idx="1"/>
          </p:cNvCxnSpPr>
          <p:nvPr>
            <p:custDataLst>
              <p:tags r:id="rId46"/>
            </p:custDataLst>
          </p:nvPr>
        </p:nvCxnSpPr>
        <p:spPr>
          <a:xfrm>
            <a:off x="8072438" y="2355850"/>
            <a:ext cx="215900" cy="287338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45" idx="5"/>
          </p:cNvCxnSpPr>
          <p:nvPr>
            <p:custDataLst>
              <p:tags r:id="rId47"/>
            </p:custDataLst>
          </p:nvPr>
        </p:nvCxnSpPr>
        <p:spPr>
          <a:xfrm rot="16200000" flipH="1">
            <a:off x="8677275" y="2960688"/>
            <a:ext cx="146050" cy="215900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19" idx="6"/>
            <a:endCxn id="46" idx="2"/>
          </p:cNvCxnSpPr>
          <p:nvPr>
            <p:custDataLst>
              <p:tags r:id="rId48"/>
            </p:custDataLst>
          </p:nvPr>
        </p:nvCxnSpPr>
        <p:spPr>
          <a:xfrm flipV="1">
            <a:off x="8072438" y="4391025"/>
            <a:ext cx="142875" cy="1793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6" idx="7"/>
          </p:cNvCxnSpPr>
          <p:nvPr>
            <p:custDataLst>
              <p:tags r:id="rId49"/>
            </p:custDataLst>
          </p:nvPr>
        </p:nvCxnSpPr>
        <p:spPr>
          <a:xfrm rot="5400000" flipH="1" flipV="1">
            <a:off x="8642350" y="3998913"/>
            <a:ext cx="215900" cy="2159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96" name="50 CuadroTexto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1428750" y="149860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1,1</a:t>
            </a:r>
            <a:endParaRPr lang="es-PE" sz="1100" baseline="-25000"/>
          </a:p>
        </p:txBody>
      </p:sp>
      <p:sp>
        <p:nvSpPr>
          <p:cNvPr id="35897" name="51 CuadroTexto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571750" y="149860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1,2</a:t>
            </a:r>
            <a:endParaRPr lang="es-PE" sz="1100" baseline="-25000"/>
          </a:p>
        </p:txBody>
      </p:sp>
      <p:sp>
        <p:nvSpPr>
          <p:cNvPr id="35898" name="52 CuadroTexto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786188" y="149860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1,3</a:t>
            </a:r>
            <a:endParaRPr lang="es-PE" sz="1100" baseline="-25000"/>
          </a:p>
        </p:txBody>
      </p:sp>
      <p:sp>
        <p:nvSpPr>
          <p:cNvPr id="35899" name="53 CuadroTexto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857750" y="149860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1,4</a:t>
            </a:r>
            <a:endParaRPr lang="es-PE" sz="1100" baseline="-25000"/>
          </a:p>
        </p:txBody>
      </p:sp>
      <p:sp>
        <p:nvSpPr>
          <p:cNvPr id="35900" name="54 CuadroTexto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040438" y="1484313"/>
            <a:ext cx="1071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1,5</a:t>
            </a:r>
            <a:endParaRPr lang="es-PE" sz="1100" baseline="-25000"/>
          </a:p>
        </p:txBody>
      </p:sp>
      <p:sp>
        <p:nvSpPr>
          <p:cNvPr id="35901" name="55 CuadroTexto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500188" y="4999038"/>
            <a:ext cx="1071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2,1</a:t>
            </a:r>
            <a:endParaRPr lang="es-PE" sz="1100" baseline="-25000"/>
          </a:p>
        </p:txBody>
      </p:sp>
      <p:sp>
        <p:nvSpPr>
          <p:cNvPr id="35902" name="56 CuadroTexto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2643188" y="4999038"/>
            <a:ext cx="1071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2,2</a:t>
            </a:r>
            <a:endParaRPr lang="es-PE" sz="1100" baseline="-25000"/>
          </a:p>
        </p:txBody>
      </p:sp>
      <p:sp>
        <p:nvSpPr>
          <p:cNvPr id="35903" name="57 CuadroTexto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857625" y="4999038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2,3</a:t>
            </a:r>
            <a:endParaRPr lang="es-PE" sz="1100" baseline="-25000"/>
          </a:p>
        </p:txBody>
      </p:sp>
      <p:sp>
        <p:nvSpPr>
          <p:cNvPr id="35904" name="58 CuadroTexto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1438" y="2141538"/>
            <a:ext cx="1071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400"/>
              <a:t>Línea 1</a:t>
            </a:r>
            <a:endParaRPr lang="es-PE" sz="1400" baseline="-25000"/>
          </a:p>
        </p:txBody>
      </p:sp>
      <p:sp>
        <p:nvSpPr>
          <p:cNvPr id="35905" name="59 CuadroTexto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0" y="4498975"/>
            <a:ext cx="10715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400"/>
              <a:t>Línea 2</a:t>
            </a:r>
            <a:endParaRPr lang="es-PE" sz="1400" baseline="-25000"/>
          </a:p>
        </p:txBody>
      </p:sp>
      <p:sp>
        <p:nvSpPr>
          <p:cNvPr id="61" name="60 Elipse"/>
          <p:cNvSpPr/>
          <p:nvPr>
            <p:custDataLst>
              <p:tags r:id="rId60"/>
            </p:custDataLst>
          </p:nvPr>
        </p:nvSpPr>
        <p:spPr>
          <a:xfrm>
            <a:off x="5000625" y="1998663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4</a:t>
            </a:r>
            <a:endParaRPr lang="es-PE" sz="2200" baseline="-25000" dirty="0"/>
          </a:p>
        </p:txBody>
      </p:sp>
      <p:cxnSp>
        <p:nvCxnSpPr>
          <p:cNvPr id="62" name="61 Conector recto de flecha"/>
          <p:cNvCxnSpPr>
            <a:stCxn id="61" idx="6"/>
            <a:endCxn id="10" idx="2"/>
          </p:cNvCxnSpPr>
          <p:nvPr>
            <p:custDataLst>
              <p:tags r:id="rId61"/>
            </p:custDataLst>
          </p:nvPr>
        </p:nvCxnSpPr>
        <p:spPr>
          <a:xfrm>
            <a:off x="5786438" y="2355850"/>
            <a:ext cx="357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Elipse"/>
          <p:cNvSpPr/>
          <p:nvPr>
            <p:custDataLst>
              <p:tags r:id="rId62"/>
            </p:custDataLst>
          </p:nvPr>
        </p:nvSpPr>
        <p:spPr>
          <a:xfrm>
            <a:off x="5000625" y="4213225"/>
            <a:ext cx="785813" cy="714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200" dirty="0"/>
              <a:t>4</a:t>
            </a:r>
            <a:endParaRPr lang="es-PE" sz="2200" baseline="-25000" dirty="0"/>
          </a:p>
        </p:txBody>
      </p:sp>
      <p:sp>
        <p:nvSpPr>
          <p:cNvPr id="64" name="63 Elipse"/>
          <p:cNvSpPr/>
          <p:nvPr>
            <p:custDataLst>
              <p:tags r:id="rId63"/>
            </p:custDataLst>
          </p:nvPr>
        </p:nvSpPr>
        <p:spPr>
          <a:xfrm>
            <a:off x="3214688" y="29273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3</a:t>
            </a:r>
            <a:endParaRPr lang="es-PE" sz="1500" baseline="-25000" dirty="0"/>
          </a:p>
        </p:txBody>
      </p:sp>
      <p:cxnSp>
        <p:nvCxnSpPr>
          <p:cNvPr id="65" name="64 Conector recto de flecha"/>
          <p:cNvCxnSpPr/>
          <p:nvPr>
            <p:custDataLst>
              <p:tags r:id="rId64"/>
            </p:custDataLst>
          </p:nvPr>
        </p:nvCxnSpPr>
        <p:spPr>
          <a:xfrm rot="5400000" flipH="1" flipV="1">
            <a:off x="4039394" y="3169444"/>
            <a:ext cx="1708150" cy="585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>
            <p:custDataLst>
              <p:tags r:id="rId65"/>
            </p:custDataLst>
          </p:nvPr>
        </p:nvCxnSpPr>
        <p:spPr>
          <a:xfrm rot="16200000" flipH="1">
            <a:off x="4039394" y="3169444"/>
            <a:ext cx="1708150" cy="585788"/>
          </a:xfrm>
          <a:prstGeom prst="straightConnector1">
            <a:avLst/>
          </a:prstGeom>
          <a:ln w="381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Elipse"/>
          <p:cNvSpPr/>
          <p:nvPr>
            <p:custDataLst>
              <p:tags r:id="rId66"/>
            </p:custDataLst>
          </p:nvPr>
        </p:nvSpPr>
        <p:spPr>
          <a:xfrm>
            <a:off x="4429125" y="3498850"/>
            <a:ext cx="500063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sp>
        <p:nvSpPr>
          <p:cNvPr id="68" name="67 Elipse"/>
          <p:cNvSpPr/>
          <p:nvPr>
            <p:custDataLst>
              <p:tags r:id="rId67"/>
            </p:custDataLst>
          </p:nvPr>
        </p:nvSpPr>
        <p:spPr>
          <a:xfrm>
            <a:off x="4429125" y="2927350"/>
            <a:ext cx="500063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1</a:t>
            </a:r>
            <a:endParaRPr lang="es-PE" sz="1500" baseline="-25000" dirty="0"/>
          </a:p>
        </p:txBody>
      </p:sp>
      <p:cxnSp>
        <p:nvCxnSpPr>
          <p:cNvPr id="69" name="68 Conector recto de flecha"/>
          <p:cNvCxnSpPr/>
          <p:nvPr>
            <p:custDataLst>
              <p:tags r:id="rId68"/>
            </p:custDataLst>
          </p:nvPr>
        </p:nvCxnSpPr>
        <p:spPr>
          <a:xfrm rot="5400000" flipH="1" flipV="1">
            <a:off x="5110957" y="3169444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>
            <p:custDataLst>
              <p:tags r:id="rId69"/>
            </p:custDataLst>
          </p:nvPr>
        </p:nvCxnSpPr>
        <p:spPr>
          <a:xfrm rot="16200000" flipH="1">
            <a:off x="5110957" y="3169444"/>
            <a:ext cx="1708150" cy="585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Elipse"/>
          <p:cNvSpPr/>
          <p:nvPr>
            <p:custDataLst>
              <p:tags r:id="rId70"/>
            </p:custDataLst>
          </p:nvPr>
        </p:nvSpPr>
        <p:spPr>
          <a:xfrm>
            <a:off x="5500688" y="34988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2</a:t>
            </a:r>
            <a:endParaRPr lang="es-PE" sz="1500" baseline="-25000" dirty="0"/>
          </a:p>
        </p:txBody>
      </p:sp>
      <p:sp>
        <p:nvSpPr>
          <p:cNvPr id="72" name="71 Elipse"/>
          <p:cNvSpPr/>
          <p:nvPr>
            <p:custDataLst>
              <p:tags r:id="rId71"/>
            </p:custDataLst>
          </p:nvPr>
        </p:nvSpPr>
        <p:spPr>
          <a:xfrm>
            <a:off x="5500688" y="2927350"/>
            <a:ext cx="500062" cy="5000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500" dirty="0"/>
              <a:t>3</a:t>
            </a:r>
            <a:endParaRPr lang="es-PE" sz="1500" baseline="-25000" dirty="0"/>
          </a:p>
        </p:txBody>
      </p:sp>
      <p:sp>
        <p:nvSpPr>
          <p:cNvPr id="35918" name="72 CuadroTexto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7143750" y="1498600"/>
            <a:ext cx="107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1,6</a:t>
            </a:r>
            <a:endParaRPr lang="es-PE" sz="1100" baseline="-25000"/>
          </a:p>
        </p:txBody>
      </p:sp>
      <p:sp>
        <p:nvSpPr>
          <p:cNvPr id="35919" name="73 CuadroTexto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4857750" y="4999038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S2</a:t>
            </a:r>
            <a:r>
              <a:rPr lang="es-ES" sz="1100" baseline="-25000"/>
              <a:t>,4</a:t>
            </a:r>
            <a:endParaRPr lang="es-PE" sz="1100" baseline="-25000"/>
          </a:p>
        </p:txBody>
      </p:sp>
      <p:sp>
        <p:nvSpPr>
          <p:cNvPr id="35920" name="74 CuadroTexto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6040438" y="4984750"/>
            <a:ext cx="1071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2,5</a:t>
            </a:r>
            <a:endParaRPr lang="es-PE" sz="1100" baseline="-25000"/>
          </a:p>
        </p:txBody>
      </p:sp>
      <p:sp>
        <p:nvSpPr>
          <p:cNvPr id="35921" name="75 CuadroTexto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7143750" y="4999038"/>
            <a:ext cx="107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1100"/>
              <a:t>Estación </a:t>
            </a:r>
          </a:p>
          <a:p>
            <a:pPr algn="ctr" eaLnBrk="1" hangingPunct="1"/>
            <a:r>
              <a:rPr lang="es-ES" sz="1100"/>
              <a:t>S</a:t>
            </a:r>
            <a:r>
              <a:rPr lang="es-ES" sz="1100" baseline="-25000"/>
              <a:t>2,6</a:t>
            </a:r>
            <a:endParaRPr lang="es-PE" sz="1100" baseline="-25000"/>
          </a:p>
        </p:txBody>
      </p:sp>
      <p:graphicFrame>
        <p:nvGraphicFramePr>
          <p:cNvPr id="78" name="77 Tabla"/>
          <p:cNvGraphicFramePr>
            <a:graphicFrameLocks noGrp="1"/>
          </p:cNvGraphicFramePr>
          <p:nvPr>
            <p:custDataLst>
              <p:tags r:id="rId76"/>
            </p:custDataLst>
          </p:nvPr>
        </p:nvGraphicFramePr>
        <p:xfrm>
          <a:off x="714375" y="5902325"/>
          <a:ext cx="3429000" cy="741364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7068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9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18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20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24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35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16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25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30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37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sp>
        <p:nvSpPr>
          <p:cNvPr id="35945" name="79 CuadroTexto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42875" y="5857875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f1[]</a:t>
            </a:r>
            <a:endParaRPr lang="es-PE"/>
          </a:p>
        </p:txBody>
      </p:sp>
      <p:sp>
        <p:nvSpPr>
          <p:cNvPr id="35946" name="80 CuadroTexto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42875" y="627380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f2[]</a:t>
            </a:r>
            <a:endParaRPr lang="es-PE"/>
          </a:p>
        </p:txBody>
      </p:sp>
      <p:graphicFrame>
        <p:nvGraphicFramePr>
          <p:cNvPr id="82" name="81 Tabla"/>
          <p:cNvGraphicFramePr>
            <a:graphicFrameLocks noGrp="1"/>
          </p:cNvGraphicFramePr>
          <p:nvPr>
            <p:custDataLst>
              <p:tags r:id="rId79"/>
            </p:custDataLst>
          </p:nvPr>
        </p:nvGraphicFramePr>
        <p:xfrm>
          <a:off x="5429250" y="5629275"/>
          <a:ext cx="2857500" cy="37147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82 Tabla"/>
          <p:cNvGraphicFramePr>
            <a:graphicFrameLocks noGrp="1"/>
          </p:cNvGraphicFramePr>
          <p:nvPr>
            <p:custDataLst>
              <p:tags r:id="rId80"/>
            </p:custDataLst>
          </p:nvPr>
        </p:nvGraphicFramePr>
        <p:xfrm>
          <a:off x="5429250" y="5902325"/>
          <a:ext cx="2857500" cy="741364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</a:tblGrid>
              <a:tr h="37068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sp>
        <p:nvSpPr>
          <p:cNvPr id="35973" name="83 CuadroTexto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4857750" y="5857875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l1[]</a:t>
            </a:r>
            <a:endParaRPr lang="es-PE"/>
          </a:p>
        </p:txBody>
      </p:sp>
      <p:sp>
        <p:nvSpPr>
          <p:cNvPr id="35974" name="84 CuadroTexto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4857750" y="627380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l2[]</a:t>
            </a:r>
            <a:endParaRPr lang="es-PE"/>
          </a:p>
        </p:txBody>
      </p:sp>
      <p:sp>
        <p:nvSpPr>
          <p:cNvPr id="35975" name="85 CuadroTexto"/>
          <p:cNvSpPr txBox="1"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4143375" y="6059488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f</a:t>
            </a:r>
            <a:r>
              <a:rPr lang="es-ES" baseline="30000"/>
              <a:t>*</a:t>
            </a:r>
            <a:r>
              <a:rPr lang="es-ES"/>
              <a:t>=38</a:t>
            </a:r>
          </a:p>
        </p:txBody>
      </p:sp>
      <p:sp>
        <p:nvSpPr>
          <p:cNvPr id="35976" name="86 CuadroTexto"/>
          <p:cNvSpPr txBox="1"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8358188" y="6059488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/>
              <a:t>l</a:t>
            </a:r>
            <a:r>
              <a:rPr lang="es-ES" baseline="30000"/>
              <a:t>*</a:t>
            </a:r>
            <a:r>
              <a:rPr lang="es-ES"/>
              <a:t>=1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7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Así mostramos la solución óptima:</a:t>
            </a:r>
            <a:endParaRPr lang="es-PE" smtClean="0"/>
          </a:p>
        </p:txBody>
      </p:sp>
      <p:sp>
        <p:nvSpPr>
          <p:cNvPr id="36867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4</a:t>
            </a:r>
            <a:r>
              <a:rPr lang="es-ES" sz="3200" baseline="30000" smtClean="0"/>
              <a:t>to</a:t>
            </a:r>
            <a:r>
              <a:rPr lang="es-ES" sz="3200" smtClean="0"/>
              <a:t> paso: Construya la solución óptima</a:t>
            </a:r>
            <a:endParaRPr lang="es-PE" sz="3200" smtClean="0"/>
          </a:p>
        </p:txBody>
      </p:sp>
      <p:sp>
        <p:nvSpPr>
          <p:cNvPr id="36868" name="4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188" y="2786063"/>
            <a:ext cx="82867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Print-Stations(l1[], l2[], n)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i = l*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imprime “linea “ + i + “, estacion “ + n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for j = n downto 2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if i = 1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i = l1[j]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else                // i = 2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i = l2[j]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imprime “linea “ + i + “, estacion “ + j - 1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6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Conclusiones</a:t>
            </a:r>
            <a:endParaRPr lang="es-PE" smtClean="0"/>
          </a:p>
        </p:txBody>
      </p:sp>
      <p:sp>
        <p:nvSpPr>
          <p:cNvPr id="59395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¿Qué es DP?</a:t>
            </a:r>
          </a:p>
          <a:p>
            <a:r>
              <a:rPr lang="es-ES" smtClean="0"/>
              <a:t>¿Cómo son los subproblemas en Programación Dinàmica?</a:t>
            </a:r>
          </a:p>
          <a:p>
            <a:r>
              <a:rPr lang="es-ES" smtClean="0"/>
              <a:t>¿Cuáles son los pasos en DP?</a:t>
            </a:r>
            <a:endParaRPr lang="es-PE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Bibliografía</a:t>
            </a:r>
            <a:endParaRPr lang="es-PE" smtClean="0"/>
          </a:p>
        </p:txBody>
      </p:sp>
      <p:sp>
        <p:nvSpPr>
          <p:cNvPr id="36867" name="4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PE" sz="2000" b="1" dirty="0" err="1" smtClean="0">
                <a:latin typeface="Arial" charset="0"/>
                <a:cs typeface="Arial" charset="0"/>
              </a:rPr>
              <a:t>Cormen</a:t>
            </a:r>
            <a:r>
              <a:rPr lang="es-PE" sz="2000" b="1" dirty="0" smtClean="0">
                <a:latin typeface="Arial" charset="0"/>
                <a:cs typeface="Arial" charset="0"/>
              </a:rPr>
              <a:t>, Thomas H. and </a:t>
            </a:r>
            <a:r>
              <a:rPr lang="es-PE" sz="2000" b="1" dirty="0" err="1" smtClean="0">
                <a:latin typeface="Arial" charset="0"/>
                <a:cs typeface="Arial" charset="0"/>
              </a:rPr>
              <a:t>Others</a:t>
            </a:r>
            <a:r>
              <a:rPr lang="es-PE" sz="2000" b="1" dirty="0" smtClean="0">
                <a:latin typeface="Arial" charset="0"/>
                <a:cs typeface="Arial" charset="0"/>
              </a:rPr>
              <a:t>.</a:t>
            </a:r>
            <a:r>
              <a:rPr lang="es-PE" sz="2000" dirty="0" smtClean="0">
                <a:latin typeface="Arial" charset="0"/>
                <a:cs typeface="Arial" charset="0"/>
              </a:rPr>
              <a:t> </a:t>
            </a:r>
            <a:r>
              <a:rPr lang="es-PE" sz="2000" dirty="0" err="1" smtClean="0">
                <a:latin typeface="Arial" charset="0"/>
                <a:cs typeface="Arial" charset="0"/>
              </a:rPr>
              <a:t>Introduction</a:t>
            </a:r>
            <a:r>
              <a:rPr lang="es-PE" sz="2000" dirty="0" smtClean="0">
                <a:latin typeface="Arial" charset="0"/>
                <a:cs typeface="Arial" charset="0"/>
              </a:rPr>
              <a:t> </a:t>
            </a:r>
            <a:r>
              <a:rPr lang="es-PE" sz="2000" dirty="0" err="1" smtClean="0">
                <a:latin typeface="Arial" charset="0"/>
                <a:cs typeface="Arial" charset="0"/>
              </a:rPr>
              <a:t>to</a:t>
            </a:r>
            <a:r>
              <a:rPr lang="es-PE" sz="2000" dirty="0" smtClean="0">
                <a:latin typeface="Arial" charset="0"/>
                <a:cs typeface="Arial" charset="0"/>
              </a:rPr>
              <a:t> </a:t>
            </a:r>
            <a:r>
              <a:rPr lang="es-PE" sz="2000" dirty="0" err="1" smtClean="0">
                <a:latin typeface="Arial" charset="0"/>
                <a:cs typeface="Arial" charset="0"/>
              </a:rPr>
              <a:t>Algorithms</a:t>
            </a:r>
            <a:r>
              <a:rPr lang="es-PE" sz="2000" dirty="0" smtClean="0">
                <a:latin typeface="Arial" charset="0"/>
                <a:cs typeface="Arial" charset="0"/>
              </a:rPr>
              <a:t>, </a:t>
            </a:r>
            <a:r>
              <a:rPr lang="es-PE" sz="2000" dirty="0" err="1" smtClean="0">
                <a:latin typeface="Arial" charset="0"/>
                <a:cs typeface="Arial" charset="0"/>
              </a:rPr>
              <a:t>Second</a:t>
            </a:r>
            <a:r>
              <a:rPr lang="es-PE" sz="2000" dirty="0" smtClean="0">
                <a:latin typeface="Arial" charset="0"/>
                <a:cs typeface="Arial" charset="0"/>
              </a:rPr>
              <a:t> </a:t>
            </a:r>
            <a:r>
              <a:rPr lang="es-PE" sz="2000" dirty="0" err="1" smtClean="0">
                <a:latin typeface="Arial" charset="0"/>
                <a:cs typeface="Arial" charset="0"/>
              </a:rPr>
              <a:t>Edition</a:t>
            </a:r>
            <a:r>
              <a:rPr lang="es-PE" sz="2000" dirty="0" smtClean="0">
                <a:latin typeface="Arial" charset="0"/>
                <a:cs typeface="Arial" charset="0"/>
              </a:rPr>
              <a:t>. 2001.</a:t>
            </a:r>
          </a:p>
          <a:p>
            <a:r>
              <a:rPr lang="es-PE" sz="2000" b="1" dirty="0" err="1" smtClean="0">
                <a:latin typeface="Arial" charset="0"/>
                <a:cs typeface="Arial" charset="0"/>
              </a:rPr>
              <a:t>Halim</a:t>
            </a:r>
            <a:r>
              <a:rPr lang="es-PE" sz="2000" b="1" dirty="0" smtClean="0">
                <a:latin typeface="Arial" charset="0"/>
                <a:cs typeface="Arial" charset="0"/>
              </a:rPr>
              <a:t> Steven </a:t>
            </a:r>
            <a:r>
              <a:rPr lang="en-US" sz="2000" b="1" dirty="0" smtClean="0">
                <a:latin typeface="Arial" charset="0"/>
                <a:cs typeface="Arial" charset="0"/>
              </a:rPr>
              <a:t>&amp; Felix.</a:t>
            </a:r>
            <a:r>
              <a:rPr lang="en-US" sz="2000" dirty="0" smtClean="0">
                <a:latin typeface="Arial" charset="0"/>
                <a:cs typeface="Arial" charset="0"/>
              </a:rPr>
              <a:t> Competitive Programming. Increasing the Lower Bound of Programming Contests</a:t>
            </a:r>
            <a:endParaRPr lang="es-PE" sz="2000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Programación Dinámica</a:t>
            </a:r>
            <a:endParaRPr lang="es-PE" smtClean="0"/>
          </a:p>
        </p:txBody>
      </p:sp>
      <p:sp>
        <p:nvSpPr>
          <p:cNvPr id="13315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dirty="0" smtClean="0"/>
              <a:t>Programación Dinámica (DP) como Divide y Vencerás, combina soluciones a sub-problemas para hallar una solución.</a:t>
            </a:r>
          </a:p>
          <a:p>
            <a:r>
              <a:rPr lang="es-ES" dirty="0" smtClean="0"/>
              <a:t>Divide y Vencerás </a:t>
            </a:r>
          </a:p>
          <a:p>
            <a:pPr lvl="1"/>
            <a:r>
              <a:rPr lang="es-ES" dirty="0" smtClean="0"/>
              <a:t>Divide un problema en </a:t>
            </a:r>
            <a:r>
              <a:rPr lang="es-ES" b="1" dirty="0" smtClean="0">
                <a:solidFill>
                  <a:schemeClr val="accent2"/>
                </a:solidFill>
              </a:rPr>
              <a:t>partes independientes</a:t>
            </a:r>
          </a:p>
          <a:p>
            <a:pPr lvl="1"/>
            <a:r>
              <a:rPr lang="es-ES" dirty="0" smtClean="0"/>
              <a:t>Resuelve cada parte</a:t>
            </a:r>
          </a:p>
          <a:p>
            <a:pPr lvl="1"/>
            <a:r>
              <a:rPr lang="es-ES" dirty="0" smtClean="0"/>
              <a:t>Combina las soluciones para resolver el problema original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Programación Dinámica</a:t>
            </a:r>
            <a:endParaRPr lang="es-PE" smtClean="0"/>
          </a:p>
        </p:txBody>
      </p:sp>
      <p:sp>
        <p:nvSpPr>
          <p:cNvPr id="13315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dirty="0" smtClean="0"/>
              <a:t>Los dos ingredientes para que un problema de optimización se pueda resolver con DP son:</a:t>
            </a:r>
          </a:p>
          <a:p>
            <a:endParaRPr lang="es-ES" dirty="0" smtClean="0"/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8904" y="4286289"/>
            <a:ext cx="2743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PE">
              <a:latin typeface="+mj-lt"/>
            </a:endParaRPr>
          </a:p>
        </p:txBody>
      </p:sp>
      <p:sp>
        <p:nvSpPr>
          <p:cNvPr id="6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098104" y="3981489"/>
            <a:ext cx="342900" cy="1219200"/>
          </a:xfrm>
          <a:custGeom>
            <a:avLst/>
            <a:gdLst>
              <a:gd name="T0" fmla="*/ 0 w 312"/>
              <a:gd name="T1" fmla="*/ 0 h 912"/>
              <a:gd name="T2" fmla="*/ 2147483647 w 312"/>
              <a:gd name="T3" fmla="*/ 2147483647 h 912"/>
              <a:gd name="T4" fmla="*/ 2147483647 w 312"/>
              <a:gd name="T5" fmla="*/ 2147483647 h 912"/>
              <a:gd name="T6" fmla="*/ 0 60000 65536"/>
              <a:gd name="T7" fmla="*/ 0 60000 65536"/>
              <a:gd name="T8" fmla="*/ 0 60000 65536"/>
              <a:gd name="T9" fmla="*/ 0 w 312"/>
              <a:gd name="T10" fmla="*/ 0 h 912"/>
              <a:gd name="T11" fmla="*/ 312 w 31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9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>
              <a:latin typeface="+mj-lt"/>
            </a:endParaRPr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1717104" y="4819689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+mj-lt"/>
            </a:endParaRPr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326704" y="4819689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+mj-lt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9512" y="5581689"/>
            <a:ext cx="41283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Cada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subestructura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es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óptima</a:t>
            </a:r>
            <a:endParaRPr lang="en-US" altLang="zh-TW" sz="2400" dirty="0">
              <a:latin typeface="+mj-lt"/>
              <a:ea typeface="新細明體" pitchFamily="18" charset="-12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400" dirty="0" smtClean="0">
                <a:latin typeface="+mj-lt"/>
                <a:ea typeface="新細明體" pitchFamily="18" charset="-120"/>
              </a:rPr>
              <a:t>(Principio de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optimalidad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)</a:t>
            </a:r>
            <a:endParaRPr lang="en-US" altLang="zh-TW" sz="2400" dirty="0">
              <a:latin typeface="+mj-lt"/>
              <a:ea typeface="新細明體" pitchFamily="18" charset="-120"/>
            </a:endParaRPr>
          </a:p>
        </p:txBody>
      </p:sp>
      <p:sp>
        <p:nvSpPr>
          <p:cNvPr id="10" name="Oval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22304" y="39338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>
              <a:latin typeface="+mj-lt"/>
            </a:endParaRPr>
          </a:p>
        </p:txBody>
      </p:sp>
      <p:sp>
        <p:nvSpPr>
          <p:cNvPr id="11" name="Oval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84304" y="4162400"/>
            <a:ext cx="2362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2304" y="4391000"/>
            <a:ext cx="24384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>
              <a:latin typeface="+mj-lt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0088" y="2908043"/>
            <a:ext cx="411060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AutoNum type="arabicPeriod"/>
            </a:pPr>
            <a:r>
              <a:rPr lang="en-US" altLang="zh-TW" sz="2400" dirty="0" err="1" smtClean="0">
                <a:ea typeface="新細明體" pitchFamily="18" charset="-120"/>
              </a:rPr>
              <a:t>Subestructuras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óptimas</a:t>
            </a:r>
            <a:endParaRPr lang="en-US" altLang="zh-TW" sz="2400" dirty="0" smtClean="0"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12704" y="2931454"/>
            <a:ext cx="39624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2. </a:t>
            </a:r>
            <a:r>
              <a:rPr lang="en-US" altLang="zh-TW" sz="2400" dirty="0" err="1" smtClean="0">
                <a:ea typeface="新細明體" pitchFamily="18" charset="-120"/>
              </a:rPr>
              <a:t>Problemas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que</a:t>
            </a:r>
            <a:r>
              <a:rPr lang="en-US" altLang="zh-TW" sz="2400" dirty="0" smtClean="0">
                <a:ea typeface="新細明體" pitchFamily="18" charset="-120"/>
              </a:rPr>
              <a:t> se </a:t>
            </a:r>
            <a:r>
              <a:rPr lang="en-US" altLang="zh-TW" sz="2400" dirty="0" err="1" smtClean="0">
                <a:ea typeface="新細明體" pitchFamily="18" charset="-120"/>
              </a:rPr>
              <a:t>sobreponen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27984" y="5589240"/>
            <a:ext cx="4707632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dirty="0" smtClean="0">
                <a:latin typeface="+mj-lt"/>
                <a:ea typeface="新細明體" pitchFamily="18" charset="-120"/>
              </a:rPr>
              <a:t>Los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subproblemas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son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dependientes</a:t>
            </a:r>
            <a:endParaRPr lang="en-US" altLang="zh-TW" sz="2400" dirty="0">
              <a:latin typeface="+mj-lt"/>
              <a:ea typeface="新細明體" pitchFamily="18" charset="-12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400" dirty="0" smtClean="0">
                <a:latin typeface="+mj-lt"/>
                <a:ea typeface="新細明體" pitchFamily="18" charset="-120"/>
              </a:rPr>
              <a:t>(Si no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fuera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así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,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es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D&amp;C)</a:t>
            </a:r>
            <a:endParaRPr lang="en-US" altLang="zh-TW" sz="2400" dirty="0">
              <a:latin typeface="+mj-lt"/>
              <a:ea typeface="新細明體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9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600" smtClean="0"/>
              <a:t>Pasos al diseñar un problema de DP</a:t>
            </a:r>
            <a:endParaRPr lang="es-PE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s-ES" dirty="0" smtClean="0"/>
              <a:t>Describe la estructura de una solución óptima: (Recurrencia)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" dirty="0" smtClean="0"/>
              <a:t>Halle el </a:t>
            </a:r>
            <a:r>
              <a:rPr lang="es-ES" b="1" dirty="0" smtClean="0">
                <a:solidFill>
                  <a:schemeClr val="accent2"/>
                </a:solidFill>
              </a:rPr>
              <a:t>valor</a:t>
            </a:r>
            <a:r>
              <a:rPr lang="es-ES" dirty="0" smtClean="0"/>
              <a:t> de </a:t>
            </a:r>
            <a:r>
              <a:rPr lang="es-ES" b="1" dirty="0" smtClean="0">
                <a:solidFill>
                  <a:schemeClr val="accent2"/>
                </a:solidFill>
              </a:rPr>
              <a:t>una </a:t>
            </a:r>
            <a:r>
              <a:rPr lang="es-ES" dirty="0" smtClean="0"/>
              <a:t>solución óptima de abajo-hacia-arriba. (Tabular)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" dirty="0" smtClean="0"/>
              <a:t>Construya la solución óptima (</a:t>
            </a:r>
            <a:r>
              <a:rPr lang="es-ES" dirty="0" err="1" smtClean="0"/>
              <a:t>Traceback</a:t>
            </a:r>
            <a:r>
              <a:rPr lang="es-ES" dirty="0" smtClean="0"/>
              <a:t>).</a:t>
            </a:r>
          </a:p>
          <a:p>
            <a:pPr>
              <a:defRPr/>
            </a:pPr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3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Números Fibonacci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s-ES" dirty="0" smtClean="0"/>
              <a:t>Se define a los números Fibonacci como:</a:t>
            </a:r>
          </a:p>
          <a:p>
            <a:pPr lvl="1"/>
            <a:r>
              <a:rPr lang="es-ES" dirty="0" smtClean="0"/>
              <a:t>F</a:t>
            </a:r>
            <a:r>
              <a:rPr lang="es-ES" baseline="-25000" dirty="0" smtClean="0"/>
              <a:t>0</a:t>
            </a:r>
            <a:r>
              <a:rPr lang="es-ES" dirty="0" smtClean="0"/>
              <a:t>  = 0</a:t>
            </a:r>
          </a:p>
          <a:p>
            <a:pPr lvl="1"/>
            <a:r>
              <a:rPr lang="es-ES" dirty="0" smtClean="0"/>
              <a:t>F</a:t>
            </a:r>
            <a:r>
              <a:rPr lang="es-ES" baseline="-25000" dirty="0" smtClean="0"/>
              <a:t>1</a:t>
            </a:r>
            <a:r>
              <a:rPr lang="es-ES" dirty="0" smtClean="0"/>
              <a:t>  </a:t>
            </a:r>
            <a:r>
              <a:rPr lang="es-ES" dirty="0"/>
              <a:t>= </a:t>
            </a:r>
            <a:r>
              <a:rPr lang="es-ES" dirty="0" smtClean="0"/>
              <a:t>1</a:t>
            </a:r>
            <a:endParaRPr lang="es-ES" dirty="0"/>
          </a:p>
          <a:p>
            <a:pPr lvl="1"/>
            <a:r>
              <a:rPr lang="es-ES" dirty="0" smtClean="0"/>
              <a:t>F</a:t>
            </a:r>
            <a:r>
              <a:rPr lang="es-ES" baseline="-25000" dirty="0" smtClean="0"/>
              <a:t>i</a:t>
            </a:r>
            <a:r>
              <a:rPr lang="es-ES" dirty="0" smtClean="0"/>
              <a:t>  </a:t>
            </a:r>
            <a:r>
              <a:rPr lang="es-ES" dirty="0"/>
              <a:t>= </a:t>
            </a:r>
            <a:r>
              <a:rPr lang="es-ES" dirty="0" smtClean="0"/>
              <a:t>F</a:t>
            </a:r>
            <a:r>
              <a:rPr lang="es-ES" baseline="-25000" dirty="0" smtClean="0"/>
              <a:t>i-1 </a:t>
            </a:r>
            <a:r>
              <a:rPr lang="es-ES" dirty="0" smtClean="0"/>
              <a:t> + F</a:t>
            </a:r>
            <a:r>
              <a:rPr lang="es-ES" baseline="-25000" dirty="0" smtClean="0"/>
              <a:t>i-2</a:t>
            </a:r>
            <a:r>
              <a:rPr lang="es-ES" dirty="0"/>
              <a:t> </a:t>
            </a:r>
            <a:r>
              <a:rPr lang="es-ES" dirty="0" smtClean="0"/>
              <a:t> para i &gt; 1</a:t>
            </a:r>
          </a:p>
          <a:p>
            <a:r>
              <a:rPr lang="es-ES" dirty="0" smtClean="0"/>
              <a:t>Cómo se calcula F</a:t>
            </a:r>
            <a:r>
              <a:rPr lang="es-ES" baseline="-25000" dirty="0" smtClean="0"/>
              <a:t>10</a:t>
            </a:r>
            <a:r>
              <a:rPr lang="es-ES" dirty="0" smtClean="0"/>
              <a:t>:</a:t>
            </a:r>
            <a:endParaRPr lang="es-ES" baseline="-25000" dirty="0"/>
          </a:p>
          <a:p>
            <a:pPr lvl="1"/>
            <a:endParaRPr lang="es-ES" dirty="0" smtClean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219623" y="4176539"/>
            <a:ext cx="3792537" cy="2514600"/>
            <a:chOff x="635" y="1632"/>
            <a:chExt cx="2389" cy="187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35" y="2400"/>
              <a:ext cx="7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2400" i="1" baseline="-25000">
                  <a:solidFill>
                    <a:srgbClr val="002060"/>
                  </a:solidFill>
                  <a:ea typeface="新細明體" pitchFamily="18" charset="-120"/>
                </a:rPr>
                <a:t>10</a:t>
              </a:r>
              <a:endParaRPr lang="en-US" altLang="zh-TW" sz="2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632" y="196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00" i="1" dirty="0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2400" i="1" baseline="-25000" dirty="0">
                  <a:solidFill>
                    <a:srgbClr val="002060"/>
                  </a:solidFill>
                  <a:ea typeface="新細明體" pitchFamily="18" charset="-120"/>
                </a:rPr>
                <a:t>9</a:t>
              </a:r>
              <a:endParaRPr lang="en-US" altLang="zh-TW" sz="2400" i="1" dirty="0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632" y="292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2400" i="1" baseline="-2500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2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400" y="1632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00" i="1" dirty="0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2400" i="1" baseline="-25000" dirty="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2400" i="1" dirty="0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00" y="2208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00" i="1" dirty="0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2400" i="1" baseline="-25000" dirty="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2400" i="1" dirty="0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0" y="2688"/>
              <a:ext cx="5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2400" i="1" baseline="-2500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2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400" y="3216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2400" i="1" baseline="-25000">
                  <a:solidFill>
                    <a:srgbClr val="002060"/>
                  </a:solidFill>
                  <a:ea typeface="新細明體" pitchFamily="18" charset="-120"/>
                </a:rPr>
                <a:t>6</a:t>
              </a:r>
              <a:endParaRPr lang="en-US" altLang="zh-TW" sz="2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cxnSp>
          <p:nvCxnSpPr>
            <p:cNvPr id="12" name="AutoShape 12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 flipV="1">
              <a:off x="1392" y="2114"/>
              <a:ext cx="240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5" idx="3"/>
              <a:endCxn id="7" idx="1"/>
            </p:cNvCxnSpPr>
            <p:nvPr/>
          </p:nvCxnSpPr>
          <p:spPr bwMode="auto">
            <a:xfrm>
              <a:off x="1392" y="2546"/>
              <a:ext cx="240" cy="5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 flipV="1">
              <a:off x="2112" y="1778"/>
              <a:ext cx="288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3"/>
              <a:endCxn id="9" idx="1"/>
            </p:cNvCxnSpPr>
            <p:nvPr/>
          </p:nvCxnSpPr>
          <p:spPr bwMode="auto">
            <a:xfrm>
              <a:off x="2112" y="2114"/>
              <a:ext cx="288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2160" y="2834"/>
              <a:ext cx="240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7" idx="3"/>
              <a:endCxn id="11" idx="1"/>
            </p:cNvCxnSpPr>
            <p:nvPr/>
          </p:nvCxnSpPr>
          <p:spPr bwMode="auto">
            <a:xfrm>
              <a:off x="2160" y="3074"/>
              <a:ext cx="240" cy="2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 Box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000" y="4899248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4400" dirty="0">
                <a:solidFill>
                  <a:srgbClr val="002060"/>
                </a:solidFill>
                <a:ea typeface="新細明體" pitchFamily="18" charset="-120"/>
              </a:rPr>
              <a:t>……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1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Números Fibonacci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s-ES" dirty="0" smtClean="0"/>
              <a:t>DP es aplicable cuando los problemas son independientes.</a:t>
            </a:r>
          </a:p>
          <a:p>
            <a:pPr lvl="1"/>
            <a:r>
              <a:rPr lang="es-ES" dirty="0" smtClean="0"/>
              <a:t>Los problemas comparten </a:t>
            </a:r>
            <a:r>
              <a:rPr lang="es-ES" dirty="0" err="1" smtClean="0"/>
              <a:t>subproblemas</a:t>
            </a:r>
            <a:endParaRPr lang="es-ES" dirty="0" smtClean="0"/>
          </a:p>
          <a:p>
            <a:r>
              <a:rPr lang="es-ES" dirty="0" smtClean="0"/>
              <a:t>Números Fibonacci:</a:t>
            </a:r>
          </a:p>
          <a:p>
            <a:pPr lvl="1"/>
            <a:r>
              <a:rPr lang="es-ES" dirty="0" smtClean="0"/>
              <a:t>Recurrencia: F(n) = F(n-1) + F(n-2)</a:t>
            </a:r>
          </a:p>
          <a:p>
            <a:pPr lvl="1"/>
            <a:r>
              <a:rPr lang="es-ES" dirty="0" smtClean="0"/>
              <a:t>Límites: F(1) = 0, F(1) = 1</a:t>
            </a:r>
          </a:p>
          <a:p>
            <a:r>
              <a:rPr lang="es-ES" dirty="0" smtClean="0"/>
              <a:t>Un acercamiento D&amp;C resolvería repetidamente los </a:t>
            </a:r>
            <a:r>
              <a:rPr lang="es-ES" dirty="0" err="1" smtClean="0"/>
              <a:t>subproblemas</a:t>
            </a:r>
            <a:r>
              <a:rPr lang="es-ES" dirty="0" smtClean="0"/>
              <a:t> comunes.</a:t>
            </a:r>
          </a:p>
          <a:p>
            <a:r>
              <a:rPr lang="es-ES" dirty="0" smtClean="0"/>
              <a:t>DP resuelve cada problema 1 vez y lo guarda en una tabla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Números Fibonacci</a:t>
            </a:r>
            <a:endParaRPr lang="es-PE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1077697"/>
              </p:ext>
            </p:extLst>
          </p:nvPr>
        </p:nvGraphicFramePr>
        <p:xfrm>
          <a:off x="612775" y="2759328"/>
          <a:ext cx="8153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18"/>
                <a:gridCol w="741218"/>
                <a:gridCol w="741218"/>
                <a:gridCol w="741218"/>
                <a:gridCol w="741218"/>
                <a:gridCol w="741218"/>
                <a:gridCol w="741218"/>
                <a:gridCol w="741218"/>
                <a:gridCol w="741218"/>
                <a:gridCol w="741218"/>
                <a:gridCol w="74121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0</a:t>
                      </a:r>
                      <a:endParaRPr lang="es-P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1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2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3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5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6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7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8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9</a:t>
                      </a:r>
                      <a:endParaRPr lang="es-PE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</a:t>
                      </a:r>
                      <a:r>
                        <a:rPr lang="es-ES" baseline="-25000" dirty="0" smtClean="0"/>
                        <a:t>10</a:t>
                      </a:r>
                      <a:endParaRPr lang="es-PE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2 Marcador de contenido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1B587C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 uso de la tabla evita el tener que ejecutar re-computaciones.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304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lH1KwyDEWJbi0axSd6u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pE3WmhSY6osm5NmXGN1B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El5lXyz8gGJdSm3PTdtZ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Ijj1UW0bfQEh6exBOYsi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PQp13vAXG2KkDL2WED7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yAgPhipvxvhPutCSTvAi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xLALzSkPaXrVhOKedix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2NhyjLJCu7JW2vevIwbI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oybN8FhiKZ7jIMu0yy5x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6nRM23jUIC9lAqehFnj0j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clMfZIz0ZMTHpInwD4l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OJMs1IYCDNS3mP1SGyJJ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ooCxnMpkY93kEoMrxLs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C86gX6XQl1tI39OXi3GJ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q1mLC2V0cgXrx2twGQ2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6PmmyvKoMtDKtjL5f5VGC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6UhYp9SSHCbjb0p4xaB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H4JHqrL6GwvdfrgwkeU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llbcnvoSUjsKIGL5cXS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hZA5P1ov0bOMddfIIq7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OXKYN0PnvcoyMK7lBJH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SRm4sH5gkADmEKUMTzkX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otd3hCwttlcCaCkRdo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H8NDftWXyWp4gEkPU6y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oEruAnPnSL9uzhKKIdQ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m9zv0JwjuSEL5yCM28E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pAo6hwXuM8YmttO8VOiB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tG326tFsMEUlihV5m5Rz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PNcc8WaImBzVFSrYD2D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RJgkRXMzfTadQgPUkJi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LmB2DorOVebPWsWN4dW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Ls2b8JITJ1HxYTIOkn7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10kmXwE48uX5B90rgI6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8ou35gTyFUIPq1RLLbe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ZrWFVtOOkenzKMgtUJlj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Po4VQjinxjYisMGmqyiP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AThzOS7olVqRSVSUrobz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mMIYzuWUMPhUNBLvr0rh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pz8VSQJQujoywvRPjCr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AzX8g9WWa8xsAn8QDB5b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we5fECHOP9DOZaNCHNTj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5V8IZF0mfcfBrTbThksj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Xy9FQZon31NF897WD1O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yoJTqOvzRR8MYzzjP0X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ohhqXLEwExZGK01lGDbo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oS5uaB5TqD3NUl5zXsR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OMK1LlGqvfpwZKWWzzS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xmbxmjcNv3ilzX8o2aS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oa12rzoJiKUl0NEpmwJ0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mszOnSroYF3SfoQeYne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eEbYOaxHBJzE0IXyVkm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hHIKxObucE80eUDo4hQh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iAn8gqsTlDiBntg3CJv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v0u3Uwg5gMzXo7mpxL2i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HDx980E7LWMn4nDdvVD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1p59HcbK4eB0iRvLogq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eSXQ59zDooJaPAQ36x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b12YMkf6E38cB74YirV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M45MHJxnPduoe36IqRu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R5foHpXZd0KDfYT0Cvz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IcT0SA13wUXecZwj27q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DAO8PqfYojjWn2uGxnX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G1MTtjtrQoVezjcKLAOx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UgCtOlA3SP0NTNlVWWvX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09tbuNBnmWk36whZu7R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6dLppoPDR1yaYfs0CRMrv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sPGPEXro5FpTVHM5pMJ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NjDGgfDGiilflfahDHM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T7gOZSg4l0DaizIybGp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zmxiQLnFMY8HWyyPYz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fLpcmQA24hipyUhG1uH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1BD9ZlIQvsa96LTEow4J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oxZEyhyEjDbAJNycQfk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eoOvNn5aCuLbc6alMrh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Yv255cFPoF3yiBQ3tay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PyBs2vsTWVHIqisIiTu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57EOyvJX7iZviGuuD9amv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jL1Fk4SFEpTIS6pVj58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EEdTrfAaTZM45EcoTk0H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QAbxAKSFDezJqWEt0JVO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c7CYeFKkqAmZNdnX8cfC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Mo0eGhhEFA0YRf0MejRD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IW3xYFaDzUu8n3VBwcVj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nq8q62BJz0mVoFVHG4a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vFQk2wG2H2tJzCoyz71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MsFfGPwQ80XUUtzM042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rE6ii8v3La72ToEMPQw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MEIUYM6XNO9s018ownk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MSzb7efcZtpZSrAn9IW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dwyVSWRTbi9D24AricI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TroDDrj8vNdZSQlNFSH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218GO9eC9rptY8MtAOT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LSzK2m346MvdonuXCaU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zoRc0bhTHXHqfg646Sy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XKJpZDbIW4XZjbSPlRMc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wY7eQy32kzrWq6sBcEIZ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sgWVbgwHi8ypeLhKMDFU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hUyZqcERKb4ZCF5oBnZ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ymKMmKF7t5xTwRhUmMv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n0RHjrS5k5S3IzbpTM1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wWSVokLTrpAsEzVeI91x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SleptRgSp67fZJUFqdfo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1s9HJXTIB6ET8wsTY0O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WsAsuemNUfIqkMgL8jY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0A6AocwffAjLfwG7hsEmN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UeaUxQP3B8hWIk7hQs1I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bHcGDcRutZgVSuR51QyF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F4fzERQjkHObUTcvS3n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MNfn68Vgg7J9AZjPwEN2H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ZBODpnCwfwJL28r4y0D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6GzYTvXuhzzU4EK0rtH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NRoV8WMWsZ7MUtNsM8E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VHGWLgjwxJzq8rUxrHUM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r9Q44NunsG5qu74rt7yK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c73MkxzasR7Oeq7Pr90U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OD9CW00AfG2gWI0htXNi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jFTDjEFoKk4jjpDHAy9S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MXtoO9G26OEzkuJjGlU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cCpBEMmf8mDRTVaVQwII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FJ59YhSOYKv5KQYduUF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WsAO8Lvn8dtXXGvvN5m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mNajWC2O2mymNCy987i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CNSiHY6AvmU36NDPOTlk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oBTTXEXe1Nh4bnqDV3Hs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sKwLwjipfg6vohpN1sD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L1BgoaXiCJec89nc7DVC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XGY8e71fPBRlYuafU7rX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b9gqPkZkIyK4VhfWQgn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lMaT2SJNaBnzpMZYHcV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8MepfXEbBGguDQm5xNrf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mvvvgY94r3mcZVtNU4C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65LWDS9otAKzPRUJsocs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gDma30wbTZ3gqKyC6ZFY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Ca3z3sGq6ihFuigH6oWp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MBuYTL6sWQWE0b7tW4v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ZKffmpTh24M2os55yUk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IQh5ACrRUmH0CJIDpGz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RYNFoRvA9fpy1pXgOgP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lnQmmUuD4GDQYjiVeAmj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B3HjF8SiODHrCpP1uA6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UaqEYT2fOQdTMMF3flL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9xHS6c5LdFhT9wS1aYgz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6MUJRSnADMimcPf4w0jj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yM8lOskNdGzcRyHanEXJz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dID3mqlKLpQU1TW6NQ9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CSC8bdbMvjbijYf3PEps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3euY43appMcF6Kqdf8yZ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AaQSVZd58UfT9TOpsRcJv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JIzYQK1vDaDKPnEc87B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5ESvCBphUVXvvLo6dqoU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QVAmPgkfPBrxcYuWwlz8y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21lU2z20qnODkDV6l7p5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NjSSN1UbHZg3CwAA1mh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y7GWObwnZG3qeLKG88cI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9Sb8t0RiYONLjxAaHeYwb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4zjzKxoJ4MaErGJk12TI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hjY0pk8iXl2e7zaq7KA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8T9tXTXtinsBhZAK83B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CczaaAV885Jjb5QVnelt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ELvhaPmCwuX9ihWUMJmy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SYOvTcGmplMXq3T0KywB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9SOT1AuZVSooDjlkspQ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wjvQTJBZDDM6OWH0b6S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y2qzEq67LtdmluoaGLn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EDmdSH1BYLR7eM3U4b4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BxuoCsdKe7nDKtqj4aT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SsBcB1p72vDNqT5fODT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YHKVKnGd1JSjE2NqQcl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0W2wePmgCR3NtUsGg1rO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U7f2soMHF7Z6HNSd9RR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fRyTY9VjGgo51UhbmYtU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NmcEO2SAXHOTRnuyqDLm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HBMXWXuSibQj4bGjlSq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h83TGOyP9Ov4EBSQ6V6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3yjiS6hTVkp1kDU2gGk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gi1Zw9F8l7tZB3Xxw7i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NZw5ruLv0ehE5uAoVryf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EDgeV4EpJXA1LjLNEM7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JGyqrSKTUM8BlSOdyGR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43IgC8ML8sRtUAGvDLF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T9YSZrdqyJGpBuHbgC6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KRYdw335UDggazhJ9lxI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7MuYbOrv2KU9dp6ULUamt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8lk7TxtLBVMC5ufleCz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6X9aPnqmlqiJlCQGyYzZ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qM1pvzWKTWaMfmYIH5k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3Ap1v3uyphiLiBCmlfJM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jl9Cux3BiT3Swm9pRRqB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zzntIPgtE4D5tFgT4pGi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InQBzhdtOZOXMAe0OekO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erTt9YN1UeHiQ0D6fYgb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gwTFE3AsYP1J8pI68fGN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fuJenIYly3JzanztjJq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g7Ren9Q0usAGgpWqFRtC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0zelxEWWmBkndCm9kPuy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Zu6axT4zZDAi7iZ2Bc4y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lTbk3wwD8JqJAKfm63S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UDi0jtSgUpS0ctVlcD66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MVv4aidht0a08dYdPx2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RnIeMf60FjmE6gOYleq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zzC2oTdkKhcV37lWvYb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Et6HoQcNUDBsN8CKQdNk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sbdGDpIrFM5IV8VGum8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jBkdjL7XFZiz0VuHdM5s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n5dtO9IrcBITRCmp5WkI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5qm7ZcM8lRTAtdeZQWYf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Q74SlNG88fIiFQlOXWi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ino7qf0lsShJw0VjrkF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oqIZXUp9DVDUdTFDUA7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LVz9u71iVWW1OGudnr8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0VkkTDuXb14XCsygKSk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NucfPeWdAXyUVEO9enOY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WQ32F6HfsCTF8P8DNg0Y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pHwTsAEWlYzSylbNzQw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1gvY1AAyXNtPrmvLE6B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5ghMs0Gar6CtGgotz3mN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oIUOiNbpJYE6afGe8ARM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cXGenbxx9tTjRzRDHTZ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Pz68MkVMWeq1wX83q0S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9kn9t3Y6Gy6deShjwYQ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cRn7muSYNj1y868eocCn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SQ2UuEsZ8aPEmfKFXqUY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0YP1VcCGyrDxYx4sZevO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ItJTtJectzeLQ45sIgm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XYoNlYc5xQvGjUiz9WLS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1PgdAvqGsCV9fli2ITrm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idH0nwvfrIejsUCg8JL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CPGOJaFxt0fqXx2vz8Tad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VVTnpsKIAbWFn1bDmPIX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umzKyARCTrCKSPMg4J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kazjbLBup9UUdHBY15a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0RFuouxkucvX2p1PIb7I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dLgiOzzEepjEuvUfa6kh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6NQqLqlyaVGXDTe6GYLQ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DnUvVs01ogDYFtrnN9iF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XwR114qlwygZ9svfuTx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jEdKEiaCyiRgqoEUrWB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IFkYSxEp86QxdcNhq7aU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8T27BArBwtFeWyqFqCX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pSbr6awuSQ5LxrWKW3X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SZgfQKHxWQMmtaW9uh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bejrkabSy3rOgfrbRIWV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8b0ZJFGUbEc2ZbaRjLM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YaXLOMzGrwM3Q5eR11R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arbKZCXjfgVUcQ2YQTlv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fWl5DrKKtSzPZvA4NWI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7VSnP3bXG9VvbeoUZwzv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kmQwnM6oN5pKOpcfBHz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UujlFTXcxLJ4BvxiFpQh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6rqYHJUSVgRUsld26dr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0KOGIi2aFT44oRVHbeiF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cG3b5CiDQLisrGa10BQ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QnoULneDBHjuZk0Jqqix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QoXl7p2ciRNxx7DxdpR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MWqfx9eGP4SeQEdJvTA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ET82osnqTyVxC0VRSSYB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FihYjuTYroQlix6uKLjo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jj2dNE1IFQnVdQKq9TxU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HgIoLn7diDxlZYV6GfXJ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XmjgKkCpRgdMBLupSEA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nRQMu2diXnNIil4vCNB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8dm9Cgmi9hrdZspXQzby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ZTt8kn1NQEX6JDqkqXV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B4pwUZYKa4wTT2csSlA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g5mC5FX1HdYidsGuVZh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fTIMxv9eDDCtDoLIhlQP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7qpXEV1VnS4uPsTj8rRt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FKPiIdHWvBPvMimzQddH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o8ziOYdoXt9MKF8mdOe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EjGBWzBDgS4WlGJpoJI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lZxGqu0otPmVufCd2ENj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IOkrDNqvIgPhXG4f87D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zpctNaG4jk84hImYRcYY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66ciV9MvFGmStfUfa0fO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sIBD4vcfHJgQ0wubOyvP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9SplS9gqSq7sjZaS1Ty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bOsrIHcJasaB3pvNTlpf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lMBgZ8dU5iQmHATrrye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iHVKme0ceojItGQsH4vf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LHIVUsUQ1jcGtTkfLZUS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2Y7cAZRaDZhrVe1rkxh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wMcX7sivluNkEKNHSVZ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o2Y5dkFmAH33sk0CRpS7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DAAhECEmnxjjo9Z1fYQZ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hAisHg4AYyzBonvWG2H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EJAnkGLe6eB1NCHVhVtyU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K9WQDPaThETxjZYbVoiN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KMKCwiiNhFMLQ9vRCeq4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HR3vXu7jWwXYpa51iRBt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Ly9PG3L3muuP4Ty1lNFY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NRKlLBWzsNwt5vl8N3x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tz5bsgwONpwvKh5lia6N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iBO3Gd0CqP5knafA9F3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XzK32sLnMmqMgunpAiNb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qpTU5I0rKnIbDeiCaxQ3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TBULcJ4KQN8g9k98n3m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sormwPdsD0Y3oW3qpOEU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34Q97Y8glVEGwi0jvhm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2n4Xs2aMGI8QxPV3C6C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CtOR83x5YBw92s49v56y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xFKaosEfoXrPKB8AU6eB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koNsYsBwtTYGV96XE5qI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HdHt0UbZkDc0lmnVubE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Q4FZtXr9a1kKGAKvsGlu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uVNKzIAf3l69mDN1rex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GAGNbYJYwYYvAKbJnIyV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rCHQVvkQanlbYBX2Vl2J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vLg7b8ivCkxYUZspQoq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Ewd7Ire7WoSjec4MxCv5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bR32PHQOCxdGW9z4giJp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2wEzDXcCmFAjwM6v2GLGF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ChvZFAbWpSaxlm3GCxg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5ygUctldlp5BeMwP2gD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7WGB71pQlzPzbblRmEx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wpOd0AFc8TNhbXIKnIBc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sK7h9MuZu5dK1R6ZsKx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BF5bVqjlYnWUbxDXm5BXP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NXAy7iSV5UOMW35JqTI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vVW4G01uSGqITF6pE5a8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3qWRDnfQEntgXaGBFc6z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KGcVjGOp277EwhAqbB6um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VeU2UJjEr7M5TaBgEvF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jG6U2Pev2OHKuIWBtvw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tRhwZoxBUM2uUeVZHupV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n9FTj319IfuYceDvQPY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H0NIFuO2A1fwu7R55uzK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0W1HlbDAXE2srF6BoxlF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JGKvEKKuQaRU0QGX8Do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At1GcZt52po8wdlWPwT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wp13XZXfuhGcgka7rht7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BwFfUqpIgEp8cJPsLgoO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MtDk1i6vaAMAq9xJzFCG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TFZEIUZzW3QmUpY06Cwzk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t649c047z4Z78KbCzo6C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BjFU1HIb4linybOi1n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Mw0mnWTZQlSyMwVEYUptb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thpl7Zgv4lZhJxTk95Sm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2MrO3nzOAoTix71gyUHsF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j5PEVXRhIa0rvYx4BGHu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YbpS4AbaT73M7IdJERJ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yc6NjrKkZVUQpx2C31xC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xGwh1Q6LYv2e6Ee3Sg6x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nIQPRS1PLRTQDIlNzl38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KTByuBZs0DSDjNrbZeJ9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kg0vH5GLu7KPYXdinqQi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XZpxlomPoZNzylxYUTMf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KTtPtYGRjirj4j069Jio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2ooSLowWwB6c6WIRqFY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fu1wSK9tQu27rq55VsN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Y6U9qRSJGC4G9UQewLM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aYvhMkKvilqxwVCIjiB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m3FF65uW7Zo1k1RZA0mv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3LhbeGW1yTWmVVE95xYb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gBnVBNrurENLVKZB53zg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B9ZH3ac38C4kuGNj48A3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yaZU9urUB3VI0eVUJghn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BfjNMZqGJ5iAPH91IB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1oLFzn9ojL4MotoFPGFVb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DHD6cAfyLg9EctEepP1m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vcljtb2WjPEc8YVgWO4c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eObcbrf590eCbqKT74wO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00kFj8SdiKIZXx7gZBH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HIPmsrKxEMNHD2Nyw04P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XwMuv3G0GtzVObRv86d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TbtdMQ4U7JDm3OSODOwi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q2JWottA0KVsCB1ihPV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hr83DktopqqELqtQrArw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qAbhMkxHmiTAKhNlQ87B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2YPAOroljP7o1yRlx9QI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8KaGc26Jip6yVydrbv6i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tmfftvBXLCqUdEUBohB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P50ETmDKp39GHjWMCeHr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DZMhTH0pXEtwafOCek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2emRdJft4dsklXQJD2cz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KwXAFBFnjXETAmF65J2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2eMMxNBt7lI7TsPGe6l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ODzT9v9AYPJyuJNS4RLP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bttcgpvW2Cxlp9dEE6jx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okY6Sl1tfORvr6qWeK4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19jDFpdFviWi48eaw9Uy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tUI6eHRzsl6iiONeGCgz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z81hH4dV6dIjFoVybwO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cMPpnhtiiNpUlz5WZNlx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zZ9oj7qJLmJYWfriGWr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1GoLfxESEgdFRPX9Gwva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TK3ltew1AimkcQgZXlRy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2bnDPvH6p5pXE5okYEcdK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BB3B1HY6XmSRzGHDIPVb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mxKREZHFligJL1MUFoqY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LePEg0tnOAeFevQa3Zpi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AAPVFQO9wLdtMMw10IGbX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v6Nh4ulrzazaEZIB9Eeh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bsIj92gI637TkPSzKEbk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dBS1h7wwJbSvUkyKliaQ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v3LFTIAUz6tmRe7r7L9c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0PUx00jT9NfIy6mnoWC9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o825riex1Eta7KQZbzTgc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CwykLnKgYbQCGRszI4l8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yqmvndmITS4zqzSXt9go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g8a8J0bbRbqQY8YfZxTf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x6rTHKBcRKgzaelfumwH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9zAKZd9JufGjA3HPjrAF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ApXJUK3xJBWEXRiWLn28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SQDhxE346mztYbMfjpGX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mV6PxmFdCbqAw76Cco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5tT7aw3DriuNuHbI6HpT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3oFF9GchtRAMQCWqb99Z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5IDoruiNfBQIqurvmnq9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cHRzLGvfJJDViW2LfHZG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W7crYGNMyAjswVwRIBh0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5vcvtB7Ia82cKJnjIPsX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CPq6enZooA8Q2HfsdbEP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qjbMuoTsyTV2Sm4nnJJM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4UGG4fCgilCsp7UsTAuW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V0OSnPOV6DpYeh5OkEQh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pqWXsUQ9hOpPZGRcRMsn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2rSDm4gQ5JDlBnVqnT4W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yoipW7M4Pckqov4OyLT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bD4ugqoyiiCqTtlW783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0bZqlzki2VTScEksRmFg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2NXBBsBELnGLKDTuP5PdZ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x1gHCEgHlDxYn1PK6JEh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s0qY1gQ2UM7qAkLZZu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dFwt0lJulY8lUOGbGfqv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OambrautXNR5TtDmx3FW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ymloeaRiJnIY93FtVWIa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bgBeqkJENSRYelUu1V7y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Y4Fv4OjffPwAtgSLUoKG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uVAlgbdvo24nhwzVgVlx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tlCs5rDB9QCHHQZbuIvmn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rDSDCf0JNRDHAJUJx71J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w5YmcZ7PlDDsuXtDyY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WKETJVJtz0QfZ2w92VnK7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87r7sJExzYxriOCIlIz1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omdLv09KaElRUnLA8H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3RLAD5bJXJjA59dUivme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QUtCPSDFaC9ZGdUICie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LCmtMAohHq3EwqVBlZE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iqVD4PerAOFpaqoxcdG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DJFdFTl071RfnYQBsPE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0sEwL8kitavENbXQ9k6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MtFpLmdeZKxXOFqn67Wi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xENAcdTzl4IqwPvrTji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jWAj5r7Eco78muuqF9C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J1zq6QVcmwYQW0CbaZl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en8ASFdDZlIgVM0L73D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xV2pHAKRt3XeJdz88cG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JJbFEBFj66HmUIulrKx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GyrJh0cTTR6Rbie1V8b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uJgPPBrtfR3bipQmVgd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o6TtWQXJe6ULafxDMtV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LnV19bOafAyHk9WlEBv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xmjQEMKWhVZh3CdVjE7c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g2xb7pOoqxvP05prlq9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mtTh2gHsFvcjrD2L5hQ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JkUsQmpMKIhOMh66fvuK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Y4Vif1xE9nrYpI7q4yd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tsuIvtwNIq3rmPxy6of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RTfBO0Pw2KDI6gjtEl7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MdC8vSiG3fe5aDVvBNz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mGe5KzSaYcfkTU1HUTu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V2m7FnAoYS8IBG2OLR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jKMW6LNthcWmLcIDUvAz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VRaf5JhOSvQa1gYL1b0m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5bHRa1ssXoonE7mnCWiD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6BZ7eXYY5YRN9inEf3Ju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5Ne4KJfADNjVEnjlzIRb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GCr1CnmOeSjG1zZ52Q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cLMmlyWrP7oDVPDq1eN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qRbbCAuAVAuQDAfCRxJ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oaYCvDsw1qGdpGeg1NR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hnD9rBO7QY5onCoJ2jY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W33QnT3kpzoauSqCrDLz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VAKXpIp0XntMNdyxD08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WIpXcLcZaAKdSBYmbQI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81iBSiKyPL4jqUJup3V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awGKk60EJREHWBrFaMb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DaKMKG77AdoeAoEBTTfC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8ya3CHrEYIVDn8Q5x4rH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VckkPOa1BbJE1cCG3pFV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jX1wKOlbb3OhCYJhSDu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JTI7DtR011fCgTnjj3lF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QKADXMx2riyz3io6lua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5897</TotalTime>
  <Words>2091</Words>
  <Application>Microsoft Office PowerPoint</Application>
  <PresentationFormat>Presentación en pantalla (4:3)</PresentationFormat>
  <Paragraphs>570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Tw Cen MT</vt:lpstr>
      <vt:lpstr>Calibri</vt:lpstr>
      <vt:lpstr>Courier New</vt:lpstr>
      <vt:lpstr>新細明體</vt:lpstr>
      <vt:lpstr>Wingdings</vt:lpstr>
      <vt:lpstr>Wingdings 2</vt:lpstr>
      <vt:lpstr>Intermedio</vt:lpstr>
      <vt:lpstr>Programación Dinámica</vt:lpstr>
      <vt:lpstr>Agenda</vt:lpstr>
      <vt:lpstr>Logro de la Clase</vt:lpstr>
      <vt:lpstr>Programación Dinámica</vt:lpstr>
      <vt:lpstr>Programación Dinámica</vt:lpstr>
      <vt:lpstr>Pasos al diseñar un problema de DP</vt:lpstr>
      <vt:lpstr>Números Fibonacci</vt:lpstr>
      <vt:lpstr>Números Fibonacci</vt:lpstr>
      <vt:lpstr>Números Fibonacci</vt:lpstr>
      <vt:lpstr>Cambio de monedas</vt:lpstr>
      <vt:lpstr>Cambio de monedas</vt:lpstr>
      <vt:lpstr>Cambio de monedas</vt:lpstr>
      <vt:lpstr>1er paso: Describe la estructura de una solución óptima</vt:lpstr>
      <vt:lpstr>2do paso: Defina recursivamente el valor de una solución óptima</vt:lpstr>
      <vt:lpstr>2do paso: Defina recursivamente el valor de una solución óptima</vt:lpstr>
      <vt:lpstr>2do paso: Defina recursivamente el valor de una solución óptima</vt:lpstr>
      <vt:lpstr>3er paso: Construya la solución óptima de la información </vt:lpstr>
      <vt:lpstr>3er paso: Halle el valor de una solución óptima de abajo-hacia-arriba. </vt:lpstr>
      <vt:lpstr>3er paso: Halle el valor de una solución óptima de abajo-hacia-arriba. </vt:lpstr>
      <vt:lpstr>4to paso: Construya la solución óptima</vt:lpstr>
      <vt:lpstr>Línea de Ensamblaje</vt:lpstr>
      <vt:lpstr>Línea de Ensamblaje</vt:lpstr>
      <vt:lpstr>Línea de Ensamblaje</vt:lpstr>
      <vt:lpstr>1er paso: Describe la estructura de una solución óptima</vt:lpstr>
      <vt:lpstr>2do paso: Defina recursivamente el valor de una solución óptima</vt:lpstr>
      <vt:lpstr>2do paso: Defina recursivamente el valor de una solución óptima</vt:lpstr>
      <vt:lpstr>2do paso: Defina recursivamente el valor de una solución óptima</vt:lpstr>
      <vt:lpstr>2do paso: Defina recursivamente el valor de una solución óptima</vt:lpstr>
      <vt:lpstr>3er paso: Halle el valor de una solución óptima de abajo-hacia-arriba. </vt:lpstr>
      <vt:lpstr>3er paso: Halle el valor de una solución óptima de abajo-hacia-arriba. </vt:lpstr>
      <vt:lpstr>4to paso: Construya la solución óptima</vt:lpstr>
      <vt:lpstr>Conclusiones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CqT</dc:creator>
  <cp:lastModifiedBy>Raúl Coaguila</cp:lastModifiedBy>
  <cp:revision>211</cp:revision>
  <dcterms:created xsi:type="dcterms:W3CDTF">2010-03-20T17:33:57Z</dcterms:created>
  <dcterms:modified xsi:type="dcterms:W3CDTF">2013-06-04T22:32:12Z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1yNYhc5S7rxhWbFNQZCt2SRzcpGuueuSayW8liWRFzzQ</vt:lpwstr>
  </property>
  <property fmtid="{D5CDD505-2E9C-101B-9397-08002B2CF9AE}" pid="4" name="Google.Documents.RevisionId">
    <vt:lpwstr>07533850431396627551</vt:lpwstr>
  </property>
  <property fmtid="{D5CDD505-2E9C-101B-9397-08002B2CF9AE}" pid="5" name="Google.Documents.PreviousRevisionId">
    <vt:lpwstr>06853566583303169177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