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1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87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46" r:id="rId27"/>
    <p:sldId id="447" r:id="rId28"/>
    <p:sldId id="449" r:id="rId29"/>
    <p:sldId id="450" r:id="rId30"/>
    <p:sldId id="451" r:id="rId31"/>
    <p:sldId id="362" r:id="rId32"/>
  </p:sldIdLst>
  <p:sldSz cx="9144000" cy="6858000" type="screen4x3"/>
  <p:notesSz cx="6805613" cy="9944100"/>
  <p:embeddedFontLst>
    <p:embeddedFont>
      <p:font typeface="Tw Cen MT" pitchFamily="34" charset="0"/>
      <p:regular r:id="rId35"/>
      <p:bold r:id="rId36"/>
      <p:italic r:id="rId37"/>
      <p:boldItalic r:id="rId38"/>
    </p:embeddedFont>
    <p:embeddedFont>
      <p:font typeface="Calibri" pitchFamily="34" charset="0"/>
      <p:regular r:id="rId39"/>
      <p:bold r:id="rId40"/>
      <p:italic r:id="rId41"/>
      <p:boldItalic r:id="rId42"/>
    </p:embeddedFont>
    <p:embeddedFont>
      <p:font typeface="新細明體" charset="-120"/>
      <p:regular r:id="rId43"/>
    </p:embeddedFont>
    <p:embeddedFont>
      <p:font typeface="Wingdings 2" pitchFamily="18" charset="2"/>
      <p:regular r:id="rId44"/>
    </p:embeddedFont>
  </p:embeddedFontLst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6" autoAdjust="0"/>
    <p:restoredTop sz="86705" autoAdjust="0"/>
  </p:normalViewPr>
  <p:slideViewPr>
    <p:cSldViewPr>
      <p:cViewPr>
        <p:scale>
          <a:sx n="69" d="100"/>
          <a:sy n="69" d="100"/>
        </p:scale>
        <p:origin x="-15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w Cen MT"/>
              </a:defRPr>
            </a:lvl1pPr>
          </a:lstStyle>
          <a:p>
            <a:pPr>
              <a:defRPr/>
            </a:pPr>
            <a:fld id="{6968C961-0AB9-4D89-99CA-A383BBD9662D}" type="datetimeFigureOut">
              <a:rPr lang="es-ES"/>
              <a:pPr>
                <a:defRPr/>
              </a:pPr>
              <a:t>04/06/2013</a:t>
            </a:fld>
            <a:endParaRPr lang="es-E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5625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w Cen MT"/>
              </a:defRPr>
            </a:lvl1pPr>
          </a:lstStyle>
          <a:p>
            <a:pPr>
              <a:defRPr/>
            </a:pPr>
            <a:fld id="{9F5B38D3-742B-4E35-B05B-B2BD8B99E1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851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BE41370-4583-4769-92AA-69DFEC3FA7A7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3FD97CA-FB81-4343-B612-E95E061AB86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5451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Una, no necesariamente es “LA” solución óptima. </a:t>
            </a:r>
            <a:endParaRPr lang="es-PE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D8CFB7F-58E1-4032-8F0B-C1A8E6D9AB7F}" type="slidenum">
              <a:rPr lang="es-PE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8CE859-1711-44C7-9C51-CE12B384145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>
            <p:custDataLst>
              <p:tags r:id="rId2"/>
            </p:custDataLst>
          </p:nvPr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>
            <p:custDataLst>
              <p:tags r:id="rId3"/>
            </p:custDataLst>
          </p:nvPr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>
            <p:custDataLst>
              <p:tags r:id="rId4"/>
            </p:custDataLst>
          </p:nvPr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B0F816-F0DA-48F7-8617-3A5EC06A2013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C568F1-CE0E-4BEC-9D3E-01A4FD2F945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300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5293C-4C2A-49D9-B508-38E74CB37667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0DE63-92D7-4F89-9E12-B5193CC0CC4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189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>
            <p:custDataLst>
              <p:tags r:id="rId1"/>
            </p:custDataLst>
          </p:nvPr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7 Rectángulo"/>
          <p:cNvSpPr/>
          <p:nvPr>
            <p:custDataLst>
              <p:tags r:id="rId2"/>
            </p:custDataLst>
          </p:nvPr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8 Rectángulo"/>
          <p:cNvSpPr/>
          <p:nvPr>
            <p:custDataLst>
              <p:tags r:id="rId3"/>
            </p:custDataLst>
          </p:nvPr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26FE6-68C5-44F8-872D-2101D73E4BF8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54E0A-DA9D-49E5-9C32-64DECC0F098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9978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9854B0-512A-435E-907B-832B1F02901C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89298C-0028-46E7-8ECD-051D130AB27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89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AB4FB-D1F0-4C50-A1EC-AA3B033846C4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C458F-F584-4EA5-9BCC-06C31B884A2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153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>
            <p:custDataLst>
              <p:tags r:id="rId1"/>
            </p:custDataLst>
          </p:nvPr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7 Rectángulo"/>
          <p:cNvSpPr/>
          <p:nvPr>
            <p:custDataLst>
              <p:tags r:id="rId2"/>
            </p:custDataLst>
          </p:nvPr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8 Rectángulo"/>
          <p:cNvSpPr/>
          <p:nvPr>
            <p:custDataLst>
              <p:tags r:id="rId3"/>
            </p:custDataLst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11 Marcador de fecha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C10FB-8013-45A9-AA9E-177747E134B7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8" name="12 Marcador de número de diapositiva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F309B7-F36D-4981-A416-F9582E80017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024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53C7F1-D48E-4A5B-80FF-1690DDACD9E5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6" name="9 Marcador de número de diapositiva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C52FEFF-C928-4F82-A43F-8518AE99576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  <p:custDataLst>
              <p:tags r:id="rId6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221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  <p:custDataLst>
              <p:tags r:id="rId2"/>
            </p:custDataLst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  <p:custDataLst>
              <p:tags r:id="rId3"/>
            </p:custDataLst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  <p:custDataLst>
              <p:tags r:id="rId4"/>
            </p:custDataLst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6C78666-D6FE-4077-A8A6-F570AAEE8D17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8" name="11 Marcador de número de diapositiva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164BB1-EC55-4195-B37A-C8517A62A45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  <p:custDataLst>
              <p:tags r:id="rId8"/>
            </p:custDataLst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972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7ACEE-F622-45F5-A73E-FE35E41CB66C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CD7D2-54A6-4CAA-8857-627CC040AE7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370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F9B-0593-4C1A-835C-80C1F160176E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181120-5859-4887-B879-CFAC0F98229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293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42AD2-B698-4824-B35F-37037B7E4341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20F0A-8E57-4E32-8BD9-BAC2B271172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16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Rectángulo"/>
          <p:cNvSpPr/>
          <p:nvPr>
            <p:custDataLst>
              <p:tags r:id="rId1"/>
            </p:custDataLst>
          </p:nvPr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8 Rectángulo"/>
          <p:cNvSpPr/>
          <p:nvPr>
            <p:custDataLst>
              <p:tags r:id="rId2"/>
            </p:custDataLst>
          </p:nvPr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9 Rectángulo"/>
          <p:cNvSpPr/>
          <p:nvPr>
            <p:custDataLst>
              <p:tags r:id="rId3"/>
            </p:custDataLst>
          </p:nvPr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0 Rectángulo"/>
          <p:cNvSpPr/>
          <p:nvPr>
            <p:custDataLst>
              <p:tags r:id="rId4"/>
            </p:custDataLst>
          </p:nvPr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11 Marcador de fecha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F6F9F17-C0F1-4A67-8079-E724844C7826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10" name="12 Marcador de número de diapositiva"/>
          <p:cNvSpPr>
            <a:spLocks noGrp="1"/>
          </p:cNvSpPr>
          <p:nvPr>
            <p:ph type="sldNum" sz="quarter" idx="11"/>
            <p:custDataLst>
              <p:tags r:id="rId9"/>
            </p:custDataLst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0C9EA15-BE00-4F8B-8D17-ED65AAA9DE6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1" name="13 Marcador de pie de página"/>
          <p:cNvSpPr>
            <a:spLocks noGrp="1"/>
          </p:cNvSpPr>
          <p:nvPr>
            <p:ph type="ftr" sz="quarter" idx="12"/>
            <p:custDataLst>
              <p:tags r:id="rId10"/>
            </p:custDataLst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507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64EA715-72DA-4E0D-BBB6-7C40D4CF3BB2}" type="datetimeFigureOut">
              <a:rPr lang="es-PE"/>
              <a:pPr>
                <a:defRPr/>
              </a:pPr>
              <a:t>04/06/2013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Rectángulo"/>
          <p:cNvSpPr/>
          <p:nvPr>
            <p:custDataLst>
              <p:tags r:id="rId18"/>
            </p:custDataLst>
          </p:nvPr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>
            <p:custDataLst>
              <p:tags r:id="rId19"/>
            </p:custDataLst>
          </p:nvPr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>
            <p:custDataLst>
              <p:tags r:id="rId20"/>
            </p:custDataLst>
          </p:nvPr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A1D788B-3AFE-4870-821B-DAD6CB6A97D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pic>
        <p:nvPicPr>
          <p:cNvPr id="1034" name="Picture 1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88" y="588963"/>
            <a:ext cx="152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4" r:id="rId3"/>
    <p:sldLayoutId id="2147483675" r:id="rId4"/>
    <p:sldLayoutId id="2147483676" r:id="rId5"/>
    <p:sldLayoutId id="2147483670" r:id="rId6"/>
    <p:sldLayoutId id="2147483677" r:id="rId7"/>
    <p:sldLayoutId id="2147483669" r:id="rId8"/>
    <p:sldLayoutId id="2147483678" r:id="rId9"/>
    <p:sldLayoutId id="2147483668" r:id="rId10"/>
    <p:sldLayoutId id="2147483679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1B587C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4E854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tags" Target="../tags/tag146.xml"/><Relationship Id="rId26" Type="http://schemas.openxmlformats.org/officeDocument/2006/relationships/tags" Target="../tags/tag154.xml"/><Relationship Id="rId39" Type="http://schemas.openxmlformats.org/officeDocument/2006/relationships/tags" Target="../tags/tag167.xml"/><Relationship Id="rId3" Type="http://schemas.openxmlformats.org/officeDocument/2006/relationships/tags" Target="../tags/tag131.xml"/><Relationship Id="rId21" Type="http://schemas.openxmlformats.org/officeDocument/2006/relationships/tags" Target="../tags/tag149.xml"/><Relationship Id="rId34" Type="http://schemas.openxmlformats.org/officeDocument/2006/relationships/tags" Target="../tags/tag162.xml"/><Relationship Id="rId42" Type="http://schemas.openxmlformats.org/officeDocument/2006/relationships/tags" Target="../tags/tag170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tags" Target="../tags/tag145.xml"/><Relationship Id="rId25" Type="http://schemas.openxmlformats.org/officeDocument/2006/relationships/tags" Target="../tags/tag153.xml"/><Relationship Id="rId33" Type="http://schemas.openxmlformats.org/officeDocument/2006/relationships/tags" Target="../tags/tag161.xml"/><Relationship Id="rId38" Type="http://schemas.openxmlformats.org/officeDocument/2006/relationships/tags" Target="../tags/tag166.xml"/><Relationship Id="rId2" Type="http://schemas.openxmlformats.org/officeDocument/2006/relationships/tags" Target="../tags/tag130.xml"/><Relationship Id="rId16" Type="http://schemas.openxmlformats.org/officeDocument/2006/relationships/tags" Target="../tags/tag144.xml"/><Relationship Id="rId20" Type="http://schemas.openxmlformats.org/officeDocument/2006/relationships/tags" Target="../tags/tag148.xml"/><Relationship Id="rId29" Type="http://schemas.openxmlformats.org/officeDocument/2006/relationships/tags" Target="../tags/tag157.xml"/><Relationship Id="rId41" Type="http://schemas.openxmlformats.org/officeDocument/2006/relationships/tags" Target="../tags/tag169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24" Type="http://schemas.openxmlformats.org/officeDocument/2006/relationships/tags" Target="../tags/tag152.xml"/><Relationship Id="rId32" Type="http://schemas.openxmlformats.org/officeDocument/2006/relationships/tags" Target="../tags/tag160.xml"/><Relationship Id="rId37" Type="http://schemas.openxmlformats.org/officeDocument/2006/relationships/tags" Target="../tags/tag165.xml"/><Relationship Id="rId40" Type="http://schemas.openxmlformats.org/officeDocument/2006/relationships/tags" Target="../tags/tag168.xml"/><Relationship Id="rId5" Type="http://schemas.openxmlformats.org/officeDocument/2006/relationships/tags" Target="../tags/tag133.xml"/><Relationship Id="rId15" Type="http://schemas.openxmlformats.org/officeDocument/2006/relationships/tags" Target="../tags/tag143.xml"/><Relationship Id="rId23" Type="http://schemas.openxmlformats.org/officeDocument/2006/relationships/tags" Target="../tags/tag151.xml"/><Relationship Id="rId28" Type="http://schemas.openxmlformats.org/officeDocument/2006/relationships/tags" Target="../tags/tag156.xml"/><Relationship Id="rId36" Type="http://schemas.openxmlformats.org/officeDocument/2006/relationships/tags" Target="../tags/tag164.xml"/><Relationship Id="rId10" Type="http://schemas.openxmlformats.org/officeDocument/2006/relationships/tags" Target="../tags/tag138.xml"/><Relationship Id="rId19" Type="http://schemas.openxmlformats.org/officeDocument/2006/relationships/tags" Target="../tags/tag147.xml"/><Relationship Id="rId31" Type="http://schemas.openxmlformats.org/officeDocument/2006/relationships/tags" Target="../tags/tag159.xml"/><Relationship Id="rId44" Type="http://schemas.openxmlformats.org/officeDocument/2006/relationships/slideLayout" Target="../slideLayouts/slideLayout12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tags" Target="../tags/tag142.xml"/><Relationship Id="rId22" Type="http://schemas.openxmlformats.org/officeDocument/2006/relationships/tags" Target="../tags/tag150.xml"/><Relationship Id="rId27" Type="http://schemas.openxmlformats.org/officeDocument/2006/relationships/tags" Target="../tags/tag155.xml"/><Relationship Id="rId30" Type="http://schemas.openxmlformats.org/officeDocument/2006/relationships/tags" Target="../tags/tag158.xml"/><Relationship Id="rId35" Type="http://schemas.openxmlformats.org/officeDocument/2006/relationships/tags" Target="../tags/tag163.xml"/><Relationship Id="rId43" Type="http://schemas.openxmlformats.org/officeDocument/2006/relationships/tags" Target="../tags/tag1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18" Type="http://schemas.openxmlformats.org/officeDocument/2006/relationships/tags" Target="../tags/tag193.xml"/><Relationship Id="rId26" Type="http://schemas.openxmlformats.org/officeDocument/2006/relationships/tags" Target="../tags/tag201.xml"/><Relationship Id="rId39" Type="http://schemas.openxmlformats.org/officeDocument/2006/relationships/tags" Target="../tags/tag214.xml"/><Relationship Id="rId3" Type="http://schemas.openxmlformats.org/officeDocument/2006/relationships/tags" Target="../tags/tag178.xml"/><Relationship Id="rId21" Type="http://schemas.openxmlformats.org/officeDocument/2006/relationships/tags" Target="../tags/tag196.xml"/><Relationship Id="rId34" Type="http://schemas.openxmlformats.org/officeDocument/2006/relationships/tags" Target="../tags/tag209.xml"/><Relationship Id="rId42" Type="http://schemas.openxmlformats.org/officeDocument/2006/relationships/tags" Target="../tags/tag217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tags" Target="../tags/tag192.xml"/><Relationship Id="rId25" Type="http://schemas.openxmlformats.org/officeDocument/2006/relationships/tags" Target="../tags/tag200.xml"/><Relationship Id="rId33" Type="http://schemas.openxmlformats.org/officeDocument/2006/relationships/tags" Target="../tags/tag208.xml"/><Relationship Id="rId38" Type="http://schemas.openxmlformats.org/officeDocument/2006/relationships/tags" Target="../tags/tag213.xml"/><Relationship Id="rId46" Type="http://schemas.openxmlformats.org/officeDocument/2006/relationships/slideLayout" Target="../slideLayouts/slideLayout12.xml"/><Relationship Id="rId2" Type="http://schemas.openxmlformats.org/officeDocument/2006/relationships/tags" Target="../tags/tag177.xml"/><Relationship Id="rId16" Type="http://schemas.openxmlformats.org/officeDocument/2006/relationships/tags" Target="../tags/tag191.xml"/><Relationship Id="rId20" Type="http://schemas.openxmlformats.org/officeDocument/2006/relationships/tags" Target="../tags/tag195.xml"/><Relationship Id="rId29" Type="http://schemas.openxmlformats.org/officeDocument/2006/relationships/tags" Target="../tags/tag204.xml"/><Relationship Id="rId41" Type="http://schemas.openxmlformats.org/officeDocument/2006/relationships/tags" Target="../tags/tag216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24" Type="http://schemas.openxmlformats.org/officeDocument/2006/relationships/tags" Target="../tags/tag199.xml"/><Relationship Id="rId32" Type="http://schemas.openxmlformats.org/officeDocument/2006/relationships/tags" Target="../tags/tag207.xml"/><Relationship Id="rId37" Type="http://schemas.openxmlformats.org/officeDocument/2006/relationships/tags" Target="../tags/tag212.xml"/><Relationship Id="rId40" Type="http://schemas.openxmlformats.org/officeDocument/2006/relationships/tags" Target="../tags/tag215.xml"/><Relationship Id="rId45" Type="http://schemas.openxmlformats.org/officeDocument/2006/relationships/tags" Target="../tags/tag220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23" Type="http://schemas.openxmlformats.org/officeDocument/2006/relationships/tags" Target="../tags/tag198.xml"/><Relationship Id="rId28" Type="http://schemas.openxmlformats.org/officeDocument/2006/relationships/tags" Target="../tags/tag203.xml"/><Relationship Id="rId36" Type="http://schemas.openxmlformats.org/officeDocument/2006/relationships/tags" Target="../tags/tag211.xml"/><Relationship Id="rId10" Type="http://schemas.openxmlformats.org/officeDocument/2006/relationships/tags" Target="../tags/tag185.xml"/><Relationship Id="rId19" Type="http://schemas.openxmlformats.org/officeDocument/2006/relationships/tags" Target="../tags/tag194.xml"/><Relationship Id="rId31" Type="http://schemas.openxmlformats.org/officeDocument/2006/relationships/tags" Target="../tags/tag206.xml"/><Relationship Id="rId44" Type="http://schemas.openxmlformats.org/officeDocument/2006/relationships/tags" Target="../tags/tag219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Relationship Id="rId22" Type="http://schemas.openxmlformats.org/officeDocument/2006/relationships/tags" Target="../tags/tag197.xml"/><Relationship Id="rId27" Type="http://schemas.openxmlformats.org/officeDocument/2006/relationships/tags" Target="../tags/tag202.xml"/><Relationship Id="rId30" Type="http://schemas.openxmlformats.org/officeDocument/2006/relationships/tags" Target="../tags/tag205.xml"/><Relationship Id="rId35" Type="http://schemas.openxmlformats.org/officeDocument/2006/relationships/tags" Target="../tags/tag210.xml"/><Relationship Id="rId43" Type="http://schemas.openxmlformats.org/officeDocument/2006/relationships/tags" Target="../tags/tag2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18" Type="http://schemas.openxmlformats.org/officeDocument/2006/relationships/tags" Target="../tags/tag269.xml"/><Relationship Id="rId26" Type="http://schemas.openxmlformats.org/officeDocument/2006/relationships/tags" Target="../tags/tag277.xml"/><Relationship Id="rId39" Type="http://schemas.openxmlformats.org/officeDocument/2006/relationships/tags" Target="../tags/tag290.xml"/><Relationship Id="rId3" Type="http://schemas.openxmlformats.org/officeDocument/2006/relationships/tags" Target="../tags/tag254.xml"/><Relationship Id="rId21" Type="http://schemas.openxmlformats.org/officeDocument/2006/relationships/tags" Target="../tags/tag272.xml"/><Relationship Id="rId34" Type="http://schemas.openxmlformats.org/officeDocument/2006/relationships/tags" Target="../tags/tag285.xml"/><Relationship Id="rId42" Type="http://schemas.openxmlformats.org/officeDocument/2006/relationships/tags" Target="../tags/tag293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tags" Target="../tags/tag268.xml"/><Relationship Id="rId25" Type="http://schemas.openxmlformats.org/officeDocument/2006/relationships/tags" Target="../tags/tag276.xml"/><Relationship Id="rId33" Type="http://schemas.openxmlformats.org/officeDocument/2006/relationships/tags" Target="../tags/tag284.xml"/><Relationship Id="rId38" Type="http://schemas.openxmlformats.org/officeDocument/2006/relationships/tags" Target="../tags/tag289.xml"/><Relationship Id="rId2" Type="http://schemas.openxmlformats.org/officeDocument/2006/relationships/tags" Target="../tags/tag253.xml"/><Relationship Id="rId16" Type="http://schemas.openxmlformats.org/officeDocument/2006/relationships/tags" Target="../tags/tag267.xml"/><Relationship Id="rId20" Type="http://schemas.openxmlformats.org/officeDocument/2006/relationships/tags" Target="../tags/tag271.xml"/><Relationship Id="rId29" Type="http://schemas.openxmlformats.org/officeDocument/2006/relationships/tags" Target="../tags/tag280.xml"/><Relationship Id="rId41" Type="http://schemas.openxmlformats.org/officeDocument/2006/relationships/tags" Target="../tags/tag292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24" Type="http://schemas.openxmlformats.org/officeDocument/2006/relationships/tags" Target="../tags/tag275.xml"/><Relationship Id="rId32" Type="http://schemas.openxmlformats.org/officeDocument/2006/relationships/tags" Target="../tags/tag283.xml"/><Relationship Id="rId37" Type="http://schemas.openxmlformats.org/officeDocument/2006/relationships/tags" Target="../tags/tag288.xml"/><Relationship Id="rId40" Type="http://schemas.openxmlformats.org/officeDocument/2006/relationships/tags" Target="../tags/tag291.xml"/><Relationship Id="rId5" Type="http://schemas.openxmlformats.org/officeDocument/2006/relationships/tags" Target="../tags/tag256.xml"/><Relationship Id="rId15" Type="http://schemas.openxmlformats.org/officeDocument/2006/relationships/tags" Target="../tags/tag266.xml"/><Relationship Id="rId23" Type="http://schemas.openxmlformats.org/officeDocument/2006/relationships/tags" Target="../tags/tag274.xml"/><Relationship Id="rId28" Type="http://schemas.openxmlformats.org/officeDocument/2006/relationships/tags" Target="../tags/tag279.xml"/><Relationship Id="rId36" Type="http://schemas.openxmlformats.org/officeDocument/2006/relationships/tags" Target="../tags/tag287.xml"/><Relationship Id="rId10" Type="http://schemas.openxmlformats.org/officeDocument/2006/relationships/tags" Target="../tags/tag261.xml"/><Relationship Id="rId19" Type="http://schemas.openxmlformats.org/officeDocument/2006/relationships/tags" Target="../tags/tag270.xml"/><Relationship Id="rId31" Type="http://schemas.openxmlformats.org/officeDocument/2006/relationships/tags" Target="../tags/tag282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Relationship Id="rId22" Type="http://schemas.openxmlformats.org/officeDocument/2006/relationships/tags" Target="../tags/tag273.xml"/><Relationship Id="rId27" Type="http://schemas.openxmlformats.org/officeDocument/2006/relationships/tags" Target="../tags/tag278.xml"/><Relationship Id="rId30" Type="http://schemas.openxmlformats.org/officeDocument/2006/relationships/tags" Target="../tags/tag281.xml"/><Relationship Id="rId35" Type="http://schemas.openxmlformats.org/officeDocument/2006/relationships/tags" Target="../tags/tag286.xml"/><Relationship Id="rId43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tags" Target="../tags/tag306.xml"/><Relationship Id="rId18" Type="http://schemas.openxmlformats.org/officeDocument/2006/relationships/tags" Target="../tags/tag311.xml"/><Relationship Id="rId26" Type="http://schemas.openxmlformats.org/officeDocument/2006/relationships/tags" Target="../tags/tag319.xml"/><Relationship Id="rId39" Type="http://schemas.openxmlformats.org/officeDocument/2006/relationships/tags" Target="../tags/tag332.xml"/><Relationship Id="rId3" Type="http://schemas.openxmlformats.org/officeDocument/2006/relationships/tags" Target="../tags/tag296.xml"/><Relationship Id="rId21" Type="http://schemas.openxmlformats.org/officeDocument/2006/relationships/tags" Target="../tags/tag314.xml"/><Relationship Id="rId34" Type="http://schemas.openxmlformats.org/officeDocument/2006/relationships/tags" Target="../tags/tag327.xml"/><Relationship Id="rId42" Type="http://schemas.openxmlformats.org/officeDocument/2006/relationships/tags" Target="../tags/tag335.xml"/><Relationship Id="rId7" Type="http://schemas.openxmlformats.org/officeDocument/2006/relationships/tags" Target="../tags/tag300.xml"/><Relationship Id="rId12" Type="http://schemas.openxmlformats.org/officeDocument/2006/relationships/tags" Target="../tags/tag305.xml"/><Relationship Id="rId17" Type="http://schemas.openxmlformats.org/officeDocument/2006/relationships/tags" Target="../tags/tag310.xml"/><Relationship Id="rId25" Type="http://schemas.openxmlformats.org/officeDocument/2006/relationships/tags" Target="../tags/tag318.xml"/><Relationship Id="rId33" Type="http://schemas.openxmlformats.org/officeDocument/2006/relationships/tags" Target="../tags/tag326.xml"/><Relationship Id="rId38" Type="http://schemas.openxmlformats.org/officeDocument/2006/relationships/tags" Target="../tags/tag331.xml"/><Relationship Id="rId2" Type="http://schemas.openxmlformats.org/officeDocument/2006/relationships/tags" Target="../tags/tag295.xml"/><Relationship Id="rId16" Type="http://schemas.openxmlformats.org/officeDocument/2006/relationships/tags" Target="../tags/tag309.xml"/><Relationship Id="rId20" Type="http://schemas.openxmlformats.org/officeDocument/2006/relationships/tags" Target="../tags/tag313.xml"/><Relationship Id="rId29" Type="http://schemas.openxmlformats.org/officeDocument/2006/relationships/tags" Target="../tags/tag322.xml"/><Relationship Id="rId41" Type="http://schemas.openxmlformats.org/officeDocument/2006/relationships/tags" Target="../tags/tag334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4.xml"/><Relationship Id="rId24" Type="http://schemas.openxmlformats.org/officeDocument/2006/relationships/tags" Target="../tags/tag317.xml"/><Relationship Id="rId32" Type="http://schemas.openxmlformats.org/officeDocument/2006/relationships/tags" Target="../tags/tag325.xml"/><Relationship Id="rId37" Type="http://schemas.openxmlformats.org/officeDocument/2006/relationships/tags" Target="../tags/tag330.xml"/><Relationship Id="rId40" Type="http://schemas.openxmlformats.org/officeDocument/2006/relationships/tags" Target="../tags/tag333.xml"/><Relationship Id="rId5" Type="http://schemas.openxmlformats.org/officeDocument/2006/relationships/tags" Target="../tags/tag298.xml"/><Relationship Id="rId15" Type="http://schemas.openxmlformats.org/officeDocument/2006/relationships/tags" Target="../tags/tag308.xml"/><Relationship Id="rId23" Type="http://schemas.openxmlformats.org/officeDocument/2006/relationships/tags" Target="../tags/tag316.xml"/><Relationship Id="rId28" Type="http://schemas.openxmlformats.org/officeDocument/2006/relationships/tags" Target="../tags/tag321.xml"/><Relationship Id="rId36" Type="http://schemas.openxmlformats.org/officeDocument/2006/relationships/tags" Target="../tags/tag329.xml"/><Relationship Id="rId10" Type="http://schemas.openxmlformats.org/officeDocument/2006/relationships/tags" Target="../tags/tag303.xml"/><Relationship Id="rId19" Type="http://schemas.openxmlformats.org/officeDocument/2006/relationships/tags" Target="../tags/tag312.xml"/><Relationship Id="rId31" Type="http://schemas.openxmlformats.org/officeDocument/2006/relationships/tags" Target="../tags/tag324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tags" Target="../tags/tag307.xml"/><Relationship Id="rId22" Type="http://schemas.openxmlformats.org/officeDocument/2006/relationships/tags" Target="../tags/tag315.xml"/><Relationship Id="rId27" Type="http://schemas.openxmlformats.org/officeDocument/2006/relationships/tags" Target="../tags/tag320.xml"/><Relationship Id="rId30" Type="http://schemas.openxmlformats.org/officeDocument/2006/relationships/tags" Target="../tags/tag323.xml"/><Relationship Id="rId35" Type="http://schemas.openxmlformats.org/officeDocument/2006/relationships/tags" Target="../tags/tag328.xml"/><Relationship Id="rId43" Type="http://schemas.openxmlformats.org/officeDocument/2006/relationships/tags" Target="../tags/tag3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4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4" Type="http://schemas.openxmlformats.org/officeDocument/2006/relationships/tags" Target="../tags/tag34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13" Type="http://schemas.openxmlformats.org/officeDocument/2006/relationships/tags" Target="../tags/tag363.xml"/><Relationship Id="rId18" Type="http://schemas.openxmlformats.org/officeDocument/2006/relationships/tags" Target="../tags/tag368.xml"/><Relationship Id="rId3" Type="http://schemas.openxmlformats.org/officeDocument/2006/relationships/tags" Target="../tags/tag353.xml"/><Relationship Id="rId21" Type="http://schemas.openxmlformats.org/officeDocument/2006/relationships/tags" Target="../tags/tag371.xml"/><Relationship Id="rId7" Type="http://schemas.openxmlformats.org/officeDocument/2006/relationships/tags" Target="../tags/tag357.xml"/><Relationship Id="rId12" Type="http://schemas.openxmlformats.org/officeDocument/2006/relationships/tags" Target="../tags/tag362.xml"/><Relationship Id="rId17" Type="http://schemas.openxmlformats.org/officeDocument/2006/relationships/tags" Target="../tags/tag367.xml"/><Relationship Id="rId2" Type="http://schemas.openxmlformats.org/officeDocument/2006/relationships/tags" Target="../tags/tag352.xml"/><Relationship Id="rId16" Type="http://schemas.openxmlformats.org/officeDocument/2006/relationships/tags" Target="../tags/tag366.xml"/><Relationship Id="rId20" Type="http://schemas.openxmlformats.org/officeDocument/2006/relationships/tags" Target="../tags/tag370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11" Type="http://schemas.openxmlformats.org/officeDocument/2006/relationships/tags" Target="../tags/tag361.xml"/><Relationship Id="rId5" Type="http://schemas.openxmlformats.org/officeDocument/2006/relationships/tags" Target="../tags/tag355.xml"/><Relationship Id="rId15" Type="http://schemas.openxmlformats.org/officeDocument/2006/relationships/tags" Target="../tags/tag36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60.xml"/><Relationship Id="rId19" Type="http://schemas.openxmlformats.org/officeDocument/2006/relationships/tags" Target="../tags/tag369.xml"/><Relationship Id="rId4" Type="http://schemas.openxmlformats.org/officeDocument/2006/relationships/tags" Target="../tags/tag354.xml"/><Relationship Id="rId9" Type="http://schemas.openxmlformats.org/officeDocument/2006/relationships/tags" Target="../tags/tag359.xml"/><Relationship Id="rId14" Type="http://schemas.openxmlformats.org/officeDocument/2006/relationships/tags" Target="../tags/tag364.xml"/><Relationship Id="rId22" Type="http://schemas.openxmlformats.org/officeDocument/2006/relationships/tags" Target="../tags/tag37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83.xml"/><Relationship Id="rId13" Type="http://schemas.openxmlformats.org/officeDocument/2006/relationships/tags" Target="../tags/tag388.xml"/><Relationship Id="rId18" Type="http://schemas.openxmlformats.org/officeDocument/2006/relationships/tags" Target="../tags/tag393.xml"/><Relationship Id="rId26" Type="http://schemas.openxmlformats.org/officeDocument/2006/relationships/tags" Target="../tags/tag401.xml"/><Relationship Id="rId3" Type="http://schemas.openxmlformats.org/officeDocument/2006/relationships/tags" Target="../tags/tag378.xml"/><Relationship Id="rId21" Type="http://schemas.openxmlformats.org/officeDocument/2006/relationships/tags" Target="../tags/tag396.xml"/><Relationship Id="rId7" Type="http://schemas.openxmlformats.org/officeDocument/2006/relationships/tags" Target="../tags/tag382.xml"/><Relationship Id="rId12" Type="http://schemas.openxmlformats.org/officeDocument/2006/relationships/tags" Target="../tags/tag387.xml"/><Relationship Id="rId17" Type="http://schemas.openxmlformats.org/officeDocument/2006/relationships/tags" Target="../tags/tag392.xml"/><Relationship Id="rId25" Type="http://schemas.openxmlformats.org/officeDocument/2006/relationships/tags" Target="../tags/tag400.xml"/><Relationship Id="rId2" Type="http://schemas.openxmlformats.org/officeDocument/2006/relationships/tags" Target="../tags/tag377.xml"/><Relationship Id="rId16" Type="http://schemas.openxmlformats.org/officeDocument/2006/relationships/tags" Target="../tags/tag391.xml"/><Relationship Id="rId20" Type="http://schemas.openxmlformats.org/officeDocument/2006/relationships/tags" Target="../tags/tag395.xml"/><Relationship Id="rId29" Type="http://schemas.openxmlformats.org/officeDocument/2006/relationships/tags" Target="../tags/tag404.xml"/><Relationship Id="rId1" Type="http://schemas.openxmlformats.org/officeDocument/2006/relationships/tags" Target="../tags/tag376.xml"/><Relationship Id="rId6" Type="http://schemas.openxmlformats.org/officeDocument/2006/relationships/tags" Target="../tags/tag381.xml"/><Relationship Id="rId11" Type="http://schemas.openxmlformats.org/officeDocument/2006/relationships/tags" Target="../tags/tag386.xml"/><Relationship Id="rId24" Type="http://schemas.openxmlformats.org/officeDocument/2006/relationships/tags" Target="../tags/tag399.xml"/><Relationship Id="rId32" Type="http://schemas.openxmlformats.org/officeDocument/2006/relationships/slideLayout" Target="../slideLayouts/slideLayout12.xml"/><Relationship Id="rId5" Type="http://schemas.openxmlformats.org/officeDocument/2006/relationships/tags" Target="../tags/tag380.xml"/><Relationship Id="rId15" Type="http://schemas.openxmlformats.org/officeDocument/2006/relationships/tags" Target="../tags/tag390.xml"/><Relationship Id="rId23" Type="http://schemas.openxmlformats.org/officeDocument/2006/relationships/tags" Target="../tags/tag398.xml"/><Relationship Id="rId28" Type="http://schemas.openxmlformats.org/officeDocument/2006/relationships/tags" Target="../tags/tag403.xml"/><Relationship Id="rId10" Type="http://schemas.openxmlformats.org/officeDocument/2006/relationships/tags" Target="../tags/tag385.xml"/><Relationship Id="rId19" Type="http://schemas.openxmlformats.org/officeDocument/2006/relationships/tags" Target="../tags/tag394.xml"/><Relationship Id="rId31" Type="http://schemas.openxmlformats.org/officeDocument/2006/relationships/tags" Target="../tags/tag406.xml"/><Relationship Id="rId4" Type="http://schemas.openxmlformats.org/officeDocument/2006/relationships/tags" Target="../tags/tag379.xml"/><Relationship Id="rId9" Type="http://schemas.openxmlformats.org/officeDocument/2006/relationships/tags" Target="../tags/tag384.xml"/><Relationship Id="rId14" Type="http://schemas.openxmlformats.org/officeDocument/2006/relationships/tags" Target="../tags/tag389.xml"/><Relationship Id="rId22" Type="http://schemas.openxmlformats.org/officeDocument/2006/relationships/tags" Target="../tags/tag397.xml"/><Relationship Id="rId27" Type="http://schemas.openxmlformats.org/officeDocument/2006/relationships/tags" Target="../tags/tag402.xml"/><Relationship Id="rId30" Type="http://schemas.openxmlformats.org/officeDocument/2006/relationships/tags" Target="../tags/tag40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09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s-PE" sz="3600" cap="none" smtClean="0"/>
              <a:t>Programación Dinámica</a:t>
            </a:r>
            <a:endParaRPr lang="es-PE" sz="4000" cap="none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s-PE" dirty="0" smtClean="0"/>
              <a:t>UPC </a:t>
            </a:r>
            <a:r>
              <a:rPr lang="es-PE" dirty="0" smtClean="0"/>
              <a:t>2013</a:t>
            </a:r>
            <a:endParaRPr lang="es-PE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Título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3</a:t>
            </a:r>
            <a:r>
              <a:rPr lang="es-ES" sz="3200" baseline="30000" smtClean="0"/>
              <a:t>er</a:t>
            </a:r>
            <a:r>
              <a:rPr lang="es-ES" sz="3200" smtClean="0"/>
              <a:t> paso: Halle el </a:t>
            </a:r>
            <a:r>
              <a:rPr lang="es-ES" sz="3200" smtClean="0">
                <a:solidFill>
                  <a:schemeClr val="tx1"/>
                </a:solidFill>
              </a:rPr>
              <a:t>valor</a:t>
            </a:r>
            <a:r>
              <a:rPr lang="es-ES" sz="3200" smtClean="0"/>
              <a:t> de </a:t>
            </a:r>
            <a:r>
              <a:rPr lang="es-ES" sz="3200" smtClean="0">
                <a:solidFill>
                  <a:schemeClr val="tx1"/>
                </a:solidFill>
              </a:rPr>
              <a:t>una</a:t>
            </a:r>
            <a:r>
              <a:rPr lang="es-ES" sz="3200" b="1" smtClean="0">
                <a:solidFill>
                  <a:schemeClr val="accent2"/>
                </a:solidFill>
              </a:rPr>
              <a:t> </a:t>
            </a:r>
            <a:r>
              <a:rPr lang="es-ES" sz="3200" smtClean="0"/>
              <a:t>solución óptima de abajo-hacia-arriba. </a:t>
            </a:r>
            <a:endParaRPr lang="es-PE" sz="3200" smtClean="0"/>
          </a:p>
        </p:txBody>
      </p:sp>
      <p:sp>
        <p:nvSpPr>
          <p:cNvPr id="57347" name="2 Marcador de contenido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00063" y="1571625"/>
            <a:ext cx="7929562" cy="50720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Knapsack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(N,M,V[],W[])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i = 0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N C[i,0] =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j = 0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M C[0,j] =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i = 1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j = 1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(W[i] &gt; j)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C[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i,j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 = C[i-1,j]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endParaRPr lang="es-ES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(V[i] + C[i-1,j-W[i]]) &gt; C[i-1,j]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C[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i,j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 = V[i] + C[i-1,j-W[i]]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endParaRPr lang="es-ES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C[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i,j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 = C[i-1,j]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Retornar C[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n,m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Tabla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43063" y="3571875"/>
          <a:ext cx="5643564" cy="371475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940594"/>
                <a:gridCol w="940594"/>
                <a:gridCol w="940594"/>
                <a:gridCol w="940594"/>
                <a:gridCol w="940594"/>
                <a:gridCol w="940594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416050" y="3932238"/>
          <a:ext cx="941388" cy="185420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94138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/>
                        <a:t>0</a:t>
                      </a:r>
                      <a:endParaRPr lang="es-PE" sz="1200" dirty="0"/>
                    </a:p>
                  </a:txBody>
                  <a:tcPr marL="91517" marR="915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/>
                        <a:t>1</a:t>
                      </a:r>
                      <a:endParaRPr lang="es-PE" sz="1200" dirty="0"/>
                    </a:p>
                  </a:txBody>
                  <a:tcPr marL="91517" marR="915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/>
                        <a:t>2</a:t>
                      </a:r>
                      <a:endParaRPr lang="es-PE" sz="1200" dirty="0"/>
                    </a:p>
                  </a:txBody>
                  <a:tcPr marL="91517" marR="915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/>
                        <a:t>3</a:t>
                      </a:r>
                      <a:endParaRPr lang="es-PE" sz="1200" dirty="0"/>
                    </a:p>
                  </a:txBody>
                  <a:tcPr marL="91517" marR="915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/>
                        <a:t>4</a:t>
                      </a:r>
                      <a:endParaRPr lang="es-PE" sz="1200" dirty="0"/>
                    </a:p>
                  </a:txBody>
                  <a:tcPr marL="91517" marR="915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83" name="1 Título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3</a:t>
            </a:r>
            <a:r>
              <a:rPr lang="es-ES" sz="3200" baseline="30000" smtClean="0"/>
              <a:t>er</a:t>
            </a:r>
            <a:r>
              <a:rPr lang="es-ES" sz="3200" smtClean="0"/>
              <a:t> paso: Halle el </a:t>
            </a:r>
            <a:r>
              <a:rPr lang="es-ES" sz="3200" smtClean="0">
                <a:solidFill>
                  <a:schemeClr val="tx1"/>
                </a:solidFill>
              </a:rPr>
              <a:t>valor</a:t>
            </a:r>
            <a:r>
              <a:rPr lang="es-ES" sz="3200" smtClean="0"/>
              <a:t> de </a:t>
            </a:r>
            <a:r>
              <a:rPr lang="es-ES" sz="3200" smtClean="0">
                <a:solidFill>
                  <a:schemeClr val="tx1"/>
                </a:solidFill>
              </a:rPr>
              <a:t>una</a:t>
            </a:r>
            <a:r>
              <a:rPr lang="es-ES" sz="3200" b="1" smtClean="0">
                <a:solidFill>
                  <a:schemeClr val="accent2"/>
                </a:solidFill>
              </a:rPr>
              <a:t> </a:t>
            </a:r>
            <a:r>
              <a:rPr lang="es-ES" sz="3200" smtClean="0"/>
              <a:t>solución óptima de abajo-hacia-arriba. </a:t>
            </a:r>
            <a:endParaRPr lang="es-PE" sz="3200" smtClean="0"/>
          </a:p>
        </p:txBody>
      </p:sp>
      <p:sp>
        <p:nvSpPr>
          <p:cNvPr id="58384" name="4 Marcador de contenido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ES" smtClean="0"/>
              <a:t>Si tenemos los siguientes objetos: (N=4) (M=5)</a:t>
            </a:r>
            <a:endParaRPr lang="es-PE" smtClean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500438" y="2214563"/>
          <a:ext cx="2286000" cy="371475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3500438" y="2473325"/>
          <a:ext cx="2286000" cy="741364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7068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6</a:t>
                      </a:r>
                      <a:endParaRPr lang="es-PE" sz="1800" dirty="0"/>
                    </a:p>
                  </a:txBody>
                  <a:tcPr marL="91439" marR="91439" marT="45700" marB="45700"/>
                </a:tc>
              </a:tr>
            </a:tbl>
          </a:graphicData>
        </a:graphic>
      </p:graphicFrame>
      <p:sp>
        <p:nvSpPr>
          <p:cNvPr id="58407" name="7 CuadroTexto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28938" y="2428875"/>
            <a:ext cx="595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W[ ]</a:t>
            </a:r>
            <a:endParaRPr lang="es-PE"/>
          </a:p>
        </p:txBody>
      </p:sp>
      <p:sp>
        <p:nvSpPr>
          <p:cNvPr id="58408" name="8 CuadroTexto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70213" y="28448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V[ ]</a:t>
            </a:r>
            <a:endParaRPr lang="es-PE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1643063" y="3857625"/>
          <a:ext cx="5572128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8688"/>
                <a:gridCol w="928688"/>
                <a:gridCol w="928688"/>
                <a:gridCol w="928688"/>
                <a:gridCol w="928688"/>
                <a:gridCol w="928688"/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13" name="12 CuadroTexto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57250" y="33575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C:</a:t>
            </a:r>
            <a:endParaRPr lang="es-PE"/>
          </a:p>
        </p:txBody>
      </p:sp>
      <p:sp>
        <p:nvSpPr>
          <p:cNvPr id="14" name="13 CuadroTexto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973263" y="38576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15" name="14 CuadroTexto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857500" y="3857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16" name="15 CuadroTexto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57625" y="3857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18" name="17 CuadroTexto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86313" y="38576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19" name="18 CuadroTexto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715000" y="3857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20" name="19 CuadroTexto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643688" y="38576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21" name="20 CuadroTexto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73263" y="4214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22" name="21 CuadroTexto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000250" y="46434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23" name="22 CuadroTexto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000250" y="5000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24" name="23 CuadroTexto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00025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25" name="24 CuadroTexto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71938" y="3286125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j.. (peso)</a:t>
            </a:r>
            <a:endParaRPr lang="es-PE"/>
          </a:p>
        </p:txBody>
      </p:sp>
      <p:sp>
        <p:nvSpPr>
          <p:cNvPr id="26" name="25 CuadroTexto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-5400000">
            <a:off x="652463" y="4549775"/>
            <a:ext cx="1325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i.. (objetos)</a:t>
            </a:r>
            <a:endParaRPr lang="es-PE"/>
          </a:p>
        </p:txBody>
      </p:sp>
      <p:sp>
        <p:nvSpPr>
          <p:cNvPr id="27" name="26 CuadroTexto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857500" y="4214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28" name="27 CuadroTexto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857625" y="4214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29" name="28 CuadroTexto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786313" y="4214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30" name="29 CuadroTexto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715000" y="4214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31" name="30 CuadroTexto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643688" y="4214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32" name="31 CuadroTexto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57500" y="46307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33" name="32 CuadroTexto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857625" y="46307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34" name="33 CuadroTexto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86313" y="46434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4</a:t>
            </a:r>
            <a:endParaRPr lang="es-PE"/>
          </a:p>
        </p:txBody>
      </p:sp>
      <p:sp>
        <p:nvSpPr>
          <p:cNvPr id="35" name="34 CuadroTexto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715000" y="46434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4</a:t>
            </a:r>
            <a:endParaRPr lang="es-PE"/>
          </a:p>
        </p:txBody>
      </p:sp>
      <p:sp>
        <p:nvSpPr>
          <p:cNvPr id="36" name="35 CuadroTexto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643688" y="46434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7</a:t>
            </a:r>
            <a:endParaRPr lang="es-PE"/>
          </a:p>
        </p:txBody>
      </p:sp>
      <p:sp>
        <p:nvSpPr>
          <p:cNvPr id="37" name="36 CuadroTexto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857500" y="5000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38" name="37 CuadroTexto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857625" y="5000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39" name="38 CuadroTexto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786313" y="501332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4</a:t>
            </a:r>
            <a:endParaRPr lang="es-PE"/>
          </a:p>
        </p:txBody>
      </p:sp>
      <p:sp>
        <p:nvSpPr>
          <p:cNvPr id="40" name="39 CuadroTexto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715000" y="50133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5</a:t>
            </a:r>
            <a:endParaRPr lang="es-PE"/>
          </a:p>
        </p:txBody>
      </p:sp>
      <p:sp>
        <p:nvSpPr>
          <p:cNvPr id="41" name="40 CuadroTexto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643688" y="50006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7</a:t>
            </a:r>
            <a:endParaRPr lang="es-PE"/>
          </a:p>
        </p:txBody>
      </p:sp>
      <p:sp>
        <p:nvSpPr>
          <p:cNvPr id="42" name="41 CuadroTexto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28575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43" name="42 CuadroTexto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857625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44" name="43 CuadroTexto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86313" y="53705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4</a:t>
            </a:r>
            <a:endParaRPr lang="es-PE"/>
          </a:p>
        </p:txBody>
      </p:sp>
      <p:sp>
        <p:nvSpPr>
          <p:cNvPr id="45" name="44 CuadroTexto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715000" y="537051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5</a:t>
            </a:r>
            <a:endParaRPr lang="es-PE"/>
          </a:p>
        </p:txBody>
      </p:sp>
      <p:sp>
        <p:nvSpPr>
          <p:cNvPr id="46" name="45 CuadroTexto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6436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7</a:t>
            </a:r>
            <a:endParaRPr lang="es-P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2 Marcador de contenido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ES" smtClean="0"/>
              <a:t>Así mostramos la solución óptima:</a:t>
            </a:r>
          </a:p>
          <a:p>
            <a:endParaRPr lang="es-ES" smtClean="0"/>
          </a:p>
          <a:p>
            <a:endParaRPr lang="es-ES" smtClean="0"/>
          </a:p>
          <a:p>
            <a:pPr>
              <a:buFont typeface="Wingdings" pitchFamily="2" charset="2"/>
              <a:buNone/>
            </a:pPr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  <p:sp>
        <p:nvSpPr>
          <p:cNvPr id="59395" name="1 Título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4</a:t>
            </a:r>
            <a:r>
              <a:rPr lang="es-ES" sz="3200" baseline="30000" smtClean="0"/>
              <a:t>to</a:t>
            </a:r>
            <a:r>
              <a:rPr lang="es-ES" sz="3200" smtClean="0"/>
              <a:t> paso: Construya la solución óptima</a:t>
            </a:r>
            <a:endParaRPr lang="es-PE" sz="3200" smtClean="0"/>
          </a:p>
        </p:txBody>
      </p:sp>
      <p:sp>
        <p:nvSpPr>
          <p:cNvPr id="59396" name="4 Rectángulo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2571750"/>
            <a:ext cx="82153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Print-Knap(N,M,C,W,Res)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i = N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k = M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While (i &gt;= 1)</a:t>
            </a:r>
          </a:p>
          <a:p>
            <a:pPr lvl="1"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if (C[i,k] ≠ C[i-1,k]</a:t>
            </a:r>
          </a:p>
          <a:p>
            <a:pPr lvl="1"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k = k-W[i]</a:t>
            </a:r>
          </a:p>
          <a:p>
            <a:pPr lvl="1"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Imprime i + “está fue escogido”</a:t>
            </a:r>
          </a:p>
          <a:p>
            <a:pPr lvl="1"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	i = i-1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Tabla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57375" y="2143125"/>
          <a:ext cx="5643564" cy="371475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940594"/>
                <a:gridCol w="940594"/>
                <a:gridCol w="940594"/>
                <a:gridCol w="940594"/>
                <a:gridCol w="940594"/>
                <a:gridCol w="940594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PE" sz="1200" dirty="0"/>
                    </a:p>
                  </a:txBody>
                  <a:tcPr marL="91439" marR="91439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630363" y="2503488"/>
          <a:ext cx="941387" cy="185420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94138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/>
                        <a:t>0</a:t>
                      </a:r>
                      <a:endParaRPr lang="es-PE" sz="1200" dirty="0"/>
                    </a:p>
                  </a:txBody>
                  <a:tcPr marL="91516" marR="915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/>
                        <a:t>1</a:t>
                      </a:r>
                      <a:endParaRPr lang="es-PE" sz="1200" dirty="0"/>
                    </a:p>
                  </a:txBody>
                  <a:tcPr marL="91516" marR="915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/>
                        <a:t>2</a:t>
                      </a:r>
                      <a:endParaRPr lang="es-PE" sz="1200" dirty="0"/>
                    </a:p>
                  </a:txBody>
                  <a:tcPr marL="91516" marR="915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/>
                        <a:t>3</a:t>
                      </a:r>
                      <a:endParaRPr lang="es-PE" sz="1200" dirty="0"/>
                    </a:p>
                  </a:txBody>
                  <a:tcPr marL="91516" marR="915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/>
                        <a:t>4</a:t>
                      </a:r>
                      <a:endParaRPr lang="es-PE" sz="1200" dirty="0"/>
                    </a:p>
                  </a:txBody>
                  <a:tcPr marL="91516" marR="915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857375" y="2428875"/>
          <a:ext cx="5572128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8688"/>
                <a:gridCol w="928688"/>
                <a:gridCol w="928688"/>
                <a:gridCol w="928688"/>
                <a:gridCol w="928688"/>
                <a:gridCol w="928688"/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60475" name="12 CuadroTexto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71563" y="19288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C:</a:t>
            </a:r>
            <a:endParaRPr lang="es-PE"/>
          </a:p>
        </p:txBody>
      </p:sp>
      <p:sp>
        <p:nvSpPr>
          <p:cNvPr id="60476" name="13 CuadroTexto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87575" y="2428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77" name="14 CuadroTexto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71813" y="24288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78" name="15 CuadroTexto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71938" y="24288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79" name="17 CuadroTexto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00625" y="2428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80" name="18 CuadroTexto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29313" y="24288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81" name="19 CuadroTexto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858000" y="2428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82" name="20 CuadroTexto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187575" y="27860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83" name="21 CuadroTexto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214563" y="32146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84" name="22 CuadroTexto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214563" y="35718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85" name="23 CuadroTexto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214563" y="39290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86" name="24 CuadroTexto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286250" y="1857375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j.. (peso)</a:t>
            </a:r>
            <a:endParaRPr lang="es-PE"/>
          </a:p>
        </p:txBody>
      </p:sp>
      <p:sp>
        <p:nvSpPr>
          <p:cNvPr id="60487" name="25 CuadroTexto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-5400000">
            <a:off x="866776" y="3121025"/>
            <a:ext cx="1325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i.. (objetos)</a:t>
            </a:r>
            <a:endParaRPr lang="es-PE"/>
          </a:p>
        </p:txBody>
      </p:sp>
      <p:sp>
        <p:nvSpPr>
          <p:cNvPr id="60488" name="26 CuadroTexto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71813" y="27860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89" name="27 CuadroTexto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071938" y="27860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60490" name="28 CuadroTexto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00625" y="27860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60491" name="29 CuadroTexto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29313" y="27860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60492" name="30 CuadroTexto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858000" y="27860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60493" name="31 CuadroTexto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071813" y="32019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94" name="32 CuadroTexto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071938" y="32019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60495" name="33 CuadroTexto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000625" y="32146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4</a:t>
            </a:r>
            <a:endParaRPr lang="es-PE"/>
          </a:p>
        </p:txBody>
      </p:sp>
      <p:sp>
        <p:nvSpPr>
          <p:cNvPr id="60496" name="34 CuadroTexto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929313" y="32146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4</a:t>
            </a:r>
            <a:endParaRPr lang="es-PE"/>
          </a:p>
        </p:txBody>
      </p:sp>
      <p:sp>
        <p:nvSpPr>
          <p:cNvPr id="60497" name="35 CuadroTexto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858000" y="32146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7</a:t>
            </a:r>
            <a:endParaRPr lang="es-PE"/>
          </a:p>
        </p:txBody>
      </p:sp>
      <p:sp>
        <p:nvSpPr>
          <p:cNvPr id="60498" name="36 CuadroTexto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071813" y="35718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499" name="37 CuadroTexto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071938" y="35718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60500" name="38 CuadroTexto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000625" y="358457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4</a:t>
            </a:r>
            <a:endParaRPr lang="es-PE"/>
          </a:p>
        </p:txBody>
      </p:sp>
      <p:sp>
        <p:nvSpPr>
          <p:cNvPr id="60501" name="39 CuadroTexto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929313" y="35845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5</a:t>
            </a:r>
            <a:endParaRPr lang="es-PE"/>
          </a:p>
        </p:txBody>
      </p:sp>
      <p:sp>
        <p:nvSpPr>
          <p:cNvPr id="60502" name="40 CuadroTexto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858000" y="3571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7</a:t>
            </a:r>
            <a:endParaRPr lang="es-PE"/>
          </a:p>
        </p:txBody>
      </p:sp>
      <p:sp>
        <p:nvSpPr>
          <p:cNvPr id="60503" name="41 CuadroTexto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071813" y="39290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504" name="42 CuadroTexto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071938" y="39290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60505" name="43 CuadroTexto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000625" y="39417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4</a:t>
            </a:r>
            <a:endParaRPr lang="es-PE"/>
          </a:p>
        </p:txBody>
      </p:sp>
      <p:sp>
        <p:nvSpPr>
          <p:cNvPr id="60506" name="44 CuadroTexto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929313" y="394176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5</a:t>
            </a:r>
            <a:endParaRPr lang="es-PE"/>
          </a:p>
        </p:txBody>
      </p:sp>
      <p:sp>
        <p:nvSpPr>
          <p:cNvPr id="60507" name="45 CuadroTexto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858000" y="39290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7</a:t>
            </a:r>
            <a:endParaRPr lang="es-PE"/>
          </a:p>
        </p:txBody>
      </p:sp>
      <p:sp>
        <p:nvSpPr>
          <p:cNvPr id="60508" name="1 Título"/>
          <p:cNvSpPr>
            <a:spLocks noGrp="1"/>
          </p:cNvSpPr>
          <p:nvPr>
            <p:ph type="title" idx="4294967295"/>
            <p:custDataLst>
              <p:tags r:id="rId38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4</a:t>
            </a:r>
            <a:r>
              <a:rPr lang="es-ES" sz="3200" baseline="30000" smtClean="0"/>
              <a:t>to</a:t>
            </a:r>
            <a:r>
              <a:rPr lang="es-ES" sz="3200" smtClean="0"/>
              <a:t> paso: Construya la solución óptima</a:t>
            </a:r>
            <a:endParaRPr lang="es-PE" sz="3200" smtClean="0"/>
          </a:p>
        </p:txBody>
      </p:sp>
      <p:sp>
        <p:nvSpPr>
          <p:cNvPr id="52" name="51 Elipse"/>
          <p:cNvSpPr/>
          <p:nvPr>
            <p:custDataLst>
              <p:tags r:id="rId39"/>
            </p:custDataLst>
          </p:nvPr>
        </p:nvSpPr>
        <p:spPr>
          <a:xfrm>
            <a:off x="6715125" y="3571875"/>
            <a:ext cx="642938" cy="714375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53" name="52 Elipse"/>
          <p:cNvSpPr/>
          <p:nvPr>
            <p:custDataLst>
              <p:tags r:id="rId40"/>
            </p:custDataLst>
          </p:nvPr>
        </p:nvSpPr>
        <p:spPr>
          <a:xfrm>
            <a:off x="6715125" y="3143250"/>
            <a:ext cx="642938" cy="714375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56" name="55 Elipse"/>
          <p:cNvSpPr/>
          <p:nvPr>
            <p:custDataLst>
              <p:tags r:id="rId41"/>
            </p:custDataLst>
          </p:nvPr>
        </p:nvSpPr>
        <p:spPr>
          <a:xfrm>
            <a:off x="6715125" y="2786063"/>
            <a:ext cx="642938" cy="714375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57" name="56 Elipse"/>
          <p:cNvSpPr/>
          <p:nvPr>
            <p:custDataLst>
              <p:tags r:id="rId42"/>
            </p:custDataLst>
          </p:nvPr>
        </p:nvSpPr>
        <p:spPr>
          <a:xfrm>
            <a:off x="3929063" y="2428875"/>
            <a:ext cx="642937" cy="714375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58" name="57 Elipse"/>
          <p:cNvSpPr/>
          <p:nvPr>
            <p:custDataLst>
              <p:tags r:id="rId43"/>
            </p:custDataLst>
          </p:nvPr>
        </p:nvSpPr>
        <p:spPr>
          <a:xfrm>
            <a:off x="1643063" y="2857500"/>
            <a:ext cx="285750" cy="2857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59" name="58 Elipse"/>
          <p:cNvSpPr/>
          <p:nvPr>
            <p:custDataLst>
              <p:tags r:id="rId44"/>
            </p:custDataLst>
          </p:nvPr>
        </p:nvSpPr>
        <p:spPr>
          <a:xfrm>
            <a:off x="1643063" y="3214688"/>
            <a:ext cx="285750" cy="2857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60" name="59 CuadroTexto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35000" y="5000625"/>
            <a:ext cx="536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Los objetos escogidos son el primero y el segundo</a:t>
            </a:r>
            <a:endParaRPr lang="es-P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Multiplicación de Matrices</a:t>
            </a:r>
            <a:endParaRPr lang="es-PE" smtClean="0"/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829175"/>
          </a:xfrm>
        </p:spPr>
        <p:txBody>
          <a:bodyPr/>
          <a:lstStyle/>
          <a:p>
            <a:r>
              <a:rPr lang="es-ES" sz="2400" smtClean="0"/>
              <a:t>Dada la multiplicación A</a:t>
            </a:r>
            <a:r>
              <a:rPr lang="es-ES" sz="2400" baseline="-25000" smtClean="0"/>
              <a:t>1 </a:t>
            </a:r>
            <a:r>
              <a:rPr lang="es-ES" sz="2400" smtClean="0"/>
              <a:t>A</a:t>
            </a:r>
            <a:r>
              <a:rPr lang="es-ES" sz="2400" baseline="-25000" smtClean="0"/>
              <a:t>2 </a:t>
            </a:r>
            <a:r>
              <a:rPr lang="es-ES" sz="2400" smtClean="0"/>
              <a:t>… A</a:t>
            </a:r>
            <a:r>
              <a:rPr lang="es-ES" sz="2400" baseline="-25000" smtClean="0"/>
              <a:t>n </a:t>
            </a:r>
            <a:r>
              <a:rPr lang="es-ES" sz="2400" smtClean="0"/>
              <a:t>podemos realizar las multiplicaciones con una sub-rutina que implementemos.  Pero necesitamos agruparlas (con paréntesis) ya que estas subrutinas reciben 2 matrices</a:t>
            </a:r>
          </a:p>
          <a:p>
            <a:r>
              <a:rPr lang="es-ES" sz="2400" smtClean="0"/>
              <a:t>Por ejemplo, la cadena de matrices &lt;A</a:t>
            </a:r>
            <a:r>
              <a:rPr lang="es-ES" sz="2400" baseline="-25000" smtClean="0"/>
              <a:t>1</a:t>
            </a:r>
            <a:r>
              <a:rPr lang="es-ES" sz="2400" smtClean="0"/>
              <a:t>, A</a:t>
            </a:r>
            <a:r>
              <a:rPr lang="es-ES" sz="2400" baseline="-25000" smtClean="0"/>
              <a:t>2</a:t>
            </a:r>
            <a:r>
              <a:rPr lang="es-ES" sz="2400" smtClean="0"/>
              <a:t>, A</a:t>
            </a:r>
            <a:r>
              <a:rPr lang="es-ES" sz="2400" baseline="-25000" smtClean="0"/>
              <a:t>2</a:t>
            </a:r>
            <a:r>
              <a:rPr lang="es-ES" sz="2400" smtClean="0"/>
              <a:t>, A</a:t>
            </a:r>
            <a:r>
              <a:rPr lang="es-ES" sz="2400" baseline="-25000" smtClean="0"/>
              <a:t>n</a:t>
            </a:r>
            <a:r>
              <a:rPr lang="es-ES" sz="2400" smtClean="0"/>
              <a:t>&gt; puede multiplicarse de las siguientes formas:</a:t>
            </a:r>
          </a:p>
          <a:p>
            <a:pPr lvl="1"/>
            <a:r>
              <a:rPr lang="es-ES" sz="2000" smtClean="0"/>
              <a:t>(A</a:t>
            </a:r>
            <a:r>
              <a:rPr lang="es-ES" sz="2000" baseline="-25000" smtClean="0"/>
              <a:t>1</a:t>
            </a:r>
            <a:r>
              <a:rPr lang="es-ES" sz="2000" smtClean="0"/>
              <a:t> ( A</a:t>
            </a:r>
            <a:r>
              <a:rPr lang="es-ES" sz="2000" baseline="-25000" smtClean="0"/>
              <a:t>2</a:t>
            </a:r>
            <a:r>
              <a:rPr lang="es-ES" sz="2000" smtClean="0"/>
              <a:t> (A</a:t>
            </a:r>
            <a:r>
              <a:rPr lang="es-ES" sz="2000" baseline="-25000" smtClean="0"/>
              <a:t>3</a:t>
            </a:r>
            <a:r>
              <a:rPr lang="es-ES" sz="2000" smtClean="0"/>
              <a:t> A</a:t>
            </a:r>
            <a:r>
              <a:rPr lang="es-ES" sz="2000" baseline="-25000" smtClean="0"/>
              <a:t>4</a:t>
            </a:r>
            <a:r>
              <a:rPr lang="es-ES" sz="2000" smtClean="0"/>
              <a:t>)))</a:t>
            </a:r>
          </a:p>
          <a:p>
            <a:pPr lvl="1"/>
            <a:r>
              <a:rPr lang="es-ES" sz="2000" smtClean="0"/>
              <a:t>(A</a:t>
            </a:r>
            <a:r>
              <a:rPr lang="es-ES" sz="2000" baseline="-25000" smtClean="0"/>
              <a:t>1</a:t>
            </a:r>
            <a:r>
              <a:rPr lang="es-ES" sz="2000" smtClean="0"/>
              <a:t> (( A</a:t>
            </a:r>
            <a:r>
              <a:rPr lang="es-ES" sz="2000" baseline="-25000" smtClean="0"/>
              <a:t>2</a:t>
            </a:r>
            <a:r>
              <a:rPr lang="es-ES" sz="2000" smtClean="0"/>
              <a:t> A</a:t>
            </a:r>
            <a:r>
              <a:rPr lang="es-ES" sz="2000" baseline="-25000" smtClean="0"/>
              <a:t>3</a:t>
            </a:r>
            <a:r>
              <a:rPr lang="es-ES" sz="2000" smtClean="0"/>
              <a:t> ) A</a:t>
            </a:r>
            <a:r>
              <a:rPr lang="es-ES" sz="2000" baseline="-25000" smtClean="0"/>
              <a:t>4</a:t>
            </a:r>
            <a:r>
              <a:rPr lang="es-ES" sz="2000" smtClean="0"/>
              <a:t>))</a:t>
            </a:r>
          </a:p>
          <a:p>
            <a:pPr lvl="1"/>
            <a:r>
              <a:rPr lang="es-ES" sz="2000" smtClean="0"/>
              <a:t>((A</a:t>
            </a:r>
            <a:r>
              <a:rPr lang="es-ES" sz="2000" baseline="-25000" smtClean="0"/>
              <a:t>1</a:t>
            </a:r>
            <a:r>
              <a:rPr lang="es-ES" sz="2000" smtClean="0"/>
              <a:t> A</a:t>
            </a:r>
            <a:r>
              <a:rPr lang="es-ES" sz="2000" baseline="-25000" smtClean="0"/>
              <a:t>2</a:t>
            </a:r>
            <a:r>
              <a:rPr lang="es-ES" sz="2000" smtClean="0"/>
              <a:t>)(A</a:t>
            </a:r>
            <a:r>
              <a:rPr lang="es-ES" sz="2000" baseline="-25000" smtClean="0"/>
              <a:t>3</a:t>
            </a:r>
            <a:r>
              <a:rPr lang="es-ES" sz="2000" smtClean="0"/>
              <a:t> A</a:t>
            </a:r>
            <a:r>
              <a:rPr lang="es-ES" sz="2000" baseline="-25000" smtClean="0"/>
              <a:t>4</a:t>
            </a:r>
            <a:r>
              <a:rPr lang="es-ES" sz="2000" smtClean="0"/>
              <a:t>))</a:t>
            </a:r>
          </a:p>
          <a:p>
            <a:pPr lvl="1"/>
            <a:r>
              <a:rPr lang="es-ES" sz="2000" smtClean="0"/>
              <a:t>((A</a:t>
            </a:r>
            <a:r>
              <a:rPr lang="es-ES" sz="2000" baseline="-25000" smtClean="0"/>
              <a:t>1</a:t>
            </a:r>
            <a:r>
              <a:rPr lang="es-ES" sz="2000" smtClean="0"/>
              <a:t> ( A</a:t>
            </a:r>
            <a:r>
              <a:rPr lang="es-ES" sz="2000" baseline="-25000" smtClean="0"/>
              <a:t>2</a:t>
            </a:r>
            <a:r>
              <a:rPr lang="es-ES" sz="2000" smtClean="0"/>
              <a:t> A</a:t>
            </a:r>
            <a:r>
              <a:rPr lang="es-ES" sz="2000" baseline="-25000" smtClean="0"/>
              <a:t>3</a:t>
            </a:r>
            <a:r>
              <a:rPr lang="es-ES" sz="2000" smtClean="0"/>
              <a:t>)) A</a:t>
            </a:r>
            <a:r>
              <a:rPr lang="es-ES" sz="2000" baseline="-25000" smtClean="0"/>
              <a:t>4</a:t>
            </a:r>
            <a:r>
              <a:rPr lang="es-ES" sz="2000" smtClean="0"/>
              <a:t>)</a:t>
            </a:r>
          </a:p>
          <a:p>
            <a:pPr lvl="1"/>
            <a:r>
              <a:rPr lang="es-ES" sz="2000" smtClean="0"/>
              <a:t>(((A</a:t>
            </a:r>
            <a:r>
              <a:rPr lang="es-ES" sz="2000" baseline="-25000" smtClean="0"/>
              <a:t>1</a:t>
            </a:r>
            <a:r>
              <a:rPr lang="es-ES" sz="2000" smtClean="0"/>
              <a:t> A</a:t>
            </a:r>
            <a:r>
              <a:rPr lang="es-ES" sz="2000" baseline="-25000" smtClean="0"/>
              <a:t>2</a:t>
            </a:r>
            <a:r>
              <a:rPr lang="es-ES" sz="2000" smtClean="0"/>
              <a:t>) A</a:t>
            </a:r>
            <a:r>
              <a:rPr lang="es-ES" sz="2000" baseline="-25000" smtClean="0"/>
              <a:t>3</a:t>
            </a:r>
            <a:r>
              <a:rPr lang="es-ES" sz="2000" smtClean="0"/>
              <a:t>) A</a:t>
            </a:r>
            <a:r>
              <a:rPr lang="es-ES" sz="2000" baseline="-25000" smtClean="0"/>
              <a:t>4</a:t>
            </a:r>
            <a:r>
              <a:rPr lang="es-ES" sz="2000" smtClean="0"/>
              <a:t>)</a:t>
            </a:r>
          </a:p>
          <a:p>
            <a:pPr lvl="1"/>
            <a:endParaRPr lang="es-ES" sz="2000" smtClean="0"/>
          </a:p>
          <a:p>
            <a:pPr lvl="1"/>
            <a:endParaRPr lang="es-ES" sz="2800" smtClean="0"/>
          </a:p>
          <a:p>
            <a:pPr lvl="1"/>
            <a:endParaRPr lang="es-ES" sz="21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Multiplicación de Matrices</a:t>
            </a:r>
            <a:endParaRPr lang="es-PE" smtClean="0"/>
          </a:p>
        </p:txBody>
      </p:sp>
      <p:sp>
        <p:nvSpPr>
          <p:cNvPr id="18434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829175"/>
          </a:xfrm>
        </p:spPr>
        <p:txBody>
          <a:bodyPr/>
          <a:lstStyle/>
          <a:p>
            <a:r>
              <a:rPr lang="es-ES" sz="2300" smtClean="0"/>
              <a:t>Para ilustrar los diferentes costos que pueden haber según la distribución, veremos este caso: Tenemos 3 matrices:</a:t>
            </a:r>
          </a:p>
          <a:p>
            <a:pPr lvl="1"/>
            <a:r>
              <a:rPr lang="es-ES" sz="2000" smtClean="0"/>
              <a:t>A</a:t>
            </a:r>
            <a:r>
              <a:rPr lang="es-ES" sz="2000" baseline="-25000" smtClean="0"/>
              <a:t>1</a:t>
            </a:r>
            <a:r>
              <a:rPr lang="es-ES" sz="2000" smtClean="0"/>
              <a:t>: 10 x100</a:t>
            </a:r>
          </a:p>
          <a:p>
            <a:pPr lvl="1"/>
            <a:r>
              <a:rPr lang="es-ES" sz="2000" smtClean="0"/>
              <a:t>A</a:t>
            </a:r>
            <a:r>
              <a:rPr lang="es-ES" sz="2000" baseline="-25000" smtClean="0"/>
              <a:t>2</a:t>
            </a:r>
            <a:r>
              <a:rPr lang="es-ES" sz="2000" smtClean="0"/>
              <a:t>: 100 x 5</a:t>
            </a:r>
          </a:p>
          <a:p>
            <a:pPr lvl="1"/>
            <a:r>
              <a:rPr lang="es-ES" sz="2000" smtClean="0"/>
              <a:t>A</a:t>
            </a:r>
            <a:r>
              <a:rPr lang="es-ES" sz="2000" baseline="-25000" smtClean="0"/>
              <a:t>3</a:t>
            </a:r>
            <a:r>
              <a:rPr lang="es-ES" sz="2000" smtClean="0"/>
              <a:t>: 5 x 50</a:t>
            </a:r>
          </a:p>
          <a:p>
            <a:r>
              <a:rPr lang="es-ES" sz="2300" smtClean="0"/>
              <a:t>Si multiplicamos de la forma: ((A</a:t>
            </a:r>
            <a:r>
              <a:rPr lang="es-ES" sz="2300" baseline="-25000" smtClean="0"/>
              <a:t>1</a:t>
            </a:r>
            <a:r>
              <a:rPr lang="es-ES" sz="2300" smtClean="0"/>
              <a:t> A</a:t>
            </a:r>
            <a:r>
              <a:rPr lang="es-ES" sz="2300" baseline="-25000" smtClean="0"/>
              <a:t>2</a:t>
            </a:r>
            <a:r>
              <a:rPr lang="es-ES" sz="2300" smtClean="0"/>
              <a:t>) A</a:t>
            </a:r>
            <a:r>
              <a:rPr lang="es-ES" sz="2300" baseline="-25000" smtClean="0"/>
              <a:t>3</a:t>
            </a:r>
            <a:r>
              <a:rPr lang="es-ES" sz="2300" smtClean="0"/>
              <a:t>) hacemos 10 x 100 x 5 = 5,000 multiplicaciones escalares para (A</a:t>
            </a:r>
            <a:r>
              <a:rPr lang="es-ES" sz="2300" baseline="-25000" smtClean="0"/>
              <a:t>1</a:t>
            </a:r>
            <a:r>
              <a:rPr lang="es-ES" sz="2300" smtClean="0"/>
              <a:t> A</a:t>
            </a:r>
            <a:r>
              <a:rPr lang="es-ES" sz="2300" baseline="-25000" smtClean="0"/>
              <a:t>2</a:t>
            </a:r>
            <a:r>
              <a:rPr lang="es-ES" sz="2300" smtClean="0"/>
              <a:t>) y luego 10 x 5 x 50 = 2,500 más para multiplicar el resultado por A</a:t>
            </a:r>
            <a:r>
              <a:rPr lang="es-ES" sz="2300" baseline="-25000" smtClean="0"/>
              <a:t>3</a:t>
            </a:r>
            <a:r>
              <a:rPr lang="es-ES" sz="2300" smtClean="0"/>
              <a:t>. Total: </a:t>
            </a:r>
            <a:r>
              <a:rPr lang="es-ES" sz="2300" b="1" smtClean="0"/>
              <a:t>7,500</a:t>
            </a:r>
          </a:p>
          <a:p>
            <a:r>
              <a:rPr lang="es-ES" sz="2300" smtClean="0"/>
              <a:t>En cambio, si hacemos (A</a:t>
            </a:r>
            <a:r>
              <a:rPr lang="es-ES" sz="2300" baseline="-25000" smtClean="0"/>
              <a:t>1</a:t>
            </a:r>
            <a:r>
              <a:rPr lang="es-ES" sz="2300" smtClean="0"/>
              <a:t> (A</a:t>
            </a:r>
            <a:r>
              <a:rPr lang="es-ES" sz="2300" baseline="-25000" smtClean="0"/>
              <a:t>2</a:t>
            </a:r>
            <a:r>
              <a:rPr lang="es-ES" sz="2300" smtClean="0"/>
              <a:t> A</a:t>
            </a:r>
            <a:r>
              <a:rPr lang="es-ES" sz="2300" baseline="-25000" smtClean="0"/>
              <a:t>3</a:t>
            </a:r>
            <a:r>
              <a:rPr lang="es-ES" sz="2300" smtClean="0"/>
              <a:t>)) serían: 100 x 5 x 50 = 25,000 para (A</a:t>
            </a:r>
            <a:r>
              <a:rPr lang="es-ES" sz="2300" baseline="-25000" smtClean="0"/>
              <a:t>2</a:t>
            </a:r>
            <a:r>
              <a:rPr lang="es-ES" sz="2300" smtClean="0"/>
              <a:t> A</a:t>
            </a:r>
            <a:r>
              <a:rPr lang="es-ES" sz="2300" baseline="-25000" smtClean="0"/>
              <a:t>3</a:t>
            </a:r>
            <a:r>
              <a:rPr lang="es-ES" sz="2300" smtClean="0"/>
              <a:t>) y 10 x 100 x 50 = 50,000 para multiplicar A</a:t>
            </a:r>
            <a:r>
              <a:rPr lang="es-ES" sz="2300" baseline="-25000" smtClean="0"/>
              <a:t>1</a:t>
            </a:r>
            <a:r>
              <a:rPr lang="es-ES" sz="2300" smtClean="0"/>
              <a:t> por el resultado. Total: 75,000</a:t>
            </a:r>
          </a:p>
          <a:p>
            <a:r>
              <a:rPr lang="es-ES" sz="2300" smtClean="0"/>
              <a:t>¿Cómo hallamos un óptimo para cualquier grupo de matrices?</a:t>
            </a:r>
          </a:p>
          <a:p>
            <a:endParaRPr lang="es-ES" sz="2300" smtClean="0"/>
          </a:p>
          <a:p>
            <a:pPr lvl="1"/>
            <a:endParaRPr lang="es-ES" sz="2800" smtClean="0"/>
          </a:p>
          <a:p>
            <a:pPr lvl="1"/>
            <a:endParaRPr lang="es-ES" sz="21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745288" cy="990600"/>
          </a:xfrm>
        </p:spPr>
        <p:txBody>
          <a:bodyPr/>
          <a:lstStyle/>
          <a:p>
            <a:r>
              <a:rPr lang="es-ES" sz="3200" smtClean="0"/>
              <a:t>1</a:t>
            </a:r>
            <a:r>
              <a:rPr lang="es-ES" sz="3200" baseline="30000" smtClean="0"/>
              <a:t>er</a:t>
            </a:r>
            <a:r>
              <a:rPr lang="es-ES" sz="3200" smtClean="0"/>
              <a:t> paso: Describe la estructura de una solución óptima</a:t>
            </a:r>
            <a:endParaRPr lang="es-PE" sz="3200" smtClean="0"/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Por conveniencia, definimos A</a:t>
            </a:r>
            <a:r>
              <a:rPr lang="es-ES" baseline="-25000" smtClean="0"/>
              <a:t>i..j</a:t>
            </a:r>
            <a:r>
              <a:rPr lang="es-ES" smtClean="0"/>
              <a:t> con i≤j como la matriz que resulta de multiplicar A</a:t>
            </a:r>
            <a:r>
              <a:rPr lang="es-ES" baseline="-25000" smtClean="0"/>
              <a:t>i</a:t>
            </a:r>
            <a:r>
              <a:rPr lang="es-ES" smtClean="0"/>
              <a:t> A</a:t>
            </a:r>
            <a:r>
              <a:rPr lang="es-ES" baseline="-25000" smtClean="0"/>
              <a:t>i+1 </a:t>
            </a:r>
            <a:r>
              <a:rPr lang="es-ES" smtClean="0"/>
              <a:t>… A</a:t>
            </a:r>
            <a:r>
              <a:rPr lang="es-ES" baseline="-25000" smtClean="0"/>
              <a:t>j</a:t>
            </a:r>
          </a:p>
          <a:p>
            <a:r>
              <a:rPr lang="es-ES" smtClean="0"/>
              <a:t>Si el problema no es trivial. Es decir, i &lt; j, entonces, cualquier parentización del producto A</a:t>
            </a:r>
            <a:r>
              <a:rPr lang="es-ES" baseline="-25000" smtClean="0"/>
              <a:t>i</a:t>
            </a:r>
            <a:r>
              <a:rPr lang="es-ES" smtClean="0"/>
              <a:t> A</a:t>
            </a:r>
            <a:r>
              <a:rPr lang="es-ES" baseline="-25000" smtClean="0"/>
              <a:t>i+1 </a:t>
            </a:r>
            <a:r>
              <a:rPr lang="es-ES" smtClean="0"/>
              <a:t>… A</a:t>
            </a:r>
            <a:r>
              <a:rPr lang="es-ES" baseline="-25000" smtClean="0"/>
              <a:t>j</a:t>
            </a:r>
            <a:r>
              <a:rPr lang="es-ES" smtClean="0"/>
              <a:t> debe dividir el producto en A</a:t>
            </a:r>
            <a:r>
              <a:rPr lang="es-ES" baseline="-25000" smtClean="0"/>
              <a:t>k</a:t>
            </a:r>
            <a:r>
              <a:rPr lang="es-ES" smtClean="0"/>
              <a:t> y A</a:t>
            </a:r>
            <a:r>
              <a:rPr lang="es-ES" baseline="-25000" smtClean="0"/>
              <a:t>k+1</a:t>
            </a:r>
            <a:r>
              <a:rPr lang="es-ES" smtClean="0"/>
              <a:t> para algún k en el rango i ≤ k &lt; j.</a:t>
            </a:r>
            <a:endParaRPr lang="es-ES" baseline="-25000" smtClean="0"/>
          </a:p>
          <a:p>
            <a:r>
              <a:rPr lang="es-ES" smtClean="0"/>
              <a:t>Es decir, para algún k, nosotros hallamos primero A</a:t>
            </a:r>
            <a:r>
              <a:rPr lang="es-ES" baseline="-25000" smtClean="0"/>
              <a:t>i..k</a:t>
            </a:r>
            <a:r>
              <a:rPr lang="es-ES" smtClean="0"/>
              <a:t> y A</a:t>
            </a:r>
            <a:r>
              <a:rPr lang="es-ES" baseline="-25000" smtClean="0"/>
              <a:t>k+1..j</a:t>
            </a:r>
            <a:r>
              <a:rPr lang="es-ES" smtClean="0"/>
              <a:t>  y luego los multiplicamos.</a:t>
            </a:r>
          </a:p>
          <a:p>
            <a:endParaRPr lang="es-E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745288" cy="990600"/>
          </a:xfrm>
        </p:spPr>
        <p:txBody>
          <a:bodyPr/>
          <a:lstStyle/>
          <a:p>
            <a:r>
              <a:rPr lang="es-ES" sz="3200" smtClean="0"/>
              <a:t>1</a:t>
            </a:r>
            <a:r>
              <a:rPr lang="es-ES" sz="3200" baseline="30000" smtClean="0"/>
              <a:t>er</a:t>
            </a:r>
            <a:r>
              <a:rPr lang="es-ES" sz="3200" smtClean="0"/>
              <a:t> paso: Describe la estructura de una solución óptima</a:t>
            </a:r>
            <a:endParaRPr lang="es-PE" sz="3200" smtClean="0"/>
          </a:p>
        </p:txBody>
      </p:sp>
      <p:sp>
        <p:nvSpPr>
          <p:cNvPr id="20482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Recuerda que para multiplicar cualquier par de matrices X e Y, X debe tener tantas columnas como filas tiene Y.</a:t>
            </a:r>
          </a:p>
          <a:p>
            <a:r>
              <a:rPr lang="es-ES" smtClean="0"/>
              <a:t>Digamos si X tiene </a:t>
            </a:r>
            <a:r>
              <a:rPr lang="es-ES" b="1" smtClean="0">
                <a:solidFill>
                  <a:schemeClr val="accent2"/>
                </a:solidFill>
              </a:rPr>
              <a:t>a x b </a:t>
            </a:r>
            <a:r>
              <a:rPr lang="es-ES" smtClean="0"/>
              <a:t>columnas, Y debe ser de </a:t>
            </a:r>
            <a:r>
              <a:rPr lang="es-ES" b="1" smtClean="0">
                <a:solidFill>
                  <a:schemeClr val="accent2"/>
                </a:solidFill>
              </a:rPr>
              <a:t>b x c </a:t>
            </a:r>
            <a:r>
              <a:rPr lang="es-ES" smtClean="0"/>
              <a:t>columnas. Si agregamos una tercera matriz Z, debe ser de </a:t>
            </a:r>
            <a:r>
              <a:rPr lang="es-ES" b="1" smtClean="0">
                <a:solidFill>
                  <a:schemeClr val="accent2"/>
                </a:solidFill>
              </a:rPr>
              <a:t>c x d</a:t>
            </a:r>
          </a:p>
          <a:p>
            <a:r>
              <a:rPr lang="es-ES" smtClean="0"/>
              <a:t>Para el problema, solo necesitamos a,b,c,d… los cuales leeremos en un arreglo p[].</a:t>
            </a:r>
          </a:p>
          <a:p>
            <a:r>
              <a:rPr lang="es-ES" smtClean="0"/>
              <a:t>Por lo tanto, cada matriz A</a:t>
            </a:r>
            <a:r>
              <a:rPr lang="es-ES" baseline="-25000" smtClean="0"/>
              <a:t>i</a:t>
            </a:r>
            <a:r>
              <a:rPr lang="es-ES" smtClean="0"/>
              <a:t> tiene tamaño p</a:t>
            </a:r>
            <a:r>
              <a:rPr lang="es-ES" baseline="-25000" smtClean="0"/>
              <a:t>i-1</a:t>
            </a:r>
            <a:r>
              <a:rPr lang="es-ES" smtClean="0"/>
              <a:t>x p</a:t>
            </a:r>
            <a:r>
              <a:rPr lang="es-ES" baseline="-25000" smtClean="0"/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745288" cy="990600"/>
          </a:xfrm>
        </p:spPr>
        <p:txBody>
          <a:bodyPr/>
          <a:lstStyle/>
          <a:p>
            <a:r>
              <a:rPr lang="es-ES" sz="3200" smtClean="0"/>
              <a:t>1</a:t>
            </a:r>
            <a:r>
              <a:rPr lang="es-ES" sz="3200" baseline="30000" smtClean="0"/>
              <a:t>er</a:t>
            </a:r>
            <a:r>
              <a:rPr lang="es-ES" sz="3200" smtClean="0"/>
              <a:t> paso: Describe la estructura de una solución óptima</a:t>
            </a:r>
            <a:endParaRPr lang="es-PE" sz="3200" smtClean="0"/>
          </a:p>
        </p:txBody>
      </p:sp>
      <p:sp>
        <p:nvSpPr>
          <p:cNvPr id="21506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La estructura óptima Z divide Ai..j entre Ak y Ak+1 que deben ser ambos óptimos. </a:t>
            </a:r>
          </a:p>
          <a:p>
            <a:r>
              <a:rPr lang="es-ES" smtClean="0"/>
              <a:t>Si Ai..k no fuera un óptimo podrías cambiar por otra y Z no sería un óptimo. Una Contradicción.</a:t>
            </a:r>
          </a:p>
          <a:p>
            <a:endParaRPr lang="es-E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  <p:sp>
        <p:nvSpPr>
          <p:cNvPr id="22530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Definimos m[i,j] como la cantidad mínima de multiplicaciones escalares para hallar A</a:t>
            </a:r>
            <a:r>
              <a:rPr lang="es-ES" baseline="-25000" smtClean="0"/>
              <a:t>i..j</a:t>
            </a:r>
            <a:r>
              <a:rPr lang="es-ES" smtClean="0"/>
              <a:t>.</a:t>
            </a:r>
          </a:p>
          <a:p>
            <a:r>
              <a:rPr lang="es-ES" smtClean="0"/>
              <a:t>El caso base sería cuando i=j, porque estamos hablando de una sola matriz y m[i,i]=0 para i=1,2,3..n porque no es necesaria ninguna multiplicación.</a:t>
            </a:r>
          </a:p>
          <a:p>
            <a:r>
              <a:rPr lang="es-ES" smtClean="0"/>
              <a:t>Para cualquier otro caso: m[i,j] sería el mínimo de entre A</a:t>
            </a:r>
            <a:r>
              <a:rPr lang="es-ES" baseline="-25000" smtClean="0"/>
              <a:t>1..k </a:t>
            </a:r>
            <a:r>
              <a:rPr lang="es-ES" smtClean="0"/>
              <a:t>y A</a:t>
            </a:r>
            <a:r>
              <a:rPr lang="es-ES" baseline="-25000" smtClean="0"/>
              <a:t>k+1..j</a:t>
            </a:r>
            <a:r>
              <a:rPr lang="es-ES" smtClean="0"/>
              <a:t> más el costo de multiplicar estas dos para todos los k posibles.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mtClean="0">
                <a:solidFill>
                  <a:srgbClr val="323232"/>
                </a:solidFill>
                <a:latin typeface="Arial" charset="0"/>
              </a:rPr>
              <a:t>Agenda</a:t>
            </a:r>
          </a:p>
        </p:txBody>
      </p:sp>
      <p:sp>
        <p:nvSpPr>
          <p:cNvPr id="16386" name="5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s-ES" smtClean="0"/>
              <a:t>Programación Dinámica</a:t>
            </a:r>
          </a:p>
          <a:p>
            <a:pPr lvl="1" eaLnBrk="1" hangingPunct="1"/>
            <a:r>
              <a:rPr lang="es-ES" smtClean="0"/>
              <a:t>Knapsack 1-0</a:t>
            </a:r>
          </a:p>
          <a:p>
            <a:pPr lvl="1" eaLnBrk="1" hangingPunct="1"/>
            <a:r>
              <a:rPr lang="es-ES" smtClean="0"/>
              <a:t>Multiplicación de matrices</a:t>
            </a:r>
          </a:p>
          <a:p>
            <a:pPr lvl="1" eaLnBrk="1" hangingPunct="1"/>
            <a:r>
              <a:rPr lang="es-PE" smtClean="0"/>
              <a:t>Longest increasing subsequence</a:t>
            </a:r>
            <a:endParaRPr lang="es-E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  <p:sp>
        <p:nvSpPr>
          <p:cNvPr id="23554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Si recordamos que A</a:t>
            </a:r>
            <a:r>
              <a:rPr lang="es-ES" baseline="-25000" smtClean="0"/>
              <a:t>i</a:t>
            </a:r>
            <a:r>
              <a:rPr lang="es-ES" smtClean="0"/>
              <a:t> tiene como tamaño p</a:t>
            </a:r>
            <a:r>
              <a:rPr lang="es-ES" baseline="-25000" smtClean="0"/>
              <a:t>i-1</a:t>
            </a:r>
            <a:r>
              <a:rPr lang="es-ES" smtClean="0"/>
              <a:t> x p</a:t>
            </a:r>
            <a:r>
              <a:rPr lang="es-ES" baseline="-25000" smtClean="0"/>
              <a:t>i</a:t>
            </a:r>
            <a:r>
              <a:rPr lang="es-ES" smtClean="0"/>
              <a:t>, entonces el hallar la multiplicación A</a:t>
            </a:r>
            <a:r>
              <a:rPr lang="es-ES" baseline="-25000" smtClean="0"/>
              <a:t>i..k </a:t>
            </a:r>
            <a:r>
              <a:rPr lang="es-ES" smtClean="0"/>
              <a:t>A</a:t>
            </a:r>
            <a:r>
              <a:rPr lang="es-ES" baseline="-25000" smtClean="0"/>
              <a:t>k+1..j </a:t>
            </a:r>
            <a:r>
              <a:rPr lang="es-ES" smtClean="0"/>
              <a:t>toma </a:t>
            </a:r>
          </a:p>
          <a:p>
            <a:pPr>
              <a:buFont typeface="Wingdings" pitchFamily="2" charset="2"/>
              <a:buNone/>
            </a:pPr>
            <a:r>
              <a:rPr lang="es-ES" smtClean="0"/>
              <a:t>	p</a:t>
            </a:r>
            <a:r>
              <a:rPr lang="es-ES" baseline="-25000" smtClean="0"/>
              <a:t>i-1</a:t>
            </a:r>
            <a:r>
              <a:rPr lang="es-ES" smtClean="0"/>
              <a:t>p</a:t>
            </a:r>
            <a:r>
              <a:rPr lang="es-ES" baseline="-25000" smtClean="0"/>
              <a:t>k</a:t>
            </a:r>
            <a:r>
              <a:rPr lang="es-ES" smtClean="0"/>
              <a:t>p</a:t>
            </a:r>
            <a:r>
              <a:rPr lang="es-ES" baseline="-25000" smtClean="0"/>
              <a:t>j</a:t>
            </a:r>
            <a:r>
              <a:rPr lang="es-ES" smtClean="0"/>
              <a:t> multiplicaciones escalares. Así, obtenemos:</a:t>
            </a:r>
          </a:p>
          <a:p>
            <a:pPr lvl="1"/>
            <a:r>
              <a:rPr lang="es-ES" smtClean="0"/>
              <a:t>m[i,j] = min(m[i,k] + m[k+1,j] + p</a:t>
            </a:r>
            <a:r>
              <a:rPr lang="es-ES" baseline="-25000" smtClean="0"/>
              <a:t>i-1</a:t>
            </a:r>
            <a:r>
              <a:rPr lang="es-ES" smtClean="0"/>
              <a:t>p</a:t>
            </a:r>
            <a:r>
              <a:rPr lang="es-ES" baseline="-25000" smtClean="0"/>
              <a:t>k</a:t>
            </a:r>
            <a:r>
              <a:rPr lang="es-ES" smtClean="0"/>
              <a:t>p</a:t>
            </a:r>
            <a:r>
              <a:rPr lang="es-ES" baseline="-25000" smtClean="0"/>
              <a:t>j</a:t>
            </a:r>
            <a:r>
              <a:rPr lang="es-ES" smtClean="0"/>
              <a:t>) </a:t>
            </a:r>
          </a:p>
          <a:p>
            <a:pPr lvl="1"/>
            <a:r>
              <a:rPr lang="es-ES" smtClean="0"/>
              <a:t>Tenemos que probar para todos los k y obtener el mínimo.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  <p:sp>
        <p:nvSpPr>
          <p:cNvPr id="24578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Así, queda: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  <p:sp>
        <p:nvSpPr>
          <p:cNvPr id="24579" name="4 Rectángulo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39825" y="3286125"/>
            <a:ext cx="8075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s-ES" sz="3200" b="1"/>
              <a:t>min{m[i,k] + m[k+1,j] + p</a:t>
            </a:r>
            <a:r>
              <a:rPr lang="es-ES" sz="3200" b="1" baseline="-25000"/>
              <a:t>i-1</a:t>
            </a:r>
            <a:r>
              <a:rPr lang="es-ES" sz="3200" b="1"/>
              <a:t>p</a:t>
            </a:r>
            <a:r>
              <a:rPr lang="es-ES" sz="3200" b="1" baseline="-25000"/>
              <a:t>k</a:t>
            </a:r>
            <a:r>
              <a:rPr lang="es-ES" sz="3200" b="1"/>
              <a:t>p</a:t>
            </a:r>
            <a:r>
              <a:rPr lang="es-ES" sz="3200" b="1" baseline="-25000"/>
              <a:t>j</a:t>
            </a:r>
            <a:r>
              <a:rPr lang="es-ES" sz="3200" b="1"/>
              <a:t>}, si i &lt; j </a:t>
            </a:r>
          </a:p>
        </p:txBody>
      </p:sp>
      <p:sp>
        <p:nvSpPr>
          <p:cNvPr id="24580" name="6 Rectángulo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2575" y="2786063"/>
            <a:ext cx="1277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3200" b="1"/>
              <a:t>m[i,j] </a:t>
            </a:r>
            <a:endParaRPr lang="es-PE" sz="3200" b="1"/>
          </a:p>
        </p:txBody>
      </p:sp>
      <p:sp>
        <p:nvSpPr>
          <p:cNvPr id="24581" name="7 Rectángulo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35063" y="2500313"/>
            <a:ext cx="2366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s-ES" sz="3200" b="1"/>
              <a:t>0, si i = j </a:t>
            </a:r>
          </a:p>
        </p:txBody>
      </p:sp>
      <p:sp>
        <p:nvSpPr>
          <p:cNvPr id="9" name="8 Abrir llave"/>
          <p:cNvSpPr/>
          <p:nvPr>
            <p:custDataLst>
              <p:tags r:id="rId7"/>
            </p:custDataLst>
          </p:nvPr>
        </p:nvSpPr>
        <p:spPr>
          <a:xfrm>
            <a:off x="1425575" y="2500313"/>
            <a:ext cx="142875" cy="12858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3</a:t>
            </a:r>
            <a:r>
              <a:rPr lang="es-ES" sz="3200" baseline="30000" smtClean="0"/>
              <a:t>er</a:t>
            </a:r>
            <a:r>
              <a:rPr lang="es-ES" sz="3200" smtClean="0"/>
              <a:t> paso: Halle el </a:t>
            </a:r>
            <a:r>
              <a:rPr lang="es-ES" sz="3200" smtClean="0">
                <a:solidFill>
                  <a:schemeClr val="tx1"/>
                </a:solidFill>
              </a:rPr>
              <a:t>valor</a:t>
            </a:r>
            <a:r>
              <a:rPr lang="es-ES" sz="3200" smtClean="0"/>
              <a:t> de </a:t>
            </a:r>
            <a:r>
              <a:rPr lang="es-ES" sz="3200" smtClean="0">
                <a:solidFill>
                  <a:schemeClr val="tx1"/>
                </a:solidFill>
              </a:rPr>
              <a:t>una</a:t>
            </a:r>
            <a:r>
              <a:rPr lang="es-ES" sz="3200" b="1" smtClean="0">
                <a:solidFill>
                  <a:schemeClr val="accent2"/>
                </a:solidFill>
              </a:rPr>
              <a:t> </a:t>
            </a:r>
            <a:r>
              <a:rPr lang="es-ES" sz="3200" smtClean="0"/>
              <a:t>solución óptima de abajo-hacia-arriba. </a:t>
            </a:r>
            <a:endParaRPr lang="es-PE" sz="3200" smtClean="0"/>
          </a:p>
        </p:txBody>
      </p:sp>
      <p:sp>
        <p:nvSpPr>
          <p:cNvPr id="25602" name="2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0063" y="1571625"/>
            <a:ext cx="7929562" cy="50720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Matrix-Chain-Order(p[])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n  length(p) –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for i = 1 to 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m[i,i] =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for l = 2 to n	//l es la longitud del subgrupo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for i = 1 to n – l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j  i + l 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m[i,j]  ∞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for k = i to j –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q  m[i,k] + m[k+1,j] + p[i-1]*p[k]*p[j]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if q &lt; m[i,j]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m[i,j]  q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s[i,j]  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Retornar m y 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2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71438" y="1600200"/>
            <a:ext cx="8245475" cy="4686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smtClean="0"/>
              <a:t>Dadas las matrices: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  <p:sp>
        <p:nvSpPr>
          <p:cNvPr id="26626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3</a:t>
            </a:r>
            <a:r>
              <a:rPr lang="es-ES" sz="3200" baseline="30000" smtClean="0"/>
              <a:t>er</a:t>
            </a:r>
            <a:r>
              <a:rPr lang="es-ES" sz="3200" smtClean="0"/>
              <a:t> paso: Halle el </a:t>
            </a:r>
            <a:r>
              <a:rPr lang="es-ES" sz="3200" smtClean="0">
                <a:solidFill>
                  <a:schemeClr val="tx1"/>
                </a:solidFill>
              </a:rPr>
              <a:t>valor</a:t>
            </a:r>
            <a:r>
              <a:rPr lang="es-ES" sz="3200" smtClean="0"/>
              <a:t> de </a:t>
            </a:r>
            <a:r>
              <a:rPr lang="es-ES" sz="3200" smtClean="0">
                <a:solidFill>
                  <a:schemeClr val="tx1"/>
                </a:solidFill>
              </a:rPr>
              <a:t>una</a:t>
            </a:r>
            <a:r>
              <a:rPr lang="es-ES" sz="3200" b="1" smtClean="0">
                <a:solidFill>
                  <a:schemeClr val="accent2"/>
                </a:solidFill>
              </a:rPr>
              <a:t> </a:t>
            </a:r>
            <a:r>
              <a:rPr lang="es-ES" sz="3200" smtClean="0"/>
              <a:t>solución óptima de abajo-hacia-arriba. </a:t>
            </a:r>
            <a:endParaRPr lang="es-PE" sz="3200" smtClean="0"/>
          </a:p>
        </p:txBody>
      </p:sp>
      <p:grpSp>
        <p:nvGrpSpPr>
          <p:cNvPr id="2" name="40 Grupo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402013" y="2143125"/>
            <a:ext cx="5572125" cy="3525838"/>
            <a:chOff x="642910" y="2214554"/>
            <a:chExt cx="5572164" cy="3525064"/>
          </a:xfrm>
        </p:grpSpPr>
        <p:cxnSp>
          <p:nvCxnSpPr>
            <p:cNvPr id="7" name="6 Conector recto"/>
            <p:cNvCxnSpPr/>
            <p:nvPr/>
          </p:nvCxnSpPr>
          <p:spPr>
            <a:xfrm rot="5400000" flipH="1" flipV="1">
              <a:off x="428935" y="2428529"/>
              <a:ext cx="2999716" cy="257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16200000" flipV="1">
              <a:off x="3215018" y="2214214"/>
              <a:ext cx="2999716" cy="3000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2784011" y="2716547"/>
              <a:ext cx="3025111" cy="3021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16200000" flipV="1">
              <a:off x="2357704" y="3214177"/>
              <a:ext cx="2499764" cy="2500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rot="10800000">
              <a:off x="1928794" y="3714413"/>
              <a:ext cx="2000264" cy="199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rot="16200000" flipV="1">
              <a:off x="1500336" y="4214195"/>
              <a:ext cx="1499859" cy="1500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1071651" y="4714205"/>
              <a:ext cx="999905" cy="100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16200000" flipV="1">
              <a:off x="642966" y="5214215"/>
              <a:ext cx="499953" cy="500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rot="5400000" flipH="1" flipV="1">
              <a:off x="929001" y="2928482"/>
              <a:ext cx="2999716" cy="257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rot="5400000" flipH="1" flipV="1">
              <a:off x="1893358" y="3392772"/>
              <a:ext cx="2499764" cy="2143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 flipH="1" flipV="1">
              <a:off x="2857714" y="3857062"/>
              <a:ext cx="1999811" cy="1714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 flipV="1">
              <a:off x="3822071" y="4321352"/>
              <a:ext cx="1499859" cy="1285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rot="5400000" flipH="1" flipV="1">
              <a:off x="4786426" y="4785643"/>
              <a:ext cx="999905" cy="857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 rot="5400000" flipH="1" flipV="1">
              <a:off x="5750783" y="5249933"/>
              <a:ext cx="499953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42 CuadroTexto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30575" y="45720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1</a:t>
            </a:r>
            <a:endParaRPr lang="es-PE"/>
          </a:p>
        </p:txBody>
      </p:sp>
      <p:sp>
        <p:nvSpPr>
          <p:cNvPr id="44" name="43 CuadroTexto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30638" y="40719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2</a:t>
            </a:r>
            <a:endParaRPr lang="es-PE"/>
          </a:p>
        </p:txBody>
      </p:sp>
      <p:sp>
        <p:nvSpPr>
          <p:cNvPr id="45" name="44 CuadroTexto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59263" y="35718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46" name="45 CuadroTexto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87888" y="3130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4</a:t>
            </a:r>
            <a:endParaRPr lang="es-PE"/>
          </a:p>
        </p:txBody>
      </p:sp>
      <p:sp>
        <p:nvSpPr>
          <p:cNvPr id="47" name="46 CuadroTexto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16513" y="25717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5</a:t>
            </a:r>
            <a:endParaRPr lang="es-PE"/>
          </a:p>
        </p:txBody>
      </p:sp>
      <p:sp>
        <p:nvSpPr>
          <p:cNvPr id="48" name="47 CuadroTexto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45138" y="21431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6</a:t>
            </a:r>
            <a:endParaRPr lang="es-PE"/>
          </a:p>
        </p:txBody>
      </p:sp>
      <p:sp>
        <p:nvSpPr>
          <p:cNvPr id="49" name="48 CuadroTexto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688388" y="46434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6</a:t>
            </a:r>
            <a:endParaRPr lang="es-PE"/>
          </a:p>
        </p:txBody>
      </p:sp>
      <p:sp>
        <p:nvSpPr>
          <p:cNvPr id="50" name="49 CuadroTexto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59513" y="21431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1</a:t>
            </a:r>
            <a:endParaRPr lang="es-PE"/>
          </a:p>
        </p:txBody>
      </p:sp>
      <p:sp>
        <p:nvSpPr>
          <p:cNvPr id="51" name="50 CuadroTexto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259763" y="40719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5</a:t>
            </a:r>
            <a:endParaRPr lang="es-PE"/>
          </a:p>
        </p:txBody>
      </p:sp>
      <p:sp>
        <p:nvSpPr>
          <p:cNvPr id="52" name="51 CuadroTexto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759575" y="25717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2</a:t>
            </a:r>
            <a:endParaRPr lang="es-PE"/>
          </a:p>
        </p:txBody>
      </p:sp>
      <p:sp>
        <p:nvSpPr>
          <p:cNvPr id="53" name="52 CuadroTexto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259638" y="3071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</a:t>
            </a:r>
            <a:endParaRPr lang="es-PE"/>
          </a:p>
        </p:txBody>
      </p:sp>
      <p:sp>
        <p:nvSpPr>
          <p:cNvPr id="54" name="53 CuadroTexto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759700" y="3571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4</a:t>
            </a:r>
            <a:endParaRPr lang="es-PE"/>
          </a:p>
        </p:txBody>
      </p:sp>
      <p:graphicFrame>
        <p:nvGraphicFramePr>
          <p:cNvPr id="56" name="55 Tabla"/>
          <p:cNvGraphicFramePr>
            <a:graphicFrameLocks noGrp="1"/>
          </p:cNvGraphicFramePr>
          <p:nvPr>
            <p:custDataLst>
              <p:tags r:id="rId17"/>
            </p:custDataLst>
          </p:nvPr>
        </p:nvGraphicFramePr>
        <p:xfrm>
          <a:off x="428625" y="2262188"/>
          <a:ext cx="2214564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82"/>
                <a:gridCol w="1107282"/>
              </a:tblGrid>
              <a:tr h="370795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Matriz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Tamaño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A</a:t>
                      </a:r>
                      <a:r>
                        <a:rPr lang="es-ES" sz="1800" baseline="-25000" dirty="0" smtClean="0"/>
                        <a:t>1</a:t>
                      </a:r>
                      <a:endParaRPr lang="es-PE" sz="1800" baseline="-250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30x35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A</a:t>
                      </a:r>
                      <a:r>
                        <a:rPr lang="es-ES" sz="1800" baseline="-25000" dirty="0" smtClean="0"/>
                        <a:t>2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35x15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A</a:t>
                      </a:r>
                      <a:r>
                        <a:rPr lang="es-ES" sz="1800" baseline="-25000" dirty="0" smtClean="0"/>
                        <a:t>3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15x5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A</a:t>
                      </a:r>
                      <a:r>
                        <a:rPr lang="es-ES" sz="1800" baseline="-25000" dirty="0" smtClean="0"/>
                        <a:t>4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5x10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A</a:t>
                      </a:r>
                      <a:r>
                        <a:rPr lang="es-ES" sz="1800" baseline="-25000" dirty="0" smtClean="0"/>
                        <a:t>5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10x20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A</a:t>
                      </a:r>
                      <a:r>
                        <a:rPr lang="es-ES" sz="1800" baseline="-25000" dirty="0" smtClean="0"/>
                        <a:t>6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20x25</a:t>
                      </a:r>
                      <a:endParaRPr lang="es-PE" sz="1800" dirty="0"/>
                    </a:p>
                  </a:txBody>
                  <a:tcPr marL="91441" marR="91441" marT="45714" marB="45714"/>
                </a:tc>
              </a:tr>
            </a:tbl>
          </a:graphicData>
        </a:graphic>
      </p:graphicFrame>
      <p:cxnSp>
        <p:nvCxnSpPr>
          <p:cNvPr id="58" name="57 Conector recto"/>
          <p:cNvCxnSpPr/>
          <p:nvPr>
            <p:custDataLst>
              <p:tags r:id="rId18"/>
            </p:custDataLst>
          </p:nvPr>
        </p:nvCxnSpPr>
        <p:spPr>
          <a:xfrm rot="5400000">
            <a:off x="714375" y="4071938"/>
            <a:ext cx="485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714750" y="5000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0" name="59 CuadroTexto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643438" y="50006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1" name="60 CuadroTexto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572125" y="5000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2" name="61 CuadroTexto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500813" y="50006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3" name="62 CuadroTexto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0" y="5000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4" name="63 CuadroTexto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358188" y="500062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0</a:t>
            </a:r>
            <a:endParaRPr lang="es-PE"/>
          </a:p>
        </p:txBody>
      </p:sp>
      <p:sp>
        <p:nvSpPr>
          <p:cNvPr id="65" name="64 CuadroTexto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786438" y="1500188"/>
            <a:ext cx="469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sz="2500" b="1"/>
              <a:t>m</a:t>
            </a:r>
            <a:endParaRPr lang="es-PE" sz="2500" b="1"/>
          </a:p>
        </p:txBody>
      </p:sp>
      <p:sp>
        <p:nvSpPr>
          <p:cNvPr id="66" name="65 CuadroTexto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726363" y="2808288"/>
            <a:ext cx="2746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sz="2500" b="1"/>
              <a:t>i</a:t>
            </a:r>
            <a:endParaRPr lang="es-PE" sz="2500" b="1"/>
          </a:p>
        </p:txBody>
      </p:sp>
      <p:sp>
        <p:nvSpPr>
          <p:cNvPr id="67" name="66 CuadroTexto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929063" y="2736850"/>
            <a:ext cx="2746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sz="2500" b="1"/>
              <a:t>j</a:t>
            </a:r>
            <a:endParaRPr lang="es-PE" sz="2500" b="1"/>
          </a:p>
        </p:txBody>
      </p:sp>
      <p:sp>
        <p:nvSpPr>
          <p:cNvPr id="68" name="67 CuadroTexto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57625" y="4429125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15,750</a:t>
            </a:r>
            <a:endParaRPr lang="es-PE"/>
          </a:p>
        </p:txBody>
      </p:sp>
      <p:sp>
        <p:nvSpPr>
          <p:cNvPr id="69" name="68 CuadroTexto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75213" y="4429125"/>
            <a:ext cx="76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2,625</a:t>
            </a:r>
            <a:endParaRPr lang="es-PE"/>
          </a:p>
        </p:txBody>
      </p:sp>
      <p:sp>
        <p:nvSpPr>
          <p:cNvPr id="70" name="69 CuadroTexto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803900" y="4429125"/>
            <a:ext cx="56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750</a:t>
            </a:r>
            <a:endParaRPr lang="es-PE"/>
          </a:p>
        </p:txBody>
      </p:sp>
      <p:sp>
        <p:nvSpPr>
          <p:cNvPr id="71" name="70 CuadroTexto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715125" y="4429125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1,000</a:t>
            </a:r>
            <a:endParaRPr lang="es-PE"/>
          </a:p>
        </p:txBody>
      </p:sp>
      <p:sp>
        <p:nvSpPr>
          <p:cNvPr id="72" name="71 CuadroTexto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643813" y="4429125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5,000</a:t>
            </a:r>
            <a:endParaRPr lang="es-PE"/>
          </a:p>
        </p:txBody>
      </p:sp>
      <p:sp>
        <p:nvSpPr>
          <p:cNvPr id="73" name="72 CuadroTexto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286250" y="392906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7,875</a:t>
            </a:r>
            <a:endParaRPr lang="es-PE"/>
          </a:p>
        </p:txBody>
      </p:sp>
      <p:sp>
        <p:nvSpPr>
          <p:cNvPr id="74" name="73 CuadroTexto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303838" y="3929063"/>
            <a:ext cx="760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4,375</a:t>
            </a:r>
            <a:endParaRPr lang="es-PE"/>
          </a:p>
        </p:txBody>
      </p:sp>
      <p:sp>
        <p:nvSpPr>
          <p:cNvPr id="75" name="74 CuadroTexto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143625" y="392906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2,500</a:t>
            </a:r>
            <a:endParaRPr lang="es-PE"/>
          </a:p>
        </p:txBody>
      </p:sp>
      <p:sp>
        <p:nvSpPr>
          <p:cNvPr id="76" name="75 CuadroTexto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143750" y="392906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3,500</a:t>
            </a:r>
            <a:endParaRPr lang="es-PE"/>
          </a:p>
        </p:txBody>
      </p:sp>
      <p:sp>
        <p:nvSpPr>
          <p:cNvPr id="77" name="76 CuadroTexto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86313" y="3429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9,375</a:t>
            </a:r>
            <a:endParaRPr lang="es-PE"/>
          </a:p>
        </p:txBody>
      </p:sp>
      <p:sp>
        <p:nvSpPr>
          <p:cNvPr id="78" name="77 CuadroTexto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626100" y="3429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7,125</a:t>
            </a:r>
            <a:endParaRPr lang="es-PE"/>
          </a:p>
        </p:txBody>
      </p:sp>
      <p:sp>
        <p:nvSpPr>
          <p:cNvPr id="79" name="78 CuadroTexto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6626225" y="3429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5,375</a:t>
            </a:r>
            <a:endParaRPr lang="es-PE"/>
          </a:p>
        </p:txBody>
      </p:sp>
      <p:sp>
        <p:nvSpPr>
          <p:cNvPr id="80" name="79 CuadroTexto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143500" y="2928938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11,875</a:t>
            </a:r>
            <a:endParaRPr lang="es-PE"/>
          </a:p>
        </p:txBody>
      </p:sp>
      <p:sp>
        <p:nvSpPr>
          <p:cNvPr id="81" name="80 CuadroTexto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143625" y="2928938"/>
            <a:ext cx="890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10,500</a:t>
            </a:r>
            <a:endParaRPr lang="es-PE"/>
          </a:p>
        </p:txBody>
      </p:sp>
      <p:sp>
        <p:nvSpPr>
          <p:cNvPr id="82" name="81 CuadroTexto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572125" y="2428875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15,125</a:t>
            </a:r>
            <a:endParaRPr lang="es-P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3</a:t>
            </a:r>
            <a:r>
              <a:rPr lang="es-ES" sz="3200" baseline="30000" smtClean="0"/>
              <a:t>er</a:t>
            </a:r>
            <a:r>
              <a:rPr lang="es-ES" sz="3200" smtClean="0"/>
              <a:t> paso: Halle el </a:t>
            </a:r>
            <a:r>
              <a:rPr lang="es-ES" sz="3200" smtClean="0">
                <a:solidFill>
                  <a:schemeClr val="tx1"/>
                </a:solidFill>
              </a:rPr>
              <a:t>valor</a:t>
            </a:r>
            <a:r>
              <a:rPr lang="es-ES" sz="3200" smtClean="0"/>
              <a:t> de </a:t>
            </a:r>
            <a:r>
              <a:rPr lang="es-ES" sz="3200" smtClean="0">
                <a:solidFill>
                  <a:schemeClr val="tx1"/>
                </a:solidFill>
              </a:rPr>
              <a:t>una</a:t>
            </a:r>
            <a:r>
              <a:rPr lang="es-ES" sz="3200" b="1" smtClean="0">
                <a:solidFill>
                  <a:schemeClr val="accent2"/>
                </a:solidFill>
              </a:rPr>
              <a:t> </a:t>
            </a:r>
            <a:r>
              <a:rPr lang="es-ES" sz="3200" smtClean="0"/>
              <a:t>solución óptima de abajo-hacia-arriba. </a:t>
            </a:r>
            <a:endParaRPr lang="es-PE" sz="3200" smtClean="0"/>
          </a:p>
        </p:txBody>
      </p:sp>
      <p:sp>
        <p:nvSpPr>
          <p:cNvPr id="27650" name="43 CuadroTexto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0" y="554831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2</a:t>
            </a:r>
            <a:endParaRPr lang="es-PE"/>
          </a:p>
        </p:txBody>
      </p:sp>
      <p:sp>
        <p:nvSpPr>
          <p:cNvPr id="27651" name="44 CuadroTexto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14625" y="50482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3</a:t>
            </a:r>
            <a:endParaRPr lang="es-PE"/>
          </a:p>
        </p:txBody>
      </p:sp>
      <p:sp>
        <p:nvSpPr>
          <p:cNvPr id="27652" name="45 CuadroTexto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43250" y="46069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4</a:t>
            </a:r>
            <a:endParaRPr lang="es-PE"/>
          </a:p>
        </p:txBody>
      </p:sp>
      <p:sp>
        <p:nvSpPr>
          <p:cNvPr id="27653" name="46 CuadroTexto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1875" y="40481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5</a:t>
            </a:r>
            <a:endParaRPr lang="es-PE"/>
          </a:p>
        </p:txBody>
      </p:sp>
      <p:sp>
        <p:nvSpPr>
          <p:cNvPr id="27654" name="47 CuadroTexto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00500" y="36195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6</a:t>
            </a:r>
            <a:endParaRPr lang="es-PE"/>
          </a:p>
        </p:txBody>
      </p:sp>
      <p:sp>
        <p:nvSpPr>
          <p:cNvPr id="27655" name="49 CuadroTexto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14875" y="36195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/>
              <a:t>1</a:t>
            </a:r>
            <a:endParaRPr lang="es-PE"/>
          </a:p>
        </p:txBody>
      </p:sp>
      <p:sp>
        <p:nvSpPr>
          <p:cNvPr id="27656" name="50 CuadroTexto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15125" y="554831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5</a:t>
            </a:r>
            <a:endParaRPr lang="es-PE"/>
          </a:p>
        </p:txBody>
      </p:sp>
      <p:sp>
        <p:nvSpPr>
          <p:cNvPr id="27657" name="51 CuadroTexto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14938" y="404812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2</a:t>
            </a:r>
            <a:endParaRPr lang="es-PE"/>
          </a:p>
        </p:txBody>
      </p:sp>
      <p:sp>
        <p:nvSpPr>
          <p:cNvPr id="27658" name="52 CuadroTexto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15000" y="454818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3</a:t>
            </a:r>
            <a:endParaRPr lang="es-PE"/>
          </a:p>
        </p:txBody>
      </p:sp>
      <p:sp>
        <p:nvSpPr>
          <p:cNvPr id="27659" name="53 CuadroTexto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15063" y="50482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4</a:t>
            </a:r>
            <a:endParaRPr lang="es-PE"/>
          </a:p>
        </p:txBody>
      </p:sp>
      <p:sp>
        <p:nvSpPr>
          <p:cNvPr id="27660" name="64 CuadroTexto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241800" y="297656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sz="2500" b="1"/>
              <a:t>s</a:t>
            </a:r>
            <a:endParaRPr lang="es-PE" sz="2500" b="1"/>
          </a:p>
        </p:txBody>
      </p:sp>
      <p:sp>
        <p:nvSpPr>
          <p:cNvPr id="27661" name="65 CuadroTexto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81725" y="4284663"/>
            <a:ext cx="2746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sz="2500" b="1"/>
              <a:t>i</a:t>
            </a:r>
            <a:endParaRPr lang="es-PE" sz="2500" b="1"/>
          </a:p>
        </p:txBody>
      </p:sp>
      <p:sp>
        <p:nvSpPr>
          <p:cNvPr id="27662" name="66 CuadroTexto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384425" y="4213225"/>
            <a:ext cx="2746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sz="2500" b="1"/>
              <a:t>j</a:t>
            </a:r>
            <a:endParaRPr lang="es-PE" sz="2500" b="1"/>
          </a:p>
        </p:txBody>
      </p:sp>
      <p:sp>
        <p:nvSpPr>
          <p:cNvPr id="27663" name="67 CuadroTexto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384425" y="5905500"/>
            <a:ext cx="687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1</a:t>
            </a:r>
            <a:endParaRPr lang="es-PE"/>
          </a:p>
        </p:txBody>
      </p:sp>
      <p:sp>
        <p:nvSpPr>
          <p:cNvPr id="27664" name="68 CuadroTexto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554413" y="590550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2</a:t>
            </a:r>
            <a:endParaRPr lang="es-PE"/>
          </a:p>
        </p:txBody>
      </p:sp>
      <p:sp>
        <p:nvSpPr>
          <p:cNvPr id="27665" name="69 CuadroTexto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473575" y="59055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3</a:t>
            </a:r>
            <a:endParaRPr lang="es-PE"/>
          </a:p>
        </p:txBody>
      </p:sp>
      <p:sp>
        <p:nvSpPr>
          <p:cNvPr id="27666" name="70 CuadroTexto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394325" y="5905500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4</a:t>
            </a:r>
            <a:endParaRPr lang="es-PE"/>
          </a:p>
        </p:txBody>
      </p:sp>
      <p:sp>
        <p:nvSpPr>
          <p:cNvPr id="27667" name="71 CuadroTexto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323013" y="5905500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5</a:t>
            </a:r>
            <a:endParaRPr lang="es-PE"/>
          </a:p>
        </p:txBody>
      </p:sp>
      <p:sp>
        <p:nvSpPr>
          <p:cNvPr id="27668" name="72 CuadroTexto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965450" y="5405438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1</a:t>
            </a:r>
            <a:endParaRPr lang="es-PE"/>
          </a:p>
        </p:txBody>
      </p:sp>
      <p:sp>
        <p:nvSpPr>
          <p:cNvPr id="27669" name="73 CuadroTexto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83038" y="540543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3</a:t>
            </a:r>
            <a:endParaRPr lang="es-PE"/>
          </a:p>
        </p:txBody>
      </p:sp>
      <p:sp>
        <p:nvSpPr>
          <p:cNvPr id="27670" name="74 CuadroTexto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902200" y="54054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3</a:t>
            </a:r>
            <a:endParaRPr lang="es-PE"/>
          </a:p>
        </p:txBody>
      </p:sp>
      <p:sp>
        <p:nvSpPr>
          <p:cNvPr id="27671" name="75 CuadroTexto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822950" y="5405438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5</a:t>
            </a:r>
            <a:endParaRPr lang="es-PE"/>
          </a:p>
        </p:txBody>
      </p:sp>
      <p:sp>
        <p:nvSpPr>
          <p:cNvPr id="27672" name="76 CuadroTexto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65513" y="490537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3</a:t>
            </a:r>
            <a:endParaRPr lang="es-PE"/>
          </a:p>
        </p:txBody>
      </p:sp>
      <p:sp>
        <p:nvSpPr>
          <p:cNvPr id="27673" name="77 CuadroTexto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306888" y="49053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3</a:t>
            </a:r>
            <a:endParaRPr lang="es-PE"/>
          </a:p>
        </p:txBody>
      </p:sp>
      <p:sp>
        <p:nvSpPr>
          <p:cNvPr id="27674" name="78 CuadroTexto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330825" y="490537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3</a:t>
            </a:r>
            <a:endParaRPr lang="es-PE"/>
          </a:p>
        </p:txBody>
      </p:sp>
      <p:sp>
        <p:nvSpPr>
          <p:cNvPr id="27675" name="79 CuadroTexto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78263" y="4405313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3</a:t>
            </a:r>
            <a:endParaRPr lang="es-PE"/>
          </a:p>
        </p:txBody>
      </p:sp>
      <p:sp>
        <p:nvSpPr>
          <p:cNvPr id="27676" name="80 CuadroTexto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87913" y="44053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3</a:t>
            </a:r>
            <a:endParaRPr lang="es-PE"/>
          </a:p>
        </p:txBody>
      </p:sp>
      <p:sp>
        <p:nvSpPr>
          <p:cNvPr id="27677" name="81 CuadroTexto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316413" y="39052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/>
              <a:t>3</a:t>
            </a:r>
            <a:endParaRPr lang="es-PE"/>
          </a:p>
        </p:txBody>
      </p:sp>
      <p:cxnSp>
        <p:nvCxnSpPr>
          <p:cNvPr id="84" name="83 Conector recto"/>
          <p:cNvCxnSpPr/>
          <p:nvPr>
            <p:custDataLst>
              <p:tags r:id="rId31"/>
            </p:custDataLst>
          </p:nvPr>
        </p:nvCxnSpPr>
        <p:spPr>
          <a:xfrm rot="16200000" flipV="1">
            <a:off x="4429126" y="3643312"/>
            <a:ext cx="2500312" cy="250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>
            <p:custDataLst>
              <p:tags r:id="rId32"/>
            </p:custDataLst>
          </p:nvPr>
        </p:nvCxnSpPr>
        <p:spPr>
          <a:xfrm rot="16200000" flipV="1">
            <a:off x="4000500" y="4143375"/>
            <a:ext cx="2500313" cy="250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/>
          <p:nvPr>
            <p:custDataLst>
              <p:tags r:id="rId33"/>
            </p:custDataLst>
          </p:nvPr>
        </p:nvCxnSpPr>
        <p:spPr>
          <a:xfrm rot="10800000">
            <a:off x="3571875" y="4643438"/>
            <a:ext cx="2000250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>
            <p:custDataLst>
              <p:tags r:id="rId34"/>
            </p:custDataLst>
          </p:nvPr>
        </p:nvCxnSpPr>
        <p:spPr>
          <a:xfrm rot="16200000" flipV="1">
            <a:off x="3143250" y="5143500"/>
            <a:ext cx="1500188" cy="150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>
            <p:custDataLst>
              <p:tags r:id="rId35"/>
            </p:custDataLst>
          </p:nvPr>
        </p:nvCxnSpPr>
        <p:spPr>
          <a:xfrm rot="16200000" flipV="1">
            <a:off x="2714625" y="5643563"/>
            <a:ext cx="1000125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>
            <p:custDataLst>
              <p:tags r:id="rId36"/>
            </p:custDataLst>
          </p:nvPr>
        </p:nvCxnSpPr>
        <p:spPr>
          <a:xfrm rot="16200000" flipV="1">
            <a:off x="2286000" y="6143625"/>
            <a:ext cx="500063" cy="50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>
            <p:custDataLst>
              <p:tags r:id="rId37"/>
            </p:custDataLst>
          </p:nvPr>
        </p:nvCxnSpPr>
        <p:spPr>
          <a:xfrm rot="5400000" flipH="1" flipV="1">
            <a:off x="2107407" y="3821906"/>
            <a:ext cx="2500312" cy="214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>
            <p:custDataLst>
              <p:tags r:id="rId38"/>
            </p:custDataLst>
          </p:nvPr>
        </p:nvCxnSpPr>
        <p:spPr>
          <a:xfrm rot="5400000" flipH="1" flipV="1">
            <a:off x="2607469" y="4321969"/>
            <a:ext cx="2500313" cy="214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"/>
          <p:cNvCxnSpPr/>
          <p:nvPr>
            <p:custDataLst>
              <p:tags r:id="rId39"/>
            </p:custDataLst>
          </p:nvPr>
        </p:nvCxnSpPr>
        <p:spPr>
          <a:xfrm rot="5400000" flipH="1" flipV="1">
            <a:off x="3571875" y="4786313"/>
            <a:ext cx="2000250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>
            <p:custDataLst>
              <p:tags r:id="rId40"/>
            </p:custDataLst>
          </p:nvPr>
        </p:nvCxnSpPr>
        <p:spPr>
          <a:xfrm rot="5400000" flipH="1" flipV="1">
            <a:off x="4536282" y="5250656"/>
            <a:ext cx="1500188" cy="128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/>
          <p:nvPr>
            <p:custDataLst>
              <p:tags r:id="rId41"/>
            </p:custDataLst>
          </p:nvPr>
        </p:nvCxnSpPr>
        <p:spPr>
          <a:xfrm rot="5400000" flipH="1" flipV="1">
            <a:off x="5500687" y="5715001"/>
            <a:ext cx="1000125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>
            <p:custDataLst>
              <p:tags r:id="rId42"/>
            </p:custDataLst>
          </p:nvPr>
        </p:nvCxnSpPr>
        <p:spPr>
          <a:xfrm rot="5400000" flipH="1" flipV="1">
            <a:off x="6465094" y="6179344"/>
            <a:ext cx="500063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90" name="2 Marcador de contenido"/>
          <p:cNvSpPr>
            <a:spLocks noGrp="1"/>
          </p:cNvSpPr>
          <p:nvPr>
            <p:ph sz="quarter" idx="1"/>
            <p:custDataLst>
              <p:tags r:id="rId4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Recuerda que hay una matriz adicional s que nos permite luego construir la solución. Guardamos en s el k en cada paso.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2 Marcador de contenido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ES" smtClean="0"/>
              <a:t>Así mostramos la solución óptima: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r>
              <a:rPr lang="es-ES" smtClean="0"/>
              <a:t>Ejemplo: Print-Optimal(s,1,6) imprimiría:</a:t>
            </a:r>
            <a:r>
              <a:rPr lang="es-PE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s-ES" smtClean="0"/>
              <a:t>	((A1(A2 A3))((A4 A5)A6))</a:t>
            </a:r>
          </a:p>
        </p:txBody>
      </p:sp>
      <p:sp>
        <p:nvSpPr>
          <p:cNvPr id="28674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4</a:t>
            </a:r>
            <a:r>
              <a:rPr lang="es-ES" sz="3200" baseline="30000" smtClean="0"/>
              <a:t>to</a:t>
            </a:r>
            <a:r>
              <a:rPr lang="es-ES" sz="3200" smtClean="0"/>
              <a:t> paso: Construya la solución óptima</a:t>
            </a:r>
            <a:endParaRPr lang="es-PE" sz="3200" smtClean="0"/>
          </a:p>
        </p:txBody>
      </p:sp>
      <p:sp>
        <p:nvSpPr>
          <p:cNvPr id="28675" name="4 Rectángulo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2571750"/>
            <a:ext cx="55006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Print-Optimal(s[],i,j)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if i = j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imprime “A”+i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imprime “(“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Print-Optimal(s,i,s[i,j])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Print-Optimal(s,s[i,j]+1,j)</a:t>
            </a:r>
          </a:p>
          <a:p>
            <a:pPr>
              <a:lnSpc>
                <a:spcPct val="90000"/>
              </a:lnSpc>
            </a:pPr>
            <a:r>
              <a:rPr lang="es-E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imprime “)”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Título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4000" smtClean="0"/>
              <a:t>Longest increasing subsequence</a:t>
            </a:r>
            <a:br>
              <a:rPr lang="es-ES" sz="4000" smtClean="0"/>
            </a:br>
            <a:r>
              <a:rPr lang="es-ES" sz="4000" smtClean="0"/>
              <a:t>LIS</a:t>
            </a:r>
            <a:endParaRPr lang="es-PE" sz="4000" smtClean="0"/>
          </a:p>
        </p:txBody>
      </p:sp>
      <p:sp>
        <p:nvSpPr>
          <p:cNvPr id="61443" name="2 Marcador de contenido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612775" y="1600200"/>
            <a:ext cx="8153400" cy="4829175"/>
          </a:xfrm>
        </p:spPr>
        <p:txBody>
          <a:bodyPr/>
          <a:lstStyle/>
          <a:p>
            <a:r>
              <a:rPr lang="es-PE" sz="2000" smtClean="0"/>
              <a:t>Dado un conjunto de datos a1, a2, a3, an como el siguiente:</a:t>
            </a:r>
          </a:p>
          <a:p>
            <a:pPr algn="ctr">
              <a:buFont typeface="Wingdings" pitchFamily="2" charset="2"/>
              <a:buNone/>
            </a:pPr>
            <a:r>
              <a:rPr lang="es-PE" sz="2000" smtClean="0"/>
              <a:t>	9  2  5  3  7  11  8  10  13  6</a:t>
            </a:r>
          </a:p>
          <a:p>
            <a:r>
              <a:rPr lang="es-PE" sz="2000" b="1" u="sng" smtClean="0"/>
              <a:t>Una subsecuencia</a:t>
            </a:r>
            <a:r>
              <a:rPr lang="es-PE" sz="2000" smtClean="0"/>
              <a:t> es tomar un conjunto de los datos conservando el orden en el que están. Por ejemplo:</a:t>
            </a:r>
          </a:p>
          <a:p>
            <a:pPr lvl="1"/>
            <a:r>
              <a:rPr lang="es-PE" sz="2100" smtClean="0"/>
              <a:t>9  5  7  10 6</a:t>
            </a:r>
          </a:p>
          <a:p>
            <a:pPr lvl="1"/>
            <a:r>
              <a:rPr lang="es-PE" sz="2100" smtClean="0"/>
              <a:t>2  11 13</a:t>
            </a:r>
          </a:p>
          <a:p>
            <a:r>
              <a:rPr lang="es-PE" sz="2000" smtClean="0"/>
              <a:t>No es subsecuencia: 5  9  7  8 porque 5 debería estar antes que 9</a:t>
            </a:r>
          </a:p>
          <a:p>
            <a:r>
              <a:rPr lang="es-PE" sz="2000" b="1" u="sng" smtClean="0"/>
              <a:t>Una subsecuencia incremental</a:t>
            </a:r>
            <a:r>
              <a:rPr lang="es-PE" sz="2000" smtClean="0"/>
              <a:t> es una subsecuencia donde los elementos van de menor a mayor. Ejemplo:</a:t>
            </a:r>
          </a:p>
          <a:p>
            <a:pPr lvl="1"/>
            <a:r>
              <a:rPr lang="es-PE" sz="2100" smtClean="0"/>
              <a:t>2  3  7  10</a:t>
            </a:r>
          </a:p>
          <a:p>
            <a:r>
              <a:rPr lang="es-PE" sz="2000" smtClean="0"/>
              <a:t>El problema busca encontrar la </a:t>
            </a:r>
            <a:r>
              <a:rPr lang="es-PE" sz="2000" b="1" smtClean="0"/>
              <a:t>subsecuencia incremental más larga</a:t>
            </a:r>
            <a:r>
              <a:rPr lang="es-PE" sz="2000" smtClean="0"/>
              <a:t>.</a:t>
            </a:r>
          </a:p>
          <a:p>
            <a:endParaRPr lang="es-ES" sz="20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Título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1</a:t>
            </a:r>
            <a:r>
              <a:rPr lang="es-ES" sz="3200" baseline="30000" smtClean="0"/>
              <a:t>er</a:t>
            </a:r>
            <a:r>
              <a:rPr lang="es-ES" sz="3200" smtClean="0"/>
              <a:t> paso: Describe la estructura de una </a:t>
            </a:r>
            <a:br>
              <a:rPr lang="es-ES" sz="3200" smtClean="0"/>
            </a:br>
            <a:r>
              <a:rPr lang="es-ES" sz="3200" smtClean="0"/>
              <a:t>solución óptima</a:t>
            </a:r>
            <a:endParaRPr lang="es-PE" sz="3200" smtClean="0"/>
          </a:p>
        </p:txBody>
      </p:sp>
      <p:sp>
        <p:nvSpPr>
          <p:cNvPr id="63491" name="2 Marcador de contenido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612775" y="1600200"/>
            <a:ext cx="8153400" cy="4829175"/>
          </a:xfrm>
        </p:spPr>
        <p:txBody>
          <a:bodyPr/>
          <a:lstStyle/>
          <a:p>
            <a:r>
              <a:rPr lang="es-PE" sz="2400" smtClean="0"/>
              <a:t>Asumimos que tenemos el arreglo original en A[]. Así:</a:t>
            </a:r>
          </a:p>
          <a:p>
            <a:pPr algn="ctr">
              <a:buFont typeface="Wingdings" pitchFamily="2" charset="2"/>
              <a:buNone/>
            </a:pPr>
            <a:endParaRPr lang="es-PE" sz="2400" smtClean="0"/>
          </a:p>
          <a:p>
            <a:pPr algn="ctr">
              <a:buFont typeface="Wingdings" pitchFamily="2" charset="2"/>
              <a:buNone/>
            </a:pPr>
            <a:endParaRPr lang="es-PE" sz="2400" smtClean="0"/>
          </a:p>
          <a:p>
            <a:r>
              <a:rPr lang="es-PE" sz="2400" smtClean="0"/>
              <a:t>Vamos a definir una estructura O[] de la misma longitud que A[], donde O[i] será la mejor solución para un LIS que termine en i.</a:t>
            </a:r>
          </a:p>
          <a:p>
            <a:endParaRPr lang="es-PE" sz="2400" smtClean="0"/>
          </a:p>
          <a:p>
            <a:endParaRPr lang="es-PE" sz="2400" smtClean="0"/>
          </a:p>
          <a:p>
            <a:r>
              <a:rPr lang="es-PE" sz="2400" smtClean="0"/>
              <a:t>Podemos decir que el mínimo valor para O[i] = 1 porque significaría un LIS de 1 (subsecuencia de 1)</a:t>
            </a:r>
          </a:p>
          <a:p>
            <a:endParaRPr lang="es-PE" sz="2400" smtClean="0"/>
          </a:p>
        </p:txBody>
      </p:sp>
      <p:graphicFrame>
        <p:nvGraphicFramePr>
          <p:cNvPr id="63545" name="Group 57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789113" y="2276475"/>
          <a:ext cx="6096000" cy="50323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9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2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5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3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7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11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8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10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13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6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46" name="Text Box 5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16013" y="2316163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2000"/>
              <a:t>A=</a:t>
            </a:r>
            <a:endParaRPr lang="es-ES" sz="2000"/>
          </a:p>
        </p:txBody>
      </p:sp>
      <p:graphicFrame>
        <p:nvGraphicFramePr>
          <p:cNvPr id="63547" name="Group 59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763713" y="4365625"/>
          <a:ext cx="6096000" cy="50323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71" name="Text Box 8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90613" y="4405313"/>
            <a:ext cx="528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2000"/>
              <a:t>O=</a:t>
            </a:r>
            <a:endParaRPr lang="es-ES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</a:t>
            </a:r>
            <a:br>
              <a:rPr lang="es-ES" sz="3200" smtClean="0"/>
            </a:br>
            <a:r>
              <a:rPr lang="es-ES" sz="3200" smtClean="0"/>
              <a:t>de una solución óptima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r>
              <a:rPr lang="es-PE" smtClean="0"/>
              <a:t>Llenando el arreglo O[]</a:t>
            </a:r>
          </a:p>
          <a:p>
            <a:endParaRPr lang="es-PE" smtClean="0"/>
          </a:p>
          <a:p>
            <a:endParaRPr lang="es-PE" smtClean="0"/>
          </a:p>
          <a:p>
            <a:endParaRPr lang="es-PE" smtClean="0"/>
          </a:p>
          <a:p>
            <a:endParaRPr lang="es-PE" smtClean="0"/>
          </a:p>
          <a:p>
            <a:r>
              <a:rPr lang="es-PE" smtClean="0"/>
              <a:t>Fórmula recursiva</a:t>
            </a:r>
            <a:endParaRPr lang="es-ES" smtClean="0"/>
          </a:p>
        </p:txBody>
      </p:sp>
      <p:graphicFrame>
        <p:nvGraphicFramePr>
          <p:cNvPr id="65655" name="Group 119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979613" y="2492375"/>
          <a:ext cx="6121400" cy="503238"/>
        </p:xfrm>
        <a:graphic>
          <a:graphicData uri="http://schemas.openxmlformats.org/drawingml/2006/table">
            <a:tbl>
              <a:tblPr/>
              <a:tblGrid>
                <a:gridCol w="6350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9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2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5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3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7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11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8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10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13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6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4" name="Text Box 2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31913" y="2532063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2000"/>
              <a:t>A=</a:t>
            </a:r>
            <a:endParaRPr lang="es-ES" sz="2000"/>
          </a:p>
        </p:txBody>
      </p:sp>
      <p:graphicFrame>
        <p:nvGraphicFramePr>
          <p:cNvPr id="65565" name="Group 29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979613" y="3284538"/>
          <a:ext cx="6096000" cy="50323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2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2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3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4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4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5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6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3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89" name="Text Box 5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06513" y="3324225"/>
            <a:ext cx="528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2000"/>
              <a:t>O=</a:t>
            </a:r>
            <a:endParaRPr lang="es-ES" sz="2000"/>
          </a:p>
        </p:txBody>
      </p:sp>
      <p:sp>
        <p:nvSpPr>
          <p:cNvPr id="65590" name="Oval 5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11413" y="3573463"/>
            <a:ext cx="144462" cy="142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5591" name="Oval 5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87675" y="3573463"/>
            <a:ext cx="144463" cy="142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5592" name="Line 5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916238" y="3357563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594" name="Line 5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916238" y="3716338"/>
            <a:ext cx="12954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595" name="Line 5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140200" y="3357563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621" name="Line 8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4859338" y="3357563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622" name="Line 8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4716463" y="3716338"/>
            <a:ext cx="12954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648" name="Line 112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5940425" y="3357563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649" name="Line 11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6659563" y="3357563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650" name="Line 11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4140200" y="3860800"/>
            <a:ext cx="3598863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651" name="4 Rectángulo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39825" y="5013325"/>
            <a:ext cx="678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s-ES" sz="3200" b="1"/>
              <a:t>max{ 1, 1 + O[k]  </a:t>
            </a:r>
            <a:r>
              <a:rPr lang="es-ES" sz="2800" b="1" baseline="-25000"/>
              <a:t>para todo k |</a:t>
            </a:r>
            <a:r>
              <a:rPr lang="es-ES" sz="2800" b="1"/>
              <a:t> </a:t>
            </a:r>
            <a:r>
              <a:rPr lang="es-ES" sz="2800" b="1" baseline="-25000"/>
              <a:t>a[i] &gt; a[k]</a:t>
            </a:r>
            <a:r>
              <a:rPr lang="es-ES" sz="3200" b="1"/>
              <a:t> }</a:t>
            </a:r>
          </a:p>
        </p:txBody>
      </p:sp>
      <p:sp>
        <p:nvSpPr>
          <p:cNvPr id="65652" name="6 Rectángulo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2575" y="5010150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3200" b="1"/>
              <a:t>m[i] </a:t>
            </a:r>
            <a:endParaRPr lang="es-PE" sz="3200" b="1"/>
          </a:p>
        </p:txBody>
      </p:sp>
      <p:sp>
        <p:nvSpPr>
          <p:cNvPr id="9" name="8 Abrir llave"/>
          <p:cNvSpPr/>
          <p:nvPr>
            <p:custDataLst>
              <p:tags r:id="rId20"/>
            </p:custDataLst>
          </p:nvPr>
        </p:nvSpPr>
        <p:spPr>
          <a:xfrm>
            <a:off x="1425575" y="4724400"/>
            <a:ext cx="142875" cy="12858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65656" name="6 Rectángulo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0825" y="6092825"/>
            <a:ext cx="4300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3200" b="1"/>
              <a:t>Solución = max(m[i]) </a:t>
            </a:r>
            <a:endParaRPr lang="es-PE" sz="3200" b="1"/>
          </a:p>
        </p:txBody>
      </p:sp>
      <p:sp>
        <p:nvSpPr>
          <p:cNvPr id="65657" name="Oval 121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804025" y="3284538"/>
            <a:ext cx="64770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Título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3</a:t>
            </a:r>
            <a:r>
              <a:rPr lang="es-ES" sz="3200" baseline="30000" smtClean="0"/>
              <a:t>er</a:t>
            </a:r>
            <a:r>
              <a:rPr lang="es-ES" sz="3200" smtClean="0"/>
              <a:t> paso: Halle el </a:t>
            </a:r>
            <a:r>
              <a:rPr lang="es-ES" sz="3200" smtClean="0">
                <a:solidFill>
                  <a:schemeClr val="tx1"/>
                </a:solidFill>
              </a:rPr>
              <a:t>valor</a:t>
            </a:r>
            <a:r>
              <a:rPr lang="es-ES" sz="3200" smtClean="0"/>
              <a:t> de </a:t>
            </a:r>
            <a:r>
              <a:rPr lang="es-ES" sz="3200" smtClean="0">
                <a:solidFill>
                  <a:schemeClr val="tx1"/>
                </a:solidFill>
              </a:rPr>
              <a:t>una</a:t>
            </a:r>
            <a:r>
              <a:rPr lang="es-ES" sz="3200" b="1" smtClean="0">
                <a:solidFill>
                  <a:schemeClr val="accent2"/>
                </a:solidFill>
              </a:rPr>
              <a:t> </a:t>
            </a:r>
            <a:r>
              <a:rPr lang="es-ES" sz="3200" smtClean="0"/>
              <a:t>solución óptima de abajo-hacia-arriba. </a:t>
            </a:r>
            <a:endParaRPr lang="es-PE" sz="3200" smtClean="0"/>
          </a:p>
        </p:txBody>
      </p:sp>
      <p:sp>
        <p:nvSpPr>
          <p:cNvPr id="66563" name="2 Marcador de contenido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00063" y="1571625"/>
            <a:ext cx="7929562" cy="50720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for i = 1 to 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max  1</a:t>
            </a:r>
            <a:endParaRPr lang="es-ES" sz="180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for k = 1 to i - 1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if (A[i] &gt; A[k])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if ( O[k] + 1 &gt; max)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max  O[k]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O[i]  max</a:t>
            </a:r>
            <a:endParaRPr lang="es-ES" sz="180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max  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for i = 1 to 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PE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if ( O[k] &gt; max)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max  o[k]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sz="18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return max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Programación Dinámica</a:t>
            </a:r>
            <a:endParaRPr lang="es-PE" smtClean="0"/>
          </a:p>
        </p:txBody>
      </p:sp>
      <p:sp>
        <p:nvSpPr>
          <p:cNvPr id="49155" name="2 Marcador de contenido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ES" smtClean="0"/>
              <a:t>Los dos ingredientes para que un problema de optimización se pueda resolver con DP son:</a:t>
            </a:r>
          </a:p>
          <a:p>
            <a:endParaRPr lang="es-ES" smtClean="0"/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9475" y="4286250"/>
            <a:ext cx="2743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PE">
              <a:latin typeface="+mj-lt"/>
            </a:endParaRPr>
          </a:p>
        </p:txBody>
      </p:sp>
      <p:sp>
        <p:nvSpPr>
          <p:cNvPr id="6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098675" y="3981450"/>
            <a:ext cx="342900" cy="1219200"/>
          </a:xfrm>
          <a:custGeom>
            <a:avLst/>
            <a:gdLst>
              <a:gd name="T0" fmla="*/ 0 w 312"/>
              <a:gd name="T1" fmla="*/ 0 h 912"/>
              <a:gd name="T2" fmla="*/ 2147483647 w 312"/>
              <a:gd name="T3" fmla="*/ 2147483647 h 912"/>
              <a:gd name="T4" fmla="*/ 2147483647 w 312"/>
              <a:gd name="T5" fmla="*/ 2147483647 h 912"/>
              <a:gd name="T6" fmla="*/ 0 60000 65536"/>
              <a:gd name="T7" fmla="*/ 0 60000 65536"/>
              <a:gd name="T8" fmla="*/ 0 60000 65536"/>
              <a:gd name="T9" fmla="*/ 0 w 312"/>
              <a:gd name="T10" fmla="*/ 0 h 912"/>
              <a:gd name="T11" fmla="*/ 312 w 31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912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s-PE">
              <a:latin typeface="+mj-lt"/>
            </a:endParaRPr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1717675" y="481965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>
              <a:defRPr/>
            </a:pPr>
            <a:endParaRPr lang="es-PE">
              <a:latin typeface="+mj-lt"/>
            </a:endParaRPr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2327275" y="48196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>
              <a:defRPr/>
            </a:pPr>
            <a:endParaRPr lang="es-PE">
              <a:latin typeface="+mj-lt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9388" y="5581650"/>
            <a:ext cx="4129087" cy="1016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Cada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subestructura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es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óptima</a:t>
            </a:r>
            <a:endParaRPr lang="en-US" altLang="zh-TW" sz="2400" dirty="0">
              <a:latin typeface="+mj-lt"/>
              <a:ea typeface="新細明體" pitchFamily="18" charset="-12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2400" dirty="0" smtClean="0">
                <a:latin typeface="+mj-lt"/>
                <a:ea typeface="新細明體" pitchFamily="18" charset="-120"/>
              </a:rPr>
              <a:t>(Principio de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optimalidad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)</a:t>
            </a:r>
            <a:endParaRPr lang="en-US" altLang="zh-TW" sz="2400" dirty="0">
              <a:latin typeface="+mj-lt"/>
              <a:ea typeface="新細明體" pitchFamily="18" charset="-120"/>
            </a:endParaRPr>
          </a:p>
        </p:txBody>
      </p:sp>
      <p:sp>
        <p:nvSpPr>
          <p:cNvPr id="10" name="Oval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22875" y="3933825"/>
            <a:ext cx="22098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s-PE">
              <a:latin typeface="+mj-lt"/>
            </a:endParaRPr>
          </a:p>
        </p:txBody>
      </p:sp>
      <p:sp>
        <p:nvSpPr>
          <p:cNvPr id="11" name="Oval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84875" y="4162425"/>
            <a:ext cx="2362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s-PE">
              <a:latin typeface="+mj-lt"/>
            </a:endParaRPr>
          </a:p>
        </p:txBody>
      </p:sp>
      <p:sp>
        <p:nvSpPr>
          <p:cNvPr id="12" name="Oval 1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22875" y="4391025"/>
            <a:ext cx="24384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s-PE">
              <a:latin typeface="+mj-lt"/>
            </a:endParaRPr>
          </a:p>
        </p:txBody>
      </p:sp>
      <p:sp>
        <p:nvSpPr>
          <p:cNvPr id="49164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0213" y="2908300"/>
            <a:ext cx="41100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TW" sz="2400">
                <a:ea typeface="新細明體" charset="-120"/>
              </a:rPr>
              <a:t>Subestructuras óptimas</a:t>
            </a:r>
          </a:p>
        </p:txBody>
      </p:sp>
      <p:sp>
        <p:nvSpPr>
          <p:cNvPr id="49165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613275" y="2932113"/>
            <a:ext cx="396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2. Problemas que se sobreponen</a:t>
            </a:r>
          </a:p>
        </p:txBody>
      </p:sp>
      <p:sp>
        <p:nvSpPr>
          <p:cNvPr id="15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27538" y="5589588"/>
            <a:ext cx="4708525" cy="1017587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2400" dirty="0" smtClean="0">
                <a:latin typeface="+mj-lt"/>
                <a:ea typeface="新細明體" pitchFamily="18" charset="-120"/>
              </a:rPr>
              <a:t>Los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subproblemas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son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dependientes</a:t>
            </a:r>
            <a:endParaRPr lang="en-US" altLang="zh-TW" sz="2400" dirty="0">
              <a:latin typeface="+mj-lt"/>
              <a:ea typeface="新細明體" pitchFamily="18" charset="-12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2400" dirty="0" smtClean="0">
                <a:latin typeface="+mj-lt"/>
                <a:ea typeface="新細明體" pitchFamily="18" charset="-120"/>
              </a:rPr>
              <a:t>(Si no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fuera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así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, </a:t>
            </a:r>
            <a:r>
              <a:rPr lang="en-US" altLang="zh-TW" sz="2400" dirty="0" err="1" smtClean="0">
                <a:latin typeface="+mj-lt"/>
                <a:ea typeface="新細明體" pitchFamily="18" charset="-120"/>
              </a:rPr>
              <a:t>es</a:t>
            </a:r>
            <a:r>
              <a:rPr lang="en-US" altLang="zh-TW" sz="2400" dirty="0" smtClean="0">
                <a:latin typeface="+mj-lt"/>
                <a:ea typeface="新細明體" pitchFamily="18" charset="-120"/>
              </a:rPr>
              <a:t> D&amp;C)</a:t>
            </a:r>
            <a:endParaRPr lang="en-US" altLang="zh-TW" sz="2400" dirty="0">
              <a:latin typeface="+mj-lt"/>
              <a:ea typeface="新細明體" pitchFamily="18" charset="-12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2 Marcador de contenido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s-PE" smtClean="0"/>
              <a:t>Tenemos que guardar alguna información adicional para poder reconstruir la información:</a:t>
            </a:r>
          </a:p>
          <a:p>
            <a:endParaRPr lang="es-PE" smtClean="0"/>
          </a:p>
          <a:p>
            <a:endParaRPr lang="es-PE" smtClean="0"/>
          </a:p>
          <a:p>
            <a:endParaRPr lang="es-PE" smtClean="0"/>
          </a:p>
          <a:p>
            <a:endParaRPr lang="es-PE" smtClean="0"/>
          </a:p>
          <a:p>
            <a:endParaRPr lang="es-PE" smtClean="0"/>
          </a:p>
          <a:p>
            <a:r>
              <a:rPr lang="es-PE" smtClean="0"/>
              <a:t>Imprime:</a:t>
            </a:r>
          </a:p>
          <a:p>
            <a:pPr algn="ctr">
              <a:buFont typeface="Wingdings" pitchFamily="2" charset="2"/>
              <a:buNone/>
            </a:pPr>
            <a:r>
              <a:rPr lang="es-PE" smtClean="0"/>
              <a:t>2   3   7   8   10  13</a:t>
            </a:r>
          </a:p>
          <a:p>
            <a:endParaRPr lang="es-ES" smtClean="0"/>
          </a:p>
        </p:txBody>
      </p:sp>
      <p:sp>
        <p:nvSpPr>
          <p:cNvPr id="67587" name="1 Título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200" smtClean="0"/>
              <a:t>4</a:t>
            </a:r>
            <a:r>
              <a:rPr lang="es-ES" sz="3200" baseline="30000" smtClean="0"/>
              <a:t>to</a:t>
            </a:r>
            <a:r>
              <a:rPr lang="es-ES" sz="3200" smtClean="0"/>
              <a:t> paso: Construya la solución óptima</a:t>
            </a:r>
            <a:endParaRPr lang="es-PE" sz="3200" smtClean="0"/>
          </a:p>
        </p:txBody>
      </p:sp>
      <p:graphicFrame>
        <p:nvGraphicFramePr>
          <p:cNvPr id="67589" name="Group 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195513" y="2924175"/>
          <a:ext cx="6121400" cy="503238"/>
        </p:xfrm>
        <a:graphic>
          <a:graphicData uri="http://schemas.openxmlformats.org/drawingml/2006/table">
            <a:tbl>
              <a:tblPr/>
              <a:tblGrid>
                <a:gridCol w="6350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9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2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5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3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7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11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8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10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13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6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13" name="Text Box 2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47813" y="2963863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2000"/>
              <a:t>A=</a:t>
            </a:r>
            <a:endParaRPr lang="es-ES" sz="2000"/>
          </a:p>
        </p:txBody>
      </p:sp>
      <p:graphicFrame>
        <p:nvGraphicFramePr>
          <p:cNvPr id="67614" name="Group 30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195513" y="3716338"/>
          <a:ext cx="6096000" cy="50323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1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2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2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3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4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4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5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6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3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38" name="Text Box 5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2413" y="3756025"/>
            <a:ext cx="528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2000"/>
              <a:t>O=</a:t>
            </a:r>
            <a:endParaRPr lang="es-ES" sz="2000"/>
          </a:p>
        </p:txBody>
      </p:sp>
      <p:sp>
        <p:nvSpPr>
          <p:cNvPr id="67639" name="Oval 5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27313" y="4005263"/>
            <a:ext cx="144462" cy="142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7640" name="Oval 5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03575" y="4005263"/>
            <a:ext cx="144463" cy="142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7641" name="Line 57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3132138" y="3789363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42" name="Line 5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3132138" y="4148138"/>
            <a:ext cx="12954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43" name="Line 5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356100" y="3789363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44" name="Line 60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5075238" y="3789363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45" name="Line 61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4932363" y="4148138"/>
            <a:ext cx="12954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46" name="Line 62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6156325" y="3789363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47" name="Line 6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6875463" y="3789363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48" name="Line 6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4356100" y="4292600"/>
            <a:ext cx="3598863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67649" name="Group 65"/>
          <p:cNvGraphicFramePr>
            <a:graphicFrameLocks noGrp="1"/>
          </p:cNvGraphicFramePr>
          <p:nvPr>
            <p:custDataLst>
              <p:tags r:id="rId18"/>
            </p:custDataLst>
          </p:nvPr>
        </p:nvGraphicFramePr>
        <p:xfrm>
          <a:off x="2195513" y="4508500"/>
          <a:ext cx="6096000" cy="50323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-1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-1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2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2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4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5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5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7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8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/>
                        </a:rPr>
                        <a:t>4</a:t>
                      </a:r>
                      <a:endParaRPr kumimoji="0" lang="es-E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73" name="Text Box 8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331913" y="4548188"/>
            <a:ext cx="700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2000"/>
              <a:t>Sol=</a:t>
            </a:r>
            <a:endParaRPr lang="es-ES" sz="2000"/>
          </a:p>
        </p:txBody>
      </p:sp>
      <p:sp>
        <p:nvSpPr>
          <p:cNvPr id="67674" name="Oval 9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019925" y="3644900"/>
            <a:ext cx="647700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7675" name="Oval 9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019925" y="4437063"/>
            <a:ext cx="64770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7676" name="Line 9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6877050" y="4581525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77" name="Oval 9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443663" y="4437063"/>
            <a:ext cx="64770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7678" name="Line 9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6084888" y="4581525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79" name="Oval 95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868988" y="4437063"/>
            <a:ext cx="64770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7680" name="Line 96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>
            <a:off x="4932363" y="4941888"/>
            <a:ext cx="12954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81" name="Oval 97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3438" y="4437063"/>
            <a:ext cx="64770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7682" name="Line 9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>
            <a:off x="4284663" y="4581525"/>
            <a:ext cx="6477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83" name="Oval 9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95738" y="4437063"/>
            <a:ext cx="64770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7684" name="Line 100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>
            <a:off x="3132138" y="4941888"/>
            <a:ext cx="1295400" cy="0"/>
          </a:xfrm>
          <a:prstGeom prst="line">
            <a:avLst/>
          </a:prstGeom>
          <a:noFill/>
          <a:ln w="22225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7685" name="Oval 101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771775" y="4437063"/>
            <a:ext cx="64770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3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Bibliografía</a:t>
            </a:r>
            <a:endParaRPr lang="es-PE" smtClean="0"/>
          </a:p>
        </p:txBody>
      </p:sp>
      <p:sp>
        <p:nvSpPr>
          <p:cNvPr id="39938" name="4 Marcador de contenido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PE" sz="2000" b="1" smtClean="0">
                <a:latin typeface="Arial" charset="0"/>
                <a:cs typeface="Arial" charset="0"/>
              </a:rPr>
              <a:t>Cormen, Thomas H. and Others.</a:t>
            </a:r>
            <a:r>
              <a:rPr lang="es-PE" sz="2000" smtClean="0">
                <a:latin typeface="Arial" charset="0"/>
                <a:cs typeface="Arial" charset="0"/>
              </a:rPr>
              <a:t> Introduction to Algorithms, Second Edition. 2001.</a:t>
            </a:r>
          </a:p>
          <a:p>
            <a:r>
              <a:rPr lang="es-PE" sz="2000" b="1" smtClean="0">
                <a:latin typeface="Arial" charset="0"/>
                <a:cs typeface="Arial" charset="0"/>
              </a:rPr>
              <a:t>Halim Steven </a:t>
            </a:r>
            <a:r>
              <a:rPr lang="en-US" sz="2000" b="1" smtClean="0">
                <a:latin typeface="Arial" charset="0"/>
                <a:cs typeface="Arial" charset="0"/>
              </a:rPr>
              <a:t>&amp; Felix.</a:t>
            </a:r>
            <a:r>
              <a:rPr lang="en-US" sz="2000" smtClean="0">
                <a:latin typeface="Arial" charset="0"/>
                <a:cs typeface="Arial" charset="0"/>
              </a:rPr>
              <a:t> Competitive Programming. Increasing the Lower Bound of Programming Contests</a:t>
            </a:r>
            <a:endParaRPr lang="es-PE" sz="200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Título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z="3600" smtClean="0"/>
              <a:t>Pasos al diseñar un problema de DP</a:t>
            </a:r>
            <a:endParaRPr lang="es-PE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s-ES" dirty="0" smtClean="0"/>
              <a:t>Describe la estructura de una solución óptima: (Recurrencia)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" dirty="0" smtClean="0"/>
              <a:t>Halle el </a:t>
            </a:r>
            <a:r>
              <a:rPr lang="es-ES" b="1" dirty="0" smtClean="0">
                <a:solidFill>
                  <a:schemeClr val="accent2"/>
                </a:solidFill>
              </a:rPr>
              <a:t>valor</a:t>
            </a:r>
            <a:r>
              <a:rPr lang="es-ES" dirty="0" smtClean="0"/>
              <a:t> de </a:t>
            </a:r>
            <a:r>
              <a:rPr lang="es-ES" b="1" dirty="0" smtClean="0">
                <a:solidFill>
                  <a:schemeClr val="accent2"/>
                </a:solidFill>
              </a:rPr>
              <a:t>una </a:t>
            </a:r>
            <a:r>
              <a:rPr lang="es-ES" dirty="0" smtClean="0"/>
              <a:t>solución óptima de abajo-hacia-arriba. (Tabular)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" dirty="0" smtClean="0"/>
              <a:t>Construya la solución óptima (</a:t>
            </a:r>
            <a:r>
              <a:rPr lang="es-ES" dirty="0" err="1" smtClean="0"/>
              <a:t>Traceback</a:t>
            </a:r>
            <a:r>
              <a:rPr lang="es-ES" dirty="0" smtClean="0"/>
              <a:t>).</a:t>
            </a:r>
          </a:p>
          <a:p>
            <a:pPr>
              <a:defRPr/>
            </a:pPr>
            <a:endParaRPr lang="es-E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Título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s-ES" smtClean="0"/>
              <a:t>Knapsack 1-0</a:t>
            </a:r>
            <a:endParaRPr lang="es-PE" smtClean="0"/>
          </a:p>
        </p:txBody>
      </p:sp>
      <p:sp>
        <p:nvSpPr>
          <p:cNvPr id="52227" name="2 Marcador de contenido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612775" y="1600200"/>
            <a:ext cx="8153400" cy="4829175"/>
          </a:xfrm>
        </p:spPr>
        <p:txBody>
          <a:bodyPr/>
          <a:lstStyle/>
          <a:p>
            <a:r>
              <a:rPr lang="es-PE" sz="2400" smtClean="0"/>
              <a:t>Un ladrón tiene que escoger entre N objetos de varios valores pero también cada objeto tiene un peso específico. </a:t>
            </a:r>
          </a:p>
          <a:p>
            <a:r>
              <a:rPr lang="es-PE" sz="2400" smtClean="0"/>
              <a:t>El ladrón solo puede llevar M kilos en un costal. La decisión está entre llevar o no llevar el objeto.</a:t>
            </a:r>
          </a:p>
          <a:p>
            <a:r>
              <a:rPr lang="es-ES" sz="2400" smtClean="0"/>
              <a:t>¿Cómo maximizaría sus ganancias?</a:t>
            </a:r>
            <a:endParaRPr lang="es-ES" sz="2000" smtClean="0"/>
          </a:p>
          <a:p>
            <a:pPr lvl="1"/>
            <a:endParaRPr lang="es-ES" sz="2800" smtClean="0"/>
          </a:p>
          <a:p>
            <a:pPr lvl="1"/>
            <a:endParaRPr lang="es-ES" sz="21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Título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12775" y="228600"/>
            <a:ext cx="6745288" cy="990600"/>
          </a:xfrm>
        </p:spPr>
        <p:txBody>
          <a:bodyPr/>
          <a:lstStyle/>
          <a:p>
            <a:r>
              <a:rPr lang="es-ES" sz="3200" smtClean="0"/>
              <a:t>1</a:t>
            </a:r>
            <a:r>
              <a:rPr lang="es-ES" sz="3200" baseline="30000" smtClean="0"/>
              <a:t>er</a:t>
            </a:r>
            <a:r>
              <a:rPr lang="es-ES" sz="3200" smtClean="0"/>
              <a:t> paso: Describe la estructura de una solución óptima</a:t>
            </a:r>
            <a:endParaRPr lang="es-PE" sz="3200" smtClean="0"/>
          </a:p>
        </p:txBody>
      </p:sp>
      <p:sp>
        <p:nvSpPr>
          <p:cNvPr id="53251" name="2 Marcador de contenido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Por cada objeto i, tenemos la opción de tomarlo o dejarlo.</a:t>
            </a:r>
          </a:p>
          <a:p>
            <a:r>
              <a:rPr lang="es-ES" smtClean="0"/>
              <a:t>A los objetos escogidos denotaremos Q. En total todos los objetos de Q pesan P</a:t>
            </a:r>
            <a:r>
              <a:rPr lang="es-ES" baseline="-25000" smtClean="0"/>
              <a:t>Q</a:t>
            </a:r>
          </a:p>
          <a:p>
            <a:r>
              <a:rPr lang="es-ES" smtClean="0"/>
              <a:t>La solución óptima escoge entre los N objetos en M kilos eficientemente. Es decir, cualquier subgrupo de Q (Q</a:t>
            </a:r>
            <a:r>
              <a:rPr lang="es-ES" baseline="-25000" smtClean="0"/>
              <a:t>SG</a:t>
            </a:r>
            <a:r>
              <a:rPr lang="es-ES" smtClean="0"/>
              <a:t>)representa la máxima ganancia que el ladrón puede obtener con el peso P</a:t>
            </a:r>
            <a:r>
              <a:rPr lang="es-ES" baseline="-25000" smtClean="0"/>
              <a:t>Q</a:t>
            </a:r>
            <a:r>
              <a:rPr lang="es-ES" baseline="-50000" smtClean="0"/>
              <a:t>SG</a:t>
            </a:r>
            <a:endParaRPr lang="es-E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Título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  <p:sp>
        <p:nvSpPr>
          <p:cNvPr id="54275" name="2 Marcador de contenido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Los pesos están en un arreglo W[] y los valores en un arreglo V[]</a:t>
            </a:r>
          </a:p>
          <a:p>
            <a:r>
              <a:rPr lang="es-ES" smtClean="0"/>
              <a:t>Construyamos una matriz C donde:</a:t>
            </a:r>
          </a:p>
          <a:p>
            <a:pPr lvl="1"/>
            <a:r>
              <a:rPr lang="es-ES" smtClean="0"/>
              <a:t>C[i,j] tiene el máximo valor que el ladrón puede obtener con los primeros i objetos y j kilos.</a:t>
            </a:r>
          </a:p>
          <a:p>
            <a:r>
              <a:rPr lang="es-ES" smtClean="0"/>
              <a:t>El máximo valor sería C[N,M]</a:t>
            </a:r>
          </a:p>
          <a:p>
            <a:r>
              <a:rPr lang="es-ES" smtClean="0"/>
              <a:t>El caso base sería C[0,i] o C[i,0] para todo i</a:t>
            </a:r>
          </a:p>
          <a:p>
            <a:pPr lvl="1"/>
            <a:r>
              <a:rPr lang="es-ES" smtClean="0"/>
              <a:t>Porque en 0 kg no podemos obtener ningún valor</a:t>
            </a:r>
          </a:p>
          <a:p>
            <a:pPr lvl="1"/>
            <a:r>
              <a:rPr lang="es-ES" smtClean="0"/>
              <a:t>Porque con 0 objetos no podemos escoger nada</a:t>
            </a:r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Título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  <p:sp>
        <p:nvSpPr>
          <p:cNvPr id="55299" name="2 Marcador de contenido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Para cualquier otro caso será el máximo entre:</a:t>
            </a:r>
          </a:p>
          <a:p>
            <a:pPr lvl="1"/>
            <a:r>
              <a:rPr lang="es-ES" smtClean="0"/>
              <a:t>Tomar el objeto, lo que representaría V[i] y le agregamos todo lo que podamos con el peso restante (C[i-1,j-W[i]]).</a:t>
            </a:r>
          </a:p>
          <a:p>
            <a:pPr lvl="1"/>
            <a:r>
              <a:rPr lang="es-ES" smtClean="0"/>
              <a:t>No tomar el objeto, entonces el máximo valor lo tenemos en C[i-1,j]</a:t>
            </a:r>
          </a:p>
          <a:p>
            <a:r>
              <a:rPr lang="es-ES" smtClean="0"/>
              <a:t>Como siempre, debemos mantener otra matriz para guardar la elección que hacemos, si tomamos el objeto o no.</a:t>
            </a:r>
          </a:p>
          <a:p>
            <a:pPr lvl="1"/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Título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12775" y="228600"/>
            <a:ext cx="6959600" cy="990600"/>
          </a:xfrm>
        </p:spPr>
        <p:txBody>
          <a:bodyPr/>
          <a:lstStyle/>
          <a:p>
            <a:r>
              <a:rPr lang="es-ES" sz="3200" smtClean="0"/>
              <a:t>2</a:t>
            </a:r>
            <a:r>
              <a:rPr lang="es-ES" sz="3200" baseline="30000" smtClean="0"/>
              <a:t>do</a:t>
            </a:r>
            <a:r>
              <a:rPr lang="es-ES" sz="3200" smtClean="0"/>
              <a:t> paso: Defina recursivamente el valor de una solución óptima</a:t>
            </a:r>
            <a:endParaRPr lang="es-PE" sz="3200" smtClean="0"/>
          </a:p>
        </p:txBody>
      </p:sp>
      <p:sp>
        <p:nvSpPr>
          <p:cNvPr id="56323" name="2 Marcador de contenido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00063" y="1600200"/>
            <a:ext cx="8245475" cy="4686300"/>
          </a:xfrm>
        </p:spPr>
        <p:txBody>
          <a:bodyPr/>
          <a:lstStyle/>
          <a:p>
            <a:r>
              <a:rPr lang="es-ES" smtClean="0"/>
              <a:t>Quedaría así: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</p:txBody>
      </p:sp>
      <p:sp>
        <p:nvSpPr>
          <p:cNvPr id="56324" name="3 Rectángulo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33525" y="3286125"/>
            <a:ext cx="68961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s-ES" sz="3200" b="1"/>
              <a:t>max(V[i] + C[i-1,j-W[i]] , C[i-1,j]), </a:t>
            </a:r>
          </a:p>
          <a:p>
            <a:pPr lvl="1"/>
            <a:r>
              <a:rPr lang="es-ES" sz="3200" b="1"/>
              <a:t>           para otros casos</a:t>
            </a:r>
          </a:p>
        </p:txBody>
      </p:sp>
      <p:sp>
        <p:nvSpPr>
          <p:cNvPr id="56325" name="4 Rectángulo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6275" y="3130550"/>
            <a:ext cx="1208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3200" b="1"/>
              <a:t>C[i,j] </a:t>
            </a:r>
            <a:endParaRPr lang="es-PE" sz="3200" b="1"/>
          </a:p>
        </p:txBody>
      </p:sp>
      <p:sp>
        <p:nvSpPr>
          <p:cNvPr id="56326" name="5 Rectángulo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8763" y="2500313"/>
            <a:ext cx="3427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s-ES" sz="3200" b="1"/>
              <a:t>0, si i=0 o j = 0</a:t>
            </a:r>
          </a:p>
        </p:txBody>
      </p:sp>
      <p:sp>
        <p:nvSpPr>
          <p:cNvPr id="7" name="6 Abrir llave"/>
          <p:cNvSpPr/>
          <p:nvPr>
            <p:custDataLst>
              <p:tags r:id="rId7"/>
            </p:custDataLst>
          </p:nvPr>
        </p:nvSpPr>
        <p:spPr>
          <a:xfrm>
            <a:off x="1819275" y="2500313"/>
            <a:ext cx="252413" cy="19288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lH1KwyDEWJbi0axSd6u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pE3WmhSY6osm5NmXGN1B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NacqZYfS03KVpxve3OH2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I3SzBTe5fHASLSScGWmk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hySAV61NMdVDtm6oDYMX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PFJmbC16txjKMkH0Y84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Ok2Qs7jejRMftYe1EiIN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W8ov5hioyft2IcRyUoM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jJAMHCZES2jsJBXFwJN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PLBokIhP4GdLNtR7rU27X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gJBv9pdGGdExOFUiAGoU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IgsfBfS2TDpfsQbbszq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ooCxnMpkY93kEoMrxLs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knk52WR2lFMrvhf4MAXu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6NcNhKd86G4HP0k2UOYO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7zc47odPtb4CsgsjuET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2IaK9xQNKfpFqd3fFkY2k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kxDQQ9yLsnJLN4e4G6KT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LoRMrutaJy3N1zdhfE4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YmXASn8ratnelBUiMkbyV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RFbeeNy9S5J0SsYm6gY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KhcvtPvfNAJqwcBdfGC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1QQ10wUCvKMuKOMzEtFj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0H8NDftWXyWp4gEkPU6y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41HLiTxN2zlDVT1JkIE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8hrVLLS0iBoxMdbOHwCHZ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95ThHbwmTW2EWJfQw7ENJ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58GQUCc2Wjz7m1u3HtVI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7hryQ0u2cOc8N80kBJGU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mCTO24XjOfuA1ppmMcx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hcSslnyDQMCrl7KRmBwxX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KVdel3mSc1xpLUPE2Xq4S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WDd7BVfXumceCGGzG0BrC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rQQ6vdFISCr4yD8ybw4S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9fmekHJCMlMT1gwvijVs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afuAHKe7OeJYz1erqCf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wi8YshptroJG2R6lxcg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SH6yrzaOmGMXJcsIiWI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fTZnk552gWPwpqSTQPi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U58USPUkv2dxsdz4e4Jk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8dN1Po6T29jdYUeqcf7V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iRYFkLBeTHB4WV6RZweC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3eeeFPNRtdvpmUV3a4khO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CUXjklgBHNLeDJrFWNm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EA0aNOsUlcNBCjHwtwc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mpl325WQz2y4UkI7s4W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AFikJonurP8wfmi9xr9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r177XqjPdSh30lSt53w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t53ldkYLs091egcBrXaC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ecmXg4l5hBNty14CcZRs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TY6CguCyG8lcQQYg3Up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eLHawPLbL9QXioRENRtI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7lbdDWVW33xmKlU6XMMu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mSyApp6yS0ByDlZjcPfO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qWEvJHTGWqhVZiF2xvQu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KbIz6EAXez6zsBWTGpF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eSXQ59zDooJaPAQ36x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agImHE9hKXBCUbsNaAe6Y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OpP36DPqPYrAUZcp0rFu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Xyqt6vPq56YyTWRA3DUx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sByNXadEiH6kshDCxkA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Bm6fyqn1A3Jk5OVixFc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zuzWr6AWmK7ZcHHBNgh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A8cOGfMVcryjUxLZtWVZ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zXPJBQ4oavaoYmm8KQO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zFhaWBkkl6WdyeZXEVQ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29wyoCkc4b5cgo9rqTs4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9NjDGgfDGiilflfahDHM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3sKN88McSam1wwLBxZZ7h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0iQQvd2oJrS53NAubqRj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fRCGPlt4IS8BKviigZQ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ErHOWuNHpCWa2YdPnGV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Ws35cT9St7cFdbZ1pYg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Ezsj5rB9QYQFueKRiUxx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PXnK2QmhXoHvqOuCSNIgj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PyGKgxFluWnPB5z2BfST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94pgfq6PgPxJxcm55Kh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2ZSxjK61qnEGoBk0iee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EEdTrfAaTZM45EcoTk0H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hSxmGw98BxUz2qoH7lIf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4RNLK5r2NyTvIZZW4ARi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RjsFON63MxYEL1BeSkY8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6LOzUCA7TWq86NGyVL4G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GwHoIah7n6oY5ZcQtRVU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mBbjo9PNCclp82cdRWBO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Zgy6JOq0t5JrZxDPpSBO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2IPBzJVBODQJda6dpM8i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CFQ9DfZYiNqjTmIPpUc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FVR6ZsatwszwcVIzhlO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3GIXBbQeUXFbSXSgFDF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MRcQGWInoGC60VixfxNP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KnaM7QDQYUYJ8ZT9LeK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TT5VNhJ5hRHFN7PGTPSKx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8gMiE6Lz57VRt4RkzTLH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3lS3sSoRowbbXE0Y4Ywh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SglC2vjQMZFRdrqAETa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Fi7djAPMbKFvsCIPPTyx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v6qzyukC6oOtA3vOcI1Z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bIYNSO3hFcEsN0MJ2ksy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HZ1Fk1GQvKoAUIBKBvz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kWmcMaQRw0NXlFk4uKZ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O8gu1sGGwfgU1ZMdt2AP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4c648hIXZOx5aToPZe9O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kZHBYo1weUVU33oXjoYy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mVOTOE3lFRFWS6nwjkVs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afPlr1VLQGSSDLN4Ant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3f7bizM4DCNRILy3tc1qT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3ZsCJeKyYIp60I98s9Gd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40UZe16assl2g3bPX2QT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jFykj4yhdNVYZyCucDn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3KFYiu6QjYfRAkGHN6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NRoV8WMWsZ7MUtNsM8E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kranz7yV4V9TamApGR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ek4chkyDgGiTfBNFkL3am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I7XiNvPhD5VOpAM1ayc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YkIT1skP0LKol4j2K7qp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kMo4yJTCaqEL8DAUtmWO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41eHI8N5CSja0VuXTAVn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JAWGrPD4tQI9ImPR1LP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sYCEpwslSHzKhEK2GXry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rQc772zayvvX8X3Nq6B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zX5b6Z4RDgoZxMrhpqLI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4fkvNZTxkXfuqge2VVz5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bdf44KkldnQWz3uXzcOT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z9qgl8HamfRvIKFj0bjj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8u6vcfuvcDsc0LmmIxpD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yKwifBzTnyWqEjL9TcFa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jIYiWiEUFwffyKGWeTCJ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4lI3Wowq6IC9rOjXFgfs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aoL0sWYMxSkGDDATlfn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CpjRChdmuCKEajhWVz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OKaGmMVZ5EZDMmHBkHyb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WYthBpkON5nSAyHWUrqv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FxxVfkfJMYl7Obd5awE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Y1QqO4G5WBUMz6pOoRXJ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fTL8UnN6LTaQjWJF90y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5TS6XWEJTK6Qjb6H3iDM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wsKvJOgTQgeKhDa7qRWF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XYRglvmEINBQminoEYQ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Vk23B2V5x4a6aEeDRtlKb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TByE6v2AG7Db4vMDssLxb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9qgRJ1dXPlq3mjBfZj4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k9erJHOja3PcYy3TlBOO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FiNBKcv4kQmapePEjyt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DsqkQdLd7vKbLY47g0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6MUJRSnADMimcPf4w0jj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Fd0rtqraqjIXZTO9jdgd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GbTnpl0vyx9PEkbqlii6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qdsRAchsH4O4LeqsNqdC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gYGFzX7KVnKit1qhdnS0D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2WjJWQF9rVQPKFUyLNd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0AzWZSuST6UdbwyQgrNy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u0ya4chAxZ8yW2LORt2Fo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dVtKyeFpoQnXVIaZQMEz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Vxuo0UxLihs7mDtekfc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dHpNI20TlTtKuG7oSVsk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y7GWObwnZG3qeLKG88cI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3PdAPGgA1T3Rt0WgaeLRC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vOlxwCromy1RIgNaehah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9U4owpwoXX78NQKhtfAE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gTCwYa1rC5vJIMt8KYzu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s8dZm3xArhI6xsUZDhnV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mZx0H5wbHTHXrtjYNXT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0Ce0dLlh6LmwMermms4f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oA1rGEtq1Uh8YVMGRLQp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AUH4xrArXoEcdDZM5GO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4cx4GtB6c4vsyvIjwBmXV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EDmdSH1BYLR7eM3U4b4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eDgwAGAjp91s06JB72Q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uLH8H4F9B6c8G4N0RUQ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DlSgDArdKb6UQSQrI2MQK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aLDS2tzMQ9ul9vOrYwDf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fRqFO6aVJjTYAWuP2cAP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EkUicpVk0KXfvLrmEsBU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saURX9uqFHEcd6KwUK0p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0lqInFy7elDtSKnksLQ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AjxlB8yQT0Ri9zreMOSx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yKe08AifzI4KK7b23pz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pJrLeboiadEjlMBopFn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BzAOTeY1IxMiLN7A0Yy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epOk3KLsX5QV8EqjH4gx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wYslnVspBPObska0zbegf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rPFsaGhunT9HrmYGOi3m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KFkfj7S1hKWh0wHtiIk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iCJDAuqXcdpp4Z7Un9B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L9mrYlZk1VCtnHwFwoBj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RBsHlnlbJ4ETRzh9w4XS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MBCqoHCdKiR2iKZh0CY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OtPWonSwmFxnOQ4UZDz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nVBdVB8VWpCJxCK1VFsd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2Phwae4lTlifM9Arield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uVV8c5DkhEdrq0FSdDs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4z4Vjxlkb7qPklA11ZIy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D1kIAMq1HKVqiQm4hL5ZW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61BFjhbBthc8qxJcJLUj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o2veXKdCz7aVi7Us9P6h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aqPk51k4DZJxcDO3eRfF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0fBq4OiLun4QaR5oCEbiu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bLVhE6Af1YA9adT0d1j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G1MJEBc3m8x4qF9xEFT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UDi0jtSgUpS0ctVlcD66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RzIVbJEYhakzw4UvVrY2X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C5NeRFmEfsBPr3NsSy5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uTAe2JdU65e75PovMiV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6Ufsr7Y6uSyuqATDCDCq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AjYY4mMM8r7nZlLBCeOC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DFeuS9Fj6JKoE9t9UJH5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2idUhQ1ZcwKjUFiJAuC6P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DAGC8tk4U7gAn1zAiDj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4Ktaqke5YAHVzjAeTwR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E4VH0TjtvraEwW9X30P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oqIZXUp9DVDUdTFDUA7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Trsg04JN1L8S6ofIjlMv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LVND5WsRC23YbtfKTeJI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vDQKHkGu2CACGwsmZNk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6P7dLtzrxMmRlq9Nke8b7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Dlify9IZhGjyycbqQ0EZj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oyMIhxfWnfgoOJxVR63v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Lk6jyEycY17oIEYLiUh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52k4Njh44uzbNsCXYAnb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hp0SW5O8d0eae3YuRfVU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PxRw8kWGsNlRLV3Umbg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kranz7yV4V9TamApGR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9kn9t3Y6Gy6deShjwYQ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XDdyZtJ8fmgEAs1qXtc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Oni3qWTKD2lfAejAlsXj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A6kASVeMIK1wOPgV2Nfv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ikSN6m8JzeSPNbJQ3Xv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e3ptkpq941glOZI5PREZ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EZ24ccKi0RVH6OoC2Iip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QyrnJ7Y7EckprpqrfcepM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q6TTHcOVGMDNqAGt4Ma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iEpXaNw4ZnO81hQegVQg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OB0RyJ9DBGKPOeuJ10pB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zj1kyt6lkY5aKlv91fNaf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ZhzpCQvfvnWEPNXjeMV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nbsCKxTPR2RzCIi87i8m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S9oGMIMDGqtRTnW06YlF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Ngbe16FCdpX0ijd3Kb3d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6LPUb7ca0vQYm8uxGGX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3TS4DM2daCiymaqp6Uyp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akW4zcunfic2RWPyk9WP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qZY38ALpDaEsHKHHt1Gf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97ztgmeg6zzDTW6v4TB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2npe4QCGV9DuaPQuFjpb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HBeYDnJHzdPOCzTn82AC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5S4RKBXWMEcA7KaecvBz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9I7g1pAbEhXhw9d61JYm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AH6kq7UzOUGWV8DkWxcs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asE4YoAPb2WR8p9HYth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Bze5tGNrawJgxEGm9vZY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Z4ZdbfzJbtQ6Q4QSVU2K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8RRv0CjL5ulXza6fuyS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qqNBvgz5VYMzW7lFeXpp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LSvGMGpuSp5SrrHp63b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b0eYTPjU2VR4EV5PuTF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yNheSUpF2Ai4kIjusXAg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mt3GUXOQmdnNpGvsOMAaX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0nMMjhyik7gPwahZRv4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gfeAnG65f8Yj3j7buzNV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F8RZiwNIFSHsw6xyJUSbf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Rc6YRG0uSMqB7nB4ajm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RwdACLFUJON0ZMbxW2En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6vpa8PISShSAlALg3fPX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lEFQt5Ska4LAIxXn2iuKT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N7nOTCnkVRsbqIarDQcR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7pqBMFZpyQCtHiNjV6u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B4pwUZYKa4wTT2csSlA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7a935BCZLbGhZYoiPHk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AhjEfhcMcLJi0EAHGD6Ww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yW0SEjU6mna7hgrJzoNz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rNpiPVDgNdPGwBc2dWi4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NYuEssYmuzqV3nwPQA7nS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7RG7Q68WIKv69BzPohQz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krKEfGmrvurDthq8NNaFh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0v2qD7TNOf9NqVtBpLud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tGk9HBuFURdvK9cgJkBG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kuZckcKTNSFW1m6upij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sIBD4vcfHJgQ0wubOyvP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zVbko929Czs5lQ9ugiV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RpxjNkBRDWTkul9APKOPg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PN7P9fUjnt22U400NAR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6tV1gkV11dkde6ncz0Nei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3jV5tguk9p4JkbOSUZim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PFXDNdA4qYUuSHlfrKwS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an30L7Se0PIluf7QshJ5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OPj6xFxxPnw1vAzMstbb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Mxd57Bhf96O4yeHEzdHs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OsKxgGOgTN8J2MSsxWf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EJAnkGLe6eB1NCHVhVtyU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cr1l5NTYuu5rIKkAkBq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0VPbVM7FKdp7ngivVB0mU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EB377XBD9kebwc991MjJ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klu25o0pwiHhbASEZI9z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94MiLrZzBzmXhID5ScDK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te1zhmMBAHqxbpfMCyqX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8Vdi91UQWWuYdByhcaCM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xJwdQ6z4kReljOg7lSL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zXOHuqoNaG9gGzDO4JmR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YfetV2hUfkSB9yp9B9F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UwTz8SF7FENb3rGovPhU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c28HuxO1hTLsYys1vmv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o4p4oV8dcEqq3ckdyK5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YPHzQHzDj1q6nE3ip8TS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S4AcbRNwP8nN7568EDKCV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2yvfGhNKadLpfIuydzzS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jFxhV8CblYhIE1krSmv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1JTbFfLnz2JHwsJA9K477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CfOzVzFjvOu2eQIpmF8Y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8w3seMGdnmKq2ismc3w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eCNuJsZQ7g2P6ivslSCi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vxfa3DAC2aZBSLljLx0V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7iONpW0s5sOjFhqFJ3dd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ncbaQKHDqa07kZGjwZn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vq04NBPo5USOqAeL9InP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Fa6G2KHd8cF9HKaLW5N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6evy65KQFFYQmLPY7z5HR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9hTtBoLh1m3zVA7WEXnt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ikYkMOwIkdkymgdB8rT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icUoZCqJui9sYyvgBWKj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emeRJ3OVz8JO2LqoPUi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pThE5RPWDDrsXxa8TmV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h9FSO3rKYCME0mjXO1x2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J9wJQd7Q1r6cXkz4XX5C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5nzOSdH0VFajo977m1CPM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0mKzPyOoYt5uDMXVXZqP5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TzarXBVtNJsmc3io8cwH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Twlar3CpWxeqR0F6RN2Z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apKRFBhDz4eGFE6M9SRo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8MchJ1lIFHV8lVqzn07j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9cal004E98TZegXFnSfhQ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LxibmAvQhsYZz1WI1g4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186EsT07S16JGpOHOI3E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bdf44KkldnQWz3uXzcO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brzV3c3KTfkSf6vbPxbh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ghoEqad1MTWJocwUGuJp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fTC80cy0RhpBQn4fzWE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JGpvhOn9yd5o1u2i90s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jMm9PqUMKqxp9WIvUKCI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wrlzdhNDyyP5mD98YWfM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RBl6AE5I8jV6gUNgdDZ7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A4z5mMMGsXKQzKe7G8xP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WKETJVJtz0QfZ2w92VnK7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87r7sJExzYxriOCIlIz1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omdLv09KaElRUnLA8HG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PdKYZNIYoS1EXdjSZfH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m3FF65uW7Zo1k1RZA0mv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HIPmsrKxEMNHD2Nyw04P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2emRdJft4dsklXQJD2cz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k87dsDcZRlrNClb5cf1V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kranz7yV4V9TamApGR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bdf44KkldnQWz3uXzcO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Y1QqO4G5WBUMz6pOoRXJ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ymloeaRiJnIY93FtVW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3RLAD5bJXJjA59dUivme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QUtCPSDFaC9ZGdUICie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LCmtMAohHq3EwqVBlZE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RA8iSWxVAXFiTBQLl5L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Fd9BXHT2rdNFShw59LgrV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8krAerTV9tqbmYHUfET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kranz7yV4V9TamApGR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bdf44KkldnQWz3uXzcO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Y1QqO4G5WBUMz6pOoRXJ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MtFpLmdeZKxXOFqn67Wi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xENAcdTzl4IqwPvrTji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jWAj5r7Eco78muuqF9C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J1zq6QVcmwYQW0CbaZl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en8ASFdDZlIgVM0L73D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C1jkGbkvW6UJ0gw7FBxh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s696sQ1N2CKhHqgUKIB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gDXqo7YhBsepzcaAItu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uJgPPBrtfR3bipQmVgd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o6TtWQXJe6ULafxDMtV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LnV19bOafAyHk9WlEBv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hZJz5QKRPFZF8Pw82sTO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i2hR4K9Z8aogYEeRihdq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mtTh2gHsFvcjrD2L5hQ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kranz7yV4V9TamApGR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bdf44KkldnQWz3uXzcO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Y1QqO4G5WBUMz6pOoRXJ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JkUsQmpMKIhOMh66fvuK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Y4Vif1xE9nrYpI7q4yd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tsuIvtwNIq3rmPxy6of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KrnDrG0AjjgGHheM0HQx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RQSUbaBBjfwNxqH6Hi8z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mGe5KzSaYcfkTU1HUTu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V2m7FnAoYS8IBG2OLRW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Y1QqO4G5WBUMz6pOoRXJ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yjKMW6LNthcWmLcIDUvAz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IXxz3vdJVfqszwLxvPZI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aTJO5TZxofcV8UnB76nz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n5QalaNjAmWINDQeqjK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VRaf5JhOSvQa1gYL1b0m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5bHRa1ssXoonE7mnCWiD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6BZ7eXYY5YRN9inEf3Ju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WoB2WCcJ8IEQTecpZgmpJ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Hd4tG5a4Deo3QjZbxLrz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qyEp4u0yNlgMcXBL4ho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W33QnT3kpzoauSqCrDLz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UCOUXU1lmh17DO4hYwk3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7pSh9zwmGbCDNvPh1G4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M461zMG9amYYqewMkr2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49z96VNgIU004CNa7ZJF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EP4AKflC20nHVxStQTT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XlBIBcriL82SUk1k20nh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0HVSDfvTMDAOGSIZ1D8bK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E2DxsvQS4a0WEGPYXVo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4dril0ne6dMsgQZH3oVK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FW4ibFbflfJcYp699PvP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o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6020</TotalTime>
  <Words>1963</Words>
  <Application>Microsoft Office PowerPoint</Application>
  <PresentationFormat>Presentación en pantalla (4:3)</PresentationFormat>
  <Paragraphs>476</Paragraphs>
  <Slides>31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Tw Cen MT</vt:lpstr>
      <vt:lpstr>Calibri</vt:lpstr>
      <vt:lpstr>Courier New</vt:lpstr>
      <vt:lpstr>新細明體</vt:lpstr>
      <vt:lpstr>Wingdings</vt:lpstr>
      <vt:lpstr>Wingdings 2</vt:lpstr>
      <vt:lpstr>Intermedio</vt:lpstr>
      <vt:lpstr>Programación Dinámica</vt:lpstr>
      <vt:lpstr>Agenda</vt:lpstr>
      <vt:lpstr>Programación Dinámica</vt:lpstr>
      <vt:lpstr>Pasos al diseñar un problema de DP</vt:lpstr>
      <vt:lpstr>Knapsack 1-0</vt:lpstr>
      <vt:lpstr>1er paso: Describe la estructura de una solución óptima</vt:lpstr>
      <vt:lpstr>2do paso: Defina recursivamente el valor de una solución óptima</vt:lpstr>
      <vt:lpstr>2do paso: Defina recursivamente el valor de una solución óptima</vt:lpstr>
      <vt:lpstr>2do paso: Defina recursivamente el valor de una solución óptima</vt:lpstr>
      <vt:lpstr>3er paso: Halle el valor de una solución óptima de abajo-hacia-arriba. </vt:lpstr>
      <vt:lpstr>3er paso: Halle el valor de una solución óptima de abajo-hacia-arriba. </vt:lpstr>
      <vt:lpstr>4to paso: Construya la solución óptima</vt:lpstr>
      <vt:lpstr>4to paso: Construya la solución óptima</vt:lpstr>
      <vt:lpstr>Multiplicación de Matrices</vt:lpstr>
      <vt:lpstr>Multiplicación de Matrices</vt:lpstr>
      <vt:lpstr>1er paso: Describe la estructura de una solución óptima</vt:lpstr>
      <vt:lpstr>1er paso: Describe la estructura de una solución óptima</vt:lpstr>
      <vt:lpstr>1er paso: Describe la estructura de una solución óptima</vt:lpstr>
      <vt:lpstr>2do paso: Defina recursivamente el valor de una solución óptima</vt:lpstr>
      <vt:lpstr>2do paso: Defina recursivamente el valor de una solución óptima</vt:lpstr>
      <vt:lpstr>2do paso: Defina recursivamente el valor de una solución óptima</vt:lpstr>
      <vt:lpstr>3er paso: Halle el valor de una solución óptima de abajo-hacia-arriba. </vt:lpstr>
      <vt:lpstr>3er paso: Halle el valor de una solución óptima de abajo-hacia-arriba. </vt:lpstr>
      <vt:lpstr>3er paso: Halle el valor de una solución óptima de abajo-hacia-arriba. </vt:lpstr>
      <vt:lpstr>4to paso: Construya la solución óptima</vt:lpstr>
      <vt:lpstr>Longest increasing subsequence LIS</vt:lpstr>
      <vt:lpstr>1er paso: Describe la estructura de una  solución óptima</vt:lpstr>
      <vt:lpstr>2do paso: Defina recursivamente el valor de una solución óptima</vt:lpstr>
      <vt:lpstr>3er paso: Halle el valor de una solución óptima de abajo-hacia-arriba. </vt:lpstr>
      <vt:lpstr>4to paso: Construya la solución óptima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CqT</dc:creator>
  <cp:lastModifiedBy>Raúl Coaguila</cp:lastModifiedBy>
  <cp:revision>214</cp:revision>
  <dcterms:created xsi:type="dcterms:W3CDTF">2010-03-20T17:33:57Z</dcterms:created>
  <dcterms:modified xsi:type="dcterms:W3CDTF">2013-06-04T22:32:21Z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1yNYhc5S7rxhWbFNQZCt2SRzcpGuueuSayW8liWRFzzQ</vt:lpwstr>
  </property>
  <property fmtid="{D5CDD505-2E9C-101B-9397-08002B2CF9AE}" pid="4" name="Google.Documents.RevisionId">
    <vt:lpwstr>00531226330132411719</vt:lpwstr>
  </property>
  <property fmtid="{D5CDD505-2E9C-101B-9397-08002B2CF9AE}" pid="5" name="Google.Documents.PreviousRevisionId">
    <vt:lpwstr>06853566583303169177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