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2"/>
  </p:notesMasterIdLst>
  <p:handoutMasterIdLst>
    <p:handoutMasterId r:id="rId23"/>
  </p:handoutMasterIdLst>
  <p:sldIdLst>
    <p:sldId id="842" r:id="rId2"/>
    <p:sldId id="865" r:id="rId3"/>
    <p:sldId id="843" r:id="rId4"/>
    <p:sldId id="847" r:id="rId5"/>
    <p:sldId id="864" r:id="rId6"/>
    <p:sldId id="848" r:id="rId7"/>
    <p:sldId id="796" r:id="rId8"/>
    <p:sldId id="849" r:id="rId9"/>
    <p:sldId id="850" r:id="rId10"/>
    <p:sldId id="851" r:id="rId11"/>
    <p:sldId id="862" r:id="rId12"/>
    <p:sldId id="868" r:id="rId13"/>
    <p:sldId id="880" r:id="rId14"/>
    <p:sldId id="870" r:id="rId15"/>
    <p:sldId id="872" r:id="rId16"/>
    <p:sldId id="873" r:id="rId17"/>
    <p:sldId id="877" r:id="rId18"/>
    <p:sldId id="878" r:id="rId19"/>
    <p:sldId id="879" r:id="rId20"/>
    <p:sldId id="881" r:id="rId21"/>
  </p:sldIdLst>
  <p:sldSz cx="9144000" cy="6858000" type="screen4x3"/>
  <p:notesSz cx="6815138" cy="9942513"/>
  <p:defaultTextStyle>
    <a:defPPr>
      <a:defRPr lang="zh-CN"/>
    </a:defPPr>
    <a:lvl1pPr algn="l" rtl="0" eaLnBrk="0" fontAlgn="base" hangingPunct="0">
      <a:spcBef>
        <a:spcPct val="0"/>
      </a:spcBef>
      <a:spcAft>
        <a:spcPct val="0"/>
      </a:spcAft>
      <a:defRPr sz="1400" b="1" kern="1200">
        <a:solidFill>
          <a:srgbClr val="4138FA"/>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400" b="1" kern="1200">
        <a:solidFill>
          <a:srgbClr val="4138FA"/>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400" b="1" kern="1200">
        <a:solidFill>
          <a:srgbClr val="4138FA"/>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400" b="1" kern="1200">
        <a:solidFill>
          <a:srgbClr val="4138FA"/>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400" b="1" kern="1200">
        <a:solidFill>
          <a:srgbClr val="4138FA"/>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rgbClr val="4138FA"/>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rgbClr val="4138FA"/>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rgbClr val="4138FA"/>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rgbClr val="4138FA"/>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99"/>
    <a:srgbClr val="4138FA"/>
    <a:srgbClr val="3399FF"/>
    <a:srgbClr val="FF9900"/>
    <a:srgbClr val="FFCC00"/>
    <a:srgbClr val="99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8" autoAdjust="0"/>
    <p:restoredTop sz="97582" autoAdjust="0"/>
  </p:normalViewPr>
  <p:slideViewPr>
    <p:cSldViewPr snapToGrid="0">
      <p:cViewPr varScale="1">
        <p:scale>
          <a:sx n="76" d="100"/>
          <a:sy n="76" d="100"/>
        </p:scale>
        <p:origin x="45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1" d="100"/>
          <a:sy n="61" d="100"/>
        </p:scale>
        <p:origin x="-1746" y="-7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0546" name="Rectangle 2"/>
          <p:cNvSpPr>
            <a:spLocks noGrp="1" noChangeArrowheads="1"/>
          </p:cNvSpPr>
          <p:nvPr>
            <p:ph type="hdr" sz="quarter"/>
          </p:nvPr>
        </p:nvSpPr>
        <p:spPr bwMode="auto">
          <a:xfrm>
            <a:off x="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prstTxWarp prst="textNoShape">
              <a:avLst/>
            </a:prstTxWarp>
          </a:bodyPr>
          <a:lstStyle>
            <a:lvl1pPr algn="l" defTabSz="915988" eaLnBrk="1" hangingPunct="1">
              <a:lnSpc>
                <a:spcPct val="100000"/>
              </a:lnSpc>
              <a:buClrTx/>
              <a:buSzTx/>
              <a:buFontTx/>
              <a:buNone/>
              <a:defRPr sz="1200" b="0">
                <a:solidFill>
                  <a:schemeClr val="tx1"/>
                </a:solidFill>
                <a:latin typeface="Arial" panose="020B0604020202020204" pitchFamily="34" charset="0"/>
              </a:defRPr>
            </a:lvl1pPr>
          </a:lstStyle>
          <a:p>
            <a:pPr>
              <a:defRPr/>
            </a:pPr>
            <a:endParaRPr lang="en-US" altLang="zh-CN"/>
          </a:p>
        </p:txBody>
      </p:sp>
      <p:sp>
        <p:nvSpPr>
          <p:cNvPr id="620547" name="Rectangle 3"/>
          <p:cNvSpPr>
            <a:spLocks noGrp="1" noChangeArrowheads="1"/>
          </p:cNvSpPr>
          <p:nvPr>
            <p:ph type="dt" sz="quarter" idx="1"/>
          </p:nvPr>
        </p:nvSpPr>
        <p:spPr bwMode="auto">
          <a:xfrm>
            <a:off x="386080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prstTxWarp prst="textNoShape">
              <a:avLst/>
            </a:prstTxWarp>
          </a:bodyPr>
          <a:lstStyle>
            <a:lvl1pPr algn="r" defTabSz="915988" eaLnBrk="1" hangingPunct="1">
              <a:lnSpc>
                <a:spcPct val="100000"/>
              </a:lnSpc>
              <a:buClrTx/>
              <a:buSzTx/>
              <a:buFontTx/>
              <a:buNone/>
              <a:defRPr sz="1200" b="0">
                <a:solidFill>
                  <a:schemeClr val="tx1"/>
                </a:solidFill>
                <a:latin typeface="Arial" panose="020B0604020202020204" pitchFamily="34" charset="0"/>
              </a:defRPr>
            </a:lvl1pPr>
          </a:lstStyle>
          <a:p>
            <a:pPr>
              <a:defRPr/>
            </a:pPr>
            <a:endParaRPr lang="en-US" altLang="zh-CN"/>
          </a:p>
        </p:txBody>
      </p:sp>
      <p:sp>
        <p:nvSpPr>
          <p:cNvPr id="620548" name="Rectangle 4"/>
          <p:cNvSpPr>
            <a:spLocks noGrp="1" noChangeArrowheads="1"/>
          </p:cNvSpPr>
          <p:nvPr>
            <p:ph type="ftr" sz="quarter" idx="2"/>
          </p:nvPr>
        </p:nvSpPr>
        <p:spPr bwMode="auto">
          <a:xfrm>
            <a:off x="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rstTxWarp prst="textNoShape">
              <a:avLst/>
            </a:prstTxWarp>
          </a:bodyPr>
          <a:lstStyle>
            <a:lvl1pPr algn="l" defTabSz="915988" eaLnBrk="1" hangingPunct="1">
              <a:lnSpc>
                <a:spcPct val="100000"/>
              </a:lnSpc>
              <a:buClrTx/>
              <a:buSzTx/>
              <a:buFontTx/>
              <a:buNone/>
              <a:defRPr sz="1200" b="0">
                <a:solidFill>
                  <a:schemeClr val="tx1"/>
                </a:solidFill>
                <a:latin typeface="Arial" panose="020B0604020202020204" pitchFamily="34" charset="0"/>
              </a:defRPr>
            </a:lvl1pPr>
          </a:lstStyle>
          <a:p>
            <a:pPr>
              <a:defRPr/>
            </a:pPr>
            <a:endParaRPr lang="en-US" altLang="zh-CN"/>
          </a:p>
        </p:txBody>
      </p:sp>
      <p:sp>
        <p:nvSpPr>
          <p:cNvPr id="620549" name="Rectangle 5"/>
          <p:cNvSpPr>
            <a:spLocks noGrp="1" noChangeArrowheads="1"/>
          </p:cNvSpPr>
          <p:nvPr>
            <p:ph type="sldNum" sz="quarter" idx="3"/>
          </p:nvPr>
        </p:nvSpPr>
        <p:spPr bwMode="auto">
          <a:xfrm>
            <a:off x="386080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rstTxWarp prst="textNoShape">
              <a:avLst/>
            </a:prstTxWarp>
          </a:bodyPr>
          <a:lstStyle>
            <a:lvl1pPr algn="r" defTabSz="915988" eaLnBrk="1" hangingPunct="1">
              <a:defRPr sz="1200" b="0">
                <a:solidFill>
                  <a:schemeClr val="tx1"/>
                </a:solidFill>
              </a:defRPr>
            </a:lvl1pPr>
          </a:lstStyle>
          <a:p>
            <a:pPr>
              <a:defRPr/>
            </a:pPr>
            <a:fld id="{76D0BC64-0E0D-4747-B066-4CCD8F390A9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prstTxWarp prst="textNoShape">
              <a:avLst/>
            </a:prstTxWarp>
          </a:bodyPr>
          <a:lstStyle>
            <a:lvl1pPr algn="l" defTabSz="915988" eaLnBrk="1" hangingPunct="1">
              <a:lnSpc>
                <a:spcPct val="100000"/>
              </a:lnSpc>
              <a:buClrTx/>
              <a:buSzTx/>
              <a:buFontTx/>
              <a:buNone/>
              <a:defRPr sz="1200" b="0">
                <a:solidFill>
                  <a:schemeClr val="tx1"/>
                </a:solidFill>
                <a:latin typeface="Arial" panose="020B0604020202020204" pitchFamily="34" charset="0"/>
              </a:defRPr>
            </a:lvl1pPr>
          </a:lstStyle>
          <a:p>
            <a:pPr>
              <a:defRPr/>
            </a:pPr>
            <a:endParaRPr lang="en-US" altLang="zh-CN"/>
          </a:p>
        </p:txBody>
      </p:sp>
      <p:sp>
        <p:nvSpPr>
          <p:cNvPr id="10243" name="Rectangle 3"/>
          <p:cNvSpPr>
            <a:spLocks noGrp="1" noChangeArrowheads="1"/>
          </p:cNvSpPr>
          <p:nvPr>
            <p:ph type="dt" idx="1"/>
          </p:nvPr>
        </p:nvSpPr>
        <p:spPr bwMode="auto">
          <a:xfrm>
            <a:off x="386080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prstTxWarp prst="textNoShape">
              <a:avLst/>
            </a:prstTxWarp>
          </a:bodyPr>
          <a:lstStyle>
            <a:lvl1pPr algn="r" defTabSz="915988" eaLnBrk="1" hangingPunct="1">
              <a:lnSpc>
                <a:spcPct val="100000"/>
              </a:lnSpc>
              <a:buClrTx/>
              <a:buSzTx/>
              <a:buFontTx/>
              <a:buNone/>
              <a:defRPr sz="1200" b="0">
                <a:solidFill>
                  <a:schemeClr val="tx1"/>
                </a:solidFill>
                <a:latin typeface="Arial" panose="020B0604020202020204" pitchFamily="34" charset="0"/>
              </a:defRPr>
            </a:lvl1pPr>
          </a:lstStyle>
          <a:p>
            <a:pPr>
              <a:defRPr/>
            </a:pPr>
            <a:endParaRPr lang="en-US" altLang="zh-CN"/>
          </a:p>
        </p:txBody>
      </p:sp>
      <p:sp>
        <p:nvSpPr>
          <p:cNvPr id="4100" name="Rectangle 4"/>
          <p:cNvSpPr>
            <a:spLocks noRot="1" noChangeArrowheads="1" noTextEdit="1"/>
          </p:cNvSpPr>
          <p:nvPr>
            <p:ph type="sldImg" idx="2"/>
          </p:nvPr>
        </p:nvSpPr>
        <p:spPr bwMode="auto">
          <a:xfrm>
            <a:off x="922338" y="746125"/>
            <a:ext cx="4970462"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1038" y="4722813"/>
            <a:ext cx="545306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rstTxWarp prst="textNoShape">
              <a:avLst/>
            </a:prstTxWarp>
          </a:bodyPr>
          <a:lstStyle>
            <a:lvl1pPr algn="l" defTabSz="915988" eaLnBrk="1" hangingPunct="1">
              <a:lnSpc>
                <a:spcPct val="100000"/>
              </a:lnSpc>
              <a:buClrTx/>
              <a:buSzTx/>
              <a:buFontTx/>
              <a:buNone/>
              <a:defRPr sz="1200" b="0">
                <a:solidFill>
                  <a:schemeClr val="tx1"/>
                </a:solidFill>
                <a:latin typeface="Arial" panose="020B0604020202020204" pitchFamily="34"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6080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rstTxWarp prst="textNoShape">
              <a:avLst/>
            </a:prstTxWarp>
          </a:bodyPr>
          <a:lstStyle>
            <a:lvl1pPr algn="r" defTabSz="915988" eaLnBrk="1" hangingPunct="1">
              <a:defRPr sz="1200" b="0">
                <a:solidFill>
                  <a:schemeClr val="tx1"/>
                </a:solidFill>
              </a:defRPr>
            </a:lvl1pPr>
          </a:lstStyle>
          <a:p>
            <a:pPr>
              <a:defRPr/>
            </a:pPr>
            <a:fld id="{92E89DCB-536B-44A9-9904-30C35F31F50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627063" y="1654175"/>
            <a:ext cx="7772400" cy="1409700"/>
          </a:xfrm>
        </p:spPr>
        <p:txBody>
          <a:bodyPr anchor="ctr"/>
          <a:lstStyle>
            <a:lvl1pPr>
              <a:defRPr>
                <a:effectLst/>
              </a:defRPr>
            </a:lvl1pPr>
          </a:lstStyle>
          <a:p>
            <a:pPr lvl="0"/>
            <a:r>
              <a:rPr lang="en-US" altLang="zh-CN" noProof="0" smtClean="0"/>
              <a:t>Click to edit Master title style</a:t>
            </a:r>
          </a:p>
        </p:txBody>
      </p:sp>
      <p:sp>
        <p:nvSpPr>
          <p:cNvPr id="218115" name="Rectangle 3"/>
          <p:cNvSpPr>
            <a:spLocks noGrp="1" noChangeArrowheads="1"/>
          </p:cNvSpPr>
          <p:nvPr>
            <p:ph type="subTitle" idx="1"/>
          </p:nvPr>
        </p:nvSpPr>
        <p:spPr>
          <a:xfrm>
            <a:off x="641350" y="4646613"/>
            <a:ext cx="7861300" cy="585787"/>
          </a:xfrm>
        </p:spPr>
        <p:txBody>
          <a:bodyPr anchor="ctr"/>
          <a:lstStyle>
            <a:lvl1pPr marL="0" indent="0">
              <a:spcBef>
                <a:spcPct val="0"/>
              </a:spcBef>
              <a:buFont typeface="Wingdings" panose="05000000000000000000" pitchFamily="2" charset="2"/>
              <a:buNone/>
              <a:defRPr sz="3600">
                <a:effectLst/>
              </a:defRPr>
            </a:lvl1pPr>
          </a:lstStyle>
          <a:p>
            <a:pPr lvl="0"/>
            <a:r>
              <a:rPr lang="en-US" altLang="zh-CN" noProof="0" smtClean="0"/>
              <a:t>Click to edit Master subtitle style</a:t>
            </a:r>
          </a:p>
        </p:txBody>
      </p:sp>
    </p:spTree>
    <p:extLst>
      <p:ext uri="{BB962C8B-B14F-4D97-AF65-F5344CB8AC3E}">
        <p14:creationId xmlns:p14="http://schemas.microsoft.com/office/powerpoint/2010/main" val="290060481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08432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9088" y="595313"/>
            <a:ext cx="2100262" cy="342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53150" cy="342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9837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78622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312988" y="4505325"/>
            <a:ext cx="1752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Clr>
                <a:schemeClr val="tx2"/>
              </a:buClr>
              <a:buSzPct val="95000"/>
              <a:buFont typeface="Wingdings" panose="05000000000000000000" pitchFamily="2" charset="2"/>
              <a:buNone/>
              <a:defRPr/>
            </a:pPr>
            <a:endParaRPr lang="zh-CN" altLang="zh-CN" sz="1800" b="0" smtClean="0">
              <a:solidFill>
                <a:srgbClr val="4138FA"/>
              </a:solidFill>
            </a:endParaRPr>
          </a:p>
        </p:txBody>
      </p:sp>
      <p:graphicFrame>
        <p:nvGraphicFramePr>
          <p:cNvPr id="6"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27650" name="位图图像" r:id="rId3" imgW="838095" imgH="647619" progId="Paint.Picture">
                  <p:embed/>
                </p:oleObj>
              </mc:Choice>
              <mc:Fallback>
                <p:oleObj name="位图图像" r:id="rId3" imgW="838095" imgH="647619" progId="Paint.Picture">
                  <p:embed/>
                  <p:pic>
                    <p:nvPicPr>
                      <p:cNvPr id="307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3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a:xfrm>
            <a:off x="301625" y="6019800"/>
            <a:ext cx="2289175" cy="476250"/>
          </a:xfrm>
          <a:prstGeom prst="rect">
            <a:avLst/>
          </a:prstGeom>
        </p:spPr>
        <p:txBody>
          <a:bodyPr/>
          <a:lstStyle>
            <a:lvl1pPr>
              <a:defRPr>
                <a:latin typeface="Arial" charset="0"/>
              </a:defRPr>
            </a:lvl1pPr>
          </a:lstStyle>
          <a:p>
            <a:pPr>
              <a:defRPr/>
            </a:pPr>
            <a:endParaRPr lang="en-US" altLang="zh-CN"/>
          </a:p>
        </p:txBody>
      </p:sp>
      <p:sp>
        <p:nvSpPr>
          <p:cNvPr id="8" name="页脚占位符 5"/>
          <p:cNvSpPr>
            <a:spLocks noGrp="1"/>
          </p:cNvSpPr>
          <p:nvPr>
            <p:ph type="ftr" sz="quarter" idx="11"/>
          </p:nvPr>
        </p:nvSpPr>
        <p:spPr>
          <a:xfrm>
            <a:off x="3124200" y="6019800"/>
            <a:ext cx="2895600" cy="476250"/>
          </a:xfrm>
          <a:prstGeom prst="rect">
            <a:avLst/>
          </a:prstGeom>
        </p:spPr>
        <p:txBody>
          <a:bodyPr/>
          <a:lstStyle>
            <a:lvl1pPr>
              <a:defRPr>
                <a:latin typeface="Arial" charset="0"/>
              </a:defRPr>
            </a:lvl1pPr>
          </a:lstStyle>
          <a:p>
            <a:pPr>
              <a:defRPr/>
            </a:pPr>
            <a:endParaRPr lang="en-US" altLang="zh-CN"/>
          </a:p>
        </p:txBody>
      </p:sp>
      <p:sp>
        <p:nvSpPr>
          <p:cNvPr id="9" name="灯片编号占位符 6"/>
          <p:cNvSpPr>
            <a:spLocks noGrp="1"/>
          </p:cNvSpPr>
          <p:nvPr>
            <p:ph type="sldNum" sz="quarter" idx="12"/>
          </p:nvPr>
        </p:nvSpPr>
        <p:spPr>
          <a:xfrm>
            <a:off x="6553200" y="6019800"/>
            <a:ext cx="2289175"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9CFFE1D-2CDE-485C-9045-B48B5F6BD2F7}" type="slidenum">
              <a:rPr lang="en-US" altLang="zh-CN"/>
              <a:pPr>
                <a:defRPr/>
              </a:pPr>
              <a:t>‹#›</a:t>
            </a:fld>
            <a:endParaRPr lang="en-US" altLang="zh-CN"/>
          </a:p>
        </p:txBody>
      </p:sp>
    </p:spTree>
    <p:extLst>
      <p:ext uri="{BB962C8B-B14F-4D97-AF65-F5344CB8AC3E}">
        <p14:creationId xmlns:p14="http://schemas.microsoft.com/office/powerpoint/2010/main" val="176814555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9638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7626095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7975" cy="221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803400"/>
            <a:ext cx="4117975" cy="221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54325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51160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838971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4632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945214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1062958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bwMode="auto">
          <a:xfrm>
            <a:off x="363538" y="595313"/>
            <a:ext cx="839311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zh-CN" smtClean="0"/>
              <a:t>Click to edit Title Slide</a:t>
            </a:r>
          </a:p>
        </p:txBody>
      </p:sp>
      <p:sp>
        <p:nvSpPr>
          <p:cNvPr id="217091" name="Rectangle 3"/>
          <p:cNvSpPr>
            <a:spLocks noGrp="1" noChangeArrowheads="1"/>
          </p:cNvSpPr>
          <p:nvPr>
            <p:ph type="body" idx="1"/>
          </p:nvPr>
        </p:nvSpPr>
        <p:spPr bwMode="auto">
          <a:xfrm>
            <a:off x="381000" y="1803400"/>
            <a:ext cx="8388350"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17092" name="Text Box 4"/>
          <p:cNvSpPr txBox="1">
            <a:spLocks noChangeArrowheads="1"/>
          </p:cNvSpPr>
          <p:nvPr/>
        </p:nvSpPr>
        <p:spPr bwMode="auto">
          <a:xfrm>
            <a:off x="2312988" y="4505325"/>
            <a:ext cx="1752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313"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Clr>
                <a:schemeClr val="tx2"/>
              </a:buClr>
              <a:buSzPct val="95000"/>
              <a:buFont typeface="Wingdings" panose="05000000000000000000" pitchFamily="2" charset="2"/>
              <a:buNone/>
              <a:defRPr/>
            </a:pPr>
            <a:endParaRPr lang="zh-CN" altLang="zh-CN" sz="1800" b="0" smtClean="0">
              <a:solidFill>
                <a:srgbClr val="4138FA"/>
              </a:solidFill>
            </a:endParaRPr>
          </a:p>
        </p:txBody>
      </p:sp>
      <p:graphicFrame>
        <p:nvGraphicFramePr>
          <p:cNvPr id="102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1030" name="位图图像" r:id="rId17" imgW="838095" imgH="647619" progId="Paint.Picture">
                  <p:embed/>
                </p:oleObj>
              </mc:Choice>
              <mc:Fallback>
                <p:oleObj name="位图图像" r:id="rId17" imgW="838095" imgH="647619" progId="Paint.Picture">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83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9"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40" r:id="rId13"/>
  </p:sldLayoutIdLst>
  <p:transition>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8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9"/>
        </a:buBlip>
        <a:defRPr sz="3200" kern="1200">
          <a:solidFill>
            <a:schemeClr val="bg2"/>
          </a:solidFill>
          <a:effectLst>
            <a:outerShdw blurRad="38100" dist="38100" dir="2700000" algn="tl">
              <a:srgbClr val="C0C0C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9"/>
        </a:buBlip>
        <a:defRPr sz="2800" kern="1200">
          <a:solidFill>
            <a:schemeClr val="bg2"/>
          </a:solidFill>
          <a:effectLst>
            <a:outerShdw blurRad="38100" dist="38100" dir="2700000" algn="tl">
              <a:srgbClr val="C0C0C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9"/>
        </a:buBlip>
        <a:defRPr sz="2400" kern="1200">
          <a:solidFill>
            <a:schemeClr val="bg2"/>
          </a:solidFill>
          <a:effectLst>
            <a:outerShdw blurRad="38100" dist="38100" dir="2700000" algn="tl">
              <a:srgbClr val="C0C0C0"/>
            </a:outerShdw>
          </a:effectLst>
          <a:latin typeface="+mn-lt"/>
          <a:ea typeface="+mn-ea"/>
          <a:cs typeface="+mn-cs"/>
        </a:defRPr>
      </a:lvl3pPr>
      <a:lvl4pPr marL="1752600" indent="-3222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9"/>
        </a:buBlip>
        <a:defRPr sz="2000" kern="1200">
          <a:solidFill>
            <a:schemeClr val="bg2"/>
          </a:solidFill>
          <a:effectLst>
            <a:outerShdw blurRad="38100" dist="38100" dir="2700000" algn="tl">
              <a:srgbClr val="C0C0C0"/>
            </a:outerShdw>
          </a:effectLst>
          <a:latin typeface="+mn-lt"/>
          <a:ea typeface="+mn-ea"/>
          <a:cs typeface="+mn-cs"/>
        </a:defRPr>
      </a:lvl4pPr>
      <a:lvl5pPr marL="2092325" indent="-338138"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9"/>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65125" y="596900"/>
            <a:ext cx="8629650" cy="590550"/>
          </a:xfrm>
        </p:spPr>
        <p:txBody>
          <a:bodyPr/>
          <a:lstStyle/>
          <a:p>
            <a:pPr>
              <a:defRPr/>
            </a:pPr>
            <a:r>
              <a:rPr lang="zh-CN" sz="3600" dirty="0" smtClean="0">
                <a:solidFill>
                  <a:schemeClr val="tx2">
                    <a:lumMod val="50000"/>
                  </a:schemeClr>
                </a:solidFill>
                <a:ea typeface="宋体" pitchFamily="2" charset="-122"/>
              </a:rPr>
              <a:t>实验</a:t>
            </a:r>
            <a:r>
              <a:rPr lang="zh-CN" altLang="en-US" sz="3600" dirty="0" smtClean="0">
                <a:solidFill>
                  <a:schemeClr val="tx2">
                    <a:lumMod val="50000"/>
                  </a:schemeClr>
                </a:solidFill>
                <a:ea typeface="宋体" pitchFamily="2" charset="-122"/>
              </a:rPr>
              <a:t>一</a:t>
            </a:r>
            <a:r>
              <a:rPr lang="zh-CN" sz="3600" dirty="0" smtClean="0">
                <a:solidFill>
                  <a:schemeClr val="tx2">
                    <a:lumMod val="50000"/>
                  </a:schemeClr>
                </a:solidFill>
                <a:ea typeface="宋体" pitchFamily="2" charset="-122"/>
              </a:rPr>
              <a:t>、</a:t>
            </a:r>
            <a:r>
              <a:rPr lang="zh-CN" altLang="en-US" sz="3600" dirty="0" smtClean="0">
                <a:solidFill>
                  <a:schemeClr val="tx2">
                    <a:lumMod val="50000"/>
                  </a:schemeClr>
                </a:solidFill>
                <a:ea typeface="宋体" pitchFamily="2" charset="-122"/>
              </a:rPr>
              <a:t>进程控制</a:t>
            </a:r>
            <a:endParaRPr lang="zh-CN" sz="3600" dirty="0">
              <a:solidFill>
                <a:schemeClr val="tx2">
                  <a:lumMod val="50000"/>
                </a:schemeClr>
              </a:solidFill>
              <a:ea typeface="宋体" pitchFamily="2" charset="-122"/>
            </a:endParaRPr>
          </a:p>
        </p:txBody>
      </p:sp>
      <p:sp>
        <p:nvSpPr>
          <p:cNvPr id="4099" name="Rectangle 3"/>
          <p:cNvSpPr>
            <a:spLocks noGrp="1" noChangeArrowheads="1"/>
          </p:cNvSpPr>
          <p:nvPr>
            <p:ph idx="1"/>
          </p:nvPr>
        </p:nvSpPr>
        <p:spPr>
          <a:xfrm>
            <a:off x="276225" y="1803400"/>
            <a:ext cx="8569325" cy="2751138"/>
          </a:xfrm>
        </p:spPr>
        <p:txBody>
          <a:bodyPr/>
          <a:lstStyle/>
          <a:p>
            <a:pPr>
              <a:buFont typeface="Wingdings" panose="05000000000000000000" pitchFamily="2" charset="2"/>
              <a:buNone/>
              <a:defRPr/>
            </a:pPr>
            <a:r>
              <a:rPr lang="zh-CN" dirty="0">
                <a:solidFill>
                  <a:srgbClr val="800080"/>
                </a:solidFill>
                <a:ea typeface="宋体" pitchFamily="2" charset="-122"/>
              </a:rPr>
              <a:t>一、实验目的</a:t>
            </a:r>
          </a:p>
          <a:p>
            <a:pPr>
              <a:lnSpc>
                <a:spcPct val="120000"/>
              </a:lnSpc>
              <a:buFont typeface="Wingdings" panose="05000000000000000000" pitchFamily="2" charset="2"/>
              <a:buNone/>
              <a:defRPr/>
            </a:pPr>
            <a:r>
              <a:rPr lang="en-US" altLang="zh-CN" sz="2400" dirty="0" smtClean="0">
                <a:solidFill>
                  <a:schemeClr val="tx1"/>
                </a:solidFill>
                <a:latin typeface="宋体" pitchFamily="2" charset="-122"/>
                <a:ea typeface="宋体" pitchFamily="2" charset="-122"/>
              </a:rPr>
              <a:t>	1</a:t>
            </a:r>
            <a:r>
              <a:rPr lang="zh-CN" altLang="en-US"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加深对进程的理解</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进一步认识并发执行的实质；</a:t>
            </a:r>
          </a:p>
          <a:p>
            <a:pPr>
              <a:lnSpc>
                <a:spcPct val="120000"/>
              </a:lnSpc>
              <a:buFont typeface="Wingdings" panose="05000000000000000000" pitchFamily="2" charset="2"/>
              <a:buNone/>
              <a:defRPr/>
            </a:pPr>
            <a:r>
              <a:rPr lang="en-US" altLang="zh-CN" sz="2400" dirty="0" smtClean="0">
                <a:solidFill>
                  <a:schemeClr val="tx1"/>
                </a:solidFill>
                <a:latin typeface="宋体" pitchFamily="2" charset="-122"/>
                <a:ea typeface="宋体" pitchFamily="2" charset="-122"/>
              </a:rPr>
              <a:t>	2</a:t>
            </a:r>
            <a:r>
              <a:rPr lang="zh-CN" altLang="en-US"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分析进程争用资源现象</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学习解决进程互斥的方法；</a:t>
            </a:r>
          </a:p>
          <a:p>
            <a:pPr>
              <a:lnSpc>
                <a:spcPct val="120000"/>
              </a:lnSpc>
              <a:buFont typeface="Wingdings" panose="05000000000000000000" pitchFamily="2" charset="2"/>
              <a:buNone/>
              <a:defRPr/>
            </a:pPr>
            <a:r>
              <a:rPr lang="en-US" altLang="zh-CN" sz="2400" dirty="0" smtClean="0">
                <a:solidFill>
                  <a:schemeClr val="tx1"/>
                </a:solidFill>
                <a:latin typeface="宋体" pitchFamily="2" charset="-122"/>
                <a:ea typeface="宋体" pitchFamily="2" charset="-122"/>
              </a:rPr>
              <a:t>	3</a:t>
            </a:r>
            <a:r>
              <a:rPr lang="zh-CN" altLang="en-US" sz="2400" dirty="0">
                <a:solidFill>
                  <a:schemeClr val="tx1"/>
                </a:solidFill>
                <a:latin typeface="宋体" pitchFamily="2" charset="-122"/>
                <a:ea typeface="宋体" pitchFamily="2" charset="-122"/>
              </a:rPr>
              <a:t>、</a:t>
            </a:r>
            <a:r>
              <a:rPr lang="zh-CN" altLang="zh-CN" sz="2400" dirty="0" smtClean="0">
                <a:solidFill>
                  <a:schemeClr val="tx1"/>
                </a:solidFill>
                <a:latin typeface="宋体" pitchFamily="2" charset="-122"/>
                <a:ea typeface="宋体" pitchFamily="2" charset="-122"/>
              </a:rPr>
              <a:t>掌握</a:t>
            </a:r>
            <a:r>
              <a:rPr lang="en-US" altLang="zh-CN" sz="2400" dirty="0" smtClean="0">
                <a:solidFill>
                  <a:schemeClr val="tx1"/>
                </a:solidFill>
                <a:latin typeface="宋体" pitchFamily="2" charset="-122"/>
                <a:ea typeface="宋体" pitchFamily="2" charset="-122"/>
              </a:rPr>
              <a:t>Linux</a:t>
            </a:r>
            <a:r>
              <a:rPr lang="zh-CN" altLang="zh-CN" sz="2400" dirty="0" smtClean="0">
                <a:solidFill>
                  <a:schemeClr val="tx1"/>
                </a:solidFill>
                <a:latin typeface="宋体" pitchFamily="2" charset="-122"/>
                <a:ea typeface="宋体" pitchFamily="2" charset="-122"/>
              </a:rPr>
              <a:t>进程</a:t>
            </a:r>
            <a:r>
              <a:rPr lang="zh-CN" altLang="en-US" sz="2400" dirty="0" smtClean="0">
                <a:solidFill>
                  <a:srgbClr val="FF0000"/>
                </a:solidFill>
                <a:latin typeface="宋体" pitchFamily="2" charset="-122"/>
                <a:ea typeface="宋体" pitchFamily="2" charset="-122"/>
              </a:rPr>
              <a:t>基本</a:t>
            </a:r>
            <a:r>
              <a:rPr lang="zh-CN" altLang="zh-CN" sz="2400" dirty="0" smtClean="0">
                <a:solidFill>
                  <a:srgbClr val="FF0000"/>
                </a:solidFill>
                <a:latin typeface="宋体" pitchFamily="2" charset="-122"/>
                <a:ea typeface="宋体" pitchFamily="2" charset="-122"/>
              </a:rPr>
              <a:t>控制</a:t>
            </a:r>
            <a:r>
              <a:rPr lang="zh-CN" altLang="en-US"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pPr>
              <a:lnSpc>
                <a:spcPct val="120000"/>
              </a:lnSpc>
              <a:buFont typeface="Wingdings" panose="05000000000000000000" pitchFamily="2" charset="2"/>
              <a:buNone/>
              <a:defRPr/>
            </a:pPr>
            <a:r>
              <a:rPr lang="en-US" altLang="zh-CN" sz="2400" dirty="0">
                <a:solidFill>
                  <a:schemeClr val="tx1"/>
                </a:solidFill>
                <a:latin typeface="宋体" pitchFamily="2" charset="-122"/>
                <a:ea typeface="宋体" pitchFamily="2" charset="-122"/>
              </a:rPr>
              <a:t>	</a:t>
            </a:r>
            <a:r>
              <a:rPr lang="en-US" altLang="zh-CN" sz="2400" dirty="0" smtClean="0">
                <a:solidFill>
                  <a:schemeClr val="tx1"/>
                </a:solidFill>
                <a:latin typeface="宋体" pitchFamily="2" charset="-122"/>
                <a:ea typeface="宋体" pitchFamily="2" charset="-122"/>
              </a:rPr>
              <a:t>4</a:t>
            </a:r>
            <a:r>
              <a:rPr lang="zh-CN" altLang="en-US" sz="2400" dirty="0" smtClean="0">
                <a:solidFill>
                  <a:schemeClr val="tx1"/>
                </a:solidFill>
                <a:latin typeface="宋体" pitchFamily="2" charset="-122"/>
                <a:ea typeface="宋体" pitchFamily="2" charset="-122"/>
              </a:rPr>
              <a:t>、掌握</a:t>
            </a:r>
            <a:r>
              <a:rPr lang="en-US" altLang="zh-CN" sz="2400" dirty="0" smtClean="0">
                <a:solidFill>
                  <a:schemeClr val="tx1"/>
                </a:solidFill>
                <a:latin typeface="宋体" pitchFamily="2" charset="-122"/>
                <a:ea typeface="宋体" pitchFamily="2" charset="-122"/>
              </a:rPr>
              <a:t>Linux</a:t>
            </a:r>
            <a:r>
              <a:rPr lang="zh-CN" altLang="en-US" sz="2400" dirty="0" smtClean="0">
                <a:solidFill>
                  <a:schemeClr val="tx1"/>
                </a:solidFill>
                <a:latin typeface="宋体" pitchFamily="2" charset="-122"/>
                <a:ea typeface="宋体" pitchFamily="2" charset="-122"/>
              </a:rPr>
              <a:t>系统</a:t>
            </a:r>
            <a:r>
              <a:rPr lang="zh-CN" altLang="zh-CN" sz="2400" dirty="0" smtClean="0">
                <a:solidFill>
                  <a:schemeClr val="tx1"/>
                </a:solidFill>
                <a:latin typeface="宋体" pitchFamily="2" charset="-122"/>
                <a:ea typeface="宋体" pitchFamily="2" charset="-122"/>
              </a:rPr>
              <a:t>中</a:t>
            </a:r>
            <a:r>
              <a:rPr lang="zh-CN" altLang="zh-CN" sz="2400" dirty="0">
                <a:solidFill>
                  <a:schemeClr val="tx1"/>
                </a:solidFill>
                <a:latin typeface="宋体" pitchFamily="2" charset="-122"/>
                <a:ea typeface="宋体" pitchFamily="2" charset="-122"/>
              </a:rPr>
              <a:t>的</a:t>
            </a:r>
            <a:r>
              <a:rPr lang="zh-CN" altLang="zh-CN" sz="2400" dirty="0" smtClean="0">
                <a:solidFill>
                  <a:srgbClr val="FF0000"/>
                </a:solidFill>
                <a:latin typeface="宋体" pitchFamily="2" charset="-122"/>
                <a:ea typeface="宋体" pitchFamily="2" charset="-122"/>
              </a:rPr>
              <a:t>软中断</a:t>
            </a:r>
            <a:r>
              <a:rPr lang="zh-CN" altLang="zh-CN" sz="2400" dirty="0" smtClean="0">
                <a:solidFill>
                  <a:schemeClr val="tx1"/>
                </a:solidFill>
                <a:latin typeface="宋体" pitchFamily="2" charset="-122"/>
                <a:ea typeface="宋体" pitchFamily="2" charset="-122"/>
              </a:rPr>
              <a:t>和</a:t>
            </a:r>
            <a:r>
              <a:rPr lang="zh-CN" altLang="zh-CN" sz="2400" dirty="0">
                <a:solidFill>
                  <a:srgbClr val="FF0000"/>
                </a:solidFill>
                <a:latin typeface="宋体" pitchFamily="2" charset="-122"/>
                <a:ea typeface="宋体" pitchFamily="2" charset="-122"/>
              </a:rPr>
              <a:t>管道通信</a:t>
            </a:r>
            <a:r>
              <a:rPr lang="zh-CN" altLang="zh-CN" sz="2400" dirty="0">
                <a:solidFill>
                  <a:schemeClr val="tx1"/>
                </a:solidFill>
                <a:latin typeface="宋体" pitchFamily="2" charset="-122"/>
                <a:ea typeface="宋体" pitchFamily="2" charset="-122"/>
              </a:rPr>
              <a:t>。</a:t>
            </a:r>
            <a:endParaRPr lang="zh-CN" sz="2400" dirty="0">
              <a:solidFill>
                <a:schemeClr val="tx1"/>
              </a:solidFill>
              <a:latin typeface="宋体" pitchFamily="2" charset="-122"/>
              <a:ea typeface="宋体"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a:xfrm>
            <a:off x="301625" y="685800"/>
            <a:ext cx="8540750" cy="731838"/>
          </a:xfrm>
        </p:spPr>
        <p:txBody>
          <a:bodyPr/>
          <a:lstStyle/>
          <a:p>
            <a:pPr marL="533400" indent="-533400" eaLnBrk="1" hangingPunct="1">
              <a:lnSpc>
                <a:spcPct val="130000"/>
              </a:lnSpc>
              <a:spcBef>
                <a:spcPct val="30000"/>
              </a:spcBef>
              <a:buClr>
                <a:schemeClr val="tx2"/>
              </a:buClr>
              <a:buSzPct val="95000"/>
              <a:buFont typeface="Wingdings" panose="05000000000000000000" pitchFamily="2" charset="2"/>
              <a:buNone/>
              <a:defRPr/>
            </a:pPr>
            <a:r>
              <a:rPr lang="en-US" altLang="zh-CN" sz="3200" dirty="0" smtClean="0">
                <a:solidFill>
                  <a:srgbClr val="990000"/>
                </a:solidFill>
                <a:latin typeface="Times New Roman" panose="02020603050405020304" pitchFamily="18" charset="0"/>
                <a:ea typeface="宋体" pitchFamily="2" charset="-122"/>
                <a:cs typeface="+mn-cs"/>
              </a:rPr>
              <a:t>4</a:t>
            </a:r>
            <a:r>
              <a:rPr lang="zh-CN" altLang="en-US" sz="3200" dirty="0" smtClean="0">
                <a:solidFill>
                  <a:srgbClr val="990000"/>
                </a:solidFill>
                <a:latin typeface="Times New Roman" panose="02020603050405020304" pitchFamily="18" charset="0"/>
                <a:ea typeface="宋体" pitchFamily="2" charset="-122"/>
                <a:cs typeface="+mn-cs"/>
              </a:rPr>
              <a:t>、</a:t>
            </a:r>
            <a:r>
              <a:rPr lang="en-US" altLang="zh-CN" sz="3200" dirty="0" smtClean="0">
                <a:solidFill>
                  <a:srgbClr val="990000"/>
                </a:solidFill>
                <a:latin typeface="Times New Roman" panose="02020603050405020304" pitchFamily="18" charset="0"/>
                <a:ea typeface="宋体" pitchFamily="2" charset="-122"/>
                <a:cs typeface="+mn-cs"/>
              </a:rPr>
              <a:t> </a:t>
            </a:r>
            <a:r>
              <a:rPr lang="en-US" altLang="zh-CN" sz="3200" dirty="0">
                <a:solidFill>
                  <a:srgbClr val="990000"/>
                </a:solidFill>
                <a:latin typeface="Times New Roman" panose="02020603050405020304" pitchFamily="18" charset="0"/>
                <a:ea typeface="宋体" pitchFamily="2" charset="-122"/>
                <a:cs typeface="+mn-cs"/>
              </a:rPr>
              <a:t>Linux</a:t>
            </a:r>
            <a:r>
              <a:rPr lang="zh-CN" altLang="en-US" sz="3200" dirty="0">
                <a:solidFill>
                  <a:srgbClr val="990000"/>
                </a:solidFill>
                <a:latin typeface="Times New Roman" panose="02020603050405020304" pitchFamily="18" charset="0"/>
                <a:ea typeface="宋体" pitchFamily="2" charset="-122"/>
                <a:cs typeface="+mn-cs"/>
              </a:rPr>
              <a:t>控制函数</a:t>
            </a:r>
            <a:r>
              <a:rPr lang="en-US" altLang="zh-CN" sz="3200" dirty="0">
                <a:solidFill>
                  <a:srgbClr val="990000"/>
                </a:solidFill>
                <a:latin typeface="Times New Roman" panose="02020603050405020304" pitchFamily="18" charset="0"/>
                <a:ea typeface="宋体" pitchFamily="2" charset="-122"/>
                <a:cs typeface="+mn-cs"/>
              </a:rPr>
              <a:t>—</a:t>
            </a:r>
            <a:r>
              <a:rPr lang="zh-CN" altLang="en-US" sz="3200" dirty="0">
                <a:solidFill>
                  <a:srgbClr val="990000"/>
                </a:solidFill>
                <a:latin typeface="Times New Roman" panose="02020603050405020304" pitchFamily="18" charset="0"/>
                <a:ea typeface="宋体" pitchFamily="2" charset="-122"/>
                <a:cs typeface="+mn-cs"/>
              </a:rPr>
              <a:t>进程退出</a:t>
            </a:r>
          </a:p>
        </p:txBody>
      </p:sp>
      <p:sp>
        <p:nvSpPr>
          <p:cNvPr id="15363" name="Rectangle 3"/>
          <p:cNvSpPr>
            <a:spLocks noGrp="1" noRot="1" noChangeArrowheads="1"/>
          </p:cNvSpPr>
          <p:nvPr>
            <p:ph type="body" sz="half" idx="1"/>
          </p:nvPr>
        </p:nvSpPr>
        <p:spPr>
          <a:xfrm>
            <a:off x="342900" y="1571625"/>
            <a:ext cx="8497888" cy="4019550"/>
          </a:xfrm>
        </p:spPr>
        <p:txBody>
          <a:bodyPr/>
          <a:lstStyle/>
          <a:p>
            <a:pPr>
              <a:lnSpc>
                <a:spcPct val="80000"/>
              </a:lnSpc>
            </a:pPr>
            <a:r>
              <a:rPr lang="zh-CN" altLang="en-US" sz="2400" b="1" smtClean="0">
                <a:solidFill>
                  <a:schemeClr val="tx1"/>
                </a:solidFill>
                <a:effectLst/>
                <a:latin typeface="宋体" panose="02010600030101010101" pitchFamily="2" charset="-122"/>
                <a:ea typeface="宋体" panose="02010600030101010101" pitchFamily="2" charset="-122"/>
              </a:rPr>
              <a:t>正常退出：在</a:t>
            </a:r>
            <a:r>
              <a:rPr lang="en-US" altLang="zh-CN" sz="2400" b="1" smtClean="0">
                <a:solidFill>
                  <a:schemeClr val="tx1"/>
                </a:solidFill>
                <a:effectLst/>
                <a:latin typeface="宋体" panose="02010600030101010101" pitchFamily="2" charset="-122"/>
                <a:ea typeface="宋体" panose="02010600030101010101" pitchFamily="2" charset="-122"/>
              </a:rPr>
              <a:t>main()</a:t>
            </a:r>
            <a:r>
              <a:rPr lang="zh-CN" altLang="en-US" sz="2400" b="1" smtClean="0">
                <a:solidFill>
                  <a:schemeClr val="tx1"/>
                </a:solidFill>
                <a:effectLst/>
                <a:latin typeface="宋体" panose="02010600030101010101" pitchFamily="2" charset="-122"/>
                <a:ea typeface="宋体" panose="02010600030101010101" pitchFamily="2" charset="-122"/>
              </a:rPr>
              <a:t>函数中执行</a:t>
            </a:r>
            <a:r>
              <a:rPr lang="en-US" altLang="zh-CN" sz="2400" b="1" smtClean="0">
                <a:solidFill>
                  <a:schemeClr val="tx1"/>
                </a:solidFill>
                <a:effectLst/>
                <a:latin typeface="宋体" panose="02010600030101010101" pitchFamily="2" charset="-122"/>
                <a:ea typeface="宋体" panose="02010600030101010101" pitchFamily="2" charset="-122"/>
              </a:rPr>
              <a:t>return</a:t>
            </a:r>
            <a:r>
              <a:rPr lang="zh-CN" altLang="en-US" sz="2400" b="1" smtClean="0">
                <a:solidFill>
                  <a:schemeClr val="tx1"/>
                </a:solidFill>
                <a:effectLst/>
                <a:latin typeface="宋体" panose="02010600030101010101" pitchFamily="2" charset="-122"/>
                <a:ea typeface="宋体" panose="02010600030101010101" pitchFamily="2" charset="-122"/>
              </a:rPr>
              <a:t>、调用</a:t>
            </a:r>
            <a:r>
              <a:rPr lang="en-US" altLang="zh-CN" sz="2400" b="1" smtClean="0">
                <a:solidFill>
                  <a:schemeClr val="tx1"/>
                </a:solidFill>
                <a:effectLst/>
                <a:latin typeface="宋体" panose="02010600030101010101" pitchFamily="2" charset="-122"/>
                <a:ea typeface="宋体" panose="02010600030101010101" pitchFamily="2" charset="-122"/>
              </a:rPr>
              <a:t>exit()</a:t>
            </a:r>
            <a:r>
              <a:rPr lang="zh-CN" altLang="en-US" sz="2400" b="1" smtClean="0">
                <a:solidFill>
                  <a:schemeClr val="tx1"/>
                </a:solidFill>
                <a:effectLst/>
                <a:latin typeface="宋体" panose="02010600030101010101" pitchFamily="2" charset="-122"/>
                <a:ea typeface="宋体" panose="02010600030101010101" pitchFamily="2" charset="-122"/>
              </a:rPr>
              <a:t>函数或</a:t>
            </a:r>
            <a:r>
              <a:rPr lang="en-US" altLang="zh-CN" sz="2400" b="1" smtClean="0">
                <a:solidFill>
                  <a:schemeClr val="tx1"/>
                </a:solidFill>
                <a:effectLst/>
                <a:latin typeface="宋体" panose="02010600030101010101" pitchFamily="2" charset="-122"/>
                <a:ea typeface="宋体" panose="02010600030101010101" pitchFamily="2" charset="-122"/>
              </a:rPr>
              <a:t>_exit()</a:t>
            </a:r>
            <a:r>
              <a:rPr lang="zh-CN" altLang="en-US" sz="2400" b="1" smtClean="0">
                <a:solidFill>
                  <a:schemeClr val="tx1"/>
                </a:solidFill>
                <a:effectLst/>
                <a:latin typeface="宋体" panose="02010600030101010101" pitchFamily="2" charset="-122"/>
                <a:ea typeface="宋体" panose="02010600030101010101" pitchFamily="2" charset="-122"/>
              </a:rPr>
              <a:t>函数</a:t>
            </a:r>
          </a:p>
          <a:p>
            <a:pPr>
              <a:lnSpc>
                <a:spcPct val="80000"/>
              </a:lnSpc>
            </a:pPr>
            <a:r>
              <a:rPr lang="zh-CN" altLang="en-US" sz="2400" b="1" smtClean="0">
                <a:solidFill>
                  <a:schemeClr val="tx1"/>
                </a:solidFill>
                <a:effectLst/>
                <a:latin typeface="宋体" panose="02010600030101010101" pitchFamily="2" charset="-122"/>
                <a:ea typeface="宋体" panose="02010600030101010101" pitchFamily="2" charset="-122"/>
              </a:rPr>
              <a:t>异常退出：调用</a:t>
            </a:r>
            <a:r>
              <a:rPr lang="en-US" altLang="zh-CN" sz="2400" b="1" smtClean="0">
                <a:solidFill>
                  <a:schemeClr val="tx1"/>
                </a:solidFill>
                <a:effectLst/>
                <a:latin typeface="宋体" panose="02010600030101010101" pitchFamily="2" charset="-122"/>
                <a:ea typeface="宋体" panose="02010600030101010101" pitchFamily="2" charset="-122"/>
              </a:rPr>
              <a:t>abort()</a:t>
            </a:r>
            <a:r>
              <a:rPr lang="zh-CN" altLang="en-US" sz="2400" b="1" smtClean="0">
                <a:solidFill>
                  <a:schemeClr val="tx1"/>
                </a:solidFill>
                <a:effectLst/>
                <a:latin typeface="宋体" panose="02010600030101010101" pitchFamily="2" charset="-122"/>
                <a:ea typeface="宋体" panose="02010600030101010101" pitchFamily="2" charset="-122"/>
              </a:rPr>
              <a:t>函数、进程收到信号而终止</a:t>
            </a:r>
          </a:p>
          <a:p>
            <a:pPr>
              <a:lnSpc>
                <a:spcPct val="80000"/>
              </a:lnSpc>
            </a:pPr>
            <a:r>
              <a:rPr lang="zh-CN" altLang="en-US" sz="2400" b="1" smtClean="0">
                <a:solidFill>
                  <a:schemeClr val="tx1"/>
                </a:solidFill>
                <a:effectLst/>
                <a:latin typeface="宋体" panose="02010600030101010101" pitchFamily="2" charset="-122"/>
                <a:ea typeface="宋体" panose="02010600030101010101" pitchFamily="2" charset="-122"/>
              </a:rPr>
              <a:t>区别</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exit</a:t>
            </a:r>
            <a:r>
              <a:rPr lang="zh-CN" altLang="en-US" sz="2000" b="1" smtClean="0">
                <a:solidFill>
                  <a:schemeClr val="tx1"/>
                </a:solidFill>
                <a:effectLst/>
                <a:latin typeface="宋体" panose="02010600030101010101" pitchFamily="2" charset="-122"/>
                <a:ea typeface="宋体" panose="02010600030101010101" pitchFamily="2" charset="-122"/>
              </a:rPr>
              <a:t>是一个函数，有参数，把控制权交给系统</a:t>
            </a:r>
          </a:p>
          <a:p>
            <a:pPr lvl="1">
              <a:lnSpc>
                <a:spcPct val="80000"/>
              </a:lnSpc>
              <a:buFont typeface="Wingdings" panose="05000000000000000000" pitchFamily="2" charset="2"/>
              <a:buNone/>
            </a:pPr>
            <a:r>
              <a:rPr lang="zh-CN" altLang="en-US" sz="2000" b="1" smtClean="0">
                <a:solidFill>
                  <a:schemeClr val="tx1"/>
                </a:solidFill>
                <a:effectLst/>
                <a:latin typeface="宋体" panose="02010600030101010101" pitchFamily="2" charset="-122"/>
                <a:ea typeface="宋体" panose="02010600030101010101" pitchFamily="2" charset="-122"/>
              </a:rPr>
              <a:t>	</a:t>
            </a:r>
            <a:r>
              <a:rPr lang="en-US" altLang="zh-CN" sz="2000" b="1" smtClean="0">
                <a:solidFill>
                  <a:schemeClr val="tx1"/>
                </a:solidFill>
                <a:effectLst/>
                <a:latin typeface="宋体" panose="02010600030101010101" pitchFamily="2" charset="-122"/>
                <a:ea typeface="宋体" panose="02010600030101010101" pitchFamily="2" charset="-122"/>
              </a:rPr>
              <a:t>return</a:t>
            </a:r>
            <a:r>
              <a:rPr lang="zh-CN" altLang="en-US" sz="2000" b="1" smtClean="0">
                <a:solidFill>
                  <a:schemeClr val="tx1"/>
                </a:solidFill>
                <a:effectLst/>
                <a:latin typeface="宋体" panose="02010600030101010101" pitchFamily="2" charset="-122"/>
                <a:ea typeface="宋体" panose="02010600030101010101" pitchFamily="2" charset="-122"/>
              </a:rPr>
              <a:t>是函数执行完后的返回，将控制权交给调用函数</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exit</a:t>
            </a:r>
            <a:r>
              <a:rPr lang="zh-CN" altLang="en-US" sz="2000" b="1" smtClean="0">
                <a:solidFill>
                  <a:schemeClr val="tx1"/>
                </a:solidFill>
                <a:effectLst/>
                <a:latin typeface="宋体" panose="02010600030101010101" pitchFamily="2" charset="-122"/>
                <a:ea typeface="宋体" panose="02010600030101010101" pitchFamily="2" charset="-122"/>
              </a:rPr>
              <a:t>是正常终止进程，</a:t>
            </a:r>
            <a:r>
              <a:rPr lang="en-US" altLang="zh-CN" sz="2000" b="1" smtClean="0">
                <a:solidFill>
                  <a:schemeClr val="tx1"/>
                </a:solidFill>
                <a:effectLst/>
                <a:latin typeface="宋体" panose="02010600030101010101" pitchFamily="2" charset="-122"/>
                <a:ea typeface="宋体" panose="02010600030101010101" pitchFamily="2" charset="-122"/>
              </a:rPr>
              <a:t>abort</a:t>
            </a:r>
            <a:r>
              <a:rPr lang="zh-CN" altLang="en-US" sz="2000" b="1" smtClean="0">
                <a:solidFill>
                  <a:schemeClr val="tx1"/>
                </a:solidFill>
                <a:effectLst/>
                <a:latin typeface="宋体" panose="02010600030101010101" pitchFamily="2" charset="-122"/>
                <a:ea typeface="宋体" panose="02010600030101010101" pitchFamily="2" charset="-122"/>
              </a:rPr>
              <a:t>是异常终止</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exit</a:t>
            </a:r>
            <a:r>
              <a:rPr lang="zh-CN" altLang="en-US" sz="2000" b="1" smtClean="0">
                <a:solidFill>
                  <a:schemeClr val="tx1"/>
                </a:solidFill>
                <a:effectLst/>
                <a:latin typeface="宋体" panose="02010600030101010101" pitchFamily="2" charset="-122"/>
                <a:ea typeface="宋体" panose="02010600030101010101" pitchFamily="2" charset="-122"/>
              </a:rPr>
              <a:t>中参数为</a:t>
            </a:r>
            <a:r>
              <a:rPr lang="en-US" altLang="zh-CN" sz="2000" b="1" smtClean="0">
                <a:solidFill>
                  <a:schemeClr val="tx1"/>
                </a:solidFill>
                <a:effectLst/>
                <a:latin typeface="宋体" panose="02010600030101010101" pitchFamily="2" charset="-122"/>
                <a:ea typeface="宋体" panose="02010600030101010101" pitchFamily="2" charset="-122"/>
              </a:rPr>
              <a:t>0</a:t>
            </a:r>
            <a:r>
              <a:rPr lang="zh-CN" altLang="en-US" sz="2000" b="1" smtClean="0">
                <a:solidFill>
                  <a:schemeClr val="tx1"/>
                </a:solidFill>
                <a:effectLst/>
                <a:latin typeface="宋体" panose="02010600030101010101" pitchFamily="2" charset="-122"/>
                <a:ea typeface="宋体" panose="02010600030101010101" pitchFamily="2" charset="-122"/>
              </a:rPr>
              <a:t>代表进程正常终止，为其他值表示程序执行过程中有错误发生</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exit()</a:t>
            </a:r>
            <a:r>
              <a:rPr lang="zh-CN" altLang="en-US" sz="2000" b="1" smtClean="0">
                <a:solidFill>
                  <a:schemeClr val="tx1"/>
                </a:solidFill>
                <a:effectLst/>
                <a:latin typeface="宋体" panose="02010600030101010101" pitchFamily="2" charset="-122"/>
                <a:ea typeface="宋体" panose="02010600030101010101" pitchFamily="2" charset="-122"/>
              </a:rPr>
              <a:t>在头文件</a:t>
            </a:r>
            <a:r>
              <a:rPr lang="en-US" altLang="zh-CN" sz="2000" b="1" smtClean="0">
                <a:solidFill>
                  <a:schemeClr val="tx1"/>
                </a:solidFill>
                <a:effectLst/>
                <a:latin typeface="宋体" panose="02010600030101010101" pitchFamily="2" charset="-122"/>
                <a:ea typeface="宋体" panose="02010600030101010101" pitchFamily="2" charset="-122"/>
              </a:rPr>
              <a:t>stdlib.h</a:t>
            </a:r>
            <a:r>
              <a:rPr lang="zh-CN" altLang="en-US" sz="2000" b="1" smtClean="0">
                <a:solidFill>
                  <a:schemeClr val="tx1"/>
                </a:solidFill>
                <a:effectLst/>
                <a:latin typeface="宋体" panose="02010600030101010101" pitchFamily="2" charset="-122"/>
                <a:ea typeface="宋体" panose="02010600030101010101" pitchFamily="2" charset="-122"/>
              </a:rPr>
              <a:t>中声明，先执行清除操作，再将控制权返回给内核</a:t>
            </a:r>
          </a:p>
          <a:p>
            <a:pPr lvl="1">
              <a:lnSpc>
                <a:spcPct val="80000"/>
              </a:lnSpc>
              <a:buFont typeface="Wingdings" panose="05000000000000000000" pitchFamily="2" charset="2"/>
              <a:buNone/>
            </a:pPr>
            <a:r>
              <a:rPr lang="zh-CN" altLang="en-US" sz="2000" b="1" smtClean="0">
                <a:solidFill>
                  <a:schemeClr val="tx1"/>
                </a:solidFill>
                <a:effectLst/>
                <a:latin typeface="宋体" panose="02010600030101010101" pitchFamily="2" charset="-122"/>
                <a:ea typeface="宋体" panose="02010600030101010101" pitchFamily="2" charset="-122"/>
              </a:rPr>
              <a:t>	</a:t>
            </a:r>
            <a:r>
              <a:rPr lang="en-US" altLang="zh-CN" sz="2000" b="1" smtClean="0">
                <a:solidFill>
                  <a:schemeClr val="tx1"/>
                </a:solidFill>
                <a:effectLst/>
                <a:latin typeface="宋体" panose="02010600030101010101" pitchFamily="2" charset="-122"/>
                <a:ea typeface="宋体" panose="02010600030101010101" pitchFamily="2" charset="-122"/>
              </a:rPr>
              <a:t>_exit()</a:t>
            </a:r>
            <a:r>
              <a:rPr lang="zh-CN" altLang="en-US" sz="2000" b="1" smtClean="0">
                <a:solidFill>
                  <a:schemeClr val="tx1"/>
                </a:solidFill>
                <a:effectLst/>
                <a:latin typeface="宋体" panose="02010600030101010101" pitchFamily="2" charset="-122"/>
                <a:ea typeface="宋体" panose="02010600030101010101" pitchFamily="2" charset="-122"/>
              </a:rPr>
              <a:t>在头文件</a:t>
            </a:r>
            <a:r>
              <a:rPr lang="en-US" altLang="zh-CN" sz="2000" b="1" smtClean="0">
                <a:solidFill>
                  <a:schemeClr val="tx1"/>
                </a:solidFill>
                <a:effectLst/>
                <a:latin typeface="宋体" panose="02010600030101010101" pitchFamily="2" charset="-122"/>
                <a:ea typeface="宋体" panose="02010600030101010101" pitchFamily="2" charset="-122"/>
              </a:rPr>
              <a:t>unistd.h</a:t>
            </a:r>
            <a:r>
              <a:rPr lang="zh-CN" altLang="en-US" sz="2000" b="1" smtClean="0">
                <a:solidFill>
                  <a:schemeClr val="tx1"/>
                </a:solidFill>
                <a:effectLst/>
                <a:latin typeface="宋体" panose="02010600030101010101" pitchFamily="2" charset="-122"/>
                <a:ea typeface="宋体" panose="02010600030101010101" pitchFamily="2" charset="-122"/>
              </a:rPr>
              <a:t>中声明，执行后立即返回给内核</a:t>
            </a: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8" name="Rectangle 4"/>
          <p:cNvSpPr>
            <a:spLocks noChangeArrowheads="1"/>
          </p:cNvSpPr>
          <p:nvPr/>
        </p:nvSpPr>
        <p:spPr bwMode="auto">
          <a:xfrm>
            <a:off x="152400" y="598488"/>
            <a:ext cx="83185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dirty="0" smtClean="0">
                <a:solidFill>
                  <a:srgbClr val="990000"/>
                </a:solidFill>
                <a:latin typeface="Times New Roman" panose="02020603050405020304" pitchFamily="18" charset="0"/>
              </a:rPr>
              <a:t>4. </a:t>
            </a:r>
            <a:r>
              <a:rPr lang="en-US" altLang="zh-CN" dirty="0">
                <a:solidFill>
                  <a:srgbClr val="990000"/>
                </a:solidFill>
                <a:latin typeface="Times New Roman" panose="02020603050405020304" pitchFamily="18" charset="0"/>
              </a:rPr>
              <a:t>Linux</a:t>
            </a:r>
            <a:r>
              <a:rPr lang="zh-CN" altLang="en-US" dirty="0">
                <a:solidFill>
                  <a:srgbClr val="990000"/>
                </a:solidFill>
                <a:latin typeface="Times New Roman" panose="02020603050405020304" pitchFamily="18" charset="0"/>
              </a:rPr>
              <a:t>控制函数</a:t>
            </a:r>
            <a:r>
              <a:rPr lang="en-US" altLang="zh-CN" dirty="0" smtClean="0">
                <a:solidFill>
                  <a:srgbClr val="990000"/>
                </a:solidFill>
                <a:latin typeface="Times New Roman" panose="02020603050405020304" pitchFamily="18" charset="0"/>
              </a:rPr>
              <a:t>—</a:t>
            </a:r>
            <a:r>
              <a:rPr lang="zh-CN" altLang="en-US" dirty="0" smtClean="0">
                <a:solidFill>
                  <a:srgbClr val="990000"/>
                </a:solidFill>
                <a:latin typeface="Times New Roman" panose="02020603050405020304" pitchFamily="18" charset="0"/>
              </a:rPr>
              <a:t>等待进程终止</a:t>
            </a:r>
          </a:p>
        </p:txBody>
      </p:sp>
      <p:sp>
        <p:nvSpPr>
          <p:cNvPr id="1240069" name="Rectangle 5"/>
          <p:cNvSpPr>
            <a:spLocks noChangeArrowheads="1"/>
          </p:cNvSpPr>
          <p:nvPr/>
        </p:nvSpPr>
        <p:spPr bwMode="auto">
          <a:xfrm>
            <a:off x="649288" y="1428750"/>
            <a:ext cx="53784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chemeClr val="tx2"/>
              </a:buClr>
              <a:buSzPct val="95000"/>
              <a:buFont typeface="Wingdings" panose="05000000000000000000" pitchFamily="2" charset="2"/>
              <a:buNone/>
            </a:pPr>
            <a:r>
              <a:rPr lang="en-US" altLang="zh-CN" sz="2400" b="0">
                <a:solidFill>
                  <a:schemeClr val="tx1"/>
                </a:solidFill>
                <a:latin typeface="Times New Roman" panose="02020603050405020304" pitchFamily="18" charset="0"/>
              </a:rPr>
              <a:t>wait();    waitpid();</a:t>
            </a:r>
            <a:r>
              <a:rPr lang="zh-CN" altLang="en-US" sz="2400" b="0">
                <a:solidFill>
                  <a:schemeClr val="tx1"/>
                </a:solidFill>
                <a:latin typeface="Times New Roman" panose="02020603050405020304" pitchFamily="18" charset="0"/>
              </a:rPr>
              <a:t>	</a:t>
            </a:r>
            <a:endParaRPr lang="en-US" altLang="zh-CN" sz="2400" b="0">
              <a:solidFill>
                <a:schemeClr val="tx1"/>
              </a:solidFill>
              <a:latin typeface="Times New Roman" panose="02020603050405020304" pitchFamily="18" charset="0"/>
            </a:endParaRPr>
          </a:p>
        </p:txBody>
      </p:sp>
      <p:sp>
        <p:nvSpPr>
          <p:cNvPr id="1240072" name="Rectangle 8"/>
          <p:cNvSpPr>
            <a:spLocks noChangeArrowheads="1"/>
          </p:cNvSpPr>
          <p:nvPr/>
        </p:nvSpPr>
        <p:spPr bwMode="auto">
          <a:xfrm>
            <a:off x="398463" y="2089150"/>
            <a:ext cx="8470900"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chemeClr val="tx2"/>
              </a:buClr>
              <a:buSzPct val="95000"/>
              <a:buFont typeface="Wingdings" panose="05000000000000000000" pitchFamily="2" charset="2"/>
              <a:buNone/>
            </a:pPr>
            <a:r>
              <a:rPr lang="en-US" altLang="zh-CN" sz="2000">
                <a:solidFill>
                  <a:srgbClr val="000099"/>
                </a:solidFill>
                <a:latin typeface="Times New Roman" panose="02020603050405020304" pitchFamily="18" charset="0"/>
              </a:rPr>
              <a:t>① wait() </a:t>
            </a:r>
            <a:r>
              <a:rPr lang="zh-CN" altLang="en-US" sz="2000">
                <a:solidFill>
                  <a:srgbClr val="000099"/>
                </a:solidFill>
                <a:latin typeface="Times New Roman" panose="02020603050405020304" pitchFamily="18" charset="0"/>
              </a:rPr>
              <a:t>语法格式：</a:t>
            </a:r>
            <a:r>
              <a:rPr lang="zh-CN" altLang="en-US" sz="2000">
                <a:solidFill>
                  <a:schemeClr val="tx1"/>
                </a:solidFill>
                <a:latin typeface="Times New Roman" panose="02020603050405020304" pitchFamily="18" charset="0"/>
              </a:rPr>
              <a:t>  </a:t>
            </a:r>
            <a:r>
              <a:rPr lang="en-US" altLang="zh-CN" sz="2000">
                <a:solidFill>
                  <a:schemeClr val="tx1"/>
                </a:solidFill>
                <a:latin typeface="Times New Roman" panose="02020603050405020304" pitchFamily="18" charset="0"/>
              </a:rPr>
              <a:t>pid=wait(stat_addr);</a:t>
            </a:r>
          </a:p>
          <a:p>
            <a:pPr eaLnBrk="1" hangingPunct="1">
              <a:lnSpc>
                <a:spcPct val="130000"/>
              </a:lnSpc>
              <a:spcBef>
                <a:spcPct val="3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rPr>
              <a:t>     </a:t>
            </a:r>
            <a:r>
              <a:rPr lang="zh-CN" altLang="en-US" sz="2000" b="0">
                <a:solidFill>
                  <a:schemeClr val="tx1"/>
                </a:solidFill>
                <a:latin typeface="Times New Roman" panose="02020603050405020304" pitchFamily="18" charset="0"/>
              </a:rPr>
              <a:t>wait()函数使父进程暂停执行，直到它的一个子进程结束为止，该函数的返回值是终止运行的子进程的PID。参数status所指向的变量存放子进程的退出码，即从子进程的main函数返回的值或子进程中exit()函数的参数。如果status不是一个空指针，状态信息将被写入它指向的变量。</a:t>
            </a:r>
          </a:p>
        </p:txBody>
      </p:sp>
      <p:sp>
        <p:nvSpPr>
          <p:cNvPr id="16389" name="Text Box 9"/>
          <p:cNvSpPr txBox="1">
            <a:spLocks noChangeArrowheads="1"/>
          </p:cNvSpPr>
          <p:nvPr/>
        </p:nvSpPr>
        <p:spPr bwMode="auto">
          <a:xfrm>
            <a:off x="8493125" y="6510338"/>
            <a:ext cx="376238" cy="3476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rPr>
              <a:t>76</a:t>
            </a:r>
          </a:p>
        </p:txBody>
      </p:sp>
      <p:sp>
        <p:nvSpPr>
          <p:cNvPr id="7" name="Rectangle 4"/>
          <p:cNvSpPr>
            <a:spLocks noChangeArrowheads="1"/>
          </p:cNvSpPr>
          <p:nvPr/>
        </p:nvSpPr>
        <p:spPr bwMode="auto">
          <a:xfrm>
            <a:off x="398463" y="4276725"/>
            <a:ext cx="82677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chemeClr val="tx2"/>
              </a:buClr>
              <a:buSzPct val="95000"/>
              <a:buFont typeface="Wingdings" panose="05000000000000000000" pitchFamily="2" charset="2"/>
              <a:buNone/>
            </a:pPr>
            <a:r>
              <a:rPr lang="en-US" altLang="zh-CN" sz="2000">
                <a:solidFill>
                  <a:srgbClr val="000099"/>
                </a:solidFill>
                <a:latin typeface="Times New Roman" panose="02020603050405020304" pitchFamily="18" charset="0"/>
              </a:rPr>
              <a:t>② waitpid() </a:t>
            </a:r>
            <a:r>
              <a:rPr lang="zh-CN" altLang="en-US" sz="2000">
                <a:solidFill>
                  <a:srgbClr val="000099"/>
                </a:solidFill>
                <a:latin typeface="Times New Roman" panose="02020603050405020304" pitchFamily="18" charset="0"/>
              </a:rPr>
              <a:t>语法格式：</a:t>
            </a:r>
            <a:r>
              <a:rPr lang="en-US" altLang="zh-CN" sz="2000">
                <a:solidFill>
                  <a:schemeClr val="tx1"/>
                </a:solidFill>
                <a:latin typeface="Times New Roman" panose="02020603050405020304" pitchFamily="18" charset="0"/>
              </a:rPr>
              <a:t>waitpid(pid_t pid,int * status,int options)</a:t>
            </a:r>
          </a:p>
          <a:p>
            <a:pPr eaLnBrk="1" hangingPunct="1">
              <a:lnSpc>
                <a:spcPct val="130000"/>
              </a:lnSpc>
              <a:spcBef>
                <a:spcPct val="3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rPr>
              <a:t>     </a:t>
            </a:r>
            <a:r>
              <a:rPr lang="zh-CN" altLang="en-US" sz="2000" b="0">
                <a:solidFill>
                  <a:schemeClr val="tx1"/>
                </a:solidFill>
                <a:latin typeface="Times New Roman" panose="02020603050405020304" pitchFamily="18" charset="0"/>
              </a:rPr>
              <a:t>用来等待子进程的结束，但它用于等待某个特定进程结束。</a:t>
            </a:r>
          </a:p>
          <a:p>
            <a:pPr eaLnBrk="1" hangingPunct="1">
              <a:lnSpc>
                <a:spcPct val="130000"/>
              </a:lnSpc>
              <a:spcBef>
                <a:spcPct val="3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rPr>
              <a:t>     参数</a:t>
            </a:r>
            <a:r>
              <a:rPr lang="en-US" altLang="zh-CN" sz="2000" b="0">
                <a:solidFill>
                  <a:schemeClr val="tx1"/>
                </a:solidFill>
                <a:latin typeface="Times New Roman" panose="02020603050405020304" pitchFamily="18" charset="0"/>
              </a:rPr>
              <a:t>pid</a:t>
            </a:r>
            <a:r>
              <a:rPr lang="zh-CN" altLang="en-US" sz="2000" b="0">
                <a:solidFill>
                  <a:schemeClr val="tx1"/>
                </a:solidFill>
                <a:latin typeface="Times New Roman" panose="02020603050405020304" pitchFamily="18" charset="0"/>
              </a:rPr>
              <a:t>指明要等待的子进程的</a:t>
            </a:r>
            <a:r>
              <a:rPr lang="en-US" altLang="zh-CN" sz="2000" b="0">
                <a:solidFill>
                  <a:schemeClr val="tx1"/>
                </a:solidFill>
                <a:latin typeface="Times New Roman" panose="02020603050405020304" pitchFamily="18" charset="0"/>
              </a:rPr>
              <a:t>PID</a:t>
            </a:r>
            <a:r>
              <a:rPr lang="zh-CN" altLang="en-US" sz="2000" b="0">
                <a:solidFill>
                  <a:schemeClr val="tx1"/>
                </a:solidFill>
                <a:latin typeface="Times New Roman" panose="02020603050405020304" pitchFamily="18" charset="0"/>
              </a:rPr>
              <a:t>，参数</a:t>
            </a:r>
            <a:r>
              <a:rPr lang="en-US" altLang="zh-CN" sz="2000" b="0">
                <a:solidFill>
                  <a:schemeClr val="tx1"/>
                </a:solidFill>
                <a:latin typeface="Times New Roman" panose="02020603050405020304" pitchFamily="18" charset="0"/>
              </a:rPr>
              <a:t>status</a:t>
            </a:r>
            <a:r>
              <a:rPr lang="zh-CN" altLang="en-US" sz="2000" b="0">
                <a:solidFill>
                  <a:schemeClr val="tx1"/>
                </a:solidFill>
                <a:latin typeface="Times New Roman" panose="02020603050405020304" pitchFamily="18" charset="0"/>
              </a:rPr>
              <a:t>的含义与</a:t>
            </a:r>
            <a:r>
              <a:rPr lang="en-US" altLang="zh-CN" sz="2000" b="0">
                <a:solidFill>
                  <a:schemeClr val="tx1"/>
                </a:solidFill>
                <a:latin typeface="Times New Roman" panose="02020603050405020304" pitchFamily="18" charset="0"/>
              </a:rPr>
              <a:t>wait()</a:t>
            </a:r>
            <a:r>
              <a:rPr lang="zh-CN" altLang="en-US" sz="2000" b="0">
                <a:solidFill>
                  <a:schemeClr val="tx1"/>
                </a:solidFill>
                <a:latin typeface="Times New Roman" panose="02020603050405020304" pitchFamily="18" charset="0"/>
              </a:rPr>
              <a:t>函数中的</a:t>
            </a:r>
            <a:r>
              <a:rPr lang="en-US" altLang="zh-CN" sz="2000" b="0">
                <a:solidFill>
                  <a:schemeClr val="tx1"/>
                </a:solidFill>
                <a:latin typeface="Times New Roman" panose="02020603050405020304" pitchFamily="18" charset="0"/>
              </a:rPr>
              <a:t>status</a:t>
            </a:r>
            <a:r>
              <a:rPr lang="zh-CN" altLang="en-US" sz="2000" b="0">
                <a:solidFill>
                  <a:schemeClr val="tx1"/>
                </a:solidFill>
                <a:latin typeface="Times New Roman" panose="02020603050405020304" pitchFamily="18" charset="0"/>
              </a:rPr>
              <a:t>相同。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pRg st="0" end="0"/>
                                            </p:txEl>
                                          </p:spTgt>
                                        </p:tgtEl>
                                        <p:attrNameLst>
                                          <p:attrName>style.visibility</p:attrName>
                                        </p:attrNameLst>
                                      </p:cBhvr>
                                      <p:to>
                                        <p:strVal val="visible"/>
                                      </p:to>
                                    </p:set>
                                    <p:anim calcmode="lin" valueType="num">
                                      <p:cBhvr additive="base">
                                        <p:cTn id="7" dur="1000" fill="hold"/>
                                        <p:tgtEl>
                                          <p:spTgt spid="124006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400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0072"/>
                                        </p:tgtEl>
                                        <p:attrNameLst>
                                          <p:attrName>style.visibility</p:attrName>
                                        </p:attrNameLst>
                                      </p:cBhvr>
                                      <p:to>
                                        <p:strVal val="visible"/>
                                      </p:to>
                                    </p:set>
                                    <p:anim calcmode="lin" valueType="num">
                                      <p:cBhvr additive="base">
                                        <p:cTn id="17" dur="500" fill="hold"/>
                                        <p:tgtEl>
                                          <p:spTgt spid="1240072"/>
                                        </p:tgtEl>
                                        <p:attrNameLst>
                                          <p:attrName>ppt_x</p:attrName>
                                        </p:attrNameLst>
                                      </p:cBhvr>
                                      <p:tavLst>
                                        <p:tav tm="0">
                                          <p:val>
                                            <p:strVal val="#ppt_x"/>
                                          </p:val>
                                        </p:tav>
                                        <p:tav tm="100000">
                                          <p:val>
                                            <p:strVal val="#ppt_x"/>
                                          </p:val>
                                        </p:tav>
                                      </p:tavLst>
                                    </p:anim>
                                    <p:anim calcmode="lin" valueType="num">
                                      <p:cBhvr additive="base">
                                        <p:cTn id="18"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69" grpId="0"/>
      <p:bldP spid="1240072"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8" name="Rectangle 4"/>
          <p:cNvSpPr>
            <a:spLocks noChangeArrowheads="1"/>
          </p:cNvSpPr>
          <p:nvPr/>
        </p:nvSpPr>
        <p:spPr bwMode="auto">
          <a:xfrm>
            <a:off x="152400" y="598488"/>
            <a:ext cx="83185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dirty="0" smtClean="0">
                <a:solidFill>
                  <a:srgbClr val="990000"/>
                </a:solidFill>
                <a:latin typeface="Times New Roman" panose="02020603050405020304" pitchFamily="18" charset="0"/>
              </a:rPr>
              <a:t>5. </a:t>
            </a:r>
            <a:r>
              <a:rPr lang="zh-CN" altLang="en-US" dirty="0" smtClean="0">
                <a:solidFill>
                  <a:srgbClr val="990000"/>
                </a:solidFill>
                <a:latin typeface="Times New Roman" panose="02020603050405020304" pitchFamily="18" charset="0"/>
              </a:rPr>
              <a:t>进程的软中断通信</a:t>
            </a:r>
          </a:p>
        </p:txBody>
      </p:sp>
      <p:sp>
        <p:nvSpPr>
          <p:cNvPr id="1240072" name="Rectangle 8"/>
          <p:cNvSpPr>
            <a:spLocks noChangeArrowheads="1"/>
          </p:cNvSpPr>
          <p:nvPr/>
        </p:nvSpPr>
        <p:spPr bwMode="auto">
          <a:xfrm>
            <a:off x="398463" y="1330325"/>
            <a:ext cx="83566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000">
                <a:solidFill>
                  <a:schemeClr val="tx1"/>
                </a:solidFill>
                <a:latin typeface="Times New Roman" panose="02020603050405020304" pitchFamily="18" charset="0"/>
              </a:rPr>
              <a:t>即信号机制，提供一种简单的处理异步事件的方法，在一个或多个进程之间传递异步信号</a:t>
            </a:r>
          </a:p>
          <a:p>
            <a:pPr lvl="1"/>
            <a:r>
              <a:rPr lang="en-US" altLang="zh-CN" sz="2000" b="0">
                <a:solidFill>
                  <a:schemeClr val="tx1"/>
                </a:solidFill>
              </a:rPr>
              <a:t>1) SIGHUP 		2) SIGINT 		3) SIGQUIT</a:t>
            </a:r>
          </a:p>
          <a:p>
            <a:pPr lvl="1"/>
            <a:r>
              <a:rPr lang="en-US" altLang="zh-CN" sz="2000" b="0">
                <a:solidFill>
                  <a:schemeClr val="tx1"/>
                </a:solidFill>
              </a:rPr>
              <a:t>4) SIGILL 		5) SIGTRAP 		6) SIGABRT</a:t>
            </a:r>
          </a:p>
          <a:p>
            <a:pPr lvl="1"/>
            <a:r>
              <a:rPr lang="en-US" altLang="zh-CN" sz="2000" b="0">
                <a:solidFill>
                  <a:schemeClr val="tx1"/>
                </a:solidFill>
              </a:rPr>
              <a:t>7) SIGBUS 		8) SIGFPE 		9) SIGKILL</a:t>
            </a:r>
          </a:p>
          <a:p>
            <a:pPr lvl="1"/>
            <a:r>
              <a:rPr lang="en-US" altLang="zh-CN" sz="2000" b="0">
                <a:solidFill>
                  <a:schemeClr val="tx1"/>
                </a:solidFill>
              </a:rPr>
              <a:t>10) SIGUSR1 	11) SIGSEGV 		12) SIGUSR2</a:t>
            </a:r>
          </a:p>
          <a:p>
            <a:pPr lvl="1"/>
            <a:r>
              <a:rPr lang="en-US" altLang="zh-CN" sz="2000" b="0">
                <a:solidFill>
                  <a:schemeClr val="tx1"/>
                </a:solidFill>
              </a:rPr>
              <a:t>13) SIGPIPE 	14) SIGALRM 		15) SIGTERM</a:t>
            </a:r>
          </a:p>
          <a:p>
            <a:pPr lvl="1"/>
            <a:r>
              <a:rPr lang="en-US" altLang="zh-CN" sz="2000" b="0">
                <a:solidFill>
                  <a:schemeClr val="tx1"/>
                </a:solidFill>
              </a:rPr>
              <a:t>16) SIGSTKFLT 	17) SIGCHLD 		18) SIGCONT</a:t>
            </a:r>
          </a:p>
          <a:p>
            <a:pPr lvl="1"/>
            <a:r>
              <a:rPr lang="en-US" altLang="zh-CN" sz="2000" b="0">
                <a:solidFill>
                  <a:schemeClr val="tx1"/>
                </a:solidFill>
              </a:rPr>
              <a:t>19) SIGSTOP</a:t>
            </a:r>
          </a:p>
          <a:p>
            <a:pPr lvl="1"/>
            <a:r>
              <a:rPr lang="en-US" altLang="zh-CN" sz="2000" b="0">
                <a:solidFill>
                  <a:schemeClr val="tx1"/>
                </a:solidFill>
              </a:rPr>
              <a:t>20) SIGTSTP 	21) SIGTTIN 		22) SIGTTOU</a:t>
            </a:r>
          </a:p>
          <a:p>
            <a:pPr lvl="1"/>
            <a:r>
              <a:rPr lang="en-US" altLang="zh-CN" sz="2000" b="0">
                <a:solidFill>
                  <a:schemeClr val="tx1"/>
                </a:solidFill>
              </a:rPr>
              <a:t>23) SIGURG 	24) SIGXCPU 		25) SIGXFSZ</a:t>
            </a:r>
          </a:p>
          <a:p>
            <a:pPr lvl="1"/>
            <a:r>
              <a:rPr lang="en-US" altLang="zh-CN" sz="2000" b="0">
                <a:solidFill>
                  <a:schemeClr val="tx1"/>
                </a:solidFill>
              </a:rPr>
              <a:t>26) SIGVTALRM 	27) SIGPROF 		28) SIGWINCH</a:t>
            </a:r>
          </a:p>
          <a:p>
            <a:pPr lvl="1"/>
            <a:r>
              <a:rPr lang="en-US" altLang="zh-CN" sz="2000" b="0">
                <a:solidFill>
                  <a:schemeClr val="tx1"/>
                </a:solidFill>
              </a:rPr>
              <a:t>29) SIGIO 		30) SIGPWR 		31) SIGSYS</a:t>
            </a:r>
            <a:br>
              <a:rPr lang="en-US" altLang="zh-CN" sz="2000" b="0">
                <a:solidFill>
                  <a:schemeClr val="tx1"/>
                </a:solidFill>
              </a:rPr>
            </a:br>
            <a:endParaRPr lang="en-US" altLang="zh-CN" sz="2000" b="0">
              <a:solidFill>
                <a:schemeClr val="tx1"/>
              </a:solidFill>
              <a:latin typeface="Times New Roman" panose="02020603050405020304" pitchFamily="18" charset="0"/>
            </a:endParaRPr>
          </a:p>
        </p:txBody>
      </p:sp>
      <p:sp>
        <p:nvSpPr>
          <p:cNvPr id="17412" name="Text Box 9"/>
          <p:cNvSpPr txBox="1">
            <a:spLocks noChangeArrowheads="1"/>
          </p:cNvSpPr>
          <p:nvPr/>
        </p:nvSpPr>
        <p:spPr bwMode="auto">
          <a:xfrm>
            <a:off x="8493125" y="6510338"/>
            <a:ext cx="376238" cy="3476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rPr>
              <a:t>76</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pRg st="0" end="0"/>
                                            </p:txEl>
                                          </p:spTgt>
                                        </p:tgtEl>
                                        <p:attrNameLst>
                                          <p:attrName>style.visibility</p:attrName>
                                        </p:attrNameLst>
                                      </p:cBhvr>
                                      <p:to>
                                        <p:strVal val="visible"/>
                                      </p:to>
                                    </p:set>
                                    <p:anim calcmode="lin" valueType="num">
                                      <p:cBhvr additive="base">
                                        <p:cTn id="7" dur="1000" fill="hold"/>
                                        <p:tgtEl>
                                          <p:spTgt spid="124006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0072"/>
                                        </p:tgtEl>
                                        <p:attrNameLst>
                                          <p:attrName>style.visibility</p:attrName>
                                        </p:attrNameLst>
                                      </p:cBhvr>
                                      <p:to>
                                        <p:strVal val="visible"/>
                                      </p:to>
                                    </p:set>
                                    <p:anim calcmode="lin" valueType="num">
                                      <p:cBhvr additive="base">
                                        <p:cTn id="13" dur="500" fill="hold"/>
                                        <p:tgtEl>
                                          <p:spTgt spid="1240072"/>
                                        </p:tgtEl>
                                        <p:attrNameLst>
                                          <p:attrName>ppt_x</p:attrName>
                                        </p:attrNameLst>
                                      </p:cBhvr>
                                      <p:tavLst>
                                        <p:tav tm="0">
                                          <p:val>
                                            <p:strVal val="#ppt_x"/>
                                          </p:val>
                                        </p:tav>
                                        <p:tav tm="100000">
                                          <p:val>
                                            <p:strVal val="#ppt_x"/>
                                          </p:val>
                                        </p:tav>
                                      </p:tavLst>
                                    </p:anim>
                                    <p:anim calcmode="lin" valueType="num">
                                      <p:cBhvr additive="base">
                                        <p:cTn id="14"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72" name="Rectangle 8"/>
          <p:cNvSpPr>
            <a:spLocks noChangeArrowheads="1"/>
          </p:cNvSpPr>
          <p:nvPr/>
        </p:nvSpPr>
        <p:spPr bwMode="auto">
          <a:xfrm>
            <a:off x="323850" y="558800"/>
            <a:ext cx="8545513"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marL="342900" indent="-342900">
              <a:lnSpc>
                <a:spcPct val="150000"/>
              </a:lnSpc>
              <a:buFont typeface="Arial" panose="020B0604020202020204" pitchFamily="34" charset="0"/>
              <a:buChar char="•"/>
              <a:defRPr/>
            </a:pPr>
            <a:r>
              <a:rPr lang="zh-CN" altLang="en-US" sz="2400" dirty="0" smtClean="0">
                <a:solidFill>
                  <a:schemeClr val="tx1"/>
                </a:solidFill>
                <a:latin typeface="Times New Roman" panose="02020603050405020304" pitchFamily="18" charset="0"/>
              </a:rPr>
              <a:t>当某个信号出现时，系统有三种处理方式：</a:t>
            </a:r>
          </a:p>
          <a:p>
            <a:pPr marL="800100" lvl="1" indent="-342900">
              <a:lnSpc>
                <a:spcPct val="150000"/>
              </a:lnSpc>
              <a:buFont typeface="Arial" panose="020B0604020202020204" pitchFamily="34" charset="0"/>
              <a:buChar char="•"/>
              <a:defRPr/>
            </a:pPr>
            <a:r>
              <a:rPr lang="zh-CN" altLang="en-US" sz="2000" dirty="0" smtClean="0">
                <a:solidFill>
                  <a:schemeClr val="tx1"/>
                </a:solidFill>
                <a:latin typeface="Times New Roman" panose="02020603050405020304" pitchFamily="18" charset="0"/>
              </a:rPr>
              <a:t>忽略信号：大多数信号使用，但</a:t>
            </a:r>
            <a:r>
              <a:rPr lang="en-US" altLang="zh-CN" sz="2000" dirty="0" smtClean="0">
                <a:solidFill>
                  <a:schemeClr val="tx1"/>
                </a:solidFill>
                <a:latin typeface="Times New Roman" panose="02020603050405020304" pitchFamily="18" charset="0"/>
              </a:rPr>
              <a:t>SIGKIL</a:t>
            </a:r>
            <a:r>
              <a:rPr lang="zh-CN" altLang="en-US" sz="2000" dirty="0" smtClean="0">
                <a:solidFill>
                  <a:schemeClr val="tx1"/>
                </a:solidFill>
                <a:latin typeface="Times New Roman" panose="02020603050405020304" pitchFamily="18" charset="0"/>
              </a:rPr>
              <a:t>和</a:t>
            </a:r>
            <a:r>
              <a:rPr lang="en-US" altLang="zh-CN" sz="2000" dirty="0" smtClean="0">
                <a:solidFill>
                  <a:schemeClr val="tx1"/>
                </a:solidFill>
                <a:latin typeface="Times New Roman" panose="02020603050405020304" pitchFamily="18" charset="0"/>
              </a:rPr>
              <a:t>SIGSTOP</a:t>
            </a:r>
            <a:r>
              <a:rPr lang="zh-CN" altLang="en-US" sz="2000" dirty="0" smtClean="0">
                <a:solidFill>
                  <a:schemeClr val="tx1"/>
                </a:solidFill>
                <a:latin typeface="Times New Roman" panose="02020603050405020304" pitchFamily="18" charset="0"/>
              </a:rPr>
              <a:t>不能被忽略</a:t>
            </a:r>
          </a:p>
          <a:p>
            <a:pPr marL="800100" lvl="1" indent="-342900">
              <a:lnSpc>
                <a:spcPct val="150000"/>
              </a:lnSpc>
              <a:buFont typeface="Arial" panose="020B0604020202020204" pitchFamily="34" charset="0"/>
              <a:buChar char="•"/>
              <a:defRPr/>
            </a:pPr>
            <a:r>
              <a:rPr lang="zh-CN" altLang="en-US" sz="2000" dirty="0" smtClean="0">
                <a:solidFill>
                  <a:schemeClr val="tx1"/>
                </a:solidFill>
                <a:latin typeface="Times New Roman" panose="02020603050405020304" pitchFamily="18" charset="0"/>
              </a:rPr>
              <a:t>捕捉信号：通知内核在某种信号发生时，调用一个用户函数</a:t>
            </a:r>
          </a:p>
          <a:p>
            <a:pPr marL="800100" lvl="1" indent="-342900">
              <a:lnSpc>
                <a:spcPct val="150000"/>
              </a:lnSpc>
              <a:buFont typeface="Arial" panose="020B0604020202020204" pitchFamily="34" charset="0"/>
              <a:buChar char="•"/>
              <a:defRPr/>
            </a:pPr>
            <a:r>
              <a:rPr lang="zh-CN" altLang="en-US" sz="2000" dirty="0" smtClean="0">
                <a:solidFill>
                  <a:schemeClr val="tx1"/>
                </a:solidFill>
                <a:latin typeface="Times New Roman" panose="02020603050405020304" pitchFamily="18" charset="0"/>
              </a:rPr>
              <a:t>执行系统默认动作：异常终止</a:t>
            </a:r>
            <a:r>
              <a:rPr lang="en-US" altLang="zh-CN" sz="2000" dirty="0" smtClean="0">
                <a:solidFill>
                  <a:schemeClr val="tx1"/>
                </a:solidFill>
                <a:latin typeface="Times New Roman" panose="02020603050405020304" pitchFamily="18" charset="0"/>
              </a:rPr>
              <a:t>(abort)</a:t>
            </a:r>
            <a:r>
              <a:rPr lang="zh-CN" altLang="en-US" sz="2000" dirty="0" smtClean="0">
                <a:solidFill>
                  <a:schemeClr val="tx1"/>
                </a:solidFill>
                <a:latin typeface="Times New Roman" panose="02020603050405020304" pitchFamily="18" charset="0"/>
              </a:rPr>
              <a:t>、退出</a:t>
            </a:r>
            <a:r>
              <a:rPr lang="en-US" altLang="zh-CN" sz="2000" dirty="0" smtClean="0">
                <a:solidFill>
                  <a:schemeClr val="tx1"/>
                </a:solidFill>
                <a:latin typeface="Times New Roman" panose="02020603050405020304" pitchFamily="18" charset="0"/>
              </a:rPr>
              <a:t>(exit)</a:t>
            </a:r>
            <a:r>
              <a:rPr lang="zh-CN" altLang="en-US" sz="2000" dirty="0" smtClean="0">
                <a:solidFill>
                  <a:schemeClr val="tx1"/>
                </a:solidFill>
                <a:latin typeface="Times New Roman" panose="02020603050405020304" pitchFamily="18" charset="0"/>
              </a:rPr>
              <a:t>、忽略</a:t>
            </a:r>
            <a:r>
              <a:rPr lang="en-US" altLang="zh-CN" sz="2000" dirty="0" smtClean="0">
                <a:solidFill>
                  <a:schemeClr val="tx1"/>
                </a:solidFill>
                <a:latin typeface="Times New Roman" panose="02020603050405020304" pitchFamily="18" charset="0"/>
              </a:rPr>
              <a:t>(ignore)</a:t>
            </a:r>
            <a:r>
              <a:rPr lang="zh-CN" altLang="en-US" sz="2000" dirty="0" smtClean="0">
                <a:solidFill>
                  <a:schemeClr val="tx1"/>
                </a:solidFill>
                <a:latin typeface="Times New Roman" panose="02020603050405020304" pitchFamily="18" charset="0"/>
              </a:rPr>
              <a:t>、停止</a:t>
            </a:r>
            <a:r>
              <a:rPr lang="en-US" altLang="zh-CN" sz="2000" dirty="0" smtClean="0">
                <a:solidFill>
                  <a:schemeClr val="tx1"/>
                </a:solidFill>
                <a:latin typeface="Times New Roman" panose="02020603050405020304" pitchFamily="18" charset="0"/>
              </a:rPr>
              <a:t>(stop)</a:t>
            </a:r>
            <a:r>
              <a:rPr lang="zh-CN" altLang="en-US" sz="2000" dirty="0" smtClean="0">
                <a:solidFill>
                  <a:schemeClr val="tx1"/>
                </a:solidFill>
                <a:latin typeface="Times New Roman" panose="02020603050405020304" pitchFamily="18" charset="0"/>
              </a:rPr>
              <a:t>或继续</a:t>
            </a:r>
            <a:r>
              <a:rPr lang="en-US" altLang="zh-CN" sz="2000" dirty="0" smtClean="0">
                <a:solidFill>
                  <a:schemeClr val="tx1"/>
                </a:solidFill>
                <a:latin typeface="Times New Roman" panose="02020603050405020304" pitchFamily="18" charset="0"/>
              </a:rPr>
              <a:t>(continue)</a:t>
            </a:r>
          </a:p>
          <a:p>
            <a:pPr marL="57150" indent="-342900">
              <a:buFont typeface="Arial" panose="020B0604020202020204" pitchFamily="34" charset="0"/>
              <a:buChar char="•"/>
              <a:defRPr/>
            </a:pPr>
            <a:endParaRPr lang="en-US" altLang="zh-CN" sz="2000" dirty="0" smtClean="0">
              <a:solidFill>
                <a:schemeClr val="tx1"/>
              </a:solidFill>
              <a:latin typeface="Times New Roman" panose="02020603050405020304" pitchFamily="18" charset="0"/>
            </a:endParaRPr>
          </a:p>
          <a:p>
            <a:pPr marL="342900" indent="-342900">
              <a:lnSpc>
                <a:spcPct val="150000"/>
              </a:lnSpc>
              <a:buFont typeface="Arial" panose="020B0604020202020204" pitchFamily="34" charset="0"/>
              <a:buChar char="•"/>
              <a:defRPr/>
            </a:pPr>
            <a:r>
              <a:rPr lang="zh-CN" altLang="en-US" sz="2400" dirty="0" smtClean="0">
                <a:solidFill>
                  <a:schemeClr val="tx1"/>
                </a:solidFill>
                <a:latin typeface="Times New Roman" panose="02020603050405020304" pitchFamily="18" charset="0"/>
              </a:rPr>
              <a:t>功能</a:t>
            </a:r>
            <a:endParaRPr lang="en-US" altLang="zh-CN" sz="2400" dirty="0" smtClean="0">
              <a:solidFill>
                <a:schemeClr val="tx1"/>
              </a:solidFill>
              <a:latin typeface="Times New Roman" panose="02020603050405020304" pitchFamily="18" charset="0"/>
            </a:endParaRPr>
          </a:p>
          <a:p>
            <a:pPr marL="1085850" lvl="1" indent="-342900">
              <a:lnSpc>
                <a:spcPct val="150000"/>
              </a:lnSpc>
              <a:buFont typeface="Arial" panose="020B0604020202020204" pitchFamily="34" charset="0"/>
              <a:buChar char="•"/>
              <a:defRPr/>
            </a:pPr>
            <a:r>
              <a:rPr lang="zh-CN" altLang="en-US" sz="2000" dirty="0" smtClean="0">
                <a:solidFill>
                  <a:schemeClr val="tx1"/>
                </a:solidFill>
                <a:latin typeface="Times New Roman" panose="02020603050405020304" pitchFamily="18" charset="0"/>
              </a:rPr>
              <a:t>发送信号：发送进程把信号送到指定进程信号域的某一位上，如目标进程正在一个可被中断的优先级上睡眠，核心便将其唤醒</a:t>
            </a:r>
          </a:p>
          <a:p>
            <a:pPr marL="1085850" lvl="1" indent="-342900">
              <a:lnSpc>
                <a:spcPct val="150000"/>
              </a:lnSpc>
              <a:buFont typeface="Arial" panose="020B0604020202020204" pitchFamily="34" charset="0"/>
              <a:buChar char="•"/>
              <a:defRPr/>
            </a:pPr>
            <a:r>
              <a:rPr lang="zh-CN" altLang="en-US" sz="2000" dirty="0" smtClean="0">
                <a:solidFill>
                  <a:schemeClr val="tx1"/>
                </a:solidFill>
                <a:latin typeface="Times New Roman" panose="02020603050405020304" pitchFamily="18" charset="0"/>
              </a:rPr>
              <a:t>预置对信号的处理方式：进程处于核心态时，即使受到软中断也不予理睬；只有当它返回到用户态后，才处理软中断信号</a:t>
            </a:r>
          </a:p>
          <a:p>
            <a:pPr marL="1085850" lvl="1" indent="-342900">
              <a:lnSpc>
                <a:spcPct val="150000"/>
              </a:lnSpc>
              <a:buFont typeface="Arial" panose="020B0604020202020204" pitchFamily="34" charset="0"/>
              <a:buChar char="•"/>
              <a:defRPr/>
            </a:pPr>
            <a:r>
              <a:rPr lang="zh-CN" altLang="en-US" sz="2000" dirty="0" smtClean="0">
                <a:solidFill>
                  <a:schemeClr val="tx1"/>
                </a:solidFill>
                <a:latin typeface="Times New Roman" panose="02020603050405020304" pitchFamily="18" charset="0"/>
              </a:rPr>
              <a:t>收受信号的进程按事先规定完成对相应事件的处理</a:t>
            </a:r>
          </a:p>
        </p:txBody>
      </p:sp>
      <p:sp>
        <p:nvSpPr>
          <p:cNvPr id="18435" name="Text Box 9"/>
          <p:cNvSpPr txBox="1">
            <a:spLocks noChangeArrowheads="1"/>
          </p:cNvSpPr>
          <p:nvPr/>
        </p:nvSpPr>
        <p:spPr bwMode="auto">
          <a:xfrm>
            <a:off x="8493125" y="6510338"/>
            <a:ext cx="376238" cy="3476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rPr>
              <a:t>76</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0072"/>
                                        </p:tgtEl>
                                        <p:attrNameLst>
                                          <p:attrName>style.visibility</p:attrName>
                                        </p:attrNameLst>
                                      </p:cBhvr>
                                      <p:to>
                                        <p:strVal val="visible"/>
                                      </p:to>
                                    </p:set>
                                    <p:anim calcmode="lin" valueType="num">
                                      <p:cBhvr additive="base">
                                        <p:cTn id="7" dur="500" fill="hold"/>
                                        <p:tgtEl>
                                          <p:spTgt spid="1240072"/>
                                        </p:tgtEl>
                                        <p:attrNameLst>
                                          <p:attrName>ppt_x</p:attrName>
                                        </p:attrNameLst>
                                      </p:cBhvr>
                                      <p:tavLst>
                                        <p:tav tm="0">
                                          <p:val>
                                            <p:strVal val="#ppt_x"/>
                                          </p:val>
                                        </p:tav>
                                        <p:tav tm="100000">
                                          <p:val>
                                            <p:strVal val="#ppt_x"/>
                                          </p:val>
                                        </p:tav>
                                      </p:tavLst>
                                    </p:anim>
                                    <p:anim calcmode="lin" valueType="num">
                                      <p:cBhvr additive="base">
                                        <p:cTn id="8"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8" name="Rectangle 4"/>
          <p:cNvSpPr>
            <a:spLocks noChangeArrowheads="1"/>
          </p:cNvSpPr>
          <p:nvPr/>
        </p:nvSpPr>
        <p:spPr bwMode="auto">
          <a:xfrm>
            <a:off x="152400" y="598488"/>
            <a:ext cx="83185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2"/>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dirty="0" smtClean="0">
                <a:solidFill>
                  <a:srgbClr val="990000"/>
                </a:solidFill>
                <a:latin typeface="Times New Roman" panose="02020603050405020304" pitchFamily="18" charset="0"/>
              </a:rPr>
              <a:t>5. </a:t>
            </a:r>
            <a:r>
              <a:rPr lang="zh-CN" altLang="en-US" dirty="0" smtClean="0">
                <a:solidFill>
                  <a:srgbClr val="990000"/>
                </a:solidFill>
                <a:latin typeface="Times New Roman" panose="02020603050405020304" pitchFamily="18" charset="0"/>
              </a:rPr>
              <a:t>进程的软中断通信</a:t>
            </a:r>
            <a:r>
              <a:rPr lang="en-US" altLang="zh-CN" dirty="0" smtClean="0">
                <a:solidFill>
                  <a:srgbClr val="990000"/>
                </a:solidFill>
                <a:latin typeface="Times New Roman" panose="02020603050405020304" pitchFamily="18" charset="0"/>
              </a:rPr>
              <a:t>——</a:t>
            </a:r>
            <a:r>
              <a:rPr lang="zh-CN" altLang="en-US" dirty="0" smtClean="0">
                <a:solidFill>
                  <a:srgbClr val="990000"/>
                </a:solidFill>
                <a:latin typeface="Times New Roman" panose="02020603050405020304" pitchFamily="18" charset="0"/>
              </a:rPr>
              <a:t>函数的使用</a:t>
            </a:r>
          </a:p>
        </p:txBody>
      </p:sp>
      <p:sp>
        <p:nvSpPr>
          <p:cNvPr id="1240072" name="Rectangle 8"/>
          <p:cNvSpPr>
            <a:spLocks noChangeArrowheads="1"/>
          </p:cNvSpPr>
          <p:nvPr/>
        </p:nvSpPr>
        <p:spPr bwMode="auto">
          <a:xfrm>
            <a:off x="398463" y="1330325"/>
            <a:ext cx="83566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a:solidFill>
                  <a:schemeClr val="tx1"/>
                </a:solidFill>
                <a:latin typeface="Times New Roman" panose="02020603050405020304" pitchFamily="18" charset="0"/>
              </a:rPr>
              <a:t>向一个进程或一组进程发送一个信号：</a:t>
            </a:r>
            <a:r>
              <a:rPr lang="en-US" altLang="zh-CN" sz="2400">
                <a:solidFill>
                  <a:schemeClr val="tx1"/>
                </a:solidFill>
                <a:latin typeface="Times New Roman" panose="02020603050405020304" pitchFamily="18" charset="0"/>
              </a:rPr>
              <a:t>int kill(pid, sig)</a:t>
            </a:r>
          </a:p>
          <a:p>
            <a:pPr lvl="1">
              <a:lnSpc>
                <a:spcPct val="125000"/>
              </a:lnSpc>
            </a:pPr>
            <a:r>
              <a:rPr lang="en-US" altLang="zh-CN" sz="2000">
                <a:solidFill>
                  <a:schemeClr val="tx1"/>
                </a:solidFill>
                <a:latin typeface="Times New Roman" panose="02020603050405020304" pitchFamily="18" charset="0"/>
              </a:rPr>
              <a:t>pid&gt;0</a:t>
            </a:r>
            <a:r>
              <a:rPr lang="zh-CN" altLang="en-US" sz="2000">
                <a:solidFill>
                  <a:schemeClr val="tx1"/>
                </a:solidFill>
                <a:latin typeface="Times New Roman" panose="02020603050405020304" pitchFamily="18" charset="0"/>
              </a:rPr>
              <a:t>时，核心将信号发送给进程</a:t>
            </a:r>
            <a:r>
              <a:rPr lang="en-US" altLang="zh-CN" sz="2000">
                <a:solidFill>
                  <a:schemeClr val="tx1"/>
                </a:solidFill>
                <a:latin typeface="Times New Roman" panose="02020603050405020304" pitchFamily="18" charset="0"/>
              </a:rPr>
              <a:t>pid</a:t>
            </a:r>
          </a:p>
          <a:p>
            <a:pPr lvl="1">
              <a:lnSpc>
                <a:spcPct val="125000"/>
              </a:lnSpc>
            </a:pPr>
            <a:r>
              <a:rPr lang="en-US" altLang="zh-CN" sz="2000">
                <a:solidFill>
                  <a:schemeClr val="tx1"/>
                </a:solidFill>
                <a:latin typeface="Times New Roman" panose="02020603050405020304" pitchFamily="18" charset="0"/>
              </a:rPr>
              <a:t>pid&lt;0</a:t>
            </a:r>
            <a:r>
              <a:rPr lang="zh-CN" altLang="en-US" sz="2000">
                <a:solidFill>
                  <a:schemeClr val="tx1"/>
                </a:solidFill>
                <a:latin typeface="Times New Roman" panose="02020603050405020304" pitchFamily="18" charset="0"/>
              </a:rPr>
              <a:t>时，核心将信号发送给与发送进程同组的所有进程</a:t>
            </a:r>
          </a:p>
          <a:p>
            <a:pPr lvl="1">
              <a:lnSpc>
                <a:spcPct val="125000"/>
              </a:lnSpc>
            </a:pPr>
            <a:r>
              <a:rPr lang="en-US" altLang="zh-CN" sz="2000">
                <a:solidFill>
                  <a:schemeClr val="tx1"/>
                </a:solidFill>
                <a:latin typeface="Times New Roman" panose="02020603050405020304" pitchFamily="18" charset="0"/>
              </a:rPr>
              <a:t>pid=-1</a:t>
            </a:r>
            <a:r>
              <a:rPr lang="zh-CN" altLang="en-US" sz="2000">
                <a:solidFill>
                  <a:schemeClr val="tx1"/>
                </a:solidFill>
                <a:latin typeface="Times New Roman" panose="02020603050405020304" pitchFamily="18" charset="0"/>
              </a:rPr>
              <a:t>时，核心将信号发送给所有用户标识符真正等于发送进程的有效用户标识号的进程</a:t>
            </a:r>
          </a:p>
          <a:p>
            <a:pPr lvl="1">
              <a:lnSpc>
                <a:spcPct val="90000"/>
              </a:lnSpc>
            </a:pPr>
            <a:endParaRPr lang="zh-CN" altLang="en-US" sz="2400">
              <a:solidFill>
                <a:schemeClr val="tx1"/>
              </a:solidFill>
              <a:latin typeface="Times New Roman" panose="02020603050405020304" pitchFamily="18" charset="0"/>
            </a:endParaRPr>
          </a:p>
          <a:p>
            <a:pPr>
              <a:lnSpc>
                <a:spcPct val="150000"/>
              </a:lnSpc>
              <a:buFont typeface="Arial" panose="020B0604020202020204" pitchFamily="34" charset="0"/>
              <a:buChar char="•"/>
            </a:pPr>
            <a:r>
              <a:rPr lang="zh-CN" altLang="en-US" sz="2400">
                <a:solidFill>
                  <a:schemeClr val="tx1"/>
                </a:solidFill>
                <a:latin typeface="Times New Roman" panose="02020603050405020304" pitchFamily="18" charset="0"/>
              </a:rPr>
              <a:t>预置信号接收后的处理方式：</a:t>
            </a:r>
            <a:r>
              <a:rPr lang="en-US" altLang="zh-CN" sz="2400">
                <a:solidFill>
                  <a:schemeClr val="tx1"/>
                </a:solidFill>
                <a:latin typeface="Times New Roman" panose="02020603050405020304" pitchFamily="18" charset="0"/>
              </a:rPr>
              <a:t>signal(sig, function)</a:t>
            </a:r>
          </a:p>
          <a:p>
            <a:pPr lvl="1">
              <a:lnSpc>
                <a:spcPct val="125000"/>
              </a:lnSpc>
            </a:pPr>
            <a:r>
              <a:rPr lang="en-US" altLang="zh-CN" sz="2000">
                <a:solidFill>
                  <a:schemeClr val="tx1"/>
                </a:solidFill>
                <a:latin typeface="Times New Roman" panose="02020603050405020304" pitchFamily="18" charset="0"/>
              </a:rPr>
              <a:t>function=1</a:t>
            </a:r>
            <a:r>
              <a:rPr lang="zh-CN" altLang="en-US" sz="2000">
                <a:solidFill>
                  <a:schemeClr val="tx1"/>
                </a:solidFill>
                <a:latin typeface="Times New Roman" panose="02020603050405020304" pitchFamily="18" charset="0"/>
              </a:rPr>
              <a:t>时，屏蔽该类信号</a:t>
            </a:r>
          </a:p>
          <a:p>
            <a:pPr lvl="1">
              <a:lnSpc>
                <a:spcPct val="125000"/>
              </a:lnSpc>
            </a:pPr>
            <a:r>
              <a:rPr lang="en-US" altLang="zh-CN" sz="2000">
                <a:solidFill>
                  <a:schemeClr val="tx1"/>
                </a:solidFill>
                <a:latin typeface="Times New Roman" panose="02020603050405020304" pitchFamily="18" charset="0"/>
              </a:rPr>
              <a:t>function=0</a:t>
            </a:r>
            <a:r>
              <a:rPr lang="zh-CN" altLang="en-US" sz="2000">
                <a:solidFill>
                  <a:schemeClr val="tx1"/>
                </a:solidFill>
                <a:latin typeface="Times New Roman" panose="02020603050405020304" pitchFamily="18" charset="0"/>
              </a:rPr>
              <a:t>时，收到</a:t>
            </a:r>
            <a:r>
              <a:rPr lang="en-US" altLang="zh-CN" sz="2000">
                <a:solidFill>
                  <a:schemeClr val="tx1"/>
                </a:solidFill>
                <a:latin typeface="Times New Roman" panose="02020603050405020304" pitchFamily="18" charset="0"/>
              </a:rPr>
              <a:t>sig</a:t>
            </a:r>
            <a:r>
              <a:rPr lang="zh-CN" altLang="en-US" sz="2000">
                <a:solidFill>
                  <a:schemeClr val="tx1"/>
                </a:solidFill>
                <a:latin typeface="Times New Roman" panose="02020603050405020304" pitchFamily="18" charset="0"/>
              </a:rPr>
              <a:t>信号后终止自己</a:t>
            </a:r>
          </a:p>
          <a:p>
            <a:pPr lvl="1">
              <a:lnSpc>
                <a:spcPct val="125000"/>
              </a:lnSpc>
            </a:pPr>
            <a:r>
              <a:rPr lang="en-US" altLang="zh-CN" sz="2000">
                <a:solidFill>
                  <a:schemeClr val="tx1"/>
                </a:solidFill>
                <a:latin typeface="Times New Roman" panose="02020603050405020304" pitchFamily="18" charset="0"/>
              </a:rPr>
              <a:t>function</a:t>
            </a:r>
            <a:r>
              <a:rPr lang="zh-CN" altLang="en-US" sz="2000">
                <a:solidFill>
                  <a:schemeClr val="tx1"/>
                </a:solidFill>
                <a:latin typeface="Times New Roman" panose="02020603050405020304" pitchFamily="18" charset="0"/>
              </a:rPr>
              <a:t>为非</a:t>
            </a:r>
            <a:r>
              <a:rPr lang="en-US" altLang="zh-CN" sz="2000">
                <a:solidFill>
                  <a:schemeClr val="tx1"/>
                </a:solidFill>
                <a:latin typeface="Times New Roman" panose="02020603050405020304" pitchFamily="18" charset="0"/>
              </a:rPr>
              <a:t>0</a:t>
            </a:r>
            <a:r>
              <a:rPr lang="zh-CN" altLang="en-US" sz="2000">
                <a:solidFill>
                  <a:schemeClr val="tx1"/>
                </a:solidFill>
                <a:latin typeface="Times New Roman" panose="02020603050405020304" pitchFamily="18" charset="0"/>
              </a:rPr>
              <a:t>、非</a:t>
            </a:r>
            <a:r>
              <a:rPr lang="en-US" altLang="zh-CN" sz="2000">
                <a:solidFill>
                  <a:schemeClr val="tx1"/>
                </a:solidFill>
                <a:latin typeface="Times New Roman" panose="02020603050405020304" pitchFamily="18" charset="0"/>
              </a:rPr>
              <a:t>1</a:t>
            </a:r>
            <a:r>
              <a:rPr lang="zh-CN" altLang="en-US" sz="2000">
                <a:solidFill>
                  <a:schemeClr val="tx1"/>
                </a:solidFill>
                <a:latin typeface="Times New Roman" panose="02020603050405020304" pitchFamily="18" charset="0"/>
              </a:rPr>
              <a:t>类整数时，执行用户设置的软中断处理程序</a:t>
            </a:r>
            <a:endParaRPr lang="en-US" altLang="zh-CN" sz="2000">
              <a:solidFill>
                <a:schemeClr val="tx1"/>
              </a:solidFill>
              <a:latin typeface="Times New Roman" panose="02020603050405020304" pitchFamily="18" charset="0"/>
            </a:endParaRPr>
          </a:p>
        </p:txBody>
      </p:sp>
      <p:sp>
        <p:nvSpPr>
          <p:cNvPr id="19460" name="Text Box 9"/>
          <p:cNvSpPr txBox="1">
            <a:spLocks noChangeArrowheads="1"/>
          </p:cNvSpPr>
          <p:nvPr/>
        </p:nvSpPr>
        <p:spPr bwMode="auto">
          <a:xfrm>
            <a:off x="8493125" y="6510338"/>
            <a:ext cx="376238" cy="3476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rPr>
              <a:t>76</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pRg st="0" end="0"/>
                                            </p:txEl>
                                          </p:spTgt>
                                        </p:tgtEl>
                                        <p:attrNameLst>
                                          <p:attrName>style.visibility</p:attrName>
                                        </p:attrNameLst>
                                      </p:cBhvr>
                                      <p:to>
                                        <p:strVal val="visible"/>
                                      </p:to>
                                    </p:set>
                                    <p:anim calcmode="lin" valueType="num">
                                      <p:cBhvr additive="base">
                                        <p:cTn id="7" dur="1000" fill="hold"/>
                                        <p:tgtEl>
                                          <p:spTgt spid="124006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0072"/>
                                        </p:tgtEl>
                                        <p:attrNameLst>
                                          <p:attrName>style.visibility</p:attrName>
                                        </p:attrNameLst>
                                      </p:cBhvr>
                                      <p:to>
                                        <p:strVal val="visible"/>
                                      </p:to>
                                    </p:set>
                                    <p:anim calcmode="lin" valueType="num">
                                      <p:cBhvr additive="base">
                                        <p:cTn id="13" dur="500" fill="hold"/>
                                        <p:tgtEl>
                                          <p:spTgt spid="1240072"/>
                                        </p:tgtEl>
                                        <p:attrNameLst>
                                          <p:attrName>ppt_x</p:attrName>
                                        </p:attrNameLst>
                                      </p:cBhvr>
                                      <p:tavLst>
                                        <p:tav tm="0">
                                          <p:val>
                                            <p:strVal val="#ppt_x"/>
                                          </p:val>
                                        </p:tav>
                                        <p:tav tm="100000">
                                          <p:val>
                                            <p:strVal val="#ppt_x"/>
                                          </p:val>
                                        </p:tav>
                                      </p:tavLst>
                                    </p:anim>
                                    <p:anim calcmode="lin" valueType="num">
                                      <p:cBhvr additive="base">
                                        <p:cTn id="14"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168275" y="779463"/>
            <a:ext cx="3681413" cy="5538787"/>
          </a:xfrm>
        </p:spPr>
        <p:txBody>
          <a:bodyPr/>
          <a:lstStyle/>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include&lt;stdio.h&gt;</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#include&lt;stdlib.h&gt;</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#include&lt;signal.h&gt;</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void my_func(int sig_no) {</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     if(sig_no == SIGUSR1)</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 	printf("Receive </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SIGUSR1.\n");</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     if(sig_no == SIGUSR2)</a:t>
            </a:r>
            <a:br>
              <a:rPr lang="en-US" altLang="zh-CN" sz="2000" b="1" smtClean="0">
                <a:solidFill>
                  <a:schemeClr val="tx1"/>
                </a:solidFill>
                <a:effectLst/>
                <a:latin typeface="Times New Roman" panose="02020603050405020304" pitchFamily="18" charset="0"/>
                <a:ea typeface="宋体" panose="02010600030101010101" pitchFamily="2" charset="-122"/>
              </a:rPr>
            </a:br>
            <a:r>
              <a:rPr lang="en-US" altLang="zh-CN" sz="2000" b="1" smtClean="0">
                <a:solidFill>
                  <a:schemeClr val="tx1"/>
                </a:solidFill>
                <a:effectLst/>
                <a:latin typeface="Times New Roman" panose="02020603050405020304" pitchFamily="18" charset="0"/>
                <a:ea typeface="宋体" panose="02010600030101010101" pitchFamily="2" charset="-122"/>
              </a:rPr>
              <a:t>printf("Receive </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SIGUSR2.\n");</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     if(sig_no == SIGINT) {</a:t>
            </a:r>
            <a:br>
              <a:rPr lang="en-US" altLang="zh-CN" sz="2000" b="1" smtClean="0">
                <a:solidFill>
                  <a:schemeClr val="tx1"/>
                </a:solidFill>
                <a:effectLst/>
                <a:latin typeface="Times New Roman" panose="02020603050405020304" pitchFamily="18" charset="0"/>
                <a:ea typeface="宋体" panose="02010600030101010101" pitchFamily="2" charset="-122"/>
              </a:rPr>
            </a:br>
            <a:r>
              <a:rPr lang="en-US" altLang="zh-CN" sz="2000" b="1" smtClean="0">
                <a:solidFill>
                  <a:schemeClr val="tx1"/>
                </a:solidFill>
                <a:effectLst/>
                <a:latin typeface="Times New Roman" panose="02020603050405020304" pitchFamily="18" charset="0"/>
                <a:ea typeface="宋体" panose="02010600030101010101" pitchFamily="2" charset="-122"/>
              </a:rPr>
              <a:t>printf("Receive</a:t>
            </a:r>
            <a:br>
              <a:rPr lang="en-US" altLang="zh-CN" sz="2000" b="1" smtClean="0">
                <a:solidFill>
                  <a:schemeClr val="tx1"/>
                </a:solidFill>
                <a:effectLst/>
                <a:latin typeface="Times New Roman" panose="02020603050405020304" pitchFamily="18" charset="0"/>
                <a:ea typeface="宋体" panose="02010600030101010101" pitchFamily="2" charset="-122"/>
              </a:rPr>
            </a:br>
            <a:r>
              <a:rPr lang="en-US" altLang="zh-CN" sz="2000" b="1" smtClean="0">
                <a:solidFill>
                  <a:schemeClr val="tx1"/>
                </a:solidFill>
                <a:effectLst/>
                <a:latin typeface="Times New Roman" panose="02020603050405020304" pitchFamily="18" charset="0"/>
                <a:ea typeface="宋体" panose="02010600030101010101" pitchFamily="2" charset="-122"/>
              </a:rPr>
              <a:t>SIGINT.\n");</a:t>
            </a:r>
            <a:br>
              <a:rPr lang="en-US" altLang="zh-CN" sz="2000" b="1" smtClean="0">
                <a:solidFill>
                  <a:schemeClr val="tx1"/>
                </a:solidFill>
                <a:effectLst/>
                <a:latin typeface="Times New Roman" panose="02020603050405020304" pitchFamily="18" charset="0"/>
                <a:ea typeface="宋体" panose="02010600030101010101" pitchFamily="2" charset="-122"/>
              </a:rPr>
            </a:br>
            <a:r>
              <a:rPr lang="en-US" altLang="zh-CN" sz="2000" b="1" smtClean="0">
                <a:solidFill>
                  <a:schemeClr val="tx1"/>
                </a:solidFill>
                <a:effectLst/>
                <a:latin typeface="Times New Roman" panose="02020603050405020304" pitchFamily="18" charset="0"/>
                <a:ea typeface="宋体" panose="02010600030101010101" pitchFamily="2" charset="-122"/>
              </a:rPr>
              <a:t>exit(0);</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     }</a:t>
            </a:r>
          </a:p>
          <a:p>
            <a:pPr>
              <a:buFont typeface="Wingdings" panose="05000000000000000000" pitchFamily="2" charset="2"/>
              <a:buNone/>
            </a:pPr>
            <a:r>
              <a:rPr lang="en-US" altLang="zh-CN" sz="2000" b="1" smtClean="0">
                <a:solidFill>
                  <a:schemeClr val="tx1"/>
                </a:solidFill>
                <a:effectLst/>
                <a:latin typeface="Times New Roman" panose="02020603050405020304" pitchFamily="18" charset="0"/>
                <a:ea typeface="宋体" panose="02010600030101010101" pitchFamily="2" charset="-122"/>
              </a:rPr>
              <a:t>}</a:t>
            </a:r>
            <a:endParaRPr lang="zh-CN" altLang="en-US" sz="2000" b="1" smtClean="0">
              <a:solidFill>
                <a:schemeClr val="tx1"/>
              </a:solidFill>
              <a:effectLst/>
              <a:latin typeface="Times New Roman" panose="02020603050405020304" pitchFamily="18" charset="0"/>
              <a:ea typeface="宋体" panose="02010600030101010101" pitchFamily="2" charset="-122"/>
            </a:endParaRPr>
          </a:p>
        </p:txBody>
      </p:sp>
      <p:sp>
        <p:nvSpPr>
          <p:cNvPr id="20483" name="Rectangle 3"/>
          <p:cNvSpPr txBox="1">
            <a:spLocks noRot="1" noChangeArrowheads="1"/>
          </p:cNvSpPr>
          <p:nvPr/>
        </p:nvSpPr>
        <p:spPr bwMode="auto">
          <a:xfrm>
            <a:off x="4500563" y="501650"/>
            <a:ext cx="4367212" cy="60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buFont typeface="Wingdings" panose="05000000000000000000" pitchFamily="2" charset="2"/>
              <a:buNone/>
            </a:pPr>
            <a:r>
              <a:rPr lang="en-US" altLang="zh-CN" sz="2000">
                <a:solidFill>
                  <a:schemeClr val="tx1"/>
                </a:solidFill>
                <a:latin typeface="Times New Roman" panose="02020603050405020304" pitchFamily="18" charset="0"/>
              </a:rPr>
              <a:t>int main(void) {</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if(signal(SIGUSR1, my_func) == </a:t>
            </a:r>
          </a:p>
          <a:p>
            <a:pPr>
              <a:buFont typeface="Wingdings" panose="05000000000000000000" pitchFamily="2" charset="2"/>
              <a:buNone/>
            </a:pPr>
            <a:r>
              <a:rPr lang="en-US" altLang="zh-CN" sz="2000">
                <a:solidFill>
                  <a:schemeClr val="tx1"/>
                </a:solidFill>
                <a:latin typeface="Times New Roman" panose="02020603050405020304" pitchFamily="18" charset="0"/>
              </a:rPr>
              <a:t>SIG_ERR)</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printf("can't catch </a:t>
            </a:r>
          </a:p>
          <a:p>
            <a:pPr>
              <a:buFont typeface="Wingdings" panose="05000000000000000000" pitchFamily="2" charset="2"/>
              <a:buNone/>
            </a:pPr>
            <a:r>
              <a:rPr lang="en-US" altLang="zh-CN" sz="2000">
                <a:solidFill>
                  <a:schemeClr val="tx1"/>
                </a:solidFill>
                <a:latin typeface="Times New Roman" panose="02020603050405020304" pitchFamily="18" charset="0"/>
              </a:rPr>
              <a:t>SIGUSR1.\n'");</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if(signal(SIGUSR2, my_func) == </a:t>
            </a:r>
          </a:p>
          <a:p>
            <a:pPr>
              <a:buFont typeface="Wingdings" panose="05000000000000000000" pitchFamily="2" charset="2"/>
              <a:buNone/>
            </a:pPr>
            <a:r>
              <a:rPr lang="en-US" altLang="zh-CN" sz="2000">
                <a:solidFill>
                  <a:schemeClr val="tx1"/>
                </a:solidFill>
                <a:latin typeface="Times New Roman" panose="02020603050405020304" pitchFamily="18" charset="0"/>
              </a:rPr>
              <a:t>SIG_ERR)</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printf("can't catch </a:t>
            </a:r>
          </a:p>
          <a:p>
            <a:pPr>
              <a:buFont typeface="Wingdings" panose="05000000000000000000" pitchFamily="2" charset="2"/>
              <a:buNone/>
            </a:pPr>
            <a:r>
              <a:rPr lang="en-US" altLang="zh-CN" sz="2000">
                <a:solidFill>
                  <a:schemeClr val="tx1"/>
                </a:solidFill>
                <a:latin typeface="Times New Roman" panose="02020603050405020304" pitchFamily="18" charset="0"/>
              </a:rPr>
              <a:t>SIGUSR2.\n'");</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if(signal(SIGINT, my_func) == </a:t>
            </a:r>
          </a:p>
          <a:p>
            <a:pPr>
              <a:buFont typeface="Wingdings" panose="05000000000000000000" pitchFamily="2" charset="2"/>
              <a:buNone/>
            </a:pPr>
            <a:r>
              <a:rPr lang="en-US" altLang="zh-CN" sz="2000">
                <a:solidFill>
                  <a:schemeClr val="tx1"/>
                </a:solidFill>
                <a:latin typeface="Times New Roman" panose="02020603050405020304" pitchFamily="18" charset="0"/>
              </a:rPr>
              <a:t>SIG_ERR)</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printf("can't catch </a:t>
            </a:r>
          </a:p>
          <a:p>
            <a:pPr>
              <a:buFont typeface="Wingdings" panose="05000000000000000000" pitchFamily="2" charset="2"/>
              <a:buNone/>
            </a:pPr>
            <a:r>
              <a:rPr lang="en-US" altLang="zh-CN" sz="2000">
                <a:solidFill>
                  <a:schemeClr val="tx1"/>
                </a:solidFill>
                <a:latin typeface="Times New Roman" panose="02020603050405020304" pitchFamily="18" charset="0"/>
              </a:rPr>
              <a:t>SIGINT.\n'");</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a:t>
            </a:r>
          </a:p>
          <a:p>
            <a:pPr>
              <a:buFont typeface="Wingdings" panose="05000000000000000000" pitchFamily="2" charset="2"/>
              <a:buNone/>
            </a:pPr>
            <a:r>
              <a:rPr lang="en-US" altLang="zh-CN" sz="2000">
                <a:solidFill>
                  <a:schemeClr val="tx1"/>
                </a:solidFill>
                <a:latin typeface="Times New Roman" panose="02020603050405020304" pitchFamily="18" charset="0"/>
              </a:rPr>
              <a:t>    kill(getpid(),SIGINT);</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a:t>
            </a:r>
          </a:p>
          <a:p>
            <a:pPr>
              <a:buFont typeface="Wingdings" panose="05000000000000000000" pitchFamily="2" charset="2"/>
              <a:buNone/>
            </a:pPr>
            <a:r>
              <a:rPr lang="en-US" altLang="zh-CN" sz="2000">
                <a:solidFill>
                  <a:schemeClr val="tx1"/>
                </a:solidFill>
                <a:latin typeface="Times New Roman" panose="02020603050405020304" pitchFamily="18" charset="0"/>
              </a:rPr>
              <a:t>    while(1);</a:t>
            </a:r>
            <a:br>
              <a:rPr lang="en-US" altLang="zh-CN" sz="2000">
                <a:solidFill>
                  <a:schemeClr val="tx1"/>
                </a:solidFill>
                <a:latin typeface="Times New Roman" panose="02020603050405020304" pitchFamily="18" charset="0"/>
              </a:rPr>
            </a:br>
            <a:r>
              <a:rPr lang="en-US" altLang="zh-CN" sz="2000">
                <a:solidFill>
                  <a:schemeClr val="tx1"/>
                </a:solidFill>
                <a:latin typeface="Times New Roman" panose="02020603050405020304" pitchFamily="18" charset="0"/>
              </a:rPr>
              <a:t>    return 0;</a:t>
            </a:r>
            <a:r>
              <a:rPr lang="en-US" altLang="zh-CN" sz="2000" b="0"/>
              <a:t/>
            </a:r>
            <a:br>
              <a:rPr lang="en-US" altLang="zh-CN" sz="2000" b="0"/>
            </a:br>
            <a:r>
              <a:rPr lang="en-US" altLang="zh-CN" sz="2000" b="0"/>
              <a:t>}</a:t>
            </a:r>
            <a:endParaRPr lang="zh-CN" altLang="en-US" sz="200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122238" y="685800"/>
            <a:ext cx="8842375" cy="731838"/>
          </a:xfrm>
        </p:spPr>
        <p:txBody>
          <a:bodyPr/>
          <a:lstStyle/>
          <a:p>
            <a:pPr marL="533400" indent="-533400" eaLnBrk="1" hangingPunct="1">
              <a:lnSpc>
                <a:spcPct val="130000"/>
              </a:lnSpc>
              <a:spcBef>
                <a:spcPct val="30000"/>
              </a:spcBef>
              <a:buClr>
                <a:schemeClr val="tx2"/>
              </a:buClr>
              <a:buSzPct val="95000"/>
              <a:defRPr/>
            </a:pPr>
            <a:r>
              <a:rPr lang="en-US" altLang="zh-CN" sz="3200" dirty="0" smtClean="0">
                <a:solidFill>
                  <a:srgbClr val="990000"/>
                </a:solidFill>
                <a:latin typeface="Times New Roman" panose="02020603050405020304" pitchFamily="18" charset="0"/>
                <a:ea typeface="宋体" panose="02010600030101010101" pitchFamily="2" charset="-122"/>
                <a:cs typeface="+mn-cs"/>
              </a:rPr>
              <a:t>6. </a:t>
            </a:r>
            <a:r>
              <a:rPr lang="en-US" altLang="zh-CN" sz="3200" dirty="0">
                <a:solidFill>
                  <a:srgbClr val="990000"/>
                </a:solidFill>
                <a:latin typeface="Times New Roman" panose="02020603050405020304" pitchFamily="18" charset="0"/>
                <a:ea typeface="宋体" panose="02010600030101010101" pitchFamily="2" charset="-122"/>
                <a:cs typeface="+mn-cs"/>
              </a:rPr>
              <a:t>Linux</a:t>
            </a:r>
            <a:r>
              <a:rPr lang="zh-CN" altLang="en-US" sz="3200" dirty="0">
                <a:solidFill>
                  <a:srgbClr val="990000"/>
                </a:solidFill>
                <a:latin typeface="Times New Roman" panose="02020603050405020304" pitchFamily="18" charset="0"/>
                <a:ea typeface="宋体" panose="02010600030101010101" pitchFamily="2" charset="-122"/>
                <a:cs typeface="+mn-cs"/>
              </a:rPr>
              <a:t>进程间通信</a:t>
            </a:r>
            <a:r>
              <a:rPr lang="en-US" altLang="zh-CN" sz="3200" dirty="0">
                <a:solidFill>
                  <a:srgbClr val="990000"/>
                </a:solidFill>
                <a:latin typeface="Times New Roman" panose="02020603050405020304" pitchFamily="18" charset="0"/>
                <a:ea typeface="宋体" panose="02010600030101010101" pitchFamily="2" charset="-122"/>
                <a:cs typeface="+mn-cs"/>
              </a:rPr>
              <a:t>—</a:t>
            </a:r>
            <a:r>
              <a:rPr lang="zh-CN" altLang="en-US" sz="3200" dirty="0">
                <a:solidFill>
                  <a:srgbClr val="990000"/>
                </a:solidFill>
                <a:latin typeface="Times New Roman" panose="02020603050405020304" pitchFamily="18" charset="0"/>
                <a:ea typeface="宋体" panose="02010600030101010101" pitchFamily="2" charset="-122"/>
                <a:cs typeface="+mn-cs"/>
              </a:rPr>
              <a:t>管道和有名管道</a:t>
            </a:r>
          </a:p>
        </p:txBody>
      </p:sp>
      <p:sp>
        <p:nvSpPr>
          <p:cNvPr id="21507" name="Rectangle 3"/>
          <p:cNvSpPr>
            <a:spLocks noGrp="1" noRot="1" noChangeArrowheads="1"/>
          </p:cNvSpPr>
          <p:nvPr>
            <p:ph type="body" idx="1"/>
          </p:nvPr>
        </p:nvSpPr>
        <p:spPr>
          <a:xfrm>
            <a:off x="273050" y="1608138"/>
            <a:ext cx="8691563" cy="4560887"/>
          </a:xfrm>
        </p:spPr>
        <p:txBody>
          <a:bodyPr/>
          <a:lstStyle/>
          <a:p>
            <a:pPr>
              <a:lnSpc>
                <a:spcPct val="80000"/>
              </a:lnSpc>
            </a:pPr>
            <a:r>
              <a:rPr lang="zh-CN" altLang="en-US" sz="2400" b="1" smtClean="0">
                <a:solidFill>
                  <a:schemeClr val="tx1"/>
                </a:solidFill>
                <a:effectLst/>
                <a:latin typeface="Times New Roman" panose="02020603050405020304" pitchFamily="18" charset="0"/>
                <a:ea typeface="宋体" panose="02010600030101010101" pitchFamily="2" charset="-122"/>
              </a:rPr>
              <a:t>管道用于具有亲缘关系进程间的通信</a:t>
            </a:r>
          </a:p>
          <a:p>
            <a:pPr lvl="1">
              <a:lnSpc>
                <a:spcPct val="125000"/>
              </a:lnSpc>
            </a:pPr>
            <a:r>
              <a:rPr lang="zh-CN" altLang="en-US" sz="2000" b="1" smtClean="0">
                <a:solidFill>
                  <a:schemeClr val="tx1"/>
                </a:solidFill>
                <a:effectLst/>
                <a:latin typeface="Times New Roman" panose="02020603050405020304" pitchFamily="18" charset="0"/>
                <a:ea typeface="宋体" panose="02010600030101010101" pitchFamily="2" charset="-122"/>
              </a:rPr>
              <a:t>管道是半双工的，数据只能单向流动（双方通信需建立两个管道）</a:t>
            </a:r>
          </a:p>
          <a:p>
            <a:pPr lvl="1">
              <a:lnSpc>
                <a:spcPct val="125000"/>
              </a:lnSpc>
            </a:pPr>
            <a:r>
              <a:rPr lang="zh-CN" altLang="en-US" sz="2000" b="1" smtClean="0">
                <a:solidFill>
                  <a:schemeClr val="tx1"/>
                </a:solidFill>
                <a:effectLst/>
                <a:latin typeface="Times New Roman" panose="02020603050405020304" pitchFamily="18" charset="0"/>
                <a:ea typeface="宋体" panose="02010600030101010101" pitchFamily="2" charset="-122"/>
              </a:rPr>
              <a:t>管道只能用于父子进程或兄弟进程之间</a:t>
            </a:r>
          </a:p>
          <a:p>
            <a:pPr lvl="1">
              <a:lnSpc>
                <a:spcPct val="125000"/>
              </a:lnSpc>
            </a:pPr>
            <a:r>
              <a:rPr lang="zh-CN" altLang="en-US" sz="2000" b="1" smtClean="0">
                <a:solidFill>
                  <a:schemeClr val="tx1"/>
                </a:solidFill>
                <a:effectLst/>
                <a:latin typeface="Times New Roman" panose="02020603050405020304" pitchFamily="18" charset="0"/>
                <a:ea typeface="宋体" panose="02010600030101010101" pitchFamily="2" charset="-122"/>
              </a:rPr>
              <a:t>管道对于管道两端的进程而言就是一个文件，并单独构成一种文件系统，存在于内存中</a:t>
            </a:r>
          </a:p>
          <a:p>
            <a:pPr lvl="1">
              <a:lnSpc>
                <a:spcPct val="125000"/>
              </a:lnSpc>
            </a:pPr>
            <a:r>
              <a:rPr lang="zh-CN" altLang="en-US" sz="2000" b="1" smtClean="0">
                <a:solidFill>
                  <a:schemeClr val="tx1"/>
                </a:solidFill>
                <a:effectLst/>
                <a:latin typeface="Times New Roman" panose="02020603050405020304" pitchFamily="18" charset="0"/>
                <a:ea typeface="宋体" panose="02010600030101010101" pitchFamily="2" charset="-122"/>
              </a:rPr>
              <a:t>写管道的内容添加在管道缓冲区的末尾，读管道则从缓冲区头部读出</a:t>
            </a:r>
            <a:endParaRPr lang="zh-CN" altLang="en-US" sz="2400" b="1" smtClean="0">
              <a:solidFill>
                <a:schemeClr val="tx1"/>
              </a:solidFill>
              <a:effectLst/>
              <a:latin typeface="Times New Roman" panose="02020603050405020304" pitchFamily="18" charset="0"/>
              <a:ea typeface="宋体" panose="02010600030101010101" pitchFamily="2" charset="-122"/>
            </a:endParaRPr>
          </a:p>
          <a:p>
            <a:pPr>
              <a:lnSpc>
                <a:spcPct val="125000"/>
              </a:lnSpc>
            </a:pPr>
            <a:r>
              <a:rPr lang="zh-CN" altLang="en-US" sz="2400" b="1" smtClean="0">
                <a:solidFill>
                  <a:schemeClr val="tx1"/>
                </a:solidFill>
                <a:effectLst/>
                <a:latin typeface="Times New Roman" panose="02020603050405020304" pitchFamily="18" charset="0"/>
                <a:ea typeface="宋体" panose="02010600030101010101" pitchFamily="2" charset="-122"/>
              </a:rPr>
              <a:t>有名管道在普通管道具备功能基础上，通过给管道命名的方法变成管道文件，允许无亲缘关系进程间通过访问管道文件进行通信</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a:xfrm>
            <a:off x="301625" y="685800"/>
            <a:ext cx="8842375" cy="534988"/>
          </a:xfrm>
        </p:spPr>
        <p:txBody>
          <a:bodyPr/>
          <a:lstStyle/>
          <a:p>
            <a:pPr>
              <a:defRPr/>
            </a:pPr>
            <a:r>
              <a:rPr lang="en-US" altLang="zh-CN" sz="3200" dirty="0" smtClean="0">
                <a:solidFill>
                  <a:srgbClr val="990000"/>
                </a:solidFill>
                <a:latin typeface="Times New Roman" panose="02020603050405020304" pitchFamily="18" charset="0"/>
                <a:ea typeface="宋体" panose="02010600030101010101" pitchFamily="2" charset="-122"/>
                <a:cs typeface="+mn-cs"/>
              </a:rPr>
              <a:t>6. </a:t>
            </a:r>
            <a:r>
              <a:rPr lang="zh-CN" altLang="en-US" sz="3200" dirty="0">
                <a:solidFill>
                  <a:srgbClr val="990000"/>
                </a:solidFill>
                <a:latin typeface="Times New Roman" panose="02020603050405020304" pitchFamily="18" charset="0"/>
                <a:ea typeface="宋体" panose="02010600030101010101" pitchFamily="2" charset="-122"/>
                <a:cs typeface="+mn-cs"/>
              </a:rPr>
              <a:t>管道通信的使用</a:t>
            </a:r>
            <a:r>
              <a:rPr lang="en-US" altLang="zh-CN" sz="3200" dirty="0">
                <a:solidFill>
                  <a:srgbClr val="990000"/>
                </a:solidFill>
                <a:latin typeface="Times New Roman" panose="02020603050405020304" pitchFamily="18" charset="0"/>
                <a:ea typeface="宋体" panose="02010600030101010101" pitchFamily="2" charset="-122"/>
                <a:cs typeface="+mn-cs"/>
              </a:rPr>
              <a:t>—</a:t>
            </a:r>
            <a:r>
              <a:rPr lang="zh-CN" altLang="en-US" sz="3200" dirty="0">
                <a:solidFill>
                  <a:srgbClr val="990000"/>
                </a:solidFill>
                <a:latin typeface="Times New Roman" panose="02020603050405020304" pitchFamily="18" charset="0"/>
                <a:ea typeface="宋体" panose="02010600030101010101" pitchFamily="2" charset="-122"/>
                <a:cs typeface="+mn-cs"/>
              </a:rPr>
              <a:t>无名管道的使用</a:t>
            </a:r>
          </a:p>
        </p:txBody>
      </p:sp>
      <p:sp>
        <p:nvSpPr>
          <p:cNvPr id="22531" name="Rectangle 3"/>
          <p:cNvSpPr>
            <a:spLocks noGrp="1" noRot="1" noChangeArrowheads="1"/>
          </p:cNvSpPr>
          <p:nvPr>
            <p:ph type="body" idx="1"/>
          </p:nvPr>
        </p:nvSpPr>
        <p:spPr>
          <a:xfrm>
            <a:off x="301625" y="1220788"/>
            <a:ext cx="8540750" cy="5281612"/>
          </a:xfrm>
        </p:spPr>
        <p:txBody>
          <a:bodyPr/>
          <a:lstStyle/>
          <a:p>
            <a:r>
              <a:rPr lang="en-US" altLang="zh-CN" sz="2400" b="1" smtClean="0">
                <a:solidFill>
                  <a:schemeClr val="tx1"/>
                </a:solidFill>
                <a:effectLst/>
                <a:latin typeface="Times New Roman" panose="02020603050405020304" pitchFamily="18" charset="0"/>
                <a:ea typeface="宋体" panose="02010600030101010101" pitchFamily="2" charset="-122"/>
              </a:rPr>
              <a:t>int pipefd[2]; 	int pipe(pipefd);	/*</a:t>
            </a:r>
            <a:r>
              <a:rPr lang="zh-CN" altLang="en-US" sz="2400" b="1" smtClean="0">
                <a:solidFill>
                  <a:schemeClr val="tx1"/>
                </a:solidFill>
                <a:effectLst/>
                <a:latin typeface="Times New Roman" panose="02020603050405020304" pitchFamily="18" charset="0"/>
                <a:ea typeface="宋体" panose="02010600030101010101" pitchFamily="2" charset="-122"/>
              </a:rPr>
              <a:t>创建无名管道*</a:t>
            </a:r>
            <a:r>
              <a:rPr lang="en-US" altLang="zh-CN" sz="2400" b="1" smtClean="0">
                <a:solidFill>
                  <a:schemeClr val="tx1"/>
                </a:solidFill>
                <a:effectLst/>
                <a:latin typeface="Times New Roman" panose="02020603050405020304" pitchFamily="18" charset="0"/>
                <a:ea typeface="宋体" panose="02010600030101010101" pitchFamily="2" charset="-122"/>
              </a:rPr>
              <a:t>/</a:t>
            </a:r>
            <a:br>
              <a:rPr lang="en-US" altLang="zh-CN" sz="2400" b="1" smtClean="0">
                <a:solidFill>
                  <a:schemeClr val="tx1"/>
                </a:solidFill>
                <a:effectLst/>
                <a:latin typeface="Times New Roman" panose="02020603050405020304" pitchFamily="18" charset="0"/>
                <a:ea typeface="宋体" panose="02010600030101010101" pitchFamily="2" charset="-122"/>
              </a:rPr>
            </a:br>
            <a:r>
              <a:rPr lang="en-US" altLang="zh-CN" sz="2400" b="1" smtClean="0">
                <a:solidFill>
                  <a:schemeClr val="tx1"/>
                </a:solidFill>
                <a:effectLst/>
                <a:latin typeface="Times New Roman" panose="02020603050405020304" pitchFamily="18" charset="0"/>
                <a:ea typeface="宋体" panose="02010600030101010101" pitchFamily="2" charset="-122"/>
              </a:rPr>
              <a:t>pipefd[0]</a:t>
            </a:r>
            <a:r>
              <a:rPr lang="zh-CN" altLang="en-US" sz="2400" b="1" smtClean="0">
                <a:solidFill>
                  <a:schemeClr val="tx1"/>
                </a:solidFill>
                <a:effectLst/>
                <a:latin typeface="Times New Roman" panose="02020603050405020304" pitchFamily="18" charset="0"/>
                <a:ea typeface="宋体" panose="02010600030101010101" pitchFamily="2" charset="-122"/>
              </a:rPr>
              <a:t>只能用于读</a:t>
            </a:r>
            <a:r>
              <a:rPr lang="en-US" altLang="zh-CN" sz="2400" b="1" smtClean="0">
                <a:solidFill>
                  <a:schemeClr val="tx1"/>
                </a:solidFill>
                <a:effectLst/>
                <a:latin typeface="Times New Roman" panose="02020603050405020304" pitchFamily="18" charset="0"/>
                <a:ea typeface="宋体" panose="02010600030101010101" pitchFamily="2" charset="-122"/>
              </a:rPr>
              <a:t>;  	pipe[1]</a:t>
            </a:r>
            <a:r>
              <a:rPr lang="zh-CN" altLang="en-US" sz="2400" b="1" smtClean="0">
                <a:solidFill>
                  <a:schemeClr val="tx1"/>
                </a:solidFill>
                <a:effectLst/>
                <a:latin typeface="Times New Roman" panose="02020603050405020304" pitchFamily="18" charset="0"/>
                <a:ea typeface="宋体" panose="02010600030101010101" pitchFamily="2" charset="-122"/>
              </a:rPr>
              <a:t>只能用于写</a:t>
            </a:r>
            <a:r>
              <a:rPr lang="zh-CN" altLang="en-US" sz="2400" smtClean="0">
                <a:effectLst/>
                <a:ea typeface="宋体" panose="02010600030101010101" pitchFamily="2" charset="-122"/>
              </a:rPr>
              <a:t/>
            </a:r>
            <a:br>
              <a:rPr lang="zh-CN" altLang="en-US" sz="2400" smtClean="0">
                <a:effectLst/>
                <a:ea typeface="宋体" panose="02010600030101010101" pitchFamily="2" charset="-122"/>
              </a:rPr>
            </a:br>
            <a:endParaRPr lang="en-US" altLang="zh-CN" sz="2400" b="1" smtClean="0">
              <a:solidFill>
                <a:schemeClr val="tx1"/>
              </a:solidFill>
              <a:effectLst/>
              <a:latin typeface="Times New Roman" panose="02020603050405020304" pitchFamily="18" charset="0"/>
              <a:ea typeface="宋体" panose="02010600030101010101" pitchFamily="2" charset="-122"/>
            </a:endParaRPr>
          </a:p>
          <a:p>
            <a:r>
              <a:rPr lang="zh-CN" altLang="en-US" sz="2400" b="1" smtClean="0">
                <a:solidFill>
                  <a:schemeClr val="tx1"/>
                </a:solidFill>
                <a:effectLst/>
                <a:latin typeface="Times New Roman" panose="02020603050405020304" pitchFamily="18" charset="0"/>
                <a:ea typeface="宋体" panose="02010600030101010101" pitchFamily="2" charset="-122"/>
              </a:rPr>
              <a:t>将数据写入管道：</a:t>
            </a:r>
            <a:r>
              <a:rPr lang="en-US" altLang="zh-CN" sz="2400" b="1" smtClean="0">
                <a:solidFill>
                  <a:schemeClr val="tx1"/>
                </a:solidFill>
                <a:effectLst/>
                <a:latin typeface="Times New Roman" panose="02020603050405020304" pitchFamily="18" charset="0"/>
                <a:ea typeface="宋体" panose="02010600030101010101" pitchFamily="2" charset="-122"/>
              </a:rPr>
              <a:t>write()</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管道长度受到限制，管道满时写入操作将被阻塞，直到管道中的数据被读取</a:t>
            </a:r>
          </a:p>
          <a:p>
            <a:pPr lvl="1"/>
            <a:r>
              <a:rPr lang="en-US" altLang="zh-CN" sz="2000" b="1" smtClean="0">
                <a:solidFill>
                  <a:schemeClr val="tx1"/>
                </a:solidFill>
                <a:effectLst/>
                <a:latin typeface="Times New Roman" panose="02020603050405020304" pitchFamily="18" charset="0"/>
                <a:ea typeface="宋体" panose="02010600030101010101" pitchFamily="2" charset="-122"/>
              </a:rPr>
              <a:t>fcntl()</a:t>
            </a:r>
            <a:r>
              <a:rPr lang="zh-CN" altLang="en-US" sz="2000" b="1" smtClean="0">
                <a:solidFill>
                  <a:schemeClr val="tx1"/>
                </a:solidFill>
                <a:effectLst/>
                <a:latin typeface="Times New Roman" panose="02020603050405020304" pitchFamily="18" charset="0"/>
                <a:ea typeface="宋体" panose="02010600030101010101" pitchFamily="2" charset="-122"/>
              </a:rPr>
              <a:t>可将管道设置为非阻塞模式</a:t>
            </a:r>
          </a:p>
          <a:p>
            <a:r>
              <a:rPr lang="zh-CN" altLang="en-US" sz="2400" b="1" smtClean="0">
                <a:solidFill>
                  <a:schemeClr val="tx1"/>
                </a:solidFill>
                <a:effectLst/>
                <a:latin typeface="Times New Roman" panose="02020603050405020304" pitchFamily="18" charset="0"/>
                <a:ea typeface="宋体" panose="02010600030101010101" pitchFamily="2" charset="-122"/>
              </a:rPr>
              <a:t>从管道读取数据：</a:t>
            </a:r>
            <a:r>
              <a:rPr lang="en-US" altLang="zh-CN" sz="2400" b="1" smtClean="0">
                <a:solidFill>
                  <a:schemeClr val="tx1"/>
                </a:solidFill>
                <a:effectLst/>
                <a:latin typeface="Times New Roman" panose="02020603050405020304" pitchFamily="18" charset="0"/>
                <a:ea typeface="宋体" panose="02010600030101010101" pitchFamily="2" charset="-122"/>
              </a:rPr>
              <a:t>read()</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当数据被读取后，数据将自动被管道清除</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不能由一个进程向多个进程同时传递同一个数据</a:t>
            </a:r>
          </a:p>
          <a:p>
            <a:pPr lvl="1"/>
            <a:r>
              <a:rPr lang="en-US" altLang="zh-CN" sz="2000" b="1" smtClean="0">
                <a:solidFill>
                  <a:schemeClr val="tx1"/>
                </a:solidFill>
                <a:effectLst/>
                <a:latin typeface="Times New Roman" panose="02020603050405020304" pitchFamily="18" charset="0"/>
                <a:ea typeface="宋体" panose="02010600030101010101" pitchFamily="2" charset="-122"/>
              </a:rPr>
              <a:t>fcntl()</a:t>
            </a:r>
            <a:r>
              <a:rPr lang="zh-CN" altLang="en-US" sz="2000" b="1" smtClean="0">
                <a:solidFill>
                  <a:schemeClr val="tx1"/>
                </a:solidFill>
                <a:effectLst/>
                <a:latin typeface="Times New Roman" panose="02020603050405020304" pitchFamily="18" charset="0"/>
                <a:ea typeface="宋体" panose="02010600030101010101" pitchFamily="2" charset="-122"/>
              </a:rPr>
              <a:t>可将管道读模式设置为非阻塞模式</a:t>
            </a:r>
          </a:p>
          <a:p>
            <a:r>
              <a:rPr lang="zh-CN" altLang="en-US" sz="2400" b="1" smtClean="0">
                <a:solidFill>
                  <a:schemeClr val="tx1"/>
                </a:solidFill>
                <a:effectLst/>
                <a:latin typeface="Times New Roman" panose="02020603050405020304" pitchFamily="18" charset="0"/>
                <a:ea typeface="宋体" panose="02010600030101010101" pitchFamily="2" charset="-122"/>
              </a:rPr>
              <a:t>关闭管道：</a:t>
            </a:r>
            <a:r>
              <a:rPr lang="en-US" altLang="zh-CN" sz="2400" b="1" smtClean="0">
                <a:solidFill>
                  <a:schemeClr val="tx1"/>
                </a:solidFill>
                <a:effectLst/>
                <a:latin typeface="Times New Roman" panose="02020603050405020304" pitchFamily="18" charset="0"/>
                <a:ea typeface="宋体" panose="02010600030101010101" pitchFamily="2" charset="-122"/>
              </a:rPr>
              <a:t>close()</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关闭读端口时，在管道上进行写操作的进程将收到</a:t>
            </a:r>
            <a:r>
              <a:rPr lang="en-US" altLang="zh-CN" sz="2000" b="1" smtClean="0">
                <a:solidFill>
                  <a:schemeClr val="tx1"/>
                </a:solidFill>
                <a:effectLst/>
                <a:latin typeface="Times New Roman" panose="02020603050405020304" pitchFamily="18" charset="0"/>
                <a:ea typeface="宋体" panose="02010600030101010101" pitchFamily="2" charset="-122"/>
              </a:rPr>
              <a:t>SIGPIPE</a:t>
            </a:r>
            <a:r>
              <a:rPr lang="zh-CN" altLang="en-US" sz="2000" b="1" smtClean="0">
                <a:solidFill>
                  <a:schemeClr val="tx1"/>
                </a:solidFill>
                <a:effectLst/>
                <a:latin typeface="Times New Roman" panose="02020603050405020304" pitchFamily="18" charset="0"/>
                <a:ea typeface="宋体" panose="02010600030101010101" pitchFamily="2" charset="-122"/>
              </a:rPr>
              <a:t>信号</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关闭写端口时，进行读操作的</a:t>
            </a:r>
            <a:r>
              <a:rPr lang="en-US" altLang="zh-CN" sz="2000" b="1" smtClean="0">
                <a:solidFill>
                  <a:schemeClr val="tx1"/>
                </a:solidFill>
                <a:effectLst/>
                <a:latin typeface="Times New Roman" panose="02020603050405020304" pitchFamily="18" charset="0"/>
                <a:ea typeface="宋体" panose="02010600030101010101" pitchFamily="2" charset="-122"/>
              </a:rPr>
              <a:t>read()</a:t>
            </a:r>
            <a:r>
              <a:rPr lang="zh-CN" altLang="en-US" sz="2000" b="1" smtClean="0">
                <a:solidFill>
                  <a:schemeClr val="tx1"/>
                </a:solidFill>
                <a:effectLst/>
                <a:latin typeface="Times New Roman" panose="02020603050405020304" pitchFamily="18" charset="0"/>
                <a:ea typeface="宋体" panose="02010600030101010101" pitchFamily="2" charset="-122"/>
              </a:rPr>
              <a:t>函数将返回</a:t>
            </a:r>
            <a:r>
              <a:rPr lang="en-US" altLang="zh-CN" sz="2000" b="1" smtClean="0">
                <a:solidFill>
                  <a:schemeClr val="tx1"/>
                </a:solidFill>
                <a:effectLst/>
                <a:latin typeface="Times New Roman" panose="02020603050405020304" pitchFamily="18" charset="0"/>
                <a:ea typeface="宋体" panose="02010600030101010101" pitchFamily="2" charset="-122"/>
              </a:rPr>
              <a:t>0</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363538" y="595313"/>
            <a:ext cx="8393112" cy="534987"/>
          </a:xfrm>
        </p:spPr>
        <p:txBody>
          <a:bodyPr/>
          <a:lstStyle/>
          <a:p>
            <a:pPr>
              <a:defRPr/>
            </a:pPr>
            <a:r>
              <a:rPr lang="en-US" altLang="zh-CN" sz="3200" dirty="0" smtClean="0">
                <a:solidFill>
                  <a:srgbClr val="990000"/>
                </a:solidFill>
                <a:latin typeface="Times New Roman" panose="02020603050405020304" pitchFamily="18" charset="0"/>
                <a:ea typeface="宋体" panose="02010600030101010101" pitchFamily="2" charset="-122"/>
                <a:cs typeface="+mn-cs"/>
              </a:rPr>
              <a:t>6. </a:t>
            </a:r>
            <a:r>
              <a:rPr lang="zh-CN" altLang="en-US" sz="3200" dirty="0">
                <a:solidFill>
                  <a:srgbClr val="990000"/>
                </a:solidFill>
                <a:latin typeface="Times New Roman" panose="02020603050405020304" pitchFamily="18" charset="0"/>
                <a:ea typeface="宋体" panose="02010600030101010101" pitchFamily="2" charset="-122"/>
                <a:cs typeface="+mn-cs"/>
              </a:rPr>
              <a:t>管道通信的使用</a:t>
            </a:r>
            <a:r>
              <a:rPr lang="en-US" altLang="zh-CN" sz="3200" dirty="0">
                <a:solidFill>
                  <a:srgbClr val="990000"/>
                </a:solidFill>
                <a:latin typeface="Times New Roman" panose="02020603050405020304" pitchFamily="18" charset="0"/>
                <a:ea typeface="宋体" panose="02010600030101010101" pitchFamily="2" charset="-122"/>
                <a:cs typeface="+mn-cs"/>
              </a:rPr>
              <a:t>—</a:t>
            </a:r>
            <a:r>
              <a:rPr lang="zh-CN" altLang="en-US" sz="3200" dirty="0">
                <a:solidFill>
                  <a:srgbClr val="990000"/>
                </a:solidFill>
                <a:latin typeface="Times New Roman" panose="02020603050405020304" pitchFamily="18" charset="0"/>
                <a:ea typeface="宋体" panose="02010600030101010101" pitchFamily="2" charset="-122"/>
                <a:cs typeface="+mn-cs"/>
              </a:rPr>
              <a:t>命名管道的创建与读写</a:t>
            </a:r>
          </a:p>
        </p:txBody>
      </p:sp>
      <p:sp>
        <p:nvSpPr>
          <p:cNvPr id="23555" name="Rectangle 3"/>
          <p:cNvSpPr>
            <a:spLocks noGrp="1" noRot="1" noChangeArrowheads="1"/>
          </p:cNvSpPr>
          <p:nvPr>
            <p:ph type="body" idx="1"/>
          </p:nvPr>
        </p:nvSpPr>
        <p:spPr>
          <a:xfrm>
            <a:off x="363538" y="1557338"/>
            <a:ext cx="8540750" cy="3509962"/>
          </a:xfrm>
        </p:spPr>
        <p:txBody>
          <a:bodyPr/>
          <a:lstStyle/>
          <a:p>
            <a:r>
              <a:rPr lang="zh-CN" altLang="fr-FR" sz="2400" b="1" smtClean="0">
                <a:solidFill>
                  <a:schemeClr val="tx1"/>
                </a:solidFill>
                <a:effectLst/>
                <a:latin typeface="Times New Roman" panose="02020603050405020304" pitchFamily="18" charset="0"/>
                <a:ea typeface="宋体" panose="02010600030101010101" pitchFamily="2" charset="-122"/>
              </a:rPr>
              <a:t>创建命名管道：</a:t>
            </a:r>
          </a:p>
          <a:p>
            <a:pPr>
              <a:buFont typeface="Wingdings" panose="05000000000000000000" pitchFamily="2" charset="2"/>
              <a:buNone/>
            </a:pPr>
            <a:r>
              <a:rPr lang="fr-FR" altLang="zh-CN" sz="2400" b="1" smtClean="0">
                <a:solidFill>
                  <a:schemeClr val="tx1"/>
                </a:solidFill>
                <a:effectLst/>
                <a:latin typeface="Times New Roman" panose="02020603050405020304" pitchFamily="18" charset="0"/>
                <a:ea typeface="宋体" panose="02010600030101010101" pitchFamily="2" charset="-122"/>
              </a:rPr>
              <a:t>	</a:t>
            </a:r>
            <a:r>
              <a:rPr lang="fr-FR" altLang="zh-CN" sz="2000" b="1" smtClean="0">
                <a:solidFill>
                  <a:schemeClr val="tx1"/>
                </a:solidFill>
                <a:effectLst/>
                <a:latin typeface="Times New Roman" panose="02020603050405020304" pitchFamily="18" charset="0"/>
                <a:ea typeface="宋体" panose="02010600030101010101" pitchFamily="2" charset="-122"/>
              </a:rPr>
              <a:t>int mknod(const char *path, mode_t mod, dev_t dev)</a:t>
            </a:r>
            <a:r>
              <a:rPr lang="zh-CN" altLang="fr-FR" sz="2000" b="1" smtClean="0">
                <a:solidFill>
                  <a:schemeClr val="tx1"/>
                </a:solidFill>
                <a:effectLst/>
                <a:latin typeface="Times New Roman" panose="02020603050405020304" pitchFamily="18" charset="0"/>
                <a:ea typeface="宋体" panose="02010600030101010101" pitchFamily="2" charset="-122"/>
              </a:rPr>
              <a:t>；</a:t>
            </a:r>
          </a:p>
          <a:p>
            <a:pPr>
              <a:buFont typeface="Wingdings" panose="05000000000000000000" pitchFamily="2" charset="2"/>
              <a:buNone/>
            </a:pPr>
            <a:r>
              <a:rPr lang="fr-FR" altLang="zh-CN" sz="2000" b="1" smtClean="0">
                <a:solidFill>
                  <a:schemeClr val="tx1"/>
                </a:solidFill>
                <a:effectLst/>
                <a:latin typeface="Times New Roman" panose="02020603050405020304" pitchFamily="18" charset="0"/>
                <a:ea typeface="宋体" panose="02010600030101010101" pitchFamily="2" charset="-122"/>
              </a:rPr>
              <a:t>	int mkfifo(const char *path, mode_t mode)</a:t>
            </a:r>
            <a:r>
              <a:rPr lang="zh-CN" altLang="fr-FR" sz="2000" b="1" smtClean="0">
                <a:solidFill>
                  <a:schemeClr val="tx1"/>
                </a:solidFill>
                <a:effectLst/>
                <a:latin typeface="Times New Roman" panose="02020603050405020304" pitchFamily="18" charset="0"/>
                <a:ea typeface="宋体" panose="02010600030101010101" pitchFamily="2" charset="-122"/>
              </a:rPr>
              <a:t>；</a:t>
            </a:r>
          </a:p>
          <a:p>
            <a:endParaRPr lang="zh-CN" altLang="en-US" sz="2400" b="1" smtClean="0">
              <a:solidFill>
                <a:schemeClr val="tx1"/>
              </a:solidFill>
              <a:effectLst/>
              <a:latin typeface="Times New Roman" panose="02020603050405020304" pitchFamily="18" charset="0"/>
              <a:ea typeface="宋体" panose="02010600030101010101" pitchFamily="2" charset="-122"/>
            </a:endParaRPr>
          </a:p>
          <a:p>
            <a:r>
              <a:rPr lang="zh-CN" altLang="en-US" sz="2400" b="1" smtClean="0">
                <a:solidFill>
                  <a:schemeClr val="tx1"/>
                </a:solidFill>
                <a:effectLst/>
                <a:latin typeface="Times New Roman" panose="02020603050405020304" pitchFamily="18" charset="0"/>
                <a:ea typeface="宋体" panose="02010600030101010101" pitchFamily="2" charset="-122"/>
              </a:rPr>
              <a:t>命名管道必须先调用</a:t>
            </a:r>
            <a:r>
              <a:rPr lang="en-US" altLang="zh-CN" sz="2400" b="1" smtClean="0">
                <a:solidFill>
                  <a:schemeClr val="tx1"/>
                </a:solidFill>
                <a:effectLst/>
                <a:latin typeface="Times New Roman" panose="02020603050405020304" pitchFamily="18" charset="0"/>
                <a:ea typeface="宋体" panose="02010600030101010101" pitchFamily="2" charset="-122"/>
              </a:rPr>
              <a:t>open()</a:t>
            </a:r>
            <a:r>
              <a:rPr lang="zh-CN" altLang="en-US" sz="2400" b="1" smtClean="0">
                <a:solidFill>
                  <a:schemeClr val="tx1"/>
                </a:solidFill>
                <a:effectLst/>
                <a:latin typeface="Times New Roman" panose="02020603050405020304" pitchFamily="18" charset="0"/>
                <a:ea typeface="宋体" panose="02010600030101010101" pitchFamily="2" charset="-122"/>
              </a:rPr>
              <a:t>将其打开</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同时用读写方式</a:t>
            </a:r>
            <a:r>
              <a:rPr lang="en-US" altLang="zh-CN" sz="2000" b="1" smtClean="0">
                <a:solidFill>
                  <a:schemeClr val="tx1"/>
                </a:solidFill>
                <a:effectLst/>
                <a:latin typeface="Times New Roman" panose="02020603050405020304" pitchFamily="18" charset="0"/>
                <a:ea typeface="宋体" panose="02010600030101010101" pitchFamily="2" charset="-122"/>
              </a:rPr>
              <a:t>(O_RDWR)</a:t>
            </a:r>
            <a:r>
              <a:rPr lang="zh-CN" altLang="en-US" sz="2000" b="1" smtClean="0">
                <a:solidFill>
                  <a:schemeClr val="tx1"/>
                </a:solidFill>
                <a:effectLst/>
                <a:latin typeface="Times New Roman" panose="02020603050405020304" pitchFamily="18" charset="0"/>
                <a:ea typeface="宋体" panose="02010600030101010101" pitchFamily="2" charset="-122"/>
              </a:rPr>
              <a:t>打开时，一定不会导致阻塞 </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以只读方式</a:t>
            </a:r>
            <a:r>
              <a:rPr lang="en-US" altLang="zh-CN" sz="2000" b="1" smtClean="0">
                <a:solidFill>
                  <a:schemeClr val="tx1"/>
                </a:solidFill>
                <a:effectLst/>
                <a:latin typeface="Times New Roman" panose="02020603050405020304" pitchFamily="18" charset="0"/>
                <a:ea typeface="宋体" panose="02010600030101010101" pitchFamily="2" charset="-122"/>
              </a:rPr>
              <a:t>(O_RDONLY)</a:t>
            </a:r>
            <a:r>
              <a:rPr lang="zh-CN" altLang="en-US" sz="2000" b="1" smtClean="0">
                <a:solidFill>
                  <a:schemeClr val="tx1"/>
                </a:solidFill>
                <a:effectLst/>
                <a:latin typeface="Times New Roman" panose="02020603050405020304" pitchFamily="18" charset="0"/>
                <a:ea typeface="宋体" panose="02010600030101010101" pitchFamily="2" charset="-122"/>
              </a:rPr>
              <a:t>打开时，调用</a:t>
            </a:r>
            <a:r>
              <a:rPr lang="en-US" altLang="zh-CN" sz="2000" b="1" smtClean="0">
                <a:solidFill>
                  <a:schemeClr val="tx1"/>
                </a:solidFill>
                <a:effectLst/>
                <a:latin typeface="Times New Roman" panose="02020603050405020304" pitchFamily="18" charset="0"/>
                <a:ea typeface="宋体" panose="02010600030101010101" pitchFamily="2" charset="-122"/>
              </a:rPr>
              <a:t>open()</a:t>
            </a:r>
            <a:r>
              <a:rPr lang="zh-CN" altLang="en-US" sz="2000" b="1" smtClean="0">
                <a:solidFill>
                  <a:schemeClr val="tx1"/>
                </a:solidFill>
                <a:effectLst/>
                <a:latin typeface="Times New Roman" panose="02020603050405020304" pitchFamily="18" charset="0"/>
                <a:ea typeface="宋体" panose="02010600030101010101" pitchFamily="2" charset="-122"/>
              </a:rPr>
              <a:t>函数的进程将会被阻塞直到有写方打开管道 </a:t>
            </a:r>
          </a:p>
          <a:p>
            <a:pPr lvl="1"/>
            <a:r>
              <a:rPr lang="zh-CN" altLang="en-US" sz="2000" b="1" smtClean="0">
                <a:solidFill>
                  <a:schemeClr val="tx1"/>
                </a:solidFill>
                <a:effectLst/>
                <a:latin typeface="Times New Roman" panose="02020603050405020304" pitchFamily="18" charset="0"/>
                <a:ea typeface="宋体" panose="02010600030101010101" pitchFamily="2" charset="-122"/>
              </a:rPr>
              <a:t>以写方式</a:t>
            </a:r>
            <a:r>
              <a:rPr lang="en-US" altLang="zh-CN" sz="2000" b="1" smtClean="0">
                <a:solidFill>
                  <a:schemeClr val="tx1"/>
                </a:solidFill>
                <a:effectLst/>
                <a:latin typeface="Times New Roman" panose="02020603050405020304" pitchFamily="18" charset="0"/>
                <a:ea typeface="宋体" panose="02010600030101010101" pitchFamily="2" charset="-122"/>
              </a:rPr>
              <a:t>(O_WRONLY)</a:t>
            </a:r>
            <a:r>
              <a:rPr lang="zh-CN" altLang="en-US" sz="2000" b="1" smtClean="0">
                <a:solidFill>
                  <a:schemeClr val="tx1"/>
                </a:solidFill>
                <a:effectLst/>
                <a:latin typeface="Times New Roman" panose="02020603050405020304" pitchFamily="18" charset="0"/>
                <a:ea typeface="宋体" panose="02010600030101010101" pitchFamily="2" charset="-122"/>
              </a:rPr>
              <a:t>打开时，阻塞直到有读方打开管道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538" y="595313"/>
            <a:ext cx="8393112" cy="534987"/>
          </a:xfrm>
        </p:spPr>
        <p:txBody>
          <a:bodyPr/>
          <a:lstStyle/>
          <a:p>
            <a:pPr marL="571500" indent="-571500">
              <a:spcBef>
                <a:spcPct val="30000"/>
              </a:spcBef>
              <a:buClr>
                <a:schemeClr val="tx2"/>
              </a:buClr>
              <a:buSzPct val="95000"/>
              <a:defRPr/>
            </a:pPr>
            <a:r>
              <a:rPr lang="zh-CN" altLang="en-US" sz="3200" dirty="0">
                <a:solidFill>
                  <a:srgbClr val="800080"/>
                </a:solidFill>
                <a:latin typeface="+mn-lt"/>
                <a:ea typeface="宋体" pitchFamily="2" charset="-122"/>
                <a:cs typeface="+mn-cs"/>
              </a:rPr>
              <a:t>四、实验指导</a:t>
            </a:r>
          </a:p>
        </p:txBody>
      </p:sp>
      <p:sp>
        <p:nvSpPr>
          <p:cNvPr id="24579" name="内容占位符 2"/>
          <p:cNvSpPr>
            <a:spLocks noGrp="1"/>
          </p:cNvSpPr>
          <p:nvPr>
            <p:ph idx="1"/>
          </p:nvPr>
        </p:nvSpPr>
        <p:spPr>
          <a:xfrm>
            <a:off x="144463" y="1504950"/>
            <a:ext cx="4186237" cy="4606925"/>
          </a:xfrm>
          <a:ln>
            <a:solidFill>
              <a:schemeClr val="tx1"/>
            </a:solidFill>
            <a:miter lim="800000"/>
            <a:headEnd/>
            <a:tailEnd/>
          </a:ln>
        </p:spPr>
        <p:txBody>
          <a:bodyPr/>
          <a:lstStyle/>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main( ) {</a:t>
            </a:r>
          </a:p>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    </a:t>
            </a:r>
            <a:r>
              <a:rPr lang="zh-CN" altLang="en-US" sz="2400" b="1" smtClean="0">
                <a:solidFill>
                  <a:schemeClr val="tx1"/>
                </a:solidFill>
                <a:effectLst/>
                <a:latin typeface="Times New Roman" panose="02020603050405020304" pitchFamily="18" charset="0"/>
                <a:ea typeface="宋体" panose="02010600030101010101" pitchFamily="2" charset="-122"/>
              </a:rPr>
              <a:t>创建无名管道；</a:t>
            </a:r>
            <a:endParaRPr lang="en-US" altLang="zh-CN" sz="2400" b="1" smtClean="0">
              <a:solidFill>
                <a:schemeClr val="tx1"/>
              </a:solidFill>
              <a:effectLst/>
              <a:latin typeface="Times New Roman" panose="02020603050405020304" pitchFamily="18" charset="0"/>
              <a:ea typeface="宋体" panose="02010600030101010101" pitchFamily="2" charset="-122"/>
            </a:endParaRPr>
          </a:p>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    </a:t>
            </a:r>
            <a:r>
              <a:rPr lang="zh-CN" altLang="en-US" sz="2400" b="1" smtClean="0">
                <a:solidFill>
                  <a:schemeClr val="tx1"/>
                </a:solidFill>
                <a:effectLst/>
                <a:latin typeface="Times New Roman" panose="02020603050405020304" pitchFamily="18" charset="0"/>
                <a:ea typeface="宋体" panose="02010600030101010101" pitchFamily="2" charset="-122"/>
              </a:rPr>
              <a:t>设置软中断信号</a:t>
            </a:r>
            <a:r>
              <a:rPr lang="en-US" altLang="zh-CN" sz="2400" b="1" smtClean="0">
                <a:solidFill>
                  <a:schemeClr val="tx1"/>
                </a:solidFill>
                <a:effectLst/>
                <a:latin typeface="Times New Roman" panose="02020603050405020304" pitchFamily="18" charset="0"/>
                <a:ea typeface="宋体" panose="02010600030101010101" pitchFamily="2" charset="-122"/>
              </a:rPr>
              <a:t>SIGINT</a:t>
            </a:r>
            <a:r>
              <a:rPr lang="zh-CN" altLang="en-US" sz="2400" b="1" smtClean="0">
                <a:solidFill>
                  <a:schemeClr val="tx1"/>
                </a:solidFill>
                <a:effectLst/>
                <a:latin typeface="Times New Roman" panose="02020603050405020304" pitchFamily="18" charset="0"/>
                <a:ea typeface="宋体" panose="02010600030101010101" pitchFamily="2" charset="-122"/>
              </a:rPr>
              <a:t>；</a:t>
            </a:r>
            <a:endParaRPr lang="en-US" altLang="zh-CN" sz="2400" b="1" smtClean="0">
              <a:solidFill>
                <a:schemeClr val="tx1"/>
              </a:solidFill>
              <a:effectLst/>
              <a:latin typeface="Times New Roman" panose="02020603050405020304" pitchFamily="18" charset="0"/>
              <a:ea typeface="宋体" panose="02010600030101010101" pitchFamily="2" charset="-122"/>
            </a:endParaRPr>
          </a:p>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    </a:t>
            </a:r>
            <a:r>
              <a:rPr lang="zh-CN" altLang="en-US" sz="2400" b="1" smtClean="0">
                <a:solidFill>
                  <a:schemeClr val="tx1"/>
                </a:solidFill>
                <a:effectLst/>
                <a:latin typeface="Times New Roman" panose="02020603050405020304" pitchFamily="18" charset="0"/>
                <a:ea typeface="宋体" panose="02010600030101010101" pitchFamily="2" charset="-122"/>
              </a:rPr>
              <a:t>创建子进程</a:t>
            </a:r>
            <a:r>
              <a:rPr lang="en-US" altLang="zh-CN" sz="2400" b="1" smtClean="0">
                <a:solidFill>
                  <a:schemeClr val="tx1"/>
                </a:solidFill>
                <a:effectLst/>
                <a:latin typeface="Times New Roman" panose="02020603050405020304" pitchFamily="18" charset="0"/>
                <a:ea typeface="宋体" panose="02010600030101010101" pitchFamily="2" charset="-122"/>
              </a:rPr>
              <a:t>1</a:t>
            </a:r>
            <a:r>
              <a:rPr lang="zh-CN" altLang="en-US" sz="2400" b="1" smtClean="0">
                <a:solidFill>
                  <a:schemeClr val="tx1"/>
                </a:solidFill>
                <a:effectLst/>
                <a:latin typeface="Times New Roman" panose="02020603050405020304" pitchFamily="18" charset="0"/>
                <a:ea typeface="宋体" panose="02010600030101010101" pitchFamily="2" charset="-122"/>
              </a:rPr>
              <a:t>、</a:t>
            </a:r>
            <a:r>
              <a:rPr lang="en-US" altLang="zh-CN" sz="2400" b="1" smtClean="0">
                <a:solidFill>
                  <a:schemeClr val="tx1"/>
                </a:solidFill>
                <a:effectLst/>
                <a:latin typeface="Times New Roman" panose="02020603050405020304" pitchFamily="18" charset="0"/>
                <a:ea typeface="宋体" panose="02010600030101010101" pitchFamily="2" charset="-122"/>
              </a:rPr>
              <a:t>2</a:t>
            </a:r>
            <a:r>
              <a:rPr lang="zh-CN" altLang="en-US" sz="2400" b="1" smtClean="0">
                <a:solidFill>
                  <a:schemeClr val="tx1"/>
                </a:solidFill>
                <a:effectLst/>
                <a:latin typeface="Times New Roman" panose="02020603050405020304" pitchFamily="18" charset="0"/>
                <a:ea typeface="宋体" panose="02010600030101010101" pitchFamily="2" charset="-122"/>
              </a:rPr>
              <a:t>；</a:t>
            </a:r>
            <a:endParaRPr lang="en-US" altLang="zh-CN" sz="2400" b="1" smtClean="0">
              <a:solidFill>
                <a:schemeClr val="tx1"/>
              </a:solidFill>
              <a:effectLst/>
              <a:latin typeface="Times New Roman" panose="02020603050405020304" pitchFamily="18" charset="0"/>
              <a:ea typeface="宋体" panose="02010600030101010101" pitchFamily="2" charset="-122"/>
            </a:endParaRPr>
          </a:p>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    </a:t>
            </a:r>
            <a:r>
              <a:rPr lang="zh-CN" altLang="en-US" sz="2400" b="1" smtClean="0">
                <a:solidFill>
                  <a:schemeClr val="tx1"/>
                </a:solidFill>
                <a:effectLst/>
                <a:latin typeface="Times New Roman" panose="02020603050405020304" pitchFamily="18" charset="0"/>
                <a:ea typeface="宋体" panose="02010600030101010101" pitchFamily="2" charset="-122"/>
              </a:rPr>
              <a:t>等待子进程</a:t>
            </a:r>
            <a:r>
              <a:rPr lang="en-US" altLang="zh-CN" sz="2400" b="1" smtClean="0">
                <a:solidFill>
                  <a:schemeClr val="tx1"/>
                </a:solidFill>
                <a:effectLst/>
                <a:latin typeface="Times New Roman" panose="02020603050405020304" pitchFamily="18" charset="0"/>
                <a:ea typeface="宋体" panose="02010600030101010101" pitchFamily="2" charset="-122"/>
              </a:rPr>
              <a:t>1</a:t>
            </a:r>
            <a:r>
              <a:rPr lang="zh-CN" altLang="en-US" sz="2400" b="1" smtClean="0">
                <a:solidFill>
                  <a:schemeClr val="tx1"/>
                </a:solidFill>
                <a:effectLst/>
                <a:latin typeface="Times New Roman" panose="02020603050405020304" pitchFamily="18" charset="0"/>
                <a:ea typeface="宋体" panose="02010600030101010101" pitchFamily="2" charset="-122"/>
              </a:rPr>
              <a:t>、</a:t>
            </a:r>
            <a:r>
              <a:rPr lang="en-US" altLang="zh-CN" sz="2400" b="1" smtClean="0">
                <a:solidFill>
                  <a:schemeClr val="tx1"/>
                </a:solidFill>
                <a:effectLst/>
                <a:latin typeface="Times New Roman" panose="02020603050405020304" pitchFamily="18" charset="0"/>
                <a:ea typeface="宋体" panose="02010600030101010101" pitchFamily="2" charset="-122"/>
              </a:rPr>
              <a:t>2</a:t>
            </a:r>
            <a:r>
              <a:rPr lang="zh-CN" altLang="en-US" sz="2400" b="1" smtClean="0">
                <a:solidFill>
                  <a:schemeClr val="tx1"/>
                </a:solidFill>
                <a:effectLst/>
                <a:latin typeface="Times New Roman" panose="02020603050405020304" pitchFamily="18" charset="0"/>
                <a:ea typeface="宋体" panose="02010600030101010101" pitchFamily="2" charset="-122"/>
              </a:rPr>
              <a:t>退出；</a:t>
            </a:r>
            <a:endParaRPr lang="en-US" altLang="zh-CN" sz="2400" b="1" smtClean="0">
              <a:solidFill>
                <a:schemeClr val="tx1"/>
              </a:solidFill>
              <a:effectLst/>
              <a:latin typeface="Times New Roman" panose="02020603050405020304" pitchFamily="18" charset="0"/>
              <a:ea typeface="宋体" panose="02010600030101010101" pitchFamily="2" charset="-122"/>
            </a:endParaRPr>
          </a:p>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    </a:t>
            </a:r>
            <a:r>
              <a:rPr lang="zh-CN" altLang="en-US" sz="2400" b="1" smtClean="0">
                <a:solidFill>
                  <a:schemeClr val="tx1"/>
                </a:solidFill>
                <a:effectLst/>
                <a:latin typeface="Times New Roman" panose="02020603050405020304" pitchFamily="18" charset="0"/>
                <a:ea typeface="宋体" panose="02010600030101010101" pitchFamily="2" charset="-122"/>
              </a:rPr>
              <a:t>关闭管道；</a:t>
            </a:r>
            <a:endParaRPr lang="en-US" altLang="zh-CN" sz="2400" b="1" smtClean="0">
              <a:solidFill>
                <a:schemeClr val="tx1"/>
              </a:solidFill>
              <a:effectLst/>
              <a:latin typeface="Times New Roman" panose="02020603050405020304" pitchFamily="18" charset="0"/>
              <a:ea typeface="宋体" panose="02010600030101010101" pitchFamily="2" charset="-122"/>
            </a:endParaRPr>
          </a:p>
          <a:p>
            <a:pPr marL="0" indent="0">
              <a:lnSpc>
                <a:spcPct val="150000"/>
              </a:lnSpc>
              <a:buFont typeface="Wingdings" panose="05000000000000000000" pitchFamily="2" charset="2"/>
              <a:buNone/>
            </a:pPr>
            <a:r>
              <a:rPr lang="en-US" altLang="zh-CN" sz="2400" b="1" smtClean="0">
                <a:solidFill>
                  <a:schemeClr val="tx1"/>
                </a:solidFill>
                <a:effectLst/>
                <a:latin typeface="Times New Roman" panose="02020603050405020304" pitchFamily="18" charset="0"/>
                <a:ea typeface="宋体" panose="02010600030101010101" pitchFamily="2" charset="-122"/>
              </a:rPr>
              <a:t>}</a:t>
            </a:r>
          </a:p>
        </p:txBody>
      </p:sp>
      <p:sp>
        <p:nvSpPr>
          <p:cNvPr id="24580" name="内容占位符 2"/>
          <p:cNvSpPr txBox="1">
            <a:spLocks/>
          </p:cNvSpPr>
          <p:nvPr/>
        </p:nvSpPr>
        <p:spPr bwMode="auto">
          <a:xfrm>
            <a:off x="4800600" y="1938338"/>
            <a:ext cx="3956050" cy="2640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nSpc>
                <a:spcPct val="150000"/>
              </a:lnSpc>
              <a:buFont typeface="Wingdings" panose="05000000000000000000" pitchFamily="2" charset="2"/>
              <a:buNone/>
            </a:pPr>
            <a:r>
              <a:rPr lang="zh-CN" altLang="en-US" sz="2400">
                <a:solidFill>
                  <a:schemeClr val="tx1"/>
                </a:solidFill>
                <a:latin typeface="Times New Roman" panose="02020603050405020304" pitchFamily="18" charset="0"/>
              </a:rPr>
              <a:t>父进程信号处理 </a:t>
            </a:r>
            <a:r>
              <a:rPr lang="en-US" altLang="zh-CN" sz="2400">
                <a:solidFill>
                  <a:schemeClr val="tx1"/>
                </a:solidFill>
                <a:latin typeface="Times New Roman" panose="02020603050405020304" pitchFamily="18" charset="0"/>
              </a:rPr>
              <a:t>{</a:t>
            </a:r>
          </a:p>
          <a:p>
            <a:pPr>
              <a:lnSpc>
                <a:spcPct val="15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发</a:t>
            </a:r>
            <a:r>
              <a:rPr lang="en-US" altLang="zh-CN" sz="2400">
                <a:solidFill>
                  <a:schemeClr val="tx1"/>
                </a:solidFill>
                <a:latin typeface="Times New Roman" panose="02020603050405020304" pitchFamily="18" charset="0"/>
              </a:rPr>
              <a:t>SIGUSR1</a:t>
            </a:r>
            <a:r>
              <a:rPr lang="zh-CN" altLang="en-US" sz="2400">
                <a:solidFill>
                  <a:schemeClr val="tx1"/>
                </a:solidFill>
                <a:latin typeface="Times New Roman" panose="02020603050405020304" pitchFamily="18" charset="0"/>
              </a:rPr>
              <a:t>给子进程</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50000"/>
              </a:lnSpc>
              <a:buFont typeface="Wingdings" panose="05000000000000000000" pitchFamily="2" charset="2"/>
              <a:buNone/>
            </a:pPr>
            <a:r>
              <a:rPr lang="zh-CN" altLang="en-US" sz="2400">
                <a:solidFill>
                  <a:schemeClr val="tx1"/>
                </a:solidFill>
                <a:latin typeface="Times New Roman" panose="02020603050405020304" pitchFamily="18" charset="0"/>
              </a:rPr>
              <a:t>    发</a:t>
            </a:r>
            <a:r>
              <a:rPr lang="en-US" altLang="zh-CN" sz="2400">
                <a:solidFill>
                  <a:schemeClr val="tx1"/>
                </a:solidFill>
                <a:latin typeface="Times New Roman" panose="02020603050405020304" pitchFamily="18" charset="0"/>
              </a:rPr>
              <a:t>SIGUSR2</a:t>
            </a:r>
            <a:r>
              <a:rPr lang="zh-CN" altLang="en-US" sz="2400">
                <a:solidFill>
                  <a:schemeClr val="tx1"/>
                </a:solidFill>
                <a:latin typeface="Times New Roman" panose="02020603050405020304" pitchFamily="18" charset="0"/>
              </a:rPr>
              <a:t>给子进程</a:t>
            </a:r>
            <a:r>
              <a:rPr lang="en-US" altLang="zh-CN" sz="2400">
                <a:solidFill>
                  <a:schemeClr val="tx1"/>
                </a:solidFill>
                <a:latin typeface="Times New Roman" panose="02020603050405020304" pitchFamily="18" charset="0"/>
              </a:rPr>
              <a:t>2</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5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376238" y="1133475"/>
            <a:ext cx="822960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nSpc>
                <a:spcPct val="120000"/>
              </a:lnSpc>
              <a:spcBef>
                <a:spcPct val="30000"/>
              </a:spcBef>
              <a:buClr>
                <a:schemeClr val="tx2"/>
              </a:buClr>
              <a:buSzPct val="95000"/>
              <a:defRPr/>
            </a:pPr>
            <a:r>
              <a:rPr lang="zh-CN" altLang="en-US" sz="2000" dirty="0" smtClean="0">
                <a:solidFill>
                  <a:schemeClr val="tx1"/>
                </a:solidFill>
                <a:latin typeface="宋体" panose="02010600030101010101" pitchFamily="2" charset="-122"/>
              </a:rPr>
              <a:t>编写</a:t>
            </a:r>
            <a:r>
              <a:rPr lang="zh-CN" altLang="zh-CN" sz="2000" dirty="0" smtClean="0">
                <a:solidFill>
                  <a:schemeClr val="tx1"/>
                </a:solidFill>
                <a:latin typeface="宋体" panose="02010600030101010101" pitchFamily="2" charset="-122"/>
              </a:rPr>
              <a:t>程序，</a:t>
            </a:r>
            <a:r>
              <a:rPr lang="zh-CN" altLang="en-US" sz="2000" dirty="0" smtClean="0">
                <a:solidFill>
                  <a:schemeClr val="tx1"/>
                </a:solidFill>
                <a:latin typeface="宋体" panose="02010600030101010101" pitchFamily="2" charset="-122"/>
              </a:rPr>
              <a:t>演示多进程并发执行和进程</a:t>
            </a:r>
            <a:r>
              <a:rPr lang="zh-CN" altLang="zh-CN" sz="2000" dirty="0" smtClean="0">
                <a:solidFill>
                  <a:schemeClr val="tx1"/>
                </a:solidFill>
                <a:latin typeface="宋体" panose="02010600030101010101" pitchFamily="2" charset="-122"/>
              </a:rPr>
              <a:t>软中断</a:t>
            </a:r>
            <a:r>
              <a:rPr lang="zh-CN" altLang="en-US" sz="2000" dirty="0" smtClean="0">
                <a:solidFill>
                  <a:schemeClr val="tx1"/>
                </a:solidFill>
                <a:latin typeface="宋体" panose="02010600030101010101" pitchFamily="2" charset="-122"/>
              </a:rPr>
              <a:t>、管道</a:t>
            </a:r>
            <a:r>
              <a:rPr lang="zh-CN" altLang="zh-CN" sz="2000" dirty="0" smtClean="0">
                <a:solidFill>
                  <a:schemeClr val="tx1"/>
                </a:solidFill>
                <a:latin typeface="宋体" panose="02010600030101010101" pitchFamily="2" charset="-122"/>
              </a:rPr>
              <a:t>通信。</a:t>
            </a:r>
          </a:p>
          <a:p>
            <a:pPr>
              <a:lnSpc>
                <a:spcPct val="120000"/>
              </a:lnSpc>
              <a:spcBef>
                <a:spcPct val="30000"/>
              </a:spcBef>
              <a:buClr>
                <a:schemeClr val="tx2"/>
              </a:buClr>
              <a:buSzPct val="95000"/>
              <a:buFont typeface="Arial" panose="020B0604020202020204" pitchFamily="34" charset="0"/>
              <a:buChar char="•"/>
              <a:defRPr/>
            </a:pPr>
            <a:r>
              <a:rPr lang="zh-CN" altLang="en-US" sz="2000" dirty="0" smtClean="0">
                <a:solidFill>
                  <a:schemeClr val="tx1"/>
                </a:solidFill>
                <a:latin typeface="宋体" panose="02010600030101010101" pitchFamily="2" charset="-122"/>
              </a:rPr>
              <a:t>父进程</a:t>
            </a:r>
            <a:r>
              <a:rPr lang="zh-CN" altLang="zh-CN" sz="2000" dirty="0" smtClean="0">
                <a:solidFill>
                  <a:schemeClr val="tx1"/>
                </a:solidFill>
                <a:latin typeface="宋体" panose="02010600030101010101" pitchFamily="2" charset="-122"/>
              </a:rPr>
              <a:t>使用系统调用</a:t>
            </a:r>
            <a:r>
              <a:rPr lang="en-US" altLang="zh-CN" sz="2000" dirty="0" smtClean="0">
                <a:solidFill>
                  <a:schemeClr val="tx1"/>
                </a:solidFill>
                <a:latin typeface="宋体" panose="02010600030101010101" pitchFamily="2" charset="-122"/>
              </a:rPr>
              <a:t>pipe( )</a:t>
            </a:r>
            <a:r>
              <a:rPr lang="zh-CN" altLang="zh-CN" sz="2000" dirty="0" smtClean="0">
                <a:solidFill>
                  <a:schemeClr val="tx1"/>
                </a:solidFill>
                <a:latin typeface="宋体" panose="02010600030101010101" pitchFamily="2" charset="-122"/>
              </a:rPr>
              <a:t>建立一</a:t>
            </a:r>
            <a:r>
              <a:rPr lang="zh-CN" altLang="en-US" sz="2000" dirty="0" smtClean="0">
                <a:solidFill>
                  <a:schemeClr val="tx1"/>
                </a:solidFill>
                <a:latin typeface="宋体" panose="02010600030101010101" pitchFamily="2" charset="-122"/>
              </a:rPr>
              <a:t>个管道</a:t>
            </a:r>
            <a:r>
              <a:rPr lang="en-US" altLang="zh-CN" sz="2000" dirty="0" smtClean="0">
                <a:solidFill>
                  <a:schemeClr val="tx1"/>
                </a:solidFill>
                <a:latin typeface="宋体" panose="02010600030101010101" pitchFamily="2" charset="-122"/>
              </a:rPr>
              <a:t>,</a:t>
            </a:r>
            <a:r>
              <a:rPr lang="zh-CN" altLang="en-US" sz="2000" dirty="0" smtClean="0">
                <a:solidFill>
                  <a:schemeClr val="tx1"/>
                </a:solidFill>
                <a:latin typeface="宋体" panose="02010600030101010101" pitchFamily="2" charset="-122"/>
              </a:rPr>
              <a:t>然后</a:t>
            </a:r>
            <a:r>
              <a:rPr lang="zh-CN" altLang="zh-CN" sz="2000" dirty="0" smtClean="0">
                <a:solidFill>
                  <a:schemeClr val="tx1"/>
                </a:solidFill>
                <a:latin typeface="宋体" panose="02010600030101010101" pitchFamily="2" charset="-122"/>
              </a:rPr>
              <a:t>使用系统调用</a:t>
            </a:r>
            <a:r>
              <a:rPr lang="en-US" altLang="zh-CN" sz="2000" dirty="0" smtClean="0">
                <a:solidFill>
                  <a:schemeClr val="tx1"/>
                </a:solidFill>
                <a:latin typeface="宋体" panose="02010600030101010101" pitchFamily="2" charset="-122"/>
              </a:rPr>
              <a:t>fork()</a:t>
            </a:r>
            <a:r>
              <a:rPr lang="zh-CN" altLang="zh-CN" sz="2000" dirty="0" smtClean="0">
                <a:solidFill>
                  <a:schemeClr val="tx1"/>
                </a:solidFill>
                <a:latin typeface="宋体" panose="02010600030101010101" pitchFamily="2" charset="-122"/>
              </a:rPr>
              <a:t>创建两个子进程，</a:t>
            </a:r>
            <a:r>
              <a:rPr lang="zh-CN" altLang="en-US" sz="2000" dirty="0" smtClean="0">
                <a:solidFill>
                  <a:schemeClr val="tx1"/>
                </a:solidFill>
                <a:latin typeface="宋体" panose="02010600030101010101" pitchFamily="2" charset="-122"/>
              </a:rPr>
              <a:t>子进程</a:t>
            </a:r>
            <a:r>
              <a:rPr lang="en-US" altLang="zh-CN" sz="2000" dirty="0" smtClean="0">
                <a:solidFill>
                  <a:schemeClr val="tx1"/>
                </a:solidFill>
                <a:latin typeface="宋体" panose="02010600030101010101" pitchFamily="2" charset="-122"/>
              </a:rPr>
              <a:t>1</a:t>
            </a:r>
            <a:r>
              <a:rPr lang="zh-CN" altLang="en-US" sz="2000" dirty="0" smtClean="0">
                <a:solidFill>
                  <a:schemeClr val="tx1"/>
                </a:solidFill>
                <a:latin typeface="宋体" panose="02010600030101010101" pitchFamily="2" charset="-122"/>
              </a:rPr>
              <a:t>和子进程</a:t>
            </a:r>
            <a:r>
              <a:rPr lang="en-US" altLang="zh-CN" sz="2000" dirty="0" smtClean="0">
                <a:solidFill>
                  <a:schemeClr val="tx1"/>
                </a:solidFill>
                <a:latin typeface="宋体" panose="02010600030101010101" pitchFamily="2" charset="-122"/>
              </a:rPr>
              <a:t>2</a:t>
            </a:r>
            <a:r>
              <a:rPr lang="zh-CN" altLang="en-US" sz="2000" dirty="0" smtClean="0">
                <a:solidFill>
                  <a:schemeClr val="tx1"/>
                </a:solidFill>
                <a:latin typeface="宋体" panose="02010600030101010101" pitchFamily="2" charset="-122"/>
              </a:rPr>
              <a:t>；</a:t>
            </a:r>
            <a:endParaRPr lang="en-US" altLang="zh-CN" sz="2000" dirty="0" smtClean="0">
              <a:solidFill>
                <a:schemeClr val="tx1"/>
              </a:solidFill>
              <a:latin typeface="宋体" panose="02010600030101010101" pitchFamily="2" charset="-122"/>
            </a:endParaRPr>
          </a:p>
          <a:p>
            <a:pPr>
              <a:lnSpc>
                <a:spcPct val="120000"/>
              </a:lnSpc>
              <a:spcBef>
                <a:spcPct val="30000"/>
              </a:spcBef>
              <a:buClr>
                <a:schemeClr val="tx2"/>
              </a:buClr>
              <a:buSzPct val="95000"/>
              <a:buFont typeface="Arial" panose="020B0604020202020204" pitchFamily="34" charset="0"/>
              <a:buChar char="•"/>
              <a:defRPr/>
            </a:pPr>
            <a:r>
              <a:rPr lang="zh-CN" altLang="en-US" sz="2000" dirty="0" smtClean="0">
                <a:solidFill>
                  <a:schemeClr val="tx1"/>
                </a:solidFill>
                <a:latin typeface="宋体" panose="02010600030101010101" pitchFamily="2" charset="-122"/>
              </a:rPr>
              <a:t>子进程</a:t>
            </a:r>
            <a:r>
              <a:rPr lang="en-US" altLang="zh-CN" sz="2000" dirty="0" smtClean="0">
                <a:solidFill>
                  <a:schemeClr val="tx1"/>
                </a:solidFill>
                <a:latin typeface="宋体" panose="02010600030101010101" pitchFamily="2" charset="-122"/>
              </a:rPr>
              <a:t>1</a:t>
            </a:r>
            <a:r>
              <a:rPr lang="zh-CN" altLang="en-US" sz="2000" dirty="0" smtClean="0">
                <a:solidFill>
                  <a:schemeClr val="tx1"/>
                </a:solidFill>
                <a:latin typeface="宋体" panose="02010600030101010101" pitchFamily="2" charset="-122"/>
              </a:rPr>
              <a:t>每隔</a:t>
            </a:r>
            <a:r>
              <a:rPr lang="en-US" altLang="zh-CN" sz="2000" dirty="0" smtClean="0">
                <a:solidFill>
                  <a:schemeClr val="tx1"/>
                </a:solidFill>
                <a:latin typeface="宋体" panose="02010600030101010101" pitchFamily="2" charset="-122"/>
              </a:rPr>
              <a:t>1</a:t>
            </a:r>
            <a:r>
              <a:rPr lang="zh-CN" altLang="en-US" sz="2000" dirty="0" smtClean="0">
                <a:solidFill>
                  <a:schemeClr val="tx1"/>
                </a:solidFill>
                <a:latin typeface="宋体" panose="02010600030101010101" pitchFamily="2" charset="-122"/>
              </a:rPr>
              <a:t>秒通过管道向子进程</a:t>
            </a:r>
            <a:r>
              <a:rPr lang="en-US" altLang="zh-CN" sz="2000" dirty="0" smtClean="0">
                <a:solidFill>
                  <a:schemeClr val="tx1"/>
                </a:solidFill>
                <a:latin typeface="宋体" panose="02010600030101010101" pitchFamily="2" charset="-122"/>
              </a:rPr>
              <a:t>2</a:t>
            </a:r>
            <a:r>
              <a:rPr lang="zh-CN" altLang="en-US" sz="2000" dirty="0" smtClean="0">
                <a:solidFill>
                  <a:schemeClr val="tx1"/>
                </a:solidFill>
                <a:latin typeface="宋体" panose="02010600030101010101" pitchFamily="2" charset="-122"/>
              </a:rPr>
              <a:t>发送数据</a:t>
            </a:r>
            <a:r>
              <a:rPr lang="en-US" altLang="zh-CN" sz="2000" dirty="0" smtClean="0">
                <a:solidFill>
                  <a:schemeClr val="tx1"/>
                </a:solidFill>
                <a:latin typeface="宋体" panose="02010600030101010101" pitchFamily="2" charset="-122"/>
              </a:rPr>
              <a:t>:</a:t>
            </a:r>
          </a:p>
          <a:p>
            <a:pPr>
              <a:spcBef>
                <a:spcPct val="30000"/>
              </a:spcBef>
              <a:buClr>
                <a:schemeClr val="tx2"/>
              </a:buClr>
              <a:buSzPct val="95000"/>
              <a:defRPr/>
            </a:pPr>
            <a:r>
              <a:rPr lang="en-US" altLang="zh-CN" sz="2000" dirty="0" smtClean="0">
                <a:solidFill>
                  <a:schemeClr val="tx1"/>
                </a:solidFill>
                <a:latin typeface="宋体" panose="02010600030101010101" pitchFamily="2" charset="-122"/>
              </a:rPr>
              <a:t>	I</a:t>
            </a:r>
            <a:r>
              <a:rPr lang="zh-CN" altLang="en-US" sz="2000" dirty="0" smtClean="0">
                <a:solidFill>
                  <a:schemeClr val="tx1"/>
                </a:solidFill>
                <a:latin typeface="宋体" panose="02010600030101010101" pitchFamily="2" charset="-122"/>
              </a:rPr>
              <a:t> </a:t>
            </a:r>
            <a:r>
              <a:rPr lang="en-US" altLang="zh-CN" sz="2000" dirty="0" smtClean="0">
                <a:solidFill>
                  <a:schemeClr val="tx1"/>
                </a:solidFill>
                <a:latin typeface="宋体" panose="02010600030101010101" pitchFamily="2" charset="-122"/>
              </a:rPr>
              <a:t>send you x times. (x</a:t>
            </a:r>
            <a:r>
              <a:rPr lang="zh-CN" altLang="en-US" sz="2000" dirty="0" smtClean="0">
                <a:solidFill>
                  <a:schemeClr val="tx1"/>
                </a:solidFill>
                <a:latin typeface="宋体" panose="02010600030101010101" pitchFamily="2" charset="-122"/>
              </a:rPr>
              <a:t>初值为</a:t>
            </a:r>
            <a:r>
              <a:rPr lang="en-US" altLang="zh-CN" sz="2000" dirty="0" smtClean="0">
                <a:solidFill>
                  <a:schemeClr val="tx1"/>
                </a:solidFill>
                <a:latin typeface="宋体" panose="02010600030101010101" pitchFamily="2" charset="-122"/>
              </a:rPr>
              <a:t>1</a:t>
            </a:r>
            <a:r>
              <a:rPr lang="zh-CN" altLang="en-US" sz="2000" dirty="0" smtClean="0">
                <a:solidFill>
                  <a:schemeClr val="tx1"/>
                </a:solidFill>
                <a:latin typeface="宋体" panose="02010600030101010101" pitchFamily="2" charset="-122"/>
              </a:rPr>
              <a:t>，每次发送后做加一操作）</a:t>
            </a:r>
            <a:endParaRPr lang="en-US" altLang="zh-CN" sz="2000" dirty="0" smtClean="0">
              <a:solidFill>
                <a:schemeClr val="tx1"/>
              </a:solidFill>
              <a:latin typeface="宋体" panose="02010600030101010101" pitchFamily="2" charset="-122"/>
            </a:endParaRPr>
          </a:p>
          <a:p>
            <a:pPr>
              <a:lnSpc>
                <a:spcPct val="120000"/>
              </a:lnSpc>
              <a:spcBef>
                <a:spcPct val="30000"/>
              </a:spcBef>
              <a:buClr>
                <a:schemeClr val="tx2"/>
              </a:buClr>
              <a:buSzPct val="95000"/>
              <a:defRPr/>
            </a:pPr>
            <a:r>
              <a:rPr lang="en-US" altLang="zh-CN" sz="2000" dirty="0" smtClean="0">
                <a:solidFill>
                  <a:schemeClr val="tx1"/>
                </a:solidFill>
                <a:latin typeface="宋体" panose="02010600030101010101" pitchFamily="2" charset="-122"/>
              </a:rPr>
              <a:t>	</a:t>
            </a:r>
            <a:r>
              <a:rPr lang="zh-CN" altLang="en-US" sz="2000" dirty="0" smtClean="0">
                <a:solidFill>
                  <a:schemeClr val="tx1"/>
                </a:solidFill>
                <a:latin typeface="宋体" panose="02010600030101010101" pitchFamily="2" charset="-122"/>
              </a:rPr>
              <a:t>子进程</a:t>
            </a:r>
            <a:r>
              <a:rPr lang="en-US" altLang="zh-CN" sz="2000" dirty="0" smtClean="0">
                <a:solidFill>
                  <a:schemeClr val="tx1"/>
                </a:solidFill>
                <a:latin typeface="宋体" panose="02010600030101010101" pitchFamily="2" charset="-122"/>
              </a:rPr>
              <a:t>2</a:t>
            </a:r>
            <a:r>
              <a:rPr lang="zh-CN" altLang="en-US" sz="2000" dirty="0" smtClean="0">
                <a:solidFill>
                  <a:schemeClr val="tx1"/>
                </a:solidFill>
                <a:latin typeface="宋体" panose="02010600030101010101" pitchFamily="2" charset="-122"/>
              </a:rPr>
              <a:t>从管道读出信息，并显示在屏幕上。</a:t>
            </a:r>
            <a:endParaRPr lang="en-US" altLang="zh-CN" sz="2000" dirty="0" smtClean="0">
              <a:solidFill>
                <a:schemeClr val="tx1"/>
              </a:solidFill>
              <a:latin typeface="宋体" panose="02010600030101010101" pitchFamily="2" charset="-122"/>
            </a:endParaRPr>
          </a:p>
          <a:p>
            <a:pPr>
              <a:lnSpc>
                <a:spcPct val="120000"/>
              </a:lnSpc>
              <a:spcBef>
                <a:spcPct val="30000"/>
              </a:spcBef>
              <a:buClr>
                <a:schemeClr val="tx2"/>
              </a:buClr>
              <a:buSzPct val="95000"/>
              <a:buFont typeface="Arial" panose="020B0604020202020204" pitchFamily="34" charset="0"/>
              <a:buChar char="•"/>
              <a:defRPr/>
            </a:pPr>
            <a:r>
              <a:rPr lang="zh-CN" altLang="zh-CN" sz="2000" dirty="0" smtClean="0">
                <a:solidFill>
                  <a:schemeClr val="tx1"/>
                </a:solidFill>
                <a:latin typeface="宋体" panose="02010600030101010101" pitchFamily="2" charset="-122"/>
              </a:rPr>
              <a:t>父进程用系统调用</a:t>
            </a:r>
            <a:r>
              <a:rPr lang="en-US" altLang="zh-CN" sz="2000" dirty="0" smtClean="0">
                <a:solidFill>
                  <a:schemeClr val="tx1"/>
                </a:solidFill>
                <a:latin typeface="宋体" panose="02010600030101010101" pitchFamily="2" charset="-122"/>
              </a:rPr>
              <a:t>signal()</a:t>
            </a:r>
            <a:r>
              <a:rPr lang="zh-CN" altLang="zh-CN" sz="2000" dirty="0" smtClean="0">
                <a:solidFill>
                  <a:schemeClr val="tx1"/>
                </a:solidFill>
                <a:latin typeface="宋体" panose="02010600030101010101" pitchFamily="2" charset="-122"/>
              </a:rPr>
              <a:t>捕捉</a:t>
            </a:r>
            <a:r>
              <a:rPr lang="zh-CN" altLang="en-US" sz="2000" dirty="0" smtClean="0">
                <a:solidFill>
                  <a:schemeClr val="tx1"/>
                </a:solidFill>
                <a:latin typeface="宋体" panose="02010600030101010101" pitchFamily="2" charset="-122"/>
              </a:rPr>
              <a:t>来自</a:t>
            </a:r>
            <a:r>
              <a:rPr lang="zh-CN" altLang="zh-CN" sz="2000" dirty="0" smtClean="0">
                <a:solidFill>
                  <a:schemeClr val="tx1"/>
                </a:solidFill>
                <a:latin typeface="宋体" panose="02010600030101010101" pitchFamily="2" charset="-122"/>
              </a:rPr>
              <a:t>键盘的中断信号（即按</a:t>
            </a:r>
            <a:r>
              <a:rPr lang="en-US" altLang="zh-CN" sz="2000" dirty="0" err="1" smtClean="0">
                <a:solidFill>
                  <a:schemeClr val="tx1"/>
                </a:solidFill>
                <a:latin typeface="宋体" panose="02010600030101010101" pitchFamily="2" charset="-122"/>
              </a:rPr>
              <a:t>Ctrl+C</a:t>
            </a:r>
            <a:r>
              <a:rPr lang="zh-CN" altLang="zh-CN" sz="2000" dirty="0" smtClean="0">
                <a:solidFill>
                  <a:schemeClr val="tx1"/>
                </a:solidFill>
                <a:latin typeface="宋体" panose="02010600030101010101" pitchFamily="2" charset="-122"/>
              </a:rPr>
              <a:t>键）；当捕捉到中断信号后，父进程用系统调用</a:t>
            </a:r>
            <a:r>
              <a:rPr lang="en-US" altLang="zh-CN" sz="2000" dirty="0" smtClean="0">
                <a:solidFill>
                  <a:schemeClr val="tx1"/>
                </a:solidFill>
                <a:latin typeface="宋体" panose="02010600030101010101" pitchFamily="2" charset="-122"/>
              </a:rPr>
              <a:t>Kill()</a:t>
            </a:r>
            <a:r>
              <a:rPr lang="zh-CN" altLang="zh-CN" sz="2000" dirty="0" smtClean="0">
                <a:solidFill>
                  <a:schemeClr val="tx1"/>
                </a:solidFill>
                <a:latin typeface="宋体" panose="02010600030101010101" pitchFamily="2" charset="-122"/>
              </a:rPr>
              <a:t>向两个子进程发出信号，子进程捕捉到信号后分别输出下列信息后终止：</a:t>
            </a:r>
          </a:p>
          <a:p>
            <a:pPr>
              <a:spcBef>
                <a:spcPct val="30000"/>
              </a:spcBef>
              <a:buClr>
                <a:schemeClr val="tx2"/>
              </a:buClr>
              <a:buSzPct val="95000"/>
              <a:defRPr/>
            </a:pPr>
            <a:r>
              <a:rPr lang="en-US" altLang="zh-CN" sz="2000" dirty="0" smtClean="0">
                <a:solidFill>
                  <a:schemeClr val="tx1"/>
                </a:solidFill>
                <a:latin typeface="宋体" panose="02010600030101010101" pitchFamily="2" charset="-122"/>
              </a:rPr>
              <a:t>	   Child Process</a:t>
            </a:r>
            <a:r>
              <a:rPr lang="zh-CN" altLang="en-US" sz="2000" dirty="0" smtClean="0">
                <a:solidFill>
                  <a:schemeClr val="tx1"/>
                </a:solidFill>
                <a:latin typeface="宋体" panose="02010600030101010101" pitchFamily="2" charset="-122"/>
              </a:rPr>
              <a:t> </a:t>
            </a:r>
            <a:r>
              <a:rPr lang="en-US" altLang="zh-CN" sz="2000" dirty="0" smtClean="0">
                <a:solidFill>
                  <a:schemeClr val="tx1"/>
                </a:solidFill>
                <a:latin typeface="宋体" panose="02010600030101010101" pitchFamily="2" charset="-122"/>
              </a:rPr>
              <a:t>l is Killed by Parent!</a:t>
            </a:r>
            <a:endParaRPr lang="zh-CN" altLang="zh-CN" sz="2000" dirty="0" smtClean="0">
              <a:solidFill>
                <a:schemeClr val="tx1"/>
              </a:solidFill>
              <a:latin typeface="宋体" panose="02010600030101010101" pitchFamily="2" charset="-122"/>
            </a:endParaRPr>
          </a:p>
          <a:p>
            <a:pPr>
              <a:spcBef>
                <a:spcPct val="30000"/>
              </a:spcBef>
              <a:buClr>
                <a:schemeClr val="tx2"/>
              </a:buClr>
              <a:buSzPct val="95000"/>
              <a:defRPr/>
            </a:pPr>
            <a:r>
              <a:rPr lang="en-US" altLang="zh-CN" sz="2000" dirty="0" smtClean="0">
                <a:solidFill>
                  <a:schemeClr val="tx1"/>
                </a:solidFill>
                <a:latin typeface="宋体" panose="02010600030101010101" pitchFamily="2" charset="-122"/>
              </a:rPr>
              <a:t>	   Child Process</a:t>
            </a:r>
            <a:r>
              <a:rPr lang="zh-CN" altLang="en-US" sz="2000" dirty="0" smtClean="0">
                <a:solidFill>
                  <a:schemeClr val="tx1"/>
                </a:solidFill>
                <a:latin typeface="宋体" panose="02010600030101010101" pitchFamily="2" charset="-122"/>
              </a:rPr>
              <a:t> </a:t>
            </a:r>
            <a:r>
              <a:rPr lang="en-US" altLang="zh-CN" sz="2000" dirty="0" smtClean="0">
                <a:solidFill>
                  <a:schemeClr val="tx1"/>
                </a:solidFill>
                <a:latin typeface="宋体" panose="02010600030101010101" pitchFamily="2" charset="-122"/>
              </a:rPr>
              <a:t>2 is Killed by Parent!</a:t>
            </a:r>
            <a:endParaRPr lang="zh-CN" altLang="zh-CN" sz="2000" dirty="0" smtClean="0">
              <a:solidFill>
                <a:schemeClr val="tx1"/>
              </a:solidFill>
              <a:latin typeface="宋体" panose="02010600030101010101" pitchFamily="2" charset="-122"/>
            </a:endParaRPr>
          </a:p>
          <a:p>
            <a:pPr marL="342900" indent="-342900">
              <a:lnSpc>
                <a:spcPct val="120000"/>
              </a:lnSpc>
              <a:spcBef>
                <a:spcPct val="30000"/>
              </a:spcBef>
              <a:buClr>
                <a:schemeClr val="tx2"/>
              </a:buClr>
              <a:buSzPct val="95000"/>
              <a:buFont typeface="Arial" panose="020B0604020202020204" pitchFamily="34" charset="0"/>
              <a:buChar char="•"/>
              <a:defRPr/>
            </a:pPr>
            <a:r>
              <a:rPr lang="zh-CN" altLang="zh-CN" sz="2000" dirty="0" smtClean="0">
                <a:solidFill>
                  <a:schemeClr val="tx1"/>
                </a:solidFill>
                <a:latin typeface="宋体" panose="02010600030101010101" pitchFamily="2" charset="-122"/>
              </a:rPr>
              <a:t>父进程等待两个子进程终止后，</a:t>
            </a:r>
            <a:r>
              <a:rPr lang="zh-CN" altLang="en-US" sz="2000" dirty="0" smtClean="0">
                <a:solidFill>
                  <a:schemeClr val="tx1"/>
                </a:solidFill>
                <a:latin typeface="宋体" panose="02010600030101010101" pitchFamily="2" charset="-122"/>
              </a:rPr>
              <a:t>释放管道并</a:t>
            </a:r>
            <a:r>
              <a:rPr lang="zh-CN" altLang="zh-CN" sz="2000" dirty="0" smtClean="0">
                <a:solidFill>
                  <a:schemeClr val="tx1"/>
                </a:solidFill>
                <a:latin typeface="宋体" panose="02010600030101010101" pitchFamily="2" charset="-122"/>
              </a:rPr>
              <a:t>输出如下的信息后终止</a:t>
            </a:r>
          </a:p>
          <a:p>
            <a:pPr>
              <a:lnSpc>
                <a:spcPct val="120000"/>
              </a:lnSpc>
              <a:spcBef>
                <a:spcPct val="30000"/>
              </a:spcBef>
              <a:buClr>
                <a:schemeClr val="tx2"/>
              </a:buClr>
              <a:buSzPct val="95000"/>
              <a:defRPr/>
            </a:pPr>
            <a:r>
              <a:rPr lang="en-US" altLang="zh-CN" sz="2000" dirty="0" smtClean="0">
                <a:solidFill>
                  <a:schemeClr val="tx1"/>
                </a:solidFill>
                <a:latin typeface="宋体" panose="02010600030101010101" pitchFamily="2" charset="-122"/>
              </a:rPr>
              <a:t>   Parent Process is Killed!</a:t>
            </a:r>
            <a:endParaRPr lang="zh-CN" altLang="zh-CN" sz="2000" dirty="0" smtClean="0">
              <a:solidFill>
                <a:schemeClr val="tx1"/>
              </a:solidFill>
              <a:latin typeface="宋体" panose="02010600030101010101" pitchFamily="2" charset="-122"/>
            </a:endParaRPr>
          </a:p>
        </p:txBody>
      </p:sp>
      <p:sp>
        <p:nvSpPr>
          <p:cNvPr id="3" name="Rectangle 2"/>
          <p:cNvSpPr>
            <a:spLocks noGrp="1" noChangeArrowheads="1"/>
          </p:cNvSpPr>
          <p:nvPr>
            <p:ph/>
          </p:nvPr>
        </p:nvSpPr>
        <p:spPr>
          <a:xfrm>
            <a:off x="288925" y="563563"/>
            <a:ext cx="8405813" cy="534987"/>
          </a:xfrm>
        </p:spPr>
        <p:txBody>
          <a:bodyPr/>
          <a:lstStyle/>
          <a:p>
            <a:pPr>
              <a:buFont typeface="Wingdings" panose="05000000000000000000" pitchFamily="2" charset="2"/>
              <a:buNone/>
              <a:defRPr/>
            </a:pPr>
            <a:r>
              <a:rPr lang="zh-CN" altLang="en-US" dirty="0" smtClean="0">
                <a:solidFill>
                  <a:srgbClr val="800080"/>
                </a:solidFill>
                <a:ea typeface="宋体" pitchFamily="2" charset="-122"/>
                <a:sym typeface="Arial" charset="0"/>
              </a:rPr>
              <a:t>二</a:t>
            </a:r>
            <a:r>
              <a:rPr lang="zh-CN" dirty="0" smtClean="0">
                <a:solidFill>
                  <a:srgbClr val="800080"/>
                </a:solidFill>
                <a:ea typeface="宋体" pitchFamily="2" charset="-122"/>
                <a:sym typeface="Arial" charset="0"/>
              </a:rPr>
              <a:t>、</a:t>
            </a:r>
            <a:r>
              <a:rPr lang="zh-CN" dirty="0">
                <a:solidFill>
                  <a:srgbClr val="800080"/>
                </a:solidFill>
                <a:ea typeface="宋体" pitchFamily="2" charset="-122"/>
                <a:sym typeface="Arial" charset="0"/>
              </a:rPr>
              <a:t>实验</a:t>
            </a:r>
            <a:r>
              <a:rPr lang="zh-CN" dirty="0" smtClean="0">
                <a:solidFill>
                  <a:srgbClr val="800080"/>
                </a:solidFill>
                <a:ea typeface="宋体" pitchFamily="2" charset="-122"/>
                <a:sym typeface="Arial" charset="0"/>
              </a:rPr>
              <a:t>内容</a:t>
            </a:r>
            <a:r>
              <a:rPr lang="en-US" altLang="zh-CN" sz="2400" dirty="0" smtClean="0">
                <a:solidFill>
                  <a:schemeClr val="tx1"/>
                </a:solidFill>
                <a:latin typeface="宋体" pitchFamily="2" charset="-122"/>
                <a:ea typeface="宋体" pitchFamily="2" charset="-122"/>
              </a:rPr>
              <a:t>	</a:t>
            </a:r>
            <a:endParaRPr lang="zh-CN" dirty="0" smtClean="0">
              <a:ea typeface="宋体"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txBox="1">
            <a:spLocks/>
          </p:cNvSpPr>
          <p:nvPr/>
        </p:nvSpPr>
        <p:spPr bwMode="auto">
          <a:xfrm>
            <a:off x="255588" y="604838"/>
            <a:ext cx="3990975" cy="430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子进程</a:t>
            </a:r>
            <a:r>
              <a:rPr lang="en-US" altLang="zh-CN" sz="2400">
                <a:solidFill>
                  <a:schemeClr val="tx1"/>
                </a:solidFill>
                <a:latin typeface="Times New Roman" panose="02020603050405020304" pitchFamily="18" charset="0"/>
              </a:rPr>
              <a:t>1 {</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设置忽略信号</a:t>
            </a:r>
            <a:r>
              <a:rPr lang="en-US" altLang="zh-CN" sz="2400">
                <a:solidFill>
                  <a:schemeClr val="tx1"/>
                </a:solidFill>
                <a:latin typeface="Times New Roman" panose="02020603050405020304" pitchFamily="18" charset="0"/>
              </a:rPr>
              <a:t>SIGINT</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设置信号</a:t>
            </a:r>
            <a:r>
              <a:rPr lang="en-US" altLang="zh-CN" sz="2400">
                <a:solidFill>
                  <a:schemeClr val="tx1"/>
                </a:solidFill>
                <a:latin typeface="Times New Roman" panose="02020603050405020304" pitchFamily="18" charset="0"/>
              </a:rPr>
              <a:t>SIGUSR1</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while(1) {</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发送数据至管道数据；</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计数器</a:t>
            </a:r>
            <a:r>
              <a:rPr lang="en-US" altLang="zh-CN" sz="2400">
                <a:solidFill>
                  <a:schemeClr val="tx1"/>
                </a:solidFill>
                <a:latin typeface="Times New Roman" panose="02020603050405020304" pitchFamily="18" charset="0"/>
              </a:rPr>
              <a:t>++</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睡眠</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秒；</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25603" name="内容占位符 2"/>
          <p:cNvSpPr txBox="1">
            <a:spLocks/>
          </p:cNvSpPr>
          <p:nvPr/>
        </p:nvSpPr>
        <p:spPr bwMode="auto">
          <a:xfrm>
            <a:off x="4759325" y="387350"/>
            <a:ext cx="3990975" cy="3822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子进程</a:t>
            </a:r>
            <a:r>
              <a:rPr lang="en-US" altLang="zh-CN" sz="2400">
                <a:solidFill>
                  <a:schemeClr val="tx1"/>
                </a:solidFill>
                <a:latin typeface="Times New Roman" panose="02020603050405020304" pitchFamily="18" charset="0"/>
              </a:rPr>
              <a:t>2 {</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设置忽略信号</a:t>
            </a:r>
            <a:r>
              <a:rPr lang="en-US" altLang="zh-CN" sz="2400">
                <a:solidFill>
                  <a:schemeClr val="tx1"/>
                </a:solidFill>
                <a:latin typeface="Times New Roman" panose="02020603050405020304" pitchFamily="18" charset="0"/>
              </a:rPr>
              <a:t>SIGINT</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设置信号</a:t>
            </a:r>
            <a:r>
              <a:rPr lang="en-US" altLang="zh-CN" sz="2400">
                <a:solidFill>
                  <a:schemeClr val="tx1"/>
                </a:solidFill>
                <a:latin typeface="Times New Roman" panose="02020603050405020304" pitchFamily="18" charset="0"/>
              </a:rPr>
              <a:t>SIGUSR1</a:t>
            </a:r>
            <a:r>
              <a:rPr lang="zh-CN" altLang="en-US"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while(1) {</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接收管道数据；</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显示数据；</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25604" name="内容占位符 2"/>
          <p:cNvSpPr txBox="1">
            <a:spLocks/>
          </p:cNvSpPr>
          <p:nvPr/>
        </p:nvSpPr>
        <p:spPr bwMode="auto">
          <a:xfrm>
            <a:off x="4759325" y="4297363"/>
            <a:ext cx="3990975" cy="2381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SIGUSR1</a:t>
            </a:r>
            <a:r>
              <a:rPr lang="zh-CN" altLang="en-US" sz="2400">
                <a:solidFill>
                  <a:schemeClr val="tx1"/>
                </a:solidFill>
                <a:latin typeface="Times New Roman" panose="02020603050405020304" pitchFamily="18" charset="0"/>
              </a:rPr>
              <a:t>信号处理 </a:t>
            </a:r>
            <a:r>
              <a:rPr lang="en-US" altLang="zh-CN" sz="2400">
                <a:solidFill>
                  <a:schemeClr val="tx1"/>
                </a:solidFill>
                <a:latin typeface="Times New Roman" panose="02020603050405020304" pitchFamily="18" charset="0"/>
              </a:rPr>
              <a:t>{</a:t>
            </a: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关闭管道；</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显示退出信息；</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    </a:t>
            </a:r>
            <a:r>
              <a:rPr lang="zh-CN" altLang="en-US" sz="2400">
                <a:solidFill>
                  <a:schemeClr val="tx1"/>
                </a:solidFill>
                <a:latin typeface="Times New Roman" panose="02020603050405020304" pitchFamily="18" charset="0"/>
              </a:rPr>
              <a:t>退出；</a:t>
            </a:r>
            <a:endParaRPr lang="en-US" altLang="zh-CN" sz="2400">
              <a:solidFill>
                <a:schemeClr val="tx1"/>
              </a:solidFill>
              <a:latin typeface="Times New Roman" panose="02020603050405020304" pitchFamily="18" charset="0"/>
            </a:endParaRPr>
          </a:p>
          <a:p>
            <a:pPr>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p:nvPr>
        </p:nvSpPr>
        <p:spPr>
          <a:xfrm>
            <a:off x="363538" y="595313"/>
            <a:ext cx="8405812" cy="534987"/>
          </a:xfrm>
        </p:spPr>
        <p:txBody>
          <a:bodyPr/>
          <a:lstStyle/>
          <a:p>
            <a:pPr>
              <a:buFont typeface="Wingdings" panose="05000000000000000000" pitchFamily="2" charset="2"/>
              <a:buNone/>
              <a:defRPr/>
            </a:pPr>
            <a:r>
              <a:rPr lang="zh-CN" altLang="en-US" dirty="0" smtClean="0">
                <a:solidFill>
                  <a:srgbClr val="800080"/>
                </a:solidFill>
                <a:ea typeface="宋体" pitchFamily="2" charset="-122"/>
                <a:sym typeface="Arial" charset="0"/>
              </a:rPr>
              <a:t>三、</a:t>
            </a:r>
            <a:r>
              <a:rPr lang="zh-CN" altLang="en-US" dirty="0">
                <a:solidFill>
                  <a:srgbClr val="800080"/>
                </a:solidFill>
                <a:ea typeface="宋体" pitchFamily="2" charset="-122"/>
                <a:sym typeface="Arial" charset="0"/>
              </a:rPr>
              <a:t>预备知识</a:t>
            </a:r>
          </a:p>
        </p:txBody>
      </p:sp>
      <p:sp>
        <p:nvSpPr>
          <p:cNvPr id="3" name="Rectangle 3"/>
          <p:cNvSpPr txBox="1">
            <a:spLocks noChangeArrowheads="1"/>
          </p:cNvSpPr>
          <p:nvPr/>
        </p:nvSpPr>
        <p:spPr>
          <a:xfrm>
            <a:off x="487363" y="1920875"/>
            <a:ext cx="8388350" cy="3817938"/>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3200" kern="1200">
                <a:solidFill>
                  <a:schemeClr val="bg2"/>
                </a:solidFill>
                <a:effectLst>
                  <a:outerShdw blurRad="38100" dist="38100" dir="2700000" algn="tl">
                    <a:srgbClr val="C0C0C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800" kern="1200">
                <a:solidFill>
                  <a:schemeClr val="bg2"/>
                </a:solidFill>
                <a:effectLst>
                  <a:outerShdw blurRad="38100" dist="38100" dir="2700000" algn="tl">
                    <a:srgbClr val="C0C0C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400" kern="1200">
                <a:solidFill>
                  <a:schemeClr val="bg2"/>
                </a:solidFill>
                <a:effectLst>
                  <a:outerShdw blurRad="38100" dist="38100" dir="2700000" algn="tl">
                    <a:srgbClr val="C0C0C0"/>
                  </a:outerShdw>
                </a:effectLst>
                <a:latin typeface="+mn-lt"/>
                <a:ea typeface="+mn-ea"/>
                <a:cs typeface="+mn-cs"/>
              </a:defRPr>
            </a:lvl3pPr>
            <a:lvl4pPr marL="1752600" indent="-3222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kern="1200">
                <a:solidFill>
                  <a:schemeClr val="bg2"/>
                </a:solidFill>
                <a:effectLst>
                  <a:outerShdw blurRad="38100" dist="38100" dir="2700000" algn="tl">
                    <a:srgbClr val="C0C0C0"/>
                  </a:outerShdw>
                </a:effectLst>
                <a:latin typeface="+mn-lt"/>
                <a:ea typeface="+mn-ea"/>
                <a:cs typeface="+mn-cs"/>
              </a:defRPr>
            </a:lvl4pPr>
            <a:lvl5pPr marL="2092325" indent="-338138"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zh-CN" altLang="en-US" sz="2400" dirty="0" smtClean="0">
                <a:solidFill>
                  <a:schemeClr val="tx1"/>
                </a:solidFill>
                <a:latin typeface="宋体" pitchFamily="2" charset="-122"/>
                <a:ea typeface="宋体" pitchFamily="2" charset="-122"/>
              </a:rPr>
              <a:t>vi ：Linux古老的、功能强大的全屏幕编辑器</a:t>
            </a:r>
            <a:endParaRPr lang="en-US" altLang="zh-CN" sz="2400" dirty="0" smtClean="0">
              <a:solidFill>
                <a:schemeClr val="tx1"/>
              </a:solidFill>
              <a:latin typeface="宋体" pitchFamily="2" charset="-122"/>
              <a:ea typeface="宋体" pitchFamily="2" charset="-122"/>
            </a:endParaRPr>
          </a:p>
          <a:p>
            <a:pPr lvl="1">
              <a:lnSpc>
                <a:spcPct val="120000"/>
              </a:lnSpc>
              <a:defRPr/>
            </a:pPr>
            <a:r>
              <a:rPr lang="zh-CN" altLang="en-US" sz="2000" dirty="0" smtClean="0">
                <a:solidFill>
                  <a:schemeClr val="tx1"/>
                </a:solidFill>
                <a:latin typeface="宋体" pitchFamily="2" charset="-122"/>
                <a:ea typeface="宋体" pitchFamily="2" charset="-122"/>
              </a:rPr>
              <a:t>启动方式：</a:t>
            </a:r>
          </a:p>
          <a:p>
            <a:pPr>
              <a:lnSpc>
                <a:spcPct val="120000"/>
              </a:lnSpc>
              <a:buFont typeface="Wingdings" panose="05000000000000000000" pitchFamily="2" charset="2"/>
              <a:buNone/>
              <a:defRPr/>
            </a:pPr>
            <a:r>
              <a:rPr lang="en-US" altLang="zh-CN" sz="2400" dirty="0" smtClean="0">
                <a:solidFill>
                  <a:schemeClr val="tx1"/>
                </a:solidFill>
                <a:latin typeface="宋体" pitchFamily="2" charset="-122"/>
                <a:ea typeface="宋体" pitchFamily="2" charset="-122"/>
              </a:rPr>
              <a:t>		</a:t>
            </a:r>
            <a:r>
              <a:rPr lang="zh-CN" altLang="en-US" sz="2400" dirty="0" smtClean="0">
                <a:solidFill>
                  <a:schemeClr val="tx1"/>
                </a:solidFill>
                <a:latin typeface="宋体" pitchFamily="2" charset="-122"/>
                <a:ea typeface="宋体" pitchFamily="2" charset="-122"/>
              </a:rPr>
              <a:t>--$vi 文件名   打开已有的文件或编辑新文件</a:t>
            </a:r>
          </a:p>
          <a:p>
            <a:pPr>
              <a:lnSpc>
                <a:spcPct val="120000"/>
              </a:lnSpc>
              <a:buFont typeface="Wingdings" panose="05000000000000000000" pitchFamily="2" charset="2"/>
              <a:buNone/>
              <a:defRPr/>
            </a:pPr>
            <a:r>
              <a:rPr lang="en-US" altLang="zh-CN" sz="2400" dirty="0" smtClean="0">
                <a:solidFill>
                  <a:schemeClr val="tx1"/>
                </a:solidFill>
                <a:latin typeface="宋体" pitchFamily="2" charset="-122"/>
                <a:ea typeface="宋体" pitchFamily="2" charset="-122"/>
              </a:rPr>
              <a:t>		</a:t>
            </a:r>
            <a:r>
              <a:rPr lang="zh-CN" altLang="en-US" sz="2400" dirty="0" smtClean="0">
                <a:solidFill>
                  <a:schemeClr val="tx1"/>
                </a:solidFill>
                <a:latin typeface="宋体" pitchFamily="2" charset="-122"/>
                <a:ea typeface="宋体" pitchFamily="2" charset="-122"/>
              </a:rPr>
              <a:t>--$vi</a:t>
            </a:r>
            <a:r>
              <a:rPr lang="en-US" altLang="zh-CN" sz="2400" dirty="0" smtClean="0">
                <a:solidFill>
                  <a:schemeClr val="tx1"/>
                </a:solidFill>
                <a:latin typeface="宋体" pitchFamily="2" charset="-122"/>
                <a:ea typeface="宋体" pitchFamily="2" charset="-122"/>
              </a:rPr>
              <a:t>		 </a:t>
            </a:r>
            <a:r>
              <a:rPr lang="zh-CN" altLang="en-US" sz="2400" dirty="0" smtClean="0">
                <a:solidFill>
                  <a:schemeClr val="tx1"/>
                </a:solidFill>
                <a:latin typeface="宋体" pitchFamily="2" charset="-122"/>
                <a:ea typeface="宋体" pitchFamily="2" charset="-122"/>
              </a:rPr>
              <a:t>先编辑，之后命名存盘</a:t>
            </a:r>
            <a:endParaRPr lang="en-US" altLang="zh-CN" sz="2400" dirty="0" smtClean="0">
              <a:solidFill>
                <a:schemeClr val="tx1"/>
              </a:solidFill>
              <a:latin typeface="宋体" pitchFamily="2" charset="-122"/>
              <a:ea typeface="宋体" pitchFamily="2" charset="-122"/>
            </a:endParaRPr>
          </a:p>
          <a:p>
            <a:pPr lvl="1">
              <a:lnSpc>
                <a:spcPct val="120000"/>
              </a:lnSpc>
              <a:defRPr/>
            </a:pPr>
            <a:r>
              <a:rPr lang="zh-CN" altLang="en-US" sz="2000" dirty="0">
                <a:solidFill>
                  <a:schemeClr val="tx1"/>
                </a:solidFill>
                <a:latin typeface="宋体" pitchFamily="2" charset="-122"/>
                <a:ea typeface="宋体" pitchFamily="2" charset="-122"/>
              </a:rPr>
              <a:t>Vi的三</a:t>
            </a:r>
            <a:r>
              <a:rPr lang="zh-CN" altLang="en-US" sz="2000" dirty="0" smtClean="0">
                <a:solidFill>
                  <a:schemeClr val="tx1"/>
                </a:solidFill>
                <a:latin typeface="宋体" pitchFamily="2" charset="-122"/>
                <a:ea typeface="宋体" pitchFamily="2" charset="-122"/>
              </a:rPr>
              <a:t>种模式：</a:t>
            </a:r>
            <a:r>
              <a:rPr lang="zh-CN" altLang="en-US" sz="2000" dirty="0">
                <a:solidFill>
                  <a:schemeClr val="tx1"/>
                </a:solidFill>
                <a:latin typeface="宋体" pitchFamily="2" charset="-122"/>
                <a:ea typeface="宋体" pitchFamily="2" charset="-122"/>
              </a:rPr>
              <a:t>命令模式、输入模式和末行模式 </a:t>
            </a:r>
            <a:endParaRPr lang="en-US" altLang="zh-CN" sz="2000" dirty="0" smtClean="0">
              <a:solidFill>
                <a:schemeClr val="tx1"/>
              </a:solidFill>
              <a:latin typeface="宋体" pitchFamily="2" charset="-122"/>
              <a:ea typeface="宋体" pitchFamily="2" charset="-122"/>
            </a:endParaRPr>
          </a:p>
          <a:p>
            <a:pPr>
              <a:lnSpc>
                <a:spcPct val="120000"/>
              </a:lnSpc>
              <a:defRPr/>
            </a:pPr>
            <a:r>
              <a:rPr lang="en-US" altLang="zh-CN" sz="2400" dirty="0" err="1" smtClean="0">
                <a:solidFill>
                  <a:schemeClr val="tx1"/>
                </a:solidFill>
                <a:latin typeface="宋体" pitchFamily="2" charset="-122"/>
                <a:ea typeface="宋体" pitchFamily="2" charset="-122"/>
              </a:rPr>
              <a:t>gedit</a:t>
            </a:r>
            <a:r>
              <a:rPr lang="zh-CN" altLang="en-US" sz="2400" dirty="0" smtClean="0">
                <a:solidFill>
                  <a:schemeClr val="tx1"/>
                </a:solidFill>
                <a:latin typeface="宋体" pitchFamily="2" charset="-122"/>
                <a:ea typeface="宋体" pitchFamily="2" charset="-122"/>
              </a:rPr>
              <a:t>：图形编辑器</a:t>
            </a:r>
            <a:endParaRPr lang="zh-CN" altLang="en-US" sz="2400" dirty="0">
              <a:solidFill>
                <a:schemeClr val="tx1"/>
              </a:solidFill>
              <a:latin typeface="宋体" pitchFamily="2" charset="-122"/>
              <a:ea typeface="宋体" pitchFamily="2" charset="-122"/>
            </a:endParaRPr>
          </a:p>
        </p:txBody>
      </p:sp>
      <p:sp>
        <p:nvSpPr>
          <p:cNvPr id="4" name="Rectangle 2"/>
          <p:cNvSpPr txBox="1">
            <a:spLocks noChangeArrowheads="1"/>
          </p:cNvSpPr>
          <p:nvPr/>
        </p:nvSpPr>
        <p:spPr bwMode="auto">
          <a:xfrm>
            <a:off x="352425" y="1189038"/>
            <a:ext cx="839311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533400" indent="-533400" eaLnBrk="1" hangingPunct="1">
              <a:lnSpc>
                <a:spcPct val="130000"/>
              </a:lnSpc>
              <a:spcBef>
                <a:spcPct val="30000"/>
              </a:spcBef>
              <a:buClr>
                <a:schemeClr val="tx2"/>
              </a:buClr>
              <a:buSzPct val="95000"/>
              <a:buFont typeface="Wingdings" panose="05000000000000000000" pitchFamily="2" charset="2"/>
              <a:buNone/>
              <a:defRPr sz="3200">
                <a:solidFill>
                  <a:srgbClr val="990000"/>
                </a:solidFill>
                <a:effectLst>
                  <a:outerShdw blurRad="38100" dist="38100" dir="2700000" algn="tl">
                    <a:srgbClr val="C0C0C0"/>
                  </a:outerShdw>
                </a:effectLst>
                <a:latin typeface="Times New Roman" panose="02020603050405020304" pitchFamily="18" charset="0"/>
              </a:defRPr>
            </a:lvl1pPr>
            <a:lvl2pPr marL="914400" indent="-341313">
              <a:lnSpc>
                <a:spcPct val="90000"/>
              </a:lnSpc>
              <a:spcBef>
                <a:spcPct val="30000"/>
              </a:spcBef>
              <a:buBlip>
                <a:blip r:embed="rId2"/>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nSpc>
                <a:spcPct val="90000"/>
              </a:lnSpc>
              <a:spcBef>
                <a:spcPct val="30000"/>
              </a:spcBef>
              <a:buBlip>
                <a:blip r:embed="rId2"/>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nSpc>
                <a:spcPct val="90000"/>
              </a:lnSpc>
              <a:spcBef>
                <a:spcPct val="30000"/>
              </a:spcBef>
              <a:buBlip>
                <a:blip r:embed="rId2"/>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effectLst>
                  <a:outerShdw blurRad="38100" dist="38100" dir="2700000" algn="tl">
                    <a:srgbClr val="C0C0C0"/>
                  </a:outerShdw>
                </a:effectLst>
                <a:latin typeface="Arial" panose="020B0604020202020204" pitchFamily="34" charset="0"/>
              </a:defRPr>
            </a:lvl9pPr>
          </a:lstStyle>
          <a:p>
            <a:pPr>
              <a:defRPr/>
            </a:pPr>
            <a:r>
              <a:rPr lang="en-US" altLang="zh-CN" dirty="0" smtClean="0"/>
              <a:t>1</a:t>
            </a:r>
            <a:r>
              <a:rPr lang="zh-CN" altLang="en-US" dirty="0" smtClean="0"/>
              <a:t>、Linux文件编辑</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6538" y="468313"/>
            <a:ext cx="8393112" cy="731837"/>
          </a:xfrm>
        </p:spPr>
        <p:txBody>
          <a:bodyPr/>
          <a:lstStyle/>
          <a:p>
            <a:pPr marL="533400" indent="-533400" eaLnBrk="1" hangingPunct="1">
              <a:lnSpc>
                <a:spcPct val="130000"/>
              </a:lnSpc>
              <a:spcBef>
                <a:spcPct val="30000"/>
              </a:spcBef>
              <a:buClr>
                <a:schemeClr val="tx2"/>
              </a:buClr>
              <a:buSzPct val="95000"/>
              <a:defRPr/>
            </a:pPr>
            <a:r>
              <a:rPr lang="en-US" altLang="zh-CN" sz="3200" dirty="0">
                <a:solidFill>
                  <a:srgbClr val="990000"/>
                </a:solidFill>
                <a:latin typeface="Times New Roman" panose="02020603050405020304" pitchFamily="18" charset="0"/>
                <a:ea typeface="宋体" pitchFamily="2" charset="-122"/>
                <a:cs typeface="+mn-cs"/>
              </a:rPr>
              <a:t>2</a:t>
            </a:r>
            <a:r>
              <a:rPr lang="zh-CN" altLang="en-US" sz="3200" dirty="0" smtClean="0">
                <a:solidFill>
                  <a:srgbClr val="990000"/>
                </a:solidFill>
                <a:latin typeface="Times New Roman" panose="02020603050405020304" pitchFamily="18" charset="0"/>
                <a:ea typeface="宋体" pitchFamily="2" charset="-122"/>
                <a:cs typeface="+mn-cs"/>
              </a:rPr>
              <a:t>、</a:t>
            </a:r>
            <a:r>
              <a:rPr lang="zh-CN" altLang="en-US" sz="3200" dirty="0">
                <a:solidFill>
                  <a:srgbClr val="990000"/>
                </a:solidFill>
                <a:latin typeface="Times New Roman" panose="02020603050405020304" pitchFamily="18" charset="0"/>
                <a:ea typeface="宋体" pitchFamily="2" charset="-122"/>
                <a:cs typeface="+mn-cs"/>
              </a:rPr>
              <a:t>编辑、</a:t>
            </a:r>
            <a:r>
              <a:rPr lang="zh-CN" altLang="en-US" sz="3200" dirty="0" smtClean="0">
                <a:solidFill>
                  <a:srgbClr val="990000"/>
                </a:solidFill>
                <a:latin typeface="Times New Roman" panose="02020603050405020304" pitchFamily="18" charset="0"/>
                <a:ea typeface="宋体" pitchFamily="2" charset="-122"/>
                <a:cs typeface="+mn-cs"/>
              </a:rPr>
              <a:t>编译、执行</a:t>
            </a:r>
            <a:r>
              <a:rPr lang="en-US" altLang="zh-CN" sz="3200" dirty="0" smtClean="0">
                <a:solidFill>
                  <a:srgbClr val="990000"/>
                </a:solidFill>
                <a:latin typeface="Times New Roman" panose="02020603050405020304" pitchFamily="18" charset="0"/>
                <a:ea typeface="宋体" pitchFamily="2" charset="-122"/>
                <a:cs typeface="+mn-cs"/>
              </a:rPr>
              <a:t>/</a:t>
            </a:r>
            <a:r>
              <a:rPr lang="zh-CN" altLang="en-US" sz="3200" dirty="0" smtClean="0">
                <a:solidFill>
                  <a:srgbClr val="990000"/>
                </a:solidFill>
                <a:latin typeface="Times New Roman" panose="02020603050405020304" pitchFamily="18" charset="0"/>
                <a:ea typeface="宋体" pitchFamily="2" charset="-122"/>
                <a:cs typeface="+mn-cs"/>
              </a:rPr>
              <a:t>调试</a:t>
            </a:r>
            <a:endParaRPr lang="zh-CN" sz="3200" dirty="0">
              <a:solidFill>
                <a:srgbClr val="990000"/>
              </a:solidFill>
              <a:latin typeface="Times New Roman" panose="02020603050405020304" pitchFamily="18" charset="0"/>
              <a:ea typeface="宋体" pitchFamily="2" charset="-122"/>
              <a:cs typeface="+mn-cs"/>
            </a:endParaRPr>
          </a:p>
        </p:txBody>
      </p:sp>
      <p:sp>
        <p:nvSpPr>
          <p:cNvPr id="4" name="Rectangle 2"/>
          <p:cNvSpPr>
            <a:spLocks noGrp="1" noChangeArrowheads="1"/>
          </p:cNvSpPr>
          <p:nvPr>
            <p:ph/>
          </p:nvPr>
        </p:nvSpPr>
        <p:spPr>
          <a:xfrm>
            <a:off x="563563" y="1046163"/>
            <a:ext cx="7737475" cy="2308225"/>
          </a:xfrm>
        </p:spPr>
        <p:txBody>
          <a:bodyPr/>
          <a:lstStyle/>
          <a:p>
            <a:pPr>
              <a:lnSpc>
                <a:spcPct val="120000"/>
              </a:lnSpc>
              <a:buFont typeface="Wingdings" pitchFamily="2" charset="2"/>
              <a:buNone/>
              <a:defRPr/>
            </a:pPr>
            <a:r>
              <a:rPr lang="en-US" altLang="zh-CN" sz="2400" dirty="0" smtClean="0">
                <a:solidFill>
                  <a:schemeClr val="tx1"/>
                </a:solidFill>
                <a:latin typeface="宋体" pitchFamily="2" charset="-122"/>
                <a:ea typeface="宋体" pitchFamily="2" charset="-122"/>
              </a:rPr>
              <a:t>$vi</a:t>
            </a:r>
          </a:p>
          <a:p>
            <a:pPr>
              <a:lnSpc>
                <a:spcPct val="120000"/>
              </a:lnSpc>
              <a:buFont typeface="Wingdings" pitchFamily="2" charset="2"/>
              <a:buNone/>
              <a:defRPr/>
            </a:pP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cc </a:t>
            </a:r>
            <a:r>
              <a:rPr lang="zh-CN" altLang="en-US" sz="2400" dirty="0">
                <a:solidFill>
                  <a:schemeClr val="tx1"/>
                </a:solidFill>
                <a:latin typeface="宋体" pitchFamily="2" charset="-122"/>
                <a:ea typeface="宋体" pitchFamily="2" charset="-122"/>
              </a:rPr>
              <a:t>–o  test  -g test.</a:t>
            </a:r>
            <a:r>
              <a:rPr lang="zh-CN" altLang="en-US" sz="2400" dirty="0" smtClean="0">
                <a:solidFill>
                  <a:schemeClr val="tx1"/>
                </a:solidFill>
                <a:latin typeface="宋体" pitchFamily="2" charset="-122"/>
                <a:ea typeface="宋体" pitchFamily="2" charset="-122"/>
              </a:rPr>
              <a:t>c</a:t>
            </a:r>
            <a:endParaRPr lang="zh-CN" altLang="en-US" sz="2400" dirty="0">
              <a:solidFill>
                <a:schemeClr val="tx1"/>
              </a:solidFill>
              <a:latin typeface="宋体" pitchFamily="2" charset="-122"/>
              <a:ea typeface="宋体" pitchFamily="2" charset="-122"/>
            </a:endParaRPr>
          </a:p>
          <a:p>
            <a:pPr>
              <a:lnSpc>
                <a:spcPct val="120000"/>
              </a:lnSpc>
              <a:buFont typeface="Wingdings" pitchFamily="2" charset="2"/>
              <a:buNone/>
              <a:defRPr/>
            </a:pP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cc </a:t>
            </a:r>
            <a:r>
              <a:rPr lang="zh-CN" altLang="en-US" sz="2400" dirty="0">
                <a:solidFill>
                  <a:schemeClr val="tx1"/>
                </a:solidFill>
                <a:latin typeface="宋体" pitchFamily="2" charset="-122"/>
                <a:ea typeface="宋体" pitchFamily="2" charset="-122"/>
              </a:rPr>
              <a:t>–o sub1 sub1.c</a:t>
            </a:r>
          </a:p>
          <a:p>
            <a:pPr>
              <a:lnSpc>
                <a:spcPct val="120000"/>
              </a:lnSpc>
              <a:buFont typeface="Wingdings" pitchFamily="2" charset="2"/>
              <a:buNone/>
              <a:defRPr/>
            </a:pPr>
            <a:r>
              <a:rPr lang="en-US" altLang="zh-CN" sz="2400" dirty="0" smtClean="0">
                <a:solidFill>
                  <a:schemeClr val="tx1"/>
                </a:solidFill>
                <a:latin typeface="宋体" pitchFamily="2" charset="-122"/>
                <a:ea typeface="宋体" pitchFamily="2" charset="-122"/>
              </a:rPr>
              <a:t>$</a:t>
            </a:r>
            <a:r>
              <a:rPr lang="zh-CN" altLang="en-US" sz="2400" dirty="0" smtClean="0">
                <a:solidFill>
                  <a:schemeClr val="tx1"/>
                </a:solidFill>
                <a:latin typeface="宋体" pitchFamily="2" charset="-122"/>
                <a:ea typeface="宋体" pitchFamily="2" charset="-122"/>
              </a:rPr>
              <a:t>gdb</a:t>
            </a:r>
            <a:endParaRPr lang="en-US" altLang="zh-CN" sz="2400" dirty="0" smtClean="0">
              <a:solidFill>
                <a:schemeClr val="tx1"/>
              </a:solidFill>
              <a:latin typeface="宋体" pitchFamily="2" charset="-122"/>
              <a:ea typeface="宋体" pitchFamily="2" charset="-122"/>
            </a:endParaRPr>
          </a:p>
          <a:p>
            <a:pPr>
              <a:lnSpc>
                <a:spcPct val="120000"/>
              </a:lnSpc>
              <a:buFont typeface="Wingdings" pitchFamily="2" charset="2"/>
              <a:buNone/>
              <a:defRPr/>
            </a:pPr>
            <a:r>
              <a:rPr lang="en-US" altLang="zh-CN" sz="2400" dirty="0" smtClean="0">
                <a:solidFill>
                  <a:schemeClr val="tx1"/>
                </a:solidFill>
                <a:latin typeface="宋体" pitchFamily="2" charset="-122"/>
                <a:ea typeface="宋体" pitchFamily="2" charset="-122"/>
              </a:rPr>
              <a:t>$./test</a:t>
            </a:r>
            <a:endParaRPr lang="zh-CN" altLang="en-US" sz="2400" dirty="0">
              <a:solidFill>
                <a:schemeClr val="tx1"/>
              </a:solidFill>
              <a:latin typeface="宋体" pitchFamily="2" charset="-122"/>
              <a:ea typeface="宋体" pitchFamily="2" charset="-122"/>
            </a:endParaRPr>
          </a:p>
        </p:txBody>
      </p:sp>
      <p:sp>
        <p:nvSpPr>
          <p:cNvPr id="2" name="矩形 1"/>
          <p:cNvSpPr/>
          <p:nvPr/>
        </p:nvSpPr>
        <p:spPr>
          <a:xfrm>
            <a:off x="350838" y="3314700"/>
            <a:ext cx="8423275" cy="3078163"/>
          </a:xfrm>
          <a:prstGeom prst="rect">
            <a:avLst/>
          </a:prstGeom>
        </p:spPr>
        <p:txBody>
          <a:bodyPr>
            <a:spAutoFit/>
          </a:bodyPr>
          <a:lstStyle/>
          <a:p>
            <a:pPr marL="285750" indent="-285750">
              <a:buFont typeface="Wingdings" panose="05000000000000000000" pitchFamily="2" charset="2"/>
              <a:buChar char="u"/>
              <a:defRPr/>
            </a:pPr>
            <a:r>
              <a:rPr lang="en-US" altLang="zh-CN" sz="1800" b="0" dirty="0" err="1">
                <a:solidFill>
                  <a:srgbClr val="FF0000"/>
                </a:solidFill>
                <a:latin typeface="Microsoft YaHei" panose="020B0503020204020204" pitchFamily="34" charset="-122"/>
                <a:ea typeface="Microsoft YaHei" panose="020B0503020204020204" pitchFamily="34" charset="-122"/>
              </a:rPr>
              <a:t>gcc</a:t>
            </a:r>
            <a:r>
              <a:rPr lang="en-US" altLang="zh-CN" sz="1800" b="0" dirty="0">
                <a:solidFill>
                  <a:srgbClr val="000000"/>
                </a:solidFill>
                <a:latin typeface="Microsoft YaHei" panose="020B0503020204020204" pitchFamily="34" charset="-122"/>
                <a:ea typeface="Microsoft YaHei" panose="020B0503020204020204" pitchFamily="34" charset="-122"/>
              </a:rPr>
              <a:t> </a:t>
            </a:r>
            <a:r>
              <a:rPr lang="zh-CN" altLang="en-US" sz="1800" b="0" dirty="0">
                <a:solidFill>
                  <a:srgbClr val="000000"/>
                </a:solidFill>
                <a:latin typeface="Microsoft YaHei" panose="020B0503020204020204" pitchFamily="34" charset="-122"/>
                <a:ea typeface="Microsoft YaHei" panose="020B0503020204020204" pitchFamily="34" charset="-122"/>
              </a:rPr>
              <a:t>是</a:t>
            </a:r>
            <a:r>
              <a:rPr lang="en-US" altLang="zh-CN" sz="1800" b="0" dirty="0">
                <a:solidFill>
                  <a:srgbClr val="000000"/>
                </a:solidFill>
                <a:latin typeface="Microsoft YaHei" panose="020B0503020204020204" pitchFamily="34" charset="-122"/>
                <a:ea typeface="Microsoft YaHei" panose="020B0503020204020204" pitchFamily="34" charset="-122"/>
              </a:rPr>
              <a:t>GNU Compiler Collection</a:t>
            </a:r>
            <a:r>
              <a:rPr lang="zh-CN" altLang="en-US" sz="1800" b="0" dirty="0">
                <a:solidFill>
                  <a:srgbClr val="000000"/>
                </a:solidFill>
                <a:latin typeface="Microsoft YaHei" panose="020B0503020204020204" pitchFamily="34" charset="-122"/>
                <a:ea typeface="Microsoft YaHei" panose="020B0503020204020204" pitchFamily="34" charset="-122"/>
              </a:rPr>
              <a:t>，原本只能处理</a:t>
            </a:r>
            <a:r>
              <a:rPr lang="en-US" altLang="zh-CN" sz="1800" b="0" dirty="0">
                <a:solidFill>
                  <a:srgbClr val="000000"/>
                </a:solidFill>
                <a:latin typeface="Microsoft YaHei" panose="020B0503020204020204" pitchFamily="34" charset="-122"/>
                <a:ea typeface="Microsoft YaHei" panose="020B0503020204020204" pitchFamily="34" charset="-122"/>
              </a:rPr>
              <a:t>C</a:t>
            </a:r>
            <a:r>
              <a:rPr lang="zh-CN" altLang="en-US" sz="1800" b="0" dirty="0">
                <a:solidFill>
                  <a:srgbClr val="000000"/>
                </a:solidFill>
                <a:latin typeface="Microsoft YaHei" panose="020B0503020204020204" pitchFamily="34" charset="-122"/>
                <a:ea typeface="Microsoft YaHei" panose="020B0503020204020204" pitchFamily="34" charset="-122"/>
              </a:rPr>
              <a:t>语言，但很快地扩展，包含很多编译器（</a:t>
            </a:r>
            <a:r>
              <a:rPr lang="en-US" altLang="zh-CN" sz="1800" b="0" dirty="0">
                <a:solidFill>
                  <a:srgbClr val="000000"/>
                </a:solidFill>
                <a:latin typeface="Microsoft YaHei" panose="020B0503020204020204" pitchFamily="34" charset="-122"/>
                <a:ea typeface="Microsoft YaHei" panose="020B0503020204020204" pitchFamily="34" charset="-122"/>
              </a:rPr>
              <a:t>C</a:t>
            </a:r>
            <a:r>
              <a:rPr lang="zh-CN" altLang="en-US" sz="1800" b="0" dirty="0">
                <a:solidFill>
                  <a:srgbClr val="000000"/>
                </a:solidFill>
                <a:latin typeface="Microsoft YaHei" panose="020B0503020204020204" pitchFamily="34" charset="-122"/>
                <a:ea typeface="Microsoft YaHei" panose="020B0503020204020204" pitchFamily="34" charset="-122"/>
              </a:rPr>
              <a:t>、</a:t>
            </a:r>
            <a:r>
              <a:rPr lang="en-US" altLang="zh-CN" sz="1800" b="0" dirty="0">
                <a:solidFill>
                  <a:srgbClr val="000000"/>
                </a:solidFill>
                <a:latin typeface="Microsoft YaHei" panose="020B0503020204020204" pitchFamily="34" charset="-122"/>
                <a:ea typeface="Microsoft YaHei" panose="020B0503020204020204" pitchFamily="34" charset="-122"/>
              </a:rPr>
              <a:t>C++</a:t>
            </a:r>
            <a:r>
              <a:rPr lang="zh-CN" altLang="en-US" sz="1800" b="0" dirty="0">
                <a:solidFill>
                  <a:srgbClr val="000000"/>
                </a:solidFill>
                <a:latin typeface="Microsoft YaHei" panose="020B0503020204020204" pitchFamily="34" charset="-122"/>
                <a:ea typeface="Microsoft YaHei" panose="020B0503020204020204" pitchFamily="34" charset="-122"/>
              </a:rPr>
              <a:t>、</a:t>
            </a:r>
            <a:r>
              <a:rPr lang="en-US" altLang="zh-CN" sz="1800" b="0" dirty="0">
                <a:solidFill>
                  <a:srgbClr val="000000"/>
                </a:solidFill>
                <a:latin typeface="Microsoft YaHei" panose="020B0503020204020204" pitchFamily="34" charset="-122"/>
                <a:ea typeface="Microsoft YaHei" panose="020B0503020204020204" pitchFamily="34" charset="-122"/>
              </a:rPr>
              <a:t>Objective-C</a:t>
            </a:r>
            <a:r>
              <a:rPr lang="zh-CN" altLang="en-US" sz="1800" b="0" dirty="0">
                <a:solidFill>
                  <a:srgbClr val="000000"/>
                </a:solidFill>
                <a:latin typeface="Microsoft YaHei" panose="020B0503020204020204" pitchFamily="34" charset="-122"/>
                <a:ea typeface="Microsoft YaHei" panose="020B0503020204020204" pitchFamily="34" charset="-122"/>
              </a:rPr>
              <a:t>、</a:t>
            </a:r>
            <a:r>
              <a:rPr lang="en-US" altLang="zh-CN" sz="1800" b="0" dirty="0">
                <a:solidFill>
                  <a:srgbClr val="000000"/>
                </a:solidFill>
                <a:latin typeface="Microsoft YaHei" panose="020B0503020204020204" pitchFamily="34" charset="-122"/>
                <a:ea typeface="Microsoft YaHei" panose="020B0503020204020204" pitchFamily="34" charset="-122"/>
              </a:rPr>
              <a:t>Ada</a:t>
            </a:r>
            <a:r>
              <a:rPr lang="zh-CN" altLang="en-US" sz="1800" b="0" dirty="0">
                <a:solidFill>
                  <a:srgbClr val="000000"/>
                </a:solidFill>
                <a:latin typeface="Microsoft YaHei" panose="020B0503020204020204" pitchFamily="34" charset="-122"/>
                <a:ea typeface="Microsoft YaHei" panose="020B0503020204020204" pitchFamily="34" charset="-122"/>
              </a:rPr>
              <a:t>、</a:t>
            </a:r>
            <a:r>
              <a:rPr lang="en-US" altLang="zh-CN" sz="1800" b="0" dirty="0">
                <a:solidFill>
                  <a:srgbClr val="000000"/>
                </a:solidFill>
                <a:latin typeface="Microsoft YaHei" panose="020B0503020204020204" pitchFamily="34" charset="-122"/>
                <a:ea typeface="Microsoft YaHei" panose="020B0503020204020204" pitchFamily="34" charset="-122"/>
              </a:rPr>
              <a:t>Fortran</a:t>
            </a:r>
            <a:r>
              <a:rPr lang="zh-CN" altLang="en-US" sz="1800" b="0" dirty="0">
                <a:solidFill>
                  <a:srgbClr val="000000"/>
                </a:solidFill>
                <a:latin typeface="Microsoft YaHei" panose="020B0503020204020204" pitchFamily="34" charset="-122"/>
                <a:ea typeface="Microsoft YaHei" panose="020B0503020204020204" pitchFamily="34" charset="-122"/>
              </a:rPr>
              <a:t>、 </a:t>
            </a:r>
            <a:r>
              <a:rPr lang="en-US" altLang="zh-CN" sz="1800" b="0" dirty="0">
                <a:solidFill>
                  <a:srgbClr val="000000"/>
                </a:solidFill>
                <a:latin typeface="Microsoft YaHei" panose="020B0503020204020204" pitchFamily="34" charset="-122"/>
                <a:ea typeface="Microsoft YaHei" panose="020B0503020204020204" pitchFamily="34" charset="-122"/>
              </a:rPr>
              <a:t>Java</a:t>
            </a:r>
            <a:r>
              <a:rPr lang="zh-CN" altLang="en-US" sz="1800" b="0" dirty="0">
                <a:solidFill>
                  <a:srgbClr val="000000"/>
                </a:solidFill>
                <a:latin typeface="Microsoft YaHei" panose="020B0503020204020204" pitchFamily="34" charset="-122"/>
                <a:ea typeface="Microsoft YaHei" panose="020B0503020204020204" pitchFamily="34" charset="-122"/>
              </a:rPr>
              <a:t>），可以说</a:t>
            </a:r>
            <a:r>
              <a:rPr lang="en-US" altLang="zh-CN" sz="1800" b="0" dirty="0" err="1">
                <a:solidFill>
                  <a:srgbClr val="000000"/>
                </a:solidFill>
                <a:latin typeface="Microsoft YaHei" panose="020B0503020204020204" pitchFamily="34" charset="-122"/>
                <a:ea typeface="Microsoft YaHei" panose="020B0503020204020204" pitchFamily="34" charset="-122"/>
              </a:rPr>
              <a:t>gcc</a:t>
            </a:r>
            <a:r>
              <a:rPr lang="zh-CN" altLang="en-US" sz="1800" b="0" dirty="0">
                <a:solidFill>
                  <a:srgbClr val="000000"/>
                </a:solidFill>
                <a:latin typeface="Microsoft YaHei" panose="020B0503020204020204" pitchFamily="34" charset="-122"/>
                <a:ea typeface="Microsoft YaHei" panose="020B0503020204020204" pitchFamily="34" charset="-122"/>
              </a:rPr>
              <a:t>是</a:t>
            </a:r>
            <a:r>
              <a:rPr lang="en-US" altLang="zh-CN" sz="1800" b="0" dirty="0">
                <a:solidFill>
                  <a:srgbClr val="000000"/>
                </a:solidFill>
                <a:latin typeface="Microsoft YaHei" panose="020B0503020204020204" pitchFamily="34" charset="-122"/>
                <a:ea typeface="Microsoft YaHei" panose="020B0503020204020204" pitchFamily="34" charset="-122"/>
              </a:rPr>
              <a:t>GNU</a:t>
            </a:r>
            <a:r>
              <a:rPr lang="zh-CN" altLang="en-US" sz="1800" b="0" dirty="0">
                <a:solidFill>
                  <a:srgbClr val="000000"/>
                </a:solidFill>
                <a:latin typeface="Microsoft YaHei" panose="020B0503020204020204" pitchFamily="34" charset="-122"/>
                <a:ea typeface="Microsoft YaHei" panose="020B0503020204020204" pitchFamily="34" charset="-122"/>
              </a:rPr>
              <a:t>编译器集合。</a:t>
            </a:r>
            <a:endParaRPr lang="en-US" altLang="zh-CN" sz="1800" b="0" dirty="0">
              <a:solidFill>
                <a:srgbClr val="000000"/>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u"/>
              <a:defRPr/>
            </a:pPr>
            <a:r>
              <a:rPr lang="en-US" altLang="zh-CN" sz="1800" b="0" dirty="0">
                <a:solidFill>
                  <a:srgbClr val="FF0000"/>
                </a:solidFill>
                <a:latin typeface="Microsoft YaHei" panose="020B0503020204020204" pitchFamily="34" charset="-122"/>
                <a:ea typeface="Microsoft YaHei" panose="020B0503020204020204" pitchFamily="34" charset="-122"/>
              </a:rPr>
              <a:t>g++</a:t>
            </a:r>
            <a:r>
              <a:rPr lang="zh-CN" altLang="en-US" sz="1800" b="0" dirty="0">
                <a:solidFill>
                  <a:srgbClr val="000000"/>
                </a:solidFill>
                <a:latin typeface="Microsoft YaHei" panose="020B0503020204020204" pitchFamily="34" charset="-122"/>
                <a:ea typeface="Microsoft YaHei" panose="020B0503020204020204" pitchFamily="34" charset="-122"/>
              </a:rPr>
              <a:t> 是</a:t>
            </a:r>
            <a:r>
              <a:rPr lang="en-US" altLang="zh-CN" sz="1800" b="0" dirty="0">
                <a:solidFill>
                  <a:srgbClr val="000000"/>
                </a:solidFill>
                <a:latin typeface="Microsoft YaHei" panose="020B0503020204020204" pitchFamily="34" charset="-122"/>
                <a:ea typeface="Microsoft YaHei" panose="020B0503020204020204" pitchFamily="34" charset="-122"/>
              </a:rPr>
              <a:t>C++</a:t>
            </a:r>
            <a:r>
              <a:rPr lang="zh-CN" altLang="en-US" sz="1800" b="0" dirty="0">
                <a:solidFill>
                  <a:srgbClr val="000000"/>
                </a:solidFill>
                <a:latin typeface="Microsoft YaHei" panose="020B0503020204020204" pitchFamily="34" charset="-122"/>
                <a:ea typeface="Microsoft YaHei" panose="020B0503020204020204" pitchFamily="34" charset="-122"/>
              </a:rPr>
              <a:t>编译器。</a:t>
            </a:r>
          </a:p>
          <a:p>
            <a:pPr marL="285750" indent="-285750">
              <a:buFont typeface="Wingdings" panose="05000000000000000000" pitchFamily="2" charset="2"/>
              <a:buChar char="u"/>
              <a:defRPr/>
            </a:pPr>
            <a:r>
              <a:rPr lang="en-US" altLang="zh-CN" sz="1800" b="0" dirty="0">
                <a:solidFill>
                  <a:srgbClr val="FF0000"/>
                </a:solidFill>
                <a:latin typeface="Microsoft YaHei" panose="020B0503020204020204" pitchFamily="34" charset="-122"/>
                <a:ea typeface="Microsoft YaHei" panose="020B0503020204020204" pitchFamily="34" charset="-122"/>
              </a:rPr>
              <a:t>cc</a:t>
            </a:r>
            <a:r>
              <a:rPr lang="zh-CN" altLang="en-US" sz="1800" b="0" dirty="0">
                <a:solidFill>
                  <a:srgbClr val="000000"/>
                </a:solidFill>
                <a:latin typeface="Microsoft YaHei" panose="020B0503020204020204" pitchFamily="34" charset="-122"/>
                <a:ea typeface="Microsoft YaHei" panose="020B0503020204020204" pitchFamily="34" charset="-122"/>
              </a:rPr>
              <a:t> 是 </a:t>
            </a:r>
            <a:r>
              <a:rPr lang="en-US" altLang="zh-CN" sz="1800" b="0" dirty="0">
                <a:solidFill>
                  <a:srgbClr val="000000"/>
                </a:solidFill>
                <a:latin typeface="Microsoft YaHei" panose="020B0503020204020204" pitchFamily="34" charset="-122"/>
                <a:ea typeface="Microsoft YaHei" panose="020B0503020204020204" pitchFamily="34" charset="-122"/>
              </a:rPr>
              <a:t>Unix</a:t>
            </a:r>
            <a:r>
              <a:rPr lang="zh-CN" altLang="en-US" sz="1800" b="0" dirty="0">
                <a:solidFill>
                  <a:srgbClr val="000000"/>
                </a:solidFill>
                <a:latin typeface="Microsoft YaHei" panose="020B0503020204020204" pitchFamily="34" charset="-122"/>
                <a:ea typeface="Microsoft YaHei" panose="020B0503020204020204" pitchFamily="34" charset="-122"/>
              </a:rPr>
              <a:t>系统的 </a:t>
            </a:r>
            <a:r>
              <a:rPr lang="en-US" altLang="zh-CN" sz="1800" b="0" dirty="0">
                <a:solidFill>
                  <a:srgbClr val="000000"/>
                </a:solidFill>
                <a:latin typeface="Microsoft YaHei" panose="020B0503020204020204" pitchFamily="34" charset="-122"/>
                <a:ea typeface="Microsoft YaHei" panose="020B0503020204020204" pitchFamily="34" charset="-122"/>
              </a:rPr>
              <a:t>C Compiler</a:t>
            </a:r>
            <a:r>
              <a:rPr lang="zh-CN" altLang="en-US" sz="1800" b="0" dirty="0">
                <a:solidFill>
                  <a:srgbClr val="000000"/>
                </a:solidFill>
                <a:latin typeface="Microsoft YaHei" panose="020B0503020204020204" pitchFamily="34" charset="-122"/>
                <a:ea typeface="Microsoft YaHei" panose="020B0503020204020204" pitchFamily="34" charset="-122"/>
              </a:rPr>
              <a:t>，一个是古老的 </a:t>
            </a:r>
            <a:r>
              <a:rPr lang="en-US" altLang="zh-CN" sz="1800" b="0" dirty="0">
                <a:solidFill>
                  <a:srgbClr val="000000"/>
                </a:solidFill>
                <a:latin typeface="Microsoft YaHei" panose="020B0503020204020204" pitchFamily="34" charset="-122"/>
                <a:ea typeface="Microsoft YaHei" panose="020B0503020204020204" pitchFamily="34" charset="-122"/>
              </a:rPr>
              <a:t>C </a:t>
            </a:r>
            <a:r>
              <a:rPr lang="zh-CN" altLang="en-US" sz="1800" b="0" dirty="0">
                <a:solidFill>
                  <a:srgbClr val="000000"/>
                </a:solidFill>
                <a:latin typeface="Microsoft YaHei" panose="020B0503020204020204" pitchFamily="34" charset="-122"/>
                <a:ea typeface="Microsoft YaHei" panose="020B0503020204020204" pitchFamily="34" charset="-122"/>
              </a:rPr>
              <a:t>编译器， </a:t>
            </a:r>
            <a:r>
              <a:rPr lang="en-US" altLang="zh-CN" sz="1800" b="0" dirty="0">
                <a:solidFill>
                  <a:srgbClr val="000000"/>
                </a:solidFill>
                <a:latin typeface="Microsoft YaHei" panose="020B0503020204020204" pitchFamily="34" charset="-122"/>
                <a:ea typeface="Microsoft YaHei" panose="020B0503020204020204" pitchFamily="34" charset="-122"/>
              </a:rPr>
              <a:t>Linux </a:t>
            </a:r>
            <a:r>
              <a:rPr lang="zh-CN" altLang="en-US" sz="1800" b="0" dirty="0">
                <a:solidFill>
                  <a:srgbClr val="000000"/>
                </a:solidFill>
                <a:latin typeface="Microsoft YaHei" panose="020B0503020204020204" pitchFamily="34" charset="-122"/>
                <a:ea typeface="Microsoft YaHei" panose="020B0503020204020204" pitchFamily="34" charset="-122"/>
              </a:rPr>
              <a:t>下 </a:t>
            </a:r>
            <a:r>
              <a:rPr lang="en-US" altLang="zh-CN" sz="1800" b="0" dirty="0">
                <a:solidFill>
                  <a:srgbClr val="000000"/>
                </a:solidFill>
                <a:latin typeface="Microsoft YaHei" panose="020B0503020204020204" pitchFamily="34" charset="-122"/>
                <a:ea typeface="Microsoft YaHei" panose="020B0503020204020204" pitchFamily="34" charset="-122"/>
              </a:rPr>
              <a:t>cc </a:t>
            </a:r>
            <a:r>
              <a:rPr lang="zh-CN" altLang="en-US" sz="1800" b="0" dirty="0">
                <a:solidFill>
                  <a:srgbClr val="000000"/>
                </a:solidFill>
                <a:latin typeface="Microsoft YaHei" panose="020B0503020204020204" pitchFamily="34" charset="-122"/>
                <a:ea typeface="Microsoft YaHei" panose="020B0503020204020204" pitchFamily="34" charset="-122"/>
              </a:rPr>
              <a:t>一般是一个符号连接，指向 </a:t>
            </a:r>
            <a:r>
              <a:rPr lang="en-US" altLang="zh-CN" sz="1800" b="0" dirty="0" err="1">
                <a:solidFill>
                  <a:srgbClr val="000000"/>
                </a:solidFill>
                <a:latin typeface="Microsoft YaHei" panose="020B0503020204020204" pitchFamily="34" charset="-122"/>
                <a:ea typeface="Microsoft YaHei" panose="020B0503020204020204" pitchFamily="34" charset="-122"/>
              </a:rPr>
              <a:t>gcc</a:t>
            </a:r>
            <a:r>
              <a:rPr lang="zh-CN" altLang="en-US" sz="1800" b="0" dirty="0">
                <a:solidFill>
                  <a:srgbClr val="000000"/>
                </a:solidFill>
                <a:latin typeface="Microsoft YaHei" panose="020B0503020204020204" pitchFamily="34" charset="-122"/>
                <a:ea typeface="Microsoft YaHei" panose="020B0503020204020204" pitchFamily="34" charset="-122"/>
              </a:rPr>
              <a:t>；可以通过 </a:t>
            </a:r>
            <a:r>
              <a:rPr lang="en-US" altLang="zh-CN" sz="1800" b="0" dirty="0">
                <a:solidFill>
                  <a:srgbClr val="0000FF"/>
                </a:solidFill>
                <a:latin typeface="Microsoft YaHei" panose="020B0503020204020204" pitchFamily="34" charset="-122"/>
                <a:ea typeface="Microsoft YaHei" panose="020B0503020204020204" pitchFamily="34" charset="-122"/>
              </a:rPr>
              <a:t>$ ls -l /</a:t>
            </a:r>
            <a:r>
              <a:rPr lang="en-US" altLang="zh-CN" sz="1800" b="0" dirty="0" err="1">
                <a:solidFill>
                  <a:srgbClr val="0000FF"/>
                </a:solidFill>
                <a:latin typeface="Microsoft YaHei" panose="020B0503020204020204" pitchFamily="34" charset="-122"/>
                <a:ea typeface="Microsoft YaHei" panose="020B0503020204020204" pitchFamily="34" charset="-122"/>
              </a:rPr>
              <a:t>usr</a:t>
            </a:r>
            <a:r>
              <a:rPr lang="en-US" altLang="zh-CN" sz="1800" b="0" dirty="0">
                <a:solidFill>
                  <a:srgbClr val="0000FF"/>
                </a:solidFill>
                <a:latin typeface="Microsoft YaHei" panose="020B0503020204020204" pitchFamily="34" charset="-122"/>
                <a:ea typeface="Microsoft YaHei" panose="020B0503020204020204" pitchFamily="34" charset="-122"/>
              </a:rPr>
              <a:t>/bin/cc </a:t>
            </a:r>
            <a:r>
              <a:rPr lang="zh-CN" altLang="en-US" sz="1800" b="0" dirty="0">
                <a:solidFill>
                  <a:srgbClr val="000000"/>
                </a:solidFill>
                <a:latin typeface="Microsoft YaHei" panose="020B0503020204020204" pitchFamily="34" charset="-122"/>
                <a:ea typeface="Microsoft YaHei" panose="020B0503020204020204" pitchFamily="34" charset="-122"/>
              </a:rPr>
              <a:t>来简单察看 。 </a:t>
            </a:r>
            <a:r>
              <a:rPr lang="en-US" altLang="zh-CN" sz="1800" b="0" dirty="0">
                <a:solidFill>
                  <a:srgbClr val="0000FF"/>
                </a:solidFill>
                <a:latin typeface="Microsoft YaHei" panose="020B0503020204020204" pitchFamily="34" charset="-122"/>
                <a:ea typeface="Microsoft YaHei" panose="020B0503020204020204" pitchFamily="34" charset="-122"/>
              </a:rPr>
              <a:t>cc</a:t>
            </a:r>
            <a:r>
              <a:rPr lang="zh-CN" altLang="en-US" sz="1800" b="0" dirty="0">
                <a:solidFill>
                  <a:srgbClr val="000000"/>
                </a:solidFill>
                <a:latin typeface="Microsoft YaHei" panose="020B0503020204020204" pitchFamily="34" charset="-122"/>
                <a:ea typeface="Microsoft YaHei" panose="020B0503020204020204" pitchFamily="34" charset="-122"/>
              </a:rPr>
              <a:t> 符号链接和变量存在的意义在于源码的移植性，可以方便的用 </a:t>
            </a:r>
            <a:r>
              <a:rPr lang="en-US" altLang="zh-CN" sz="1800" b="0" dirty="0" err="1">
                <a:solidFill>
                  <a:srgbClr val="0000FF"/>
                </a:solidFill>
                <a:latin typeface="Microsoft YaHei" panose="020B0503020204020204" pitchFamily="34" charset="-122"/>
                <a:ea typeface="Microsoft YaHei" panose="020B0503020204020204" pitchFamily="34" charset="-122"/>
              </a:rPr>
              <a:t>gcc</a:t>
            </a:r>
            <a:r>
              <a:rPr lang="zh-CN" altLang="en-US" sz="1800" b="0" dirty="0">
                <a:solidFill>
                  <a:srgbClr val="000000"/>
                </a:solidFill>
                <a:latin typeface="Microsoft YaHei" panose="020B0503020204020204" pitchFamily="34" charset="-122"/>
                <a:ea typeface="Microsoft YaHei" panose="020B0503020204020204" pitchFamily="34" charset="-122"/>
              </a:rPr>
              <a:t> 来编译老的用</a:t>
            </a:r>
            <a:r>
              <a:rPr lang="en-US" altLang="zh-CN" sz="1800" b="0" dirty="0">
                <a:solidFill>
                  <a:srgbClr val="000000"/>
                </a:solidFill>
                <a:latin typeface="Microsoft YaHei" panose="020B0503020204020204" pitchFamily="34" charset="-122"/>
                <a:ea typeface="Microsoft YaHei" panose="020B0503020204020204" pitchFamily="34" charset="-122"/>
              </a:rPr>
              <a:t>cc</a:t>
            </a:r>
            <a:r>
              <a:rPr lang="zh-CN" altLang="en-US" sz="1800" b="0" dirty="0">
                <a:solidFill>
                  <a:srgbClr val="000000"/>
                </a:solidFill>
                <a:latin typeface="Microsoft YaHei" panose="020B0503020204020204" pitchFamily="34" charset="-122"/>
                <a:ea typeface="Microsoft YaHei" panose="020B0503020204020204" pitchFamily="34" charset="-122"/>
              </a:rPr>
              <a:t>编译的</a:t>
            </a:r>
            <a:r>
              <a:rPr lang="en-US" altLang="zh-CN" sz="1800" b="0" dirty="0">
                <a:solidFill>
                  <a:srgbClr val="000000"/>
                </a:solidFill>
                <a:latin typeface="Microsoft YaHei" panose="020B0503020204020204" pitchFamily="34" charset="-122"/>
                <a:ea typeface="Microsoft YaHei" panose="020B0503020204020204" pitchFamily="34" charset="-122"/>
              </a:rPr>
              <a:t>Unix</a:t>
            </a:r>
            <a:r>
              <a:rPr lang="zh-CN" altLang="en-US" sz="1800" b="0" dirty="0">
                <a:solidFill>
                  <a:srgbClr val="000000"/>
                </a:solidFill>
                <a:latin typeface="Microsoft YaHei" panose="020B0503020204020204" pitchFamily="34" charset="-122"/>
                <a:ea typeface="Microsoft YaHei" panose="020B0503020204020204" pitchFamily="34" charset="-122"/>
              </a:rPr>
              <a:t>软件</a:t>
            </a:r>
          </a:p>
          <a:p>
            <a:pPr marL="285750" indent="-285750">
              <a:buFont typeface="Wingdings" panose="05000000000000000000" pitchFamily="2" charset="2"/>
              <a:buChar char="u"/>
              <a:defRPr/>
            </a:pPr>
            <a:r>
              <a:rPr lang="en-US" altLang="zh-CN" sz="1800" b="0" dirty="0">
                <a:solidFill>
                  <a:srgbClr val="FF0000"/>
                </a:solidFill>
                <a:latin typeface="Microsoft YaHei" panose="020B0503020204020204" pitchFamily="34" charset="-122"/>
                <a:ea typeface="Microsoft YaHei" panose="020B0503020204020204" pitchFamily="34" charset="-122"/>
              </a:rPr>
              <a:t>CC</a:t>
            </a:r>
            <a:r>
              <a:rPr lang="zh-CN" altLang="en-US" sz="1800" b="0" dirty="0">
                <a:solidFill>
                  <a:srgbClr val="000000"/>
                </a:solidFill>
                <a:latin typeface="Microsoft YaHei" panose="020B0503020204020204" pitchFamily="34" charset="-122"/>
                <a:ea typeface="Microsoft YaHei" panose="020B0503020204020204" pitchFamily="34" charset="-122"/>
              </a:rPr>
              <a:t> 则一般是 </a:t>
            </a:r>
            <a:r>
              <a:rPr lang="en-US" altLang="zh-CN" sz="1800" b="0" dirty="0" err="1">
                <a:solidFill>
                  <a:srgbClr val="0000FF"/>
                </a:solidFill>
                <a:latin typeface="Microsoft YaHei" panose="020B0503020204020204" pitchFamily="34" charset="-122"/>
                <a:ea typeface="Microsoft YaHei" panose="020B0503020204020204" pitchFamily="34" charset="-122"/>
              </a:rPr>
              <a:t>makefile</a:t>
            </a:r>
            <a:r>
              <a:rPr lang="zh-CN" altLang="en-US" sz="1800" b="0" dirty="0">
                <a:solidFill>
                  <a:srgbClr val="000000"/>
                </a:solidFill>
                <a:latin typeface="Microsoft YaHei" panose="020B0503020204020204" pitchFamily="34" charset="-122"/>
                <a:ea typeface="Microsoft YaHei" panose="020B0503020204020204" pitchFamily="34" charset="-122"/>
              </a:rPr>
              <a:t> 里面的一个名字标签，即宏定义，表示采用的是什么编译器（如：</a:t>
            </a:r>
            <a:r>
              <a:rPr lang="en-US" altLang="zh-CN" sz="1800" b="0" dirty="0">
                <a:solidFill>
                  <a:srgbClr val="0000FF"/>
                </a:solidFill>
                <a:latin typeface="Microsoft YaHei" panose="020B0503020204020204" pitchFamily="34" charset="-122"/>
                <a:ea typeface="Microsoft YaHei" panose="020B0503020204020204" pitchFamily="34" charset="-122"/>
              </a:rPr>
              <a:t>CC = </a:t>
            </a:r>
            <a:r>
              <a:rPr lang="en-US" altLang="zh-CN" sz="1800" b="0" dirty="0" err="1">
                <a:solidFill>
                  <a:srgbClr val="0000FF"/>
                </a:solidFill>
                <a:latin typeface="Microsoft YaHei" panose="020B0503020204020204" pitchFamily="34" charset="-122"/>
                <a:ea typeface="Microsoft YaHei" panose="020B0503020204020204" pitchFamily="34" charset="-122"/>
              </a:rPr>
              <a:t>gcc</a:t>
            </a:r>
            <a:r>
              <a:rPr lang="zh-CN" altLang="en-US" sz="1800" b="0" dirty="0">
                <a:solidFill>
                  <a:srgbClr val="000000"/>
                </a:solidFill>
                <a:latin typeface="Microsoft YaHei" panose="020B0503020204020204" pitchFamily="34" charset="-122"/>
                <a:ea typeface="Microsoft YaHei" panose="020B0503020204020204" pitchFamily="34" charset="-122"/>
              </a:rPr>
              <a:t>）。</a:t>
            </a:r>
          </a:p>
          <a:p>
            <a:pPr>
              <a:defRPr/>
            </a:pPr>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6538" y="468313"/>
            <a:ext cx="8393112" cy="731837"/>
          </a:xfrm>
        </p:spPr>
        <p:txBody>
          <a:bodyPr/>
          <a:lstStyle/>
          <a:p>
            <a:pPr marL="533400" indent="-533400" eaLnBrk="1" hangingPunct="1">
              <a:lnSpc>
                <a:spcPct val="130000"/>
              </a:lnSpc>
              <a:spcBef>
                <a:spcPct val="30000"/>
              </a:spcBef>
              <a:buClr>
                <a:schemeClr val="tx2"/>
              </a:buClr>
              <a:buSzPct val="95000"/>
              <a:buFont typeface="Wingdings" panose="05000000000000000000" pitchFamily="2" charset="2"/>
              <a:buNone/>
              <a:defRPr/>
            </a:pPr>
            <a:r>
              <a:rPr lang="en-US" altLang="zh-CN" sz="3200" dirty="0" smtClean="0">
                <a:solidFill>
                  <a:srgbClr val="990000"/>
                </a:solidFill>
                <a:latin typeface="Times New Roman" panose="02020603050405020304" pitchFamily="18" charset="0"/>
                <a:ea typeface="宋体" pitchFamily="2" charset="-122"/>
                <a:cs typeface="+mn-cs"/>
              </a:rPr>
              <a:t>3</a:t>
            </a:r>
            <a:r>
              <a:rPr lang="zh-CN" altLang="en-US" sz="3200" dirty="0" smtClean="0">
                <a:solidFill>
                  <a:srgbClr val="990000"/>
                </a:solidFill>
                <a:latin typeface="Times New Roman" panose="02020603050405020304" pitchFamily="18" charset="0"/>
                <a:ea typeface="宋体" pitchFamily="2" charset="-122"/>
                <a:cs typeface="+mn-cs"/>
              </a:rPr>
              <a:t>、</a:t>
            </a:r>
            <a:r>
              <a:rPr lang="zh-CN" altLang="zh-CN" sz="3200" dirty="0">
                <a:solidFill>
                  <a:srgbClr val="990000"/>
                </a:solidFill>
                <a:latin typeface="Times New Roman" panose="02020603050405020304" pitchFamily="18" charset="0"/>
                <a:ea typeface="宋体" pitchFamily="2" charset="-122"/>
                <a:cs typeface="+mn-cs"/>
              </a:rPr>
              <a:t>Linux</a:t>
            </a:r>
            <a:r>
              <a:rPr lang="zh-CN" sz="3200" dirty="0" smtClean="0">
                <a:solidFill>
                  <a:srgbClr val="990000"/>
                </a:solidFill>
                <a:latin typeface="Times New Roman" panose="02020603050405020304" pitchFamily="18" charset="0"/>
                <a:ea typeface="宋体" pitchFamily="2" charset="-122"/>
                <a:cs typeface="+mn-cs"/>
              </a:rPr>
              <a:t>进程</a:t>
            </a:r>
            <a:r>
              <a:rPr lang="zh-CN" altLang="en-US" sz="3200" dirty="0" smtClean="0">
                <a:solidFill>
                  <a:srgbClr val="990000"/>
                </a:solidFill>
                <a:latin typeface="Times New Roman" panose="02020603050405020304" pitchFamily="18" charset="0"/>
                <a:ea typeface="宋体" pitchFamily="2" charset="-122"/>
                <a:cs typeface="+mn-cs"/>
              </a:rPr>
              <a:t>管理命令</a:t>
            </a:r>
            <a:r>
              <a:rPr lang="en-US" altLang="zh-CN" sz="3200" dirty="0" smtClean="0">
                <a:solidFill>
                  <a:srgbClr val="990000"/>
                </a:solidFill>
                <a:latin typeface="Times New Roman" panose="02020603050405020304" pitchFamily="18" charset="0"/>
                <a:ea typeface="宋体" pitchFamily="2" charset="-122"/>
                <a:cs typeface="+mn-cs"/>
              </a:rPr>
              <a:t>——</a:t>
            </a:r>
            <a:r>
              <a:rPr lang="zh-CN" altLang="en-US" sz="3200" dirty="0" smtClean="0">
                <a:solidFill>
                  <a:srgbClr val="990000"/>
                </a:solidFill>
                <a:latin typeface="Times New Roman" panose="02020603050405020304" pitchFamily="18" charset="0"/>
                <a:ea typeface="宋体" pitchFamily="2" charset="-122"/>
                <a:cs typeface="+mn-cs"/>
              </a:rPr>
              <a:t>进程</a:t>
            </a:r>
            <a:r>
              <a:rPr lang="zh-CN" sz="3200" dirty="0" smtClean="0">
                <a:solidFill>
                  <a:srgbClr val="990000"/>
                </a:solidFill>
                <a:latin typeface="Times New Roman" panose="02020603050405020304" pitchFamily="18" charset="0"/>
                <a:ea typeface="宋体" pitchFamily="2" charset="-122"/>
                <a:cs typeface="+mn-cs"/>
              </a:rPr>
              <a:t>查看</a:t>
            </a:r>
            <a:endParaRPr lang="zh-CN" sz="3200" dirty="0">
              <a:solidFill>
                <a:srgbClr val="990000"/>
              </a:solidFill>
              <a:latin typeface="Times New Roman" panose="02020603050405020304" pitchFamily="18" charset="0"/>
              <a:ea typeface="宋体" pitchFamily="2" charset="-122"/>
              <a:cs typeface="+mn-cs"/>
            </a:endParaRPr>
          </a:p>
        </p:txBody>
      </p:sp>
      <p:sp>
        <p:nvSpPr>
          <p:cNvPr id="5" name="Rectangle 3"/>
          <p:cNvSpPr txBox="1">
            <a:spLocks noRot="1" noChangeArrowheads="1"/>
          </p:cNvSpPr>
          <p:nvPr/>
        </p:nvSpPr>
        <p:spPr bwMode="auto">
          <a:xfrm>
            <a:off x="411163" y="1216025"/>
            <a:ext cx="8540750" cy="524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3200" kern="1200">
                <a:solidFill>
                  <a:schemeClr val="bg2"/>
                </a:solidFill>
                <a:effectLst>
                  <a:outerShdw blurRad="38100" dist="38100" dir="2700000" algn="tl">
                    <a:srgbClr val="C0C0C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800" kern="1200">
                <a:solidFill>
                  <a:schemeClr val="bg2"/>
                </a:solidFill>
                <a:effectLst>
                  <a:outerShdw blurRad="38100" dist="38100" dir="2700000" algn="tl">
                    <a:srgbClr val="C0C0C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400" kern="1200">
                <a:solidFill>
                  <a:schemeClr val="bg2"/>
                </a:solidFill>
                <a:effectLst>
                  <a:outerShdw blurRad="38100" dist="38100" dir="2700000" algn="tl">
                    <a:srgbClr val="C0C0C0"/>
                  </a:outerShdw>
                </a:effectLst>
                <a:latin typeface="+mn-lt"/>
                <a:ea typeface="+mn-ea"/>
                <a:cs typeface="+mn-cs"/>
              </a:defRPr>
            </a:lvl3pPr>
            <a:lvl4pPr marL="1752600" indent="-3222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kern="1200">
                <a:solidFill>
                  <a:schemeClr val="bg2"/>
                </a:solidFill>
                <a:effectLst>
                  <a:outerShdw blurRad="38100" dist="38100" dir="2700000" algn="tl">
                    <a:srgbClr val="C0C0C0"/>
                  </a:outerShdw>
                </a:effectLst>
                <a:latin typeface="+mn-lt"/>
                <a:ea typeface="+mn-ea"/>
                <a:cs typeface="+mn-cs"/>
              </a:defRPr>
            </a:lvl4pPr>
            <a:lvl5pPr marL="2092325" indent="-338138"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en-US" altLang="zh-CN" sz="2400" dirty="0" err="1">
                <a:solidFill>
                  <a:schemeClr val="tx1"/>
                </a:solidFill>
                <a:latin typeface="宋体" pitchFamily="2" charset="-122"/>
                <a:ea typeface="宋体" pitchFamily="2" charset="-122"/>
              </a:rPr>
              <a:t>ps</a:t>
            </a:r>
            <a:r>
              <a:rPr lang="zh-CN" altLang="en-US" sz="2400" dirty="0">
                <a:solidFill>
                  <a:schemeClr val="tx1"/>
                </a:solidFill>
                <a:latin typeface="宋体" pitchFamily="2" charset="-122"/>
                <a:ea typeface="宋体" pitchFamily="2" charset="-122"/>
              </a:rPr>
              <a:t>命令：报告进程标识、用户、</a:t>
            </a:r>
            <a:r>
              <a:rPr lang="en-US" altLang="zh-CN" sz="2400" dirty="0">
                <a:solidFill>
                  <a:schemeClr val="tx1"/>
                </a:solidFill>
                <a:latin typeface="宋体" pitchFamily="2" charset="-122"/>
                <a:ea typeface="宋体" pitchFamily="2" charset="-122"/>
              </a:rPr>
              <a:t>CPU</a:t>
            </a:r>
            <a:r>
              <a:rPr lang="zh-CN" altLang="en-US" sz="2400" dirty="0">
                <a:solidFill>
                  <a:schemeClr val="tx1"/>
                </a:solidFill>
                <a:latin typeface="宋体" pitchFamily="2" charset="-122"/>
                <a:ea typeface="宋体" pitchFamily="2" charset="-122"/>
              </a:rPr>
              <a:t>时间</a:t>
            </a:r>
            <a:r>
              <a:rPr lang="zh-CN" altLang="en-US" sz="2400" dirty="0" smtClean="0">
                <a:solidFill>
                  <a:schemeClr val="tx1"/>
                </a:solidFill>
                <a:latin typeface="宋体" pitchFamily="2" charset="-122"/>
                <a:ea typeface="宋体" pitchFamily="2" charset="-122"/>
              </a:rPr>
              <a:t>消耗及其</a:t>
            </a:r>
            <a:r>
              <a:rPr lang="zh-CN" altLang="en-US" sz="2400" dirty="0">
                <a:solidFill>
                  <a:schemeClr val="tx1"/>
                </a:solidFill>
                <a:latin typeface="宋体" pitchFamily="2" charset="-122"/>
                <a:ea typeface="宋体" pitchFamily="2" charset="-122"/>
              </a:rPr>
              <a:t>他属性</a:t>
            </a:r>
          </a:p>
          <a:p>
            <a:pPr lvl="1">
              <a:defRPr/>
            </a:pPr>
            <a:r>
              <a:rPr lang="zh-CN" altLang="en-US" sz="2000" dirty="0">
                <a:solidFill>
                  <a:schemeClr val="tx1"/>
                </a:solidFill>
                <a:latin typeface="宋体" pitchFamily="2" charset="-122"/>
                <a:ea typeface="宋体" pitchFamily="2" charset="-122"/>
              </a:rPr>
              <a:t>命令单独使用可以看到前台执行的进程；后台进程可以使用带参数的</a:t>
            </a:r>
            <a:r>
              <a:rPr lang="en-US" altLang="zh-CN" sz="2000" dirty="0" err="1">
                <a:solidFill>
                  <a:schemeClr val="tx1"/>
                </a:solidFill>
                <a:latin typeface="宋体" pitchFamily="2" charset="-122"/>
                <a:ea typeface="宋体" pitchFamily="2" charset="-122"/>
              </a:rPr>
              <a:t>ps</a:t>
            </a:r>
            <a:r>
              <a:rPr lang="zh-CN" altLang="en-US" sz="2000" dirty="0">
                <a:solidFill>
                  <a:schemeClr val="tx1"/>
                </a:solidFill>
                <a:latin typeface="宋体" pitchFamily="2" charset="-122"/>
                <a:ea typeface="宋体" pitchFamily="2" charset="-122"/>
              </a:rPr>
              <a:t>命令（如</a:t>
            </a:r>
            <a:r>
              <a:rPr lang="en-US" altLang="zh-CN" sz="2000" dirty="0" err="1">
                <a:solidFill>
                  <a:schemeClr val="tx1"/>
                </a:solidFill>
                <a:latin typeface="宋体" pitchFamily="2" charset="-122"/>
                <a:ea typeface="宋体" pitchFamily="2" charset="-122"/>
              </a:rPr>
              <a:t>ps</a:t>
            </a:r>
            <a:r>
              <a:rPr lang="en-US" altLang="zh-CN" sz="2000" dirty="0">
                <a:solidFill>
                  <a:schemeClr val="tx1"/>
                </a:solidFill>
                <a:latin typeface="宋体" pitchFamily="2" charset="-122"/>
                <a:ea typeface="宋体" pitchFamily="2" charset="-122"/>
              </a:rPr>
              <a:t> -ax</a:t>
            </a:r>
            <a:r>
              <a:rPr lang="zh-CN" altLang="en-US" sz="2000" dirty="0">
                <a:solidFill>
                  <a:schemeClr val="tx1"/>
                </a:solidFill>
                <a:latin typeface="宋体" pitchFamily="2" charset="-122"/>
                <a:ea typeface="宋体" pitchFamily="2" charset="-122"/>
              </a:rPr>
              <a:t>）</a:t>
            </a:r>
          </a:p>
          <a:p>
            <a:pPr lvl="1">
              <a:defRPr/>
            </a:pPr>
            <a:r>
              <a:rPr lang="zh-CN" altLang="en-US" sz="2000" dirty="0">
                <a:solidFill>
                  <a:schemeClr val="tx1"/>
                </a:solidFill>
                <a:latin typeface="宋体" pitchFamily="2" charset="-122"/>
                <a:ea typeface="宋体" pitchFamily="2" charset="-122"/>
              </a:rPr>
              <a:t>提供进程的一次性查看，结果不连续</a:t>
            </a:r>
          </a:p>
          <a:p>
            <a:pPr lvl="1">
              <a:defRPr/>
            </a:pPr>
            <a:r>
              <a:rPr lang="zh-CN" altLang="en-US" sz="2000" dirty="0">
                <a:solidFill>
                  <a:schemeClr val="tx1"/>
                </a:solidFill>
                <a:latin typeface="宋体" pitchFamily="2" charset="-122"/>
                <a:ea typeface="宋体" pitchFamily="2" charset="-122"/>
              </a:rPr>
              <a:t>结果数据很精确，但数据量</a:t>
            </a:r>
            <a:r>
              <a:rPr lang="zh-CN" altLang="en-US" sz="2000" dirty="0" smtClean="0">
                <a:solidFill>
                  <a:schemeClr val="tx1"/>
                </a:solidFill>
                <a:latin typeface="宋体" pitchFamily="2" charset="-122"/>
                <a:ea typeface="宋体" pitchFamily="2" charset="-122"/>
              </a:rPr>
              <a:t>庞大</a:t>
            </a:r>
            <a:endParaRPr lang="en-US" altLang="zh-CN" sz="2000" dirty="0" smtClean="0">
              <a:solidFill>
                <a:schemeClr val="tx1"/>
              </a:solidFill>
              <a:latin typeface="宋体" pitchFamily="2" charset="-122"/>
              <a:ea typeface="宋体" pitchFamily="2" charset="-122"/>
            </a:endParaRPr>
          </a:p>
          <a:p>
            <a:pPr lvl="1">
              <a:defRPr/>
            </a:pPr>
            <a:endParaRPr lang="zh-CN" altLang="en-US" sz="2000" dirty="0" smtClean="0">
              <a:latin typeface="Times New Roman" pitchFamily="18" charset="0"/>
              <a:ea typeface="黑体" pitchFamily="2" charset="-122"/>
            </a:endParaRPr>
          </a:p>
          <a:p>
            <a:pPr>
              <a:lnSpc>
                <a:spcPct val="120000"/>
              </a:lnSpc>
              <a:defRPr/>
            </a:pPr>
            <a:r>
              <a:rPr lang="en-US" altLang="zh-CN" sz="2400" dirty="0">
                <a:solidFill>
                  <a:schemeClr val="tx1"/>
                </a:solidFill>
                <a:latin typeface="宋体" pitchFamily="2" charset="-122"/>
                <a:ea typeface="宋体" pitchFamily="2" charset="-122"/>
              </a:rPr>
              <a:t>top</a:t>
            </a:r>
            <a:r>
              <a:rPr lang="zh-CN" altLang="en-US" sz="2400" dirty="0">
                <a:solidFill>
                  <a:schemeClr val="tx1"/>
                </a:solidFill>
                <a:latin typeface="宋体" pitchFamily="2" charset="-122"/>
                <a:ea typeface="宋体" pitchFamily="2" charset="-122"/>
              </a:rPr>
              <a:t>命令：显示</a:t>
            </a:r>
            <a:r>
              <a:rPr lang="en-US" altLang="zh-CN" sz="2400" dirty="0">
                <a:solidFill>
                  <a:schemeClr val="tx1"/>
                </a:solidFill>
                <a:latin typeface="宋体" pitchFamily="2" charset="-122"/>
                <a:ea typeface="宋体" pitchFamily="2" charset="-122"/>
              </a:rPr>
              <a:t>CPU</a:t>
            </a:r>
            <a:r>
              <a:rPr lang="zh-CN" altLang="en-US" sz="2400" dirty="0">
                <a:solidFill>
                  <a:schemeClr val="tx1"/>
                </a:solidFill>
                <a:latin typeface="宋体" pitchFamily="2" charset="-122"/>
                <a:ea typeface="宋体" pitchFamily="2" charset="-122"/>
              </a:rPr>
              <a:t>占用率为前几位的进程</a:t>
            </a:r>
          </a:p>
          <a:p>
            <a:pPr lvl="1">
              <a:defRPr/>
            </a:pPr>
            <a:r>
              <a:rPr lang="zh-CN" altLang="en-US" sz="2000" dirty="0">
                <a:solidFill>
                  <a:schemeClr val="tx1"/>
                </a:solidFill>
                <a:latin typeface="宋体" pitchFamily="2" charset="-122"/>
                <a:ea typeface="宋体" pitchFamily="2" charset="-122"/>
              </a:rPr>
              <a:t>动态显示，输出结果连续</a:t>
            </a:r>
          </a:p>
          <a:p>
            <a:pPr lvl="1">
              <a:defRPr/>
            </a:pPr>
            <a:r>
              <a:rPr lang="zh-CN" altLang="en-US" sz="2000" dirty="0">
                <a:solidFill>
                  <a:schemeClr val="tx1"/>
                </a:solidFill>
                <a:latin typeface="宋体" pitchFamily="2" charset="-122"/>
                <a:ea typeface="宋体" pitchFamily="2" charset="-122"/>
              </a:rPr>
              <a:t>消耗较多的系统</a:t>
            </a:r>
            <a:r>
              <a:rPr lang="zh-CN" altLang="en-US" sz="2000" dirty="0" smtClean="0">
                <a:solidFill>
                  <a:schemeClr val="tx1"/>
                </a:solidFill>
                <a:latin typeface="宋体" pitchFamily="2" charset="-122"/>
                <a:ea typeface="宋体" pitchFamily="2" charset="-122"/>
              </a:rPr>
              <a:t>资源</a:t>
            </a:r>
          </a:p>
          <a:p>
            <a:pPr marL="573087" lvl="1" indent="0">
              <a:buFont typeface="Wingdings" panose="05000000000000000000" pitchFamily="2" charset="2"/>
              <a:buNone/>
              <a:defRPr/>
            </a:pPr>
            <a:endParaRPr lang="zh-CN" altLang="en-US" sz="2000" dirty="0" smtClean="0">
              <a:latin typeface="Times New Roman" pitchFamily="18" charset="0"/>
              <a:ea typeface="黑体" pitchFamily="2" charset="-122"/>
            </a:endParaRPr>
          </a:p>
          <a:p>
            <a:pPr>
              <a:lnSpc>
                <a:spcPct val="120000"/>
              </a:lnSpc>
              <a:defRPr/>
            </a:pPr>
            <a:r>
              <a:rPr lang="en-US" altLang="zh-CN" sz="2400" dirty="0" err="1" smtClean="0">
                <a:solidFill>
                  <a:schemeClr val="tx1"/>
                </a:solidFill>
                <a:latin typeface="宋体" pitchFamily="2" charset="-122"/>
                <a:ea typeface="宋体" pitchFamily="2" charset="-122"/>
              </a:rPr>
              <a:t>pstree</a:t>
            </a:r>
            <a:r>
              <a:rPr lang="zh-CN" altLang="en-US" sz="2400" dirty="0">
                <a:solidFill>
                  <a:schemeClr val="tx1"/>
                </a:solidFill>
                <a:latin typeface="宋体" pitchFamily="2" charset="-122"/>
                <a:ea typeface="宋体" pitchFamily="2" charset="-122"/>
              </a:rPr>
              <a:t>命令：列出当前的进程，以及它们的树状结构</a:t>
            </a:r>
          </a:p>
          <a:p>
            <a:pPr lvl="1">
              <a:defRPr/>
            </a:pPr>
            <a:r>
              <a:rPr lang="zh-CN" altLang="en-US" sz="2000" dirty="0">
                <a:solidFill>
                  <a:schemeClr val="tx1"/>
                </a:solidFill>
                <a:latin typeface="宋体" pitchFamily="2" charset="-122"/>
                <a:ea typeface="宋体" pitchFamily="2" charset="-122"/>
              </a:rPr>
              <a:t>将当前的执行程序以树状结构显示，弥补</a:t>
            </a:r>
            <a:r>
              <a:rPr lang="en-US" altLang="zh-CN" sz="2000" dirty="0" err="1">
                <a:solidFill>
                  <a:schemeClr val="tx1"/>
                </a:solidFill>
                <a:latin typeface="宋体" pitchFamily="2" charset="-122"/>
                <a:ea typeface="宋体" pitchFamily="2" charset="-122"/>
              </a:rPr>
              <a:t>ps</a:t>
            </a:r>
            <a:r>
              <a:rPr lang="zh-CN" altLang="en-US" sz="2000" dirty="0">
                <a:solidFill>
                  <a:schemeClr val="tx1"/>
                </a:solidFill>
                <a:latin typeface="宋体" pitchFamily="2" charset="-122"/>
                <a:ea typeface="宋体" pitchFamily="2" charset="-122"/>
              </a:rPr>
              <a:t>命令的不足</a:t>
            </a:r>
          </a:p>
          <a:p>
            <a:pPr lvl="1">
              <a:defRPr/>
            </a:pPr>
            <a:r>
              <a:rPr lang="zh-CN" altLang="en-US" sz="2000" dirty="0">
                <a:solidFill>
                  <a:schemeClr val="tx1"/>
                </a:solidFill>
                <a:latin typeface="宋体" pitchFamily="2" charset="-122"/>
                <a:ea typeface="宋体" pitchFamily="2" charset="-122"/>
              </a:rPr>
              <a:t>支持指定特定程序</a:t>
            </a:r>
            <a:r>
              <a:rPr lang="en-US" altLang="zh-CN" sz="2000" dirty="0">
                <a:solidFill>
                  <a:schemeClr val="tx1"/>
                </a:solidFill>
                <a:latin typeface="宋体" pitchFamily="2" charset="-122"/>
                <a:ea typeface="宋体" pitchFamily="2" charset="-122"/>
              </a:rPr>
              <a:t>(PID)</a:t>
            </a:r>
            <a:r>
              <a:rPr lang="zh-CN" altLang="en-US" sz="2000" dirty="0">
                <a:solidFill>
                  <a:schemeClr val="tx1"/>
                </a:solidFill>
                <a:latin typeface="宋体" pitchFamily="2" charset="-122"/>
                <a:ea typeface="宋体" pitchFamily="2" charset="-122"/>
              </a:rPr>
              <a:t>或使用者</a:t>
            </a:r>
            <a:r>
              <a:rPr lang="en-US" altLang="zh-CN" sz="2000" dirty="0">
                <a:solidFill>
                  <a:schemeClr val="tx1"/>
                </a:solidFill>
                <a:latin typeface="宋体" pitchFamily="2" charset="-122"/>
                <a:ea typeface="宋体" pitchFamily="2" charset="-122"/>
              </a:rPr>
              <a:t>(USER)</a:t>
            </a:r>
            <a:r>
              <a:rPr lang="zh-CN" altLang="en-US" sz="2000" dirty="0">
                <a:solidFill>
                  <a:schemeClr val="tx1"/>
                </a:solidFill>
                <a:latin typeface="宋体" pitchFamily="2" charset="-122"/>
                <a:ea typeface="宋体" pitchFamily="2" charset="-122"/>
              </a:rPr>
              <a:t>作为显示的起始</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363538" y="595313"/>
            <a:ext cx="8393112" cy="731837"/>
          </a:xfrm>
        </p:spPr>
        <p:txBody>
          <a:bodyPr/>
          <a:lstStyle/>
          <a:p>
            <a:pPr marL="533400" indent="-533400" eaLnBrk="1" hangingPunct="1">
              <a:lnSpc>
                <a:spcPct val="130000"/>
              </a:lnSpc>
              <a:spcBef>
                <a:spcPct val="30000"/>
              </a:spcBef>
              <a:buClr>
                <a:schemeClr val="tx2"/>
              </a:buClr>
              <a:buSzPct val="95000"/>
              <a:buFont typeface="Wingdings" panose="05000000000000000000" pitchFamily="2" charset="2"/>
              <a:buNone/>
              <a:defRPr/>
            </a:pPr>
            <a:r>
              <a:rPr lang="en-US" altLang="zh-CN" sz="3200" dirty="0" smtClean="0">
                <a:solidFill>
                  <a:srgbClr val="990000"/>
                </a:solidFill>
                <a:latin typeface="Times New Roman" panose="02020603050405020304" pitchFamily="18" charset="0"/>
                <a:ea typeface="宋体" pitchFamily="2" charset="-122"/>
                <a:cs typeface="+mn-cs"/>
              </a:rPr>
              <a:t>3</a:t>
            </a:r>
            <a:r>
              <a:rPr lang="zh-CN" altLang="en-US" sz="3200" dirty="0" smtClean="0">
                <a:solidFill>
                  <a:srgbClr val="990000"/>
                </a:solidFill>
                <a:latin typeface="Times New Roman" panose="02020603050405020304" pitchFamily="18" charset="0"/>
                <a:ea typeface="宋体" pitchFamily="2" charset="-122"/>
                <a:cs typeface="+mn-cs"/>
              </a:rPr>
              <a:t>、</a:t>
            </a:r>
            <a:r>
              <a:rPr lang="en-US" altLang="zh-CN" sz="3200" dirty="0" smtClean="0">
                <a:solidFill>
                  <a:srgbClr val="990000"/>
                </a:solidFill>
                <a:latin typeface="Times New Roman" panose="02020603050405020304" pitchFamily="18" charset="0"/>
                <a:ea typeface="宋体" pitchFamily="2" charset="-122"/>
                <a:cs typeface="+mn-cs"/>
              </a:rPr>
              <a:t>Linux</a:t>
            </a:r>
            <a:r>
              <a:rPr lang="zh-CN" altLang="en-US" sz="3200" dirty="0">
                <a:solidFill>
                  <a:srgbClr val="990000"/>
                </a:solidFill>
                <a:latin typeface="Times New Roman" panose="02020603050405020304" pitchFamily="18" charset="0"/>
                <a:ea typeface="宋体" pitchFamily="2" charset="-122"/>
                <a:cs typeface="+mn-cs"/>
              </a:rPr>
              <a:t>进程管理命令</a:t>
            </a:r>
            <a:r>
              <a:rPr lang="en-US" altLang="zh-CN" sz="3200" dirty="0">
                <a:solidFill>
                  <a:srgbClr val="990000"/>
                </a:solidFill>
                <a:latin typeface="Times New Roman" panose="02020603050405020304" pitchFamily="18" charset="0"/>
                <a:ea typeface="宋体" pitchFamily="2" charset="-122"/>
                <a:cs typeface="+mn-cs"/>
              </a:rPr>
              <a:t>—</a:t>
            </a:r>
            <a:r>
              <a:rPr lang="zh-CN" altLang="en-US" sz="3200" dirty="0">
                <a:solidFill>
                  <a:srgbClr val="990000"/>
                </a:solidFill>
                <a:latin typeface="Times New Roman" panose="02020603050405020304" pitchFamily="18" charset="0"/>
                <a:ea typeface="宋体" pitchFamily="2" charset="-122"/>
                <a:cs typeface="+mn-cs"/>
              </a:rPr>
              <a:t>进程终止</a:t>
            </a:r>
          </a:p>
        </p:txBody>
      </p:sp>
      <p:sp>
        <p:nvSpPr>
          <p:cNvPr id="11267" name="Rectangle 3"/>
          <p:cNvSpPr>
            <a:spLocks noGrp="1" noRot="1" noChangeArrowheads="1"/>
          </p:cNvSpPr>
          <p:nvPr>
            <p:ph type="body" idx="1"/>
          </p:nvPr>
        </p:nvSpPr>
        <p:spPr>
          <a:xfrm>
            <a:off x="542925" y="1681163"/>
            <a:ext cx="7874000" cy="3748087"/>
          </a:xfrm>
        </p:spPr>
        <p:txBody>
          <a:bodyPr/>
          <a:lstStyle/>
          <a:p>
            <a:r>
              <a:rPr lang="zh-CN" altLang="en-US" sz="2400" b="1" smtClean="0">
                <a:solidFill>
                  <a:schemeClr val="tx1"/>
                </a:solidFill>
                <a:effectLst/>
                <a:latin typeface="宋体" panose="02010600030101010101" pitchFamily="2" charset="-122"/>
                <a:ea typeface="宋体" panose="02010600030101010101" pitchFamily="2" charset="-122"/>
              </a:rPr>
              <a:t>终止一个进程或终止一个正在运行的程序</a:t>
            </a:r>
          </a:p>
          <a:p>
            <a:pPr lvl="1"/>
            <a:r>
              <a:rPr lang="en-US" altLang="zh-CN" sz="2000" b="1" smtClean="0">
                <a:solidFill>
                  <a:schemeClr val="tx1"/>
                </a:solidFill>
                <a:effectLst/>
                <a:latin typeface="宋体" panose="02010600030101010101" pitchFamily="2" charset="-122"/>
                <a:ea typeface="宋体" panose="02010600030101010101" pitchFamily="2" charset="-122"/>
              </a:rPr>
              <a:t>kill</a:t>
            </a:r>
            <a:r>
              <a:rPr lang="zh-CN" altLang="en-US" sz="2000" b="1" smtClean="0">
                <a:solidFill>
                  <a:schemeClr val="tx1"/>
                </a:solidFill>
                <a:effectLst/>
                <a:latin typeface="宋体" panose="02010600030101010101" pitchFamily="2" charset="-122"/>
                <a:ea typeface="宋体" panose="02010600030101010101" pitchFamily="2" charset="-122"/>
              </a:rPr>
              <a:t>命令：根据</a:t>
            </a:r>
            <a:r>
              <a:rPr lang="en-US" altLang="zh-CN" sz="2000" b="1" smtClean="0">
                <a:solidFill>
                  <a:schemeClr val="tx1"/>
                </a:solidFill>
                <a:effectLst/>
                <a:latin typeface="宋体" panose="02010600030101010101" pitchFamily="2" charset="-122"/>
                <a:ea typeface="宋体" panose="02010600030101010101" pitchFamily="2" charset="-122"/>
              </a:rPr>
              <a:t>PID</a:t>
            </a:r>
            <a:r>
              <a:rPr lang="zh-CN" altLang="en-US" sz="2000" b="1" smtClean="0">
                <a:solidFill>
                  <a:schemeClr val="tx1"/>
                </a:solidFill>
                <a:effectLst/>
                <a:latin typeface="宋体" panose="02010600030101010101" pitchFamily="2" charset="-122"/>
                <a:ea typeface="宋体" panose="02010600030101010101" pitchFamily="2" charset="-122"/>
              </a:rPr>
              <a:t>向进程发送信号，缺省操作是停止进程</a:t>
            </a:r>
          </a:p>
          <a:p>
            <a:pPr lvl="1"/>
            <a:r>
              <a:rPr lang="zh-CN" altLang="en-US" sz="2000" b="1" smtClean="0">
                <a:solidFill>
                  <a:schemeClr val="tx1"/>
                </a:solidFill>
                <a:effectLst/>
                <a:latin typeface="宋体" panose="02010600030101010101" pitchFamily="2" charset="-122"/>
                <a:ea typeface="宋体" panose="02010600030101010101" pitchFamily="2" charset="-122"/>
              </a:rPr>
              <a:t>如果进程启动了子进程，只终止父进程，子进程运行中将仍消耗资源成为“僵尸”进程，可用</a:t>
            </a:r>
            <a:r>
              <a:rPr lang="en-US" altLang="zh-CN" sz="2000" b="1" smtClean="0">
                <a:solidFill>
                  <a:schemeClr val="tx1"/>
                </a:solidFill>
                <a:effectLst/>
                <a:latin typeface="宋体" panose="02010600030101010101" pitchFamily="2" charset="-122"/>
                <a:ea typeface="宋体" panose="02010600030101010101" pitchFamily="2" charset="-122"/>
              </a:rPr>
              <a:t>kill -9</a:t>
            </a:r>
            <a:r>
              <a:rPr lang="zh-CN" altLang="en-US" sz="2000" b="1" smtClean="0">
                <a:solidFill>
                  <a:schemeClr val="tx1"/>
                </a:solidFill>
                <a:effectLst/>
                <a:latin typeface="宋体" panose="02010600030101010101" pitchFamily="2" charset="-122"/>
                <a:ea typeface="宋体" panose="02010600030101010101" pitchFamily="2" charset="-122"/>
              </a:rPr>
              <a:t>强制终止退出</a:t>
            </a:r>
          </a:p>
          <a:p>
            <a:pPr lvl="1"/>
            <a:r>
              <a:rPr lang="en-US" altLang="zh-CN" sz="2000" b="1" smtClean="0">
                <a:solidFill>
                  <a:schemeClr val="tx1"/>
                </a:solidFill>
                <a:effectLst/>
                <a:latin typeface="宋体" panose="02010600030101010101" pitchFamily="2" charset="-122"/>
                <a:ea typeface="宋体" panose="02010600030101010101" pitchFamily="2" charset="-122"/>
              </a:rPr>
              <a:t>pkill</a:t>
            </a:r>
            <a:r>
              <a:rPr lang="zh-CN" altLang="en-US" sz="2000" b="1" smtClean="0">
                <a:solidFill>
                  <a:schemeClr val="tx1"/>
                </a:solidFill>
                <a:effectLst/>
                <a:latin typeface="宋体" panose="02010600030101010101" pitchFamily="2" charset="-122"/>
                <a:ea typeface="宋体" panose="02010600030101010101" pitchFamily="2" charset="-122"/>
              </a:rPr>
              <a:t>命令：终止同一进程组内的所有进程。允许指定要终止的进程名称，而非</a:t>
            </a:r>
            <a:r>
              <a:rPr lang="en-US" altLang="zh-CN" sz="2000" b="1" smtClean="0">
                <a:solidFill>
                  <a:schemeClr val="tx1"/>
                </a:solidFill>
                <a:effectLst/>
                <a:latin typeface="宋体" panose="02010600030101010101" pitchFamily="2" charset="-122"/>
                <a:ea typeface="宋体" panose="02010600030101010101" pitchFamily="2" charset="-122"/>
              </a:rPr>
              <a:t>PID</a:t>
            </a:r>
          </a:p>
          <a:p>
            <a:pPr lvl="1"/>
            <a:r>
              <a:rPr lang="en-US" altLang="zh-CN" sz="2000" b="1" smtClean="0">
                <a:solidFill>
                  <a:schemeClr val="tx1"/>
                </a:solidFill>
                <a:effectLst/>
                <a:latin typeface="宋体" panose="02010600030101010101" pitchFamily="2" charset="-122"/>
                <a:ea typeface="宋体" panose="02010600030101010101" pitchFamily="2" charset="-122"/>
              </a:rPr>
              <a:t>Killall</a:t>
            </a:r>
            <a:r>
              <a:rPr lang="zh-CN" altLang="en-US" sz="2000" b="1" smtClean="0">
                <a:solidFill>
                  <a:schemeClr val="tx1"/>
                </a:solidFill>
                <a:effectLst/>
                <a:latin typeface="宋体" panose="02010600030101010101" pitchFamily="2" charset="-122"/>
                <a:ea typeface="宋体" panose="02010600030101010101" pitchFamily="2" charset="-122"/>
              </a:rPr>
              <a:t>命令：与</a:t>
            </a:r>
            <a:r>
              <a:rPr lang="en-US" altLang="zh-CN" sz="2000" b="1" smtClean="0">
                <a:solidFill>
                  <a:schemeClr val="tx1"/>
                </a:solidFill>
                <a:effectLst/>
                <a:latin typeface="宋体" panose="02010600030101010101" pitchFamily="2" charset="-122"/>
                <a:ea typeface="宋体" panose="02010600030101010101" pitchFamily="2" charset="-122"/>
              </a:rPr>
              <a:t>pkill</a:t>
            </a:r>
            <a:r>
              <a:rPr lang="zh-CN" altLang="en-US" sz="2000" b="1" smtClean="0">
                <a:solidFill>
                  <a:schemeClr val="tx1"/>
                </a:solidFill>
                <a:effectLst/>
                <a:latin typeface="宋体" panose="02010600030101010101" pitchFamily="2" charset="-122"/>
                <a:ea typeface="宋体" panose="02010600030101010101" pitchFamily="2" charset="-122"/>
              </a:rPr>
              <a:t>应用方法类似，直接杀死运行中的程序</a:t>
            </a:r>
          </a:p>
          <a:p>
            <a:pPr lvl="1"/>
            <a:endParaRPr lang="zh-CN" altLang="en-US" sz="2000" b="1" smtClean="0">
              <a:solidFill>
                <a:schemeClr val="tx1"/>
              </a:solidFill>
              <a:effectLst/>
              <a:latin typeface="宋体" panose="02010600030101010101" pitchFamily="2" charset="-122"/>
              <a:ea typeface="宋体" panose="02010600030101010101" pitchFamily="2" charset="-122"/>
            </a:endParaRPr>
          </a:p>
          <a:p>
            <a:pPr lvl="1"/>
            <a:r>
              <a:rPr lang="zh-CN" altLang="en-US" sz="2000" b="1" smtClean="0">
                <a:solidFill>
                  <a:schemeClr val="tx1"/>
                </a:solidFill>
                <a:effectLst/>
                <a:latin typeface="宋体" panose="02010600030101010101" pitchFamily="2" charset="-122"/>
                <a:ea typeface="宋体" panose="02010600030101010101" pitchFamily="2" charset="-122"/>
              </a:rPr>
              <a:t>数据库服务器的父进程不能用这些命令杀死（容易产生更多的文件碎片导致数据库崩溃）</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03" name="Rectangle 3"/>
          <p:cNvSpPr>
            <a:spLocks noChangeArrowheads="1"/>
          </p:cNvSpPr>
          <p:nvPr/>
        </p:nvSpPr>
        <p:spPr bwMode="auto">
          <a:xfrm>
            <a:off x="168275" y="630238"/>
            <a:ext cx="83185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3"/>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313" algn="l">
              <a:lnSpc>
                <a:spcPct val="90000"/>
              </a:lnSpc>
              <a:spcBef>
                <a:spcPct val="30000"/>
              </a:spcBef>
              <a:buBlip>
                <a:blip r:embed="rId3"/>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113" algn="l">
              <a:lnSpc>
                <a:spcPct val="90000"/>
              </a:lnSpc>
              <a:spcBef>
                <a:spcPct val="30000"/>
              </a:spcBef>
              <a:buBlip>
                <a:blip r:embed="rId3"/>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163" algn="l">
              <a:lnSpc>
                <a:spcPct val="90000"/>
              </a:lnSpc>
              <a:spcBef>
                <a:spcPct val="30000"/>
              </a:spcBef>
              <a:buBlip>
                <a:blip r:embed="rId3"/>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513" algn="l">
              <a:lnSpc>
                <a:spcPct val="90000"/>
              </a:lnSpc>
              <a:spcBef>
                <a:spcPct val="30000"/>
              </a:spcBef>
              <a:buBlip>
                <a:blip r:embed="rId3"/>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513"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513"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513"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513"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dirty="0" smtClean="0">
                <a:solidFill>
                  <a:srgbClr val="990000"/>
                </a:solidFill>
                <a:latin typeface="Times New Roman" panose="02020603050405020304" pitchFamily="18" charset="0"/>
              </a:rPr>
              <a:t>4</a:t>
            </a:r>
            <a:r>
              <a:rPr lang="zh-CN" altLang="en-US" dirty="0" smtClean="0">
                <a:solidFill>
                  <a:srgbClr val="990000"/>
                </a:solidFill>
                <a:latin typeface="Times New Roman" panose="02020603050405020304" pitchFamily="18" charset="0"/>
              </a:rPr>
              <a:t>、</a:t>
            </a:r>
            <a:r>
              <a:rPr lang="en-US" altLang="zh-CN" dirty="0" smtClean="0">
                <a:solidFill>
                  <a:srgbClr val="990000"/>
                </a:solidFill>
                <a:latin typeface="Times New Roman" panose="02020603050405020304" pitchFamily="18" charset="0"/>
              </a:rPr>
              <a:t>Linux</a:t>
            </a:r>
            <a:r>
              <a:rPr lang="zh-CN" altLang="en-US" dirty="0" smtClean="0">
                <a:solidFill>
                  <a:srgbClr val="990000"/>
                </a:solidFill>
                <a:latin typeface="Times New Roman" panose="02020603050405020304" pitchFamily="18" charset="0"/>
              </a:rPr>
              <a:t>进程控制函数</a:t>
            </a:r>
            <a:r>
              <a:rPr lang="en-US" altLang="zh-CN" dirty="0" smtClean="0">
                <a:solidFill>
                  <a:srgbClr val="990000"/>
                </a:solidFill>
                <a:latin typeface="Times New Roman" panose="02020603050405020304" pitchFamily="18" charset="0"/>
              </a:rPr>
              <a:t>——</a:t>
            </a:r>
            <a:r>
              <a:rPr lang="zh-CN" altLang="en-US" dirty="0" smtClean="0">
                <a:solidFill>
                  <a:srgbClr val="990000"/>
                </a:solidFill>
                <a:latin typeface="Times New Roman" panose="02020603050405020304" pitchFamily="18" charset="0"/>
              </a:rPr>
              <a:t>进程</a:t>
            </a:r>
            <a:r>
              <a:rPr lang="zh-CN" altLang="en-US" dirty="0" smtClean="0">
                <a:solidFill>
                  <a:srgbClr val="990000"/>
                </a:solidFill>
              </a:rPr>
              <a:t>创建</a:t>
            </a:r>
            <a:endParaRPr lang="zh-CN" altLang="en-US" dirty="0" smtClean="0">
              <a:solidFill>
                <a:srgbClr val="990000"/>
              </a:solidFill>
              <a:latin typeface="Times New Roman" panose="02020603050405020304" pitchFamily="18" charset="0"/>
            </a:endParaRPr>
          </a:p>
        </p:txBody>
      </p:sp>
      <p:sp>
        <p:nvSpPr>
          <p:cNvPr id="1228804" name="Rectangle 4"/>
          <p:cNvSpPr>
            <a:spLocks noChangeArrowheads="1"/>
          </p:cNvSpPr>
          <p:nvPr/>
        </p:nvSpPr>
        <p:spPr bwMode="auto">
          <a:xfrm>
            <a:off x="488950" y="1268413"/>
            <a:ext cx="8193088"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rPr>
              <a:t>pid=fork();</a:t>
            </a:r>
          </a:p>
          <a:p>
            <a:pPr algn="just" eaLnBrk="1" hangingPunct="1">
              <a:lnSpc>
                <a:spcPct val="130000"/>
              </a:lnSpc>
              <a:spcBef>
                <a:spcPct val="3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rPr>
              <a:t>        创建一个子进程，</a:t>
            </a:r>
            <a:r>
              <a:rPr lang="zh-CN" altLang="zh-CN" sz="2000" b="0">
                <a:solidFill>
                  <a:schemeClr val="tx1"/>
                </a:solidFill>
                <a:latin typeface="Times New Roman" panose="02020603050405020304" pitchFamily="18" charset="0"/>
              </a:rPr>
              <a:t>被创建的子进程是父进程</a:t>
            </a:r>
            <a:r>
              <a:rPr lang="zh-CN" altLang="en-US" sz="2000" b="0">
                <a:solidFill>
                  <a:schemeClr val="tx1"/>
                </a:solidFill>
                <a:latin typeface="Times New Roman" panose="02020603050405020304" pitchFamily="18" charset="0"/>
              </a:rPr>
              <a:t>的</a:t>
            </a:r>
            <a:r>
              <a:rPr lang="zh-CN" altLang="zh-CN" sz="2000" b="0">
                <a:solidFill>
                  <a:schemeClr val="tx1"/>
                </a:solidFill>
                <a:latin typeface="Times New Roman" panose="02020603050405020304" pitchFamily="18" charset="0"/>
              </a:rPr>
              <a:t>进程</a:t>
            </a:r>
            <a:r>
              <a:rPr lang="zh-CN" altLang="en-US" sz="2000" b="0">
                <a:solidFill>
                  <a:schemeClr val="tx1"/>
                </a:solidFill>
                <a:latin typeface="Times New Roman" panose="02020603050405020304" pitchFamily="18" charset="0"/>
              </a:rPr>
              <a:t>映像的一个副本 </a:t>
            </a:r>
            <a:r>
              <a:rPr lang="en-US" altLang="zh-CN" sz="2000" b="0">
                <a:solidFill>
                  <a:schemeClr val="tx1"/>
                </a:solidFill>
                <a:latin typeface="Times New Roman" panose="02020603050405020304" pitchFamily="18" charset="0"/>
              </a:rPr>
              <a:t>(</a:t>
            </a:r>
            <a:r>
              <a:rPr lang="zh-CN" altLang="en-US" sz="2000" b="0">
                <a:solidFill>
                  <a:schemeClr val="tx1"/>
                </a:solidFill>
                <a:latin typeface="Times New Roman" panose="02020603050405020304" pitchFamily="18" charset="0"/>
              </a:rPr>
              <a:t>除proc结构外</a:t>
            </a:r>
            <a:r>
              <a:rPr lang="en-US" altLang="zh-CN" sz="2000" b="0">
                <a:solidFill>
                  <a:schemeClr val="tx1"/>
                </a:solidFill>
                <a:latin typeface="Times New Roman" panose="02020603050405020304" pitchFamily="18" charset="0"/>
              </a:rPr>
              <a:t>)</a:t>
            </a:r>
            <a:r>
              <a:rPr lang="zh-CN" altLang="en-US" sz="2000" b="0">
                <a:solidFill>
                  <a:schemeClr val="tx1"/>
                </a:solidFill>
                <a:latin typeface="Times New Roman" panose="02020603050405020304" pitchFamily="18" charset="0"/>
              </a:rPr>
              <a:t> </a:t>
            </a:r>
            <a:r>
              <a:rPr lang="en-US" altLang="zh-CN" sz="2000" b="0">
                <a:solidFill>
                  <a:schemeClr val="tx1"/>
                </a:solidFill>
                <a:latin typeface="Times New Roman" panose="02020603050405020304" pitchFamily="18" charset="0"/>
              </a:rPr>
              <a:t>。</a:t>
            </a:r>
            <a:r>
              <a:rPr lang="zh-CN" altLang="en-US" sz="2000" b="0">
                <a:solidFill>
                  <a:schemeClr val="tx1"/>
                </a:solidFill>
                <a:latin typeface="Times New Roman" panose="02020603050405020304" pitchFamily="18" charset="0"/>
              </a:rPr>
              <a:t> </a:t>
            </a:r>
          </a:p>
        </p:txBody>
      </p:sp>
      <p:sp>
        <p:nvSpPr>
          <p:cNvPr id="12292" name="Text Box 6"/>
          <p:cNvSpPr txBox="1">
            <a:spLocks noChangeArrowheads="1"/>
          </p:cNvSpPr>
          <p:nvPr/>
        </p:nvSpPr>
        <p:spPr bwMode="auto">
          <a:xfrm>
            <a:off x="8493125" y="6510338"/>
            <a:ext cx="376238" cy="3476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18" charset="0"/>
              </a:rPr>
              <a:t>67</a:t>
            </a:r>
          </a:p>
        </p:txBody>
      </p:sp>
      <p:graphicFrame>
        <p:nvGraphicFramePr>
          <p:cNvPr id="12293" name="对象 1"/>
          <p:cNvGraphicFramePr>
            <a:graphicFrameLocks noChangeAspect="1"/>
          </p:cNvGraphicFramePr>
          <p:nvPr/>
        </p:nvGraphicFramePr>
        <p:xfrm>
          <a:off x="1208088" y="2425700"/>
          <a:ext cx="6616700" cy="4073525"/>
        </p:xfrm>
        <a:graphic>
          <a:graphicData uri="http://schemas.openxmlformats.org/presentationml/2006/ole">
            <mc:AlternateContent xmlns:mc="http://schemas.openxmlformats.org/markup-compatibility/2006">
              <mc:Choice xmlns:v="urn:schemas-microsoft-com:vml" Requires="v">
                <p:oleObj spid="_x0000_s12294" name="Visio" r:id="rId4" imgW="6062350" imgH="4102608" progId="Visio.Drawing.11">
                  <p:embed/>
                </p:oleObj>
              </mc:Choice>
              <mc:Fallback>
                <p:oleObj name="Visio" r:id="rId4" imgW="6062350" imgH="4102608" progId="Visio.Drawing.11">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25700"/>
                        <a:ext cx="66167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3">
                                            <p:txEl>
                                              <p:pRg st="0" end="0"/>
                                            </p:txEl>
                                          </p:spTgt>
                                        </p:tgtEl>
                                        <p:attrNameLst>
                                          <p:attrName>style.visibility</p:attrName>
                                        </p:attrNameLst>
                                      </p:cBhvr>
                                      <p:to>
                                        <p:strVal val="visible"/>
                                      </p:to>
                                    </p:set>
                                    <p:anim calcmode="lin" valueType="num">
                                      <p:cBhvr additive="base">
                                        <p:cTn id="7" dur="1000" fill="hold"/>
                                        <p:tgtEl>
                                          <p:spTgt spid="122880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8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3" grpId="0" build="p"/>
      <p:bldP spid="12288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a:xfrm>
            <a:off x="301625" y="685800"/>
            <a:ext cx="8540750" cy="731838"/>
          </a:xfrm>
        </p:spPr>
        <p:txBody>
          <a:bodyPr/>
          <a:lstStyle/>
          <a:p>
            <a:pPr marL="533400" indent="-533400" eaLnBrk="1" hangingPunct="1">
              <a:lnSpc>
                <a:spcPct val="130000"/>
              </a:lnSpc>
              <a:spcBef>
                <a:spcPct val="30000"/>
              </a:spcBef>
              <a:buClr>
                <a:schemeClr val="tx2"/>
              </a:buClr>
              <a:buSzPct val="95000"/>
              <a:buFont typeface="Wingdings" panose="05000000000000000000" pitchFamily="2" charset="2"/>
              <a:buNone/>
              <a:defRPr/>
            </a:pPr>
            <a:r>
              <a:rPr lang="en-US" altLang="zh-CN" sz="3200" dirty="0" smtClean="0">
                <a:solidFill>
                  <a:srgbClr val="990000"/>
                </a:solidFill>
                <a:latin typeface="Times New Roman" panose="02020603050405020304" pitchFamily="18" charset="0"/>
                <a:ea typeface="宋体" pitchFamily="2" charset="-122"/>
                <a:cs typeface="+mn-cs"/>
              </a:rPr>
              <a:t>4</a:t>
            </a:r>
            <a:r>
              <a:rPr lang="zh-CN" altLang="en-US" sz="3200" dirty="0" smtClean="0">
                <a:solidFill>
                  <a:srgbClr val="990000"/>
                </a:solidFill>
                <a:latin typeface="Times New Roman" panose="02020603050405020304" pitchFamily="18" charset="0"/>
                <a:ea typeface="宋体" pitchFamily="2" charset="-122"/>
                <a:cs typeface="+mn-cs"/>
              </a:rPr>
              <a:t>、</a:t>
            </a:r>
            <a:r>
              <a:rPr lang="en-US" altLang="zh-CN" sz="3200" dirty="0" smtClean="0">
                <a:solidFill>
                  <a:srgbClr val="990000"/>
                </a:solidFill>
                <a:latin typeface="Times New Roman" panose="02020603050405020304" pitchFamily="18" charset="0"/>
                <a:ea typeface="宋体" pitchFamily="2" charset="-122"/>
                <a:cs typeface="+mn-cs"/>
              </a:rPr>
              <a:t> </a:t>
            </a:r>
            <a:r>
              <a:rPr lang="en-US" altLang="zh-CN" sz="3200" dirty="0">
                <a:solidFill>
                  <a:srgbClr val="990000"/>
                </a:solidFill>
                <a:latin typeface="Times New Roman" panose="02020603050405020304" pitchFamily="18" charset="0"/>
                <a:ea typeface="宋体" pitchFamily="2" charset="-122"/>
                <a:cs typeface="+mn-cs"/>
              </a:rPr>
              <a:t>Linux</a:t>
            </a:r>
            <a:r>
              <a:rPr lang="zh-CN" altLang="en-US" sz="3200" dirty="0">
                <a:solidFill>
                  <a:srgbClr val="990000"/>
                </a:solidFill>
                <a:latin typeface="Times New Roman" panose="02020603050405020304" pitchFamily="18" charset="0"/>
                <a:ea typeface="宋体" pitchFamily="2" charset="-122"/>
                <a:cs typeface="+mn-cs"/>
              </a:rPr>
              <a:t>进程控制函数</a:t>
            </a:r>
            <a:r>
              <a:rPr lang="en-US" altLang="zh-CN" sz="3200" dirty="0">
                <a:solidFill>
                  <a:srgbClr val="990000"/>
                </a:solidFill>
                <a:latin typeface="Times New Roman" panose="02020603050405020304" pitchFamily="18" charset="0"/>
                <a:ea typeface="宋体" pitchFamily="2" charset="-122"/>
                <a:cs typeface="+mn-cs"/>
              </a:rPr>
              <a:t>—</a:t>
            </a:r>
            <a:r>
              <a:rPr lang="zh-CN" altLang="en-US" sz="3200" dirty="0">
                <a:solidFill>
                  <a:srgbClr val="990000"/>
                </a:solidFill>
                <a:latin typeface="Times New Roman" panose="02020603050405020304" pitchFamily="18" charset="0"/>
                <a:ea typeface="宋体" pitchFamily="2" charset="-122"/>
                <a:cs typeface="+mn-cs"/>
              </a:rPr>
              <a:t>修改进程</a:t>
            </a:r>
          </a:p>
        </p:txBody>
      </p:sp>
      <p:sp>
        <p:nvSpPr>
          <p:cNvPr id="13315" name="Rectangle 3"/>
          <p:cNvSpPr>
            <a:spLocks noGrp="1" noRot="1" noChangeArrowheads="1"/>
          </p:cNvSpPr>
          <p:nvPr>
            <p:ph type="body" sz="half" idx="1"/>
          </p:nvPr>
        </p:nvSpPr>
        <p:spPr>
          <a:xfrm>
            <a:off x="384175" y="1411288"/>
            <a:ext cx="8064500" cy="3565525"/>
          </a:xfrm>
        </p:spPr>
        <p:txBody>
          <a:bodyPr/>
          <a:lstStyle/>
          <a:p>
            <a:r>
              <a:rPr lang="zh-CN" altLang="en-US" sz="2400" b="1" smtClean="0">
                <a:solidFill>
                  <a:schemeClr val="tx1"/>
                </a:solidFill>
                <a:effectLst/>
                <a:latin typeface="宋体" panose="02010600030101010101" pitchFamily="2" charset="-122"/>
                <a:ea typeface="宋体" panose="02010600030101010101" pitchFamily="2" charset="-122"/>
              </a:rPr>
              <a:t>函数族</a:t>
            </a:r>
            <a:r>
              <a:rPr lang="en-US" altLang="zh-CN" sz="2400" b="1" smtClean="0">
                <a:solidFill>
                  <a:schemeClr val="tx1"/>
                </a:solidFill>
                <a:effectLst/>
                <a:latin typeface="宋体" panose="02010600030101010101" pitchFamily="2" charset="-122"/>
                <a:ea typeface="宋体" panose="02010600030101010101" pitchFamily="2" charset="-122"/>
              </a:rPr>
              <a:t>exec() </a:t>
            </a:r>
            <a:r>
              <a:rPr lang="zh-CN" altLang="en-US" sz="2400" b="1" smtClean="0">
                <a:solidFill>
                  <a:schemeClr val="tx1"/>
                </a:solidFill>
                <a:effectLst/>
                <a:latin typeface="宋体" panose="02010600030101010101" pitchFamily="2" charset="-122"/>
                <a:ea typeface="宋体" panose="02010600030101010101" pitchFamily="2" charset="-122"/>
              </a:rPr>
              <a:t>：启动另外的进程取代当前的进程</a:t>
            </a:r>
          </a:p>
          <a:p>
            <a:pPr lvl="1"/>
            <a:r>
              <a:rPr lang="en-US" altLang="zh-CN" sz="2000" b="1" smtClean="0">
                <a:solidFill>
                  <a:schemeClr val="tx1"/>
                </a:solidFill>
                <a:effectLst/>
                <a:latin typeface="宋体" panose="02010600030101010101" pitchFamily="2" charset="-122"/>
                <a:ea typeface="宋体" panose="02010600030101010101" pitchFamily="2" charset="-122"/>
              </a:rPr>
              <a:t>#include &lt;unistd.h&gt;</a:t>
            </a:r>
          </a:p>
          <a:p>
            <a:pPr lvl="1"/>
            <a:r>
              <a:rPr lang="en-US" altLang="zh-CN" sz="2000" b="1" smtClean="0">
                <a:solidFill>
                  <a:schemeClr val="tx1"/>
                </a:solidFill>
                <a:effectLst/>
                <a:latin typeface="宋体" panose="02010600030101010101" pitchFamily="2" charset="-122"/>
                <a:ea typeface="宋体" panose="02010600030101010101" pitchFamily="2" charset="-122"/>
              </a:rPr>
              <a:t>int execl(const char *path, const char *arg, ...);</a:t>
            </a:r>
          </a:p>
          <a:p>
            <a:pPr lvl="1"/>
            <a:r>
              <a:rPr lang="en-US" altLang="zh-CN" sz="2000" b="1" smtClean="0">
                <a:solidFill>
                  <a:schemeClr val="tx1"/>
                </a:solidFill>
                <a:effectLst/>
                <a:latin typeface="宋体" panose="02010600030101010101" pitchFamily="2" charset="-122"/>
                <a:ea typeface="宋体" panose="02010600030101010101" pitchFamily="2" charset="-122"/>
              </a:rPr>
              <a:t>int execlp(const char *file, const char *arg, ...);</a:t>
            </a:r>
          </a:p>
          <a:p>
            <a:pPr lvl="1"/>
            <a:r>
              <a:rPr lang="en-US" altLang="zh-CN" sz="2000" b="1" smtClean="0">
                <a:solidFill>
                  <a:schemeClr val="tx1"/>
                </a:solidFill>
                <a:effectLst/>
                <a:latin typeface="宋体" panose="02010600030101010101" pitchFamily="2" charset="-122"/>
                <a:ea typeface="宋体" panose="02010600030101010101" pitchFamily="2" charset="-122"/>
              </a:rPr>
              <a:t>int execle(const char *path, const char *arg, const char *envp[]);</a:t>
            </a:r>
          </a:p>
          <a:p>
            <a:pPr lvl="1"/>
            <a:r>
              <a:rPr lang="en-US" altLang="zh-CN" sz="2000" b="1" smtClean="0">
                <a:solidFill>
                  <a:schemeClr val="tx1"/>
                </a:solidFill>
                <a:effectLst/>
                <a:latin typeface="宋体" panose="02010600030101010101" pitchFamily="2" charset="-122"/>
                <a:ea typeface="宋体" panose="02010600030101010101" pitchFamily="2" charset="-122"/>
              </a:rPr>
              <a:t>int execv(const char *path, const char *argv[]);</a:t>
            </a:r>
          </a:p>
          <a:p>
            <a:pPr lvl="1"/>
            <a:r>
              <a:rPr lang="en-US" altLang="zh-CN" sz="2000" b="1" smtClean="0">
                <a:solidFill>
                  <a:schemeClr val="tx1"/>
                </a:solidFill>
                <a:effectLst/>
                <a:latin typeface="宋体" panose="02010600030101010101" pitchFamily="2" charset="-122"/>
                <a:ea typeface="宋体" panose="02010600030101010101" pitchFamily="2" charset="-122"/>
              </a:rPr>
              <a:t>int execve(const char *path, const char *argv[], const char *envp[];</a:t>
            </a:r>
          </a:p>
          <a:p>
            <a:pPr lvl="1"/>
            <a:r>
              <a:rPr lang="en-US" altLang="zh-CN" sz="2000" b="1" smtClean="0">
                <a:solidFill>
                  <a:schemeClr val="tx1"/>
                </a:solidFill>
                <a:effectLst/>
                <a:latin typeface="宋体" panose="02010600030101010101" pitchFamily="2" charset="-122"/>
                <a:ea typeface="宋体" panose="02010600030101010101" pitchFamily="2" charset="-122"/>
              </a:rPr>
              <a:t>int execvp(const char *file, const char *argv[]);</a:t>
            </a:r>
          </a:p>
        </p:txBody>
      </p:sp>
      <p:sp>
        <p:nvSpPr>
          <p:cNvPr id="4" name="Rectangle 2"/>
          <p:cNvSpPr>
            <a:spLocks noGrp="1" noChangeArrowheads="1"/>
          </p:cNvSpPr>
          <p:nvPr>
            <p:ph/>
          </p:nvPr>
        </p:nvSpPr>
        <p:spPr>
          <a:xfrm>
            <a:off x="522288" y="5008563"/>
            <a:ext cx="8405812" cy="1643062"/>
          </a:xfrm>
        </p:spPr>
        <p:txBody>
          <a:bodyPr/>
          <a:lstStyle/>
          <a:p>
            <a:pPr>
              <a:lnSpc>
                <a:spcPct val="120000"/>
              </a:lnSpc>
              <a:buFont typeface="Wingdings" pitchFamily="2" charset="2"/>
              <a:buNone/>
              <a:defRPr/>
            </a:pPr>
            <a:r>
              <a:rPr lang="zh-CN" altLang="en-US" sz="1400" smtClean="0">
                <a:solidFill>
                  <a:srgbClr val="000099"/>
                </a:solidFill>
                <a:effectLst/>
                <a:latin typeface="宋体" pitchFamily="2" charset="-122"/>
                <a:ea typeface="宋体" pitchFamily="2" charset="-122"/>
              </a:rPr>
              <a:t>实例：</a:t>
            </a:r>
            <a:r>
              <a:rPr lang="en-US" altLang="zh-CN" sz="1400" smtClean="0">
                <a:solidFill>
                  <a:srgbClr val="000099"/>
                </a:solidFill>
                <a:effectLst/>
                <a:latin typeface="宋体" pitchFamily="2" charset="-122"/>
                <a:ea typeface="宋体" pitchFamily="2" charset="-122"/>
              </a:rPr>
              <a:t>	</a:t>
            </a:r>
            <a:r>
              <a:rPr lang="zh-CN" altLang="en-US" sz="1400" smtClean="0">
                <a:solidFill>
                  <a:srgbClr val="000099"/>
                </a:solidFill>
                <a:effectLst/>
                <a:latin typeface="宋体" pitchFamily="2" charset="-122"/>
                <a:ea typeface="宋体" pitchFamily="2" charset="-122"/>
              </a:rPr>
              <a:t>pid_t  p1；</a:t>
            </a:r>
          </a:p>
          <a:p>
            <a:pPr>
              <a:lnSpc>
                <a:spcPct val="120000"/>
              </a:lnSpc>
              <a:buFont typeface="Wingdings" pitchFamily="2" charset="2"/>
              <a:buNone/>
              <a:defRPr/>
            </a:pPr>
            <a:r>
              <a:rPr lang="zh-CN" altLang="en-US" sz="1400" smtClean="0">
                <a:solidFill>
                  <a:srgbClr val="000099"/>
                </a:solidFill>
                <a:effectLst/>
                <a:latin typeface="宋体" pitchFamily="2" charset="-122"/>
                <a:ea typeface="宋体" pitchFamily="2" charset="-122"/>
              </a:rPr>
              <a:t>     </a:t>
            </a:r>
            <a:r>
              <a:rPr lang="en-US" altLang="zh-CN" sz="1400" smtClean="0">
                <a:solidFill>
                  <a:srgbClr val="000099"/>
                </a:solidFill>
                <a:effectLst/>
                <a:latin typeface="宋体" pitchFamily="2" charset="-122"/>
                <a:ea typeface="宋体" pitchFamily="2" charset="-122"/>
              </a:rPr>
              <a:t>	</a:t>
            </a:r>
            <a:r>
              <a:rPr lang="zh-CN" altLang="en-US" sz="1400" smtClean="0">
                <a:solidFill>
                  <a:srgbClr val="000099"/>
                </a:solidFill>
                <a:effectLst/>
                <a:latin typeface="宋体" pitchFamily="2" charset="-122"/>
                <a:ea typeface="宋体" pitchFamily="2" charset="-122"/>
              </a:rPr>
              <a:t>if ((p1=fork()) == 0) {	</a:t>
            </a:r>
            <a:endParaRPr lang="en-US" altLang="zh-CN" sz="1400" smtClean="0">
              <a:solidFill>
                <a:srgbClr val="000099"/>
              </a:solidFill>
              <a:effectLst/>
              <a:latin typeface="宋体" pitchFamily="2" charset="-122"/>
              <a:ea typeface="宋体" pitchFamily="2" charset="-122"/>
            </a:endParaRPr>
          </a:p>
          <a:p>
            <a:pPr>
              <a:lnSpc>
                <a:spcPct val="120000"/>
              </a:lnSpc>
              <a:buFont typeface="Wingdings" pitchFamily="2" charset="2"/>
              <a:buNone/>
              <a:defRPr/>
            </a:pPr>
            <a:r>
              <a:rPr lang="zh-CN" altLang="en-US" sz="1400" smtClean="0">
                <a:solidFill>
                  <a:srgbClr val="000099"/>
                </a:solidFill>
                <a:effectLst/>
                <a:latin typeface="宋体" pitchFamily="2" charset="-122"/>
                <a:ea typeface="宋体" pitchFamily="2" charset="-122"/>
              </a:rPr>
              <a:t>	     execv("./get",NULL);	</a:t>
            </a:r>
          </a:p>
          <a:p>
            <a:pPr>
              <a:lnSpc>
                <a:spcPct val="120000"/>
              </a:lnSpc>
              <a:buFont typeface="Wingdings" pitchFamily="2" charset="2"/>
              <a:buNone/>
              <a:defRPr/>
            </a:pPr>
            <a:r>
              <a:rPr lang="zh-CN" altLang="en-US" sz="1400" smtClean="0">
                <a:solidFill>
                  <a:srgbClr val="000099"/>
                </a:solidFill>
                <a:effectLst/>
                <a:latin typeface="宋体" pitchFamily="2" charset="-122"/>
                <a:ea typeface="宋体" pitchFamily="2" charset="-122"/>
              </a:rPr>
              <a:t>	} else {  //main</a:t>
            </a:r>
          </a:p>
          <a:p>
            <a:pPr>
              <a:lnSpc>
                <a:spcPct val="120000"/>
              </a:lnSpc>
              <a:buFont typeface="Wingdings" pitchFamily="2" charset="2"/>
              <a:buNone/>
              <a:defRPr/>
            </a:pPr>
            <a:r>
              <a:rPr lang="zh-CN" altLang="en-US" sz="1400" smtClean="0">
                <a:solidFill>
                  <a:srgbClr val="000099"/>
                </a:solidFill>
                <a:effectLst/>
                <a:latin typeface="宋体" pitchFamily="2" charset="-122"/>
                <a:ea typeface="宋体" pitchFamily="2" charset="-122"/>
              </a:rPr>
              <a:t>                ………</a:t>
            </a:r>
          </a:p>
          <a:p>
            <a:pPr>
              <a:lnSpc>
                <a:spcPct val="120000"/>
              </a:lnSpc>
              <a:buFont typeface="Wingdings" pitchFamily="2" charset="2"/>
              <a:buNone/>
              <a:defRPr/>
            </a:pPr>
            <a:r>
              <a:rPr lang="zh-CN" altLang="en-US" sz="1400" smtClean="0">
                <a:solidFill>
                  <a:srgbClr val="000099"/>
                </a:solidFill>
                <a:effectLst/>
                <a:latin typeface="宋体" pitchFamily="2" charset="-122"/>
                <a:ea typeface="宋体" pitchFamily="2" charset="-122"/>
              </a:rPr>
              <a:t>     }</a:t>
            </a:r>
            <a:endParaRPr lang="zh-CN" altLang="en-US" sz="1800" smtClean="0">
              <a:solidFill>
                <a:srgbClr val="000099"/>
              </a:solidFill>
              <a:effectLst/>
              <a:ea typeface="宋体" pitchFamily="2"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a:xfrm>
            <a:off x="301625" y="685800"/>
            <a:ext cx="8540750" cy="731838"/>
          </a:xfrm>
        </p:spPr>
        <p:txBody>
          <a:bodyPr/>
          <a:lstStyle/>
          <a:p>
            <a:pPr marL="533400" indent="-533400" eaLnBrk="1" hangingPunct="1">
              <a:lnSpc>
                <a:spcPct val="130000"/>
              </a:lnSpc>
              <a:spcBef>
                <a:spcPct val="30000"/>
              </a:spcBef>
              <a:buClr>
                <a:schemeClr val="tx2"/>
              </a:buClr>
              <a:buSzPct val="95000"/>
              <a:buFont typeface="Wingdings" panose="05000000000000000000" pitchFamily="2" charset="2"/>
              <a:buNone/>
              <a:defRPr/>
            </a:pPr>
            <a:r>
              <a:rPr lang="en-US" altLang="zh-CN" sz="3200" dirty="0" smtClean="0">
                <a:solidFill>
                  <a:srgbClr val="990000"/>
                </a:solidFill>
                <a:latin typeface="Times New Roman" panose="02020603050405020304" pitchFamily="18" charset="0"/>
                <a:ea typeface="宋体" pitchFamily="2" charset="-122"/>
                <a:cs typeface="+mn-cs"/>
              </a:rPr>
              <a:t>4</a:t>
            </a:r>
            <a:r>
              <a:rPr lang="zh-CN" altLang="en-US" sz="3200" dirty="0" smtClean="0">
                <a:solidFill>
                  <a:srgbClr val="990000"/>
                </a:solidFill>
                <a:latin typeface="Times New Roman" panose="02020603050405020304" pitchFamily="18" charset="0"/>
                <a:ea typeface="宋体" pitchFamily="2" charset="-122"/>
                <a:cs typeface="+mn-cs"/>
              </a:rPr>
              <a:t>、</a:t>
            </a:r>
            <a:r>
              <a:rPr lang="en-US" altLang="zh-CN" sz="3200" dirty="0" smtClean="0">
                <a:solidFill>
                  <a:srgbClr val="990000"/>
                </a:solidFill>
                <a:latin typeface="Times New Roman" panose="02020603050405020304" pitchFamily="18" charset="0"/>
                <a:ea typeface="宋体" pitchFamily="2" charset="-122"/>
                <a:cs typeface="+mn-cs"/>
              </a:rPr>
              <a:t> </a:t>
            </a:r>
            <a:r>
              <a:rPr lang="en-US" altLang="zh-CN" sz="3200" dirty="0">
                <a:solidFill>
                  <a:srgbClr val="990000"/>
                </a:solidFill>
                <a:latin typeface="Times New Roman" panose="02020603050405020304" pitchFamily="18" charset="0"/>
                <a:ea typeface="宋体" pitchFamily="2" charset="-122"/>
                <a:cs typeface="+mn-cs"/>
              </a:rPr>
              <a:t>Linux</a:t>
            </a:r>
            <a:r>
              <a:rPr lang="zh-CN" altLang="en-US" sz="3200" dirty="0">
                <a:solidFill>
                  <a:srgbClr val="990000"/>
                </a:solidFill>
                <a:latin typeface="Times New Roman" panose="02020603050405020304" pitchFamily="18" charset="0"/>
                <a:ea typeface="宋体" pitchFamily="2" charset="-122"/>
                <a:cs typeface="+mn-cs"/>
              </a:rPr>
              <a:t>进程控制函数</a:t>
            </a:r>
            <a:r>
              <a:rPr lang="en-US" altLang="zh-CN" sz="3200" dirty="0">
                <a:solidFill>
                  <a:srgbClr val="990000"/>
                </a:solidFill>
                <a:latin typeface="Times New Roman" panose="02020603050405020304" pitchFamily="18" charset="0"/>
                <a:ea typeface="宋体" pitchFamily="2" charset="-122"/>
                <a:cs typeface="+mn-cs"/>
              </a:rPr>
              <a:t>—</a:t>
            </a:r>
            <a:r>
              <a:rPr lang="zh-CN" altLang="en-US" sz="3200" dirty="0">
                <a:solidFill>
                  <a:srgbClr val="990000"/>
                </a:solidFill>
                <a:latin typeface="Times New Roman" panose="02020603050405020304" pitchFamily="18" charset="0"/>
                <a:ea typeface="宋体" pitchFamily="2" charset="-122"/>
                <a:cs typeface="+mn-cs"/>
              </a:rPr>
              <a:t>进程属性操作</a:t>
            </a:r>
          </a:p>
        </p:txBody>
      </p:sp>
      <p:sp>
        <p:nvSpPr>
          <p:cNvPr id="14339" name="Rectangle 3"/>
          <p:cNvSpPr>
            <a:spLocks noGrp="1" noRot="1" noChangeArrowheads="1"/>
          </p:cNvSpPr>
          <p:nvPr>
            <p:ph type="body" sz="half" idx="1"/>
          </p:nvPr>
        </p:nvSpPr>
        <p:spPr>
          <a:xfrm>
            <a:off x="395288" y="1476375"/>
            <a:ext cx="8064500" cy="3994150"/>
          </a:xfrm>
        </p:spPr>
        <p:txBody>
          <a:bodyPr/>
          <a:lstStyle/>
          <a:p>
            <a:pPr>
              <a:lnSpc>
                <a:spcPct val="80000"/>
              </a:lnSpc>
            </a:pPr>
            <a:r>
              <a:rPr lang="zh-CN" altLang="en-US" sz="2400" b="1" smtClean="0">
                <a:solidFill>
                  <a:schemeClr val="tx1"/>
                </a:solidFill>
                <a:effectLst/>
                <a:latin typeface="宋体" panose="02010600030101010101" pitchFamily="2" charset="-122"/>
                <a:ea typeface="宋体" panose="02010600030101010101" pitchFamily="2" charset="-122"/>
              </a:rPr>
              <a:t>设置进程属性</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nice()</a:t>
            </a:r>
            <a:r>
              <a:rPr lang="zh-CN" altLang="en-US" sz="2000" b="1" smtClean="0">
                <a:solidFill>
                  <a:schemeClr val="tx1"/>
                </a:solidFill>
                <a:effectLst/>
                <a:latin typeface="宋体" panose="02010600030101010101" pitchFamily="2" charset="-122"/>
                <a:ea typeface="宋体" panose="02010600030101010101" pitchFamily="2" charset="-122"/>
              </a:rPr>
              <a:t>：改变进程执行的优先级</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setpgid()</a:t>
            </a:r>
            <a:r>
              <a:rPr lang="zh-CN" altLang="en-US" sz="2000" b="1" smtClean="0">
                <a:solidFill>
                  <a:schemeClr val="tx1"/>
                </a:solidFill>
                <a:effectLst/>
                <a:latin typeface="宋体" panose="02010600030101010101" pitchFamily="2" charset="-122"/>
                <a:ea typeface="宋体" panose="02010600030101010101" pitchFamily="2" charset="-122"/>
              </a:rPr>
              <a:t>：将指定进程的组进程设为指定的组识别码</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setpgrp()</a:t>
            </a:r>
            <a:r>
              <a:rPr lang="zh-CN" altLang="en-US" sz="2000" b="1" smtClean="0">
                <a:solidFill>
                  <a:schemeClr val="tx1"/>
                </a:solidFill>
                <a:effectLst/>
                <a:latin typeface="宋体" panose="02010600030101010101" pitchFamily="2" charset="-122"/>
                <a:ea typeface="宋体" panose="02010600030101010101" pitchFamily="2" charset="-122"/>
              </a:rPr>
              <a:t>：将目前进程的组进程识别码设为目前进程的进程识别码，等价于</a:t>
            </a:r>
            <a:r>
              <a:rPr lang="en-US" altLang="zh-CN" sz="2000" b="1" smtClean="0">
                <a:solidFill>
                  <a:schemeClr val="tx1"/>
                </a:solidFill>
                <a:effectLst/>
                <a:latin typeface="宋体" panose="02010600030101010101" pitchFamily="2" charset="-122"/>
                <a:ea typeface="宋体" panose="02010600030101010101" pitchFamily="2" charset="-122"/>
              </a:rPr>
              <a:t>setpgid(0,0)</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setpriority()</a:t>
            </a:r>
            <a:r>
              <a:rPr lang="zh-CN" altLang="en-US" sz="2000" b="1" smtClean="0">
                <a:solidFill>
                  <a:schemeClr val="tx1"/>
                </a:solidFill>
                <a:effectLst/>
                <a:latin typeface="宋体" panose="02010600030101010101" pitchFamily="2" charset="-122"/>
                <a:ea typeface="宋体" panose="02010600030101010101" pitchFamily="2" charset="-122"/>
              </a:rPr>
              <a:t>：设置进程、进程组和用户的执行优先权</a:t>
            </a:r>
          </a:p>
          <a:p>
            <a:pPr>
              <a:lnSpc>
                <a:spcPct val="80000"/>
              </a:lnSpc>
            </a:pPr>
            <a:r>
              <a:rPr lang="zh-CN" altLang="en-US" sz="2400" b="1" smtClean="0">
                <a:solidFill>
                  <a:schemeClr val="tx1"/>
                </a:solidFill>
                <a:effectLst/>
                <a:latin typeface="宋体" panose="02010600030101010101" pitchFamily="2" charset="-122"/>
                <a:ea typeface="宋体" panose="02010600030101010101" pitchFamily="2" charset="-122"/>
              </a:rPr>
              <a:t>获取进程属性</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getpid()</a:t>
            </a:r>
            <a:r>
              <a:rPr lang="zh-CN" altLang="en-US" sz="2000" b="1" smtClean="0">
                <a:solidFill>
                  <a:schemeClr val="tx1"/>
                </a:solidFill>
                <a:effectLst/>
                <a:latin typeface="宋体" panose="02010600030101010101" pitchFamily="2" charset="-122"/>
                <a:ea typeface="宋体" panose="02010600030101010101" pitchFamily="2" charset="-122"/>
              </a:rPr>
              <a:t>：获取目前进程的进程标识</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getpgid()</a:t>
            </a:r>
            <a:r>
              <a:rPr lang="zh-CN" altLang="en-US" sz="2000" b="1" smtClean="0">
                <a:solidFill>
                  <a:schemeClr val="tx1"/>
                </a:solidFill>
                <a:effectLst/>
                <a:latin typeface="宋体" panose="02010600030101010101" pitchFamily="2" charset="-122"/>
                <a:ea typeface="宋体" panose="02010600030101010101" pitchFamily="2" charset="-122"/>
              </a:rPr>
              <a:t>：获得参数</a:t>
            </a:r>
            <a:r>
              <a:rPr lang="en-US" altLang="zh-CN" sz="2000" b="1" smtClean="0">
                <a:solidFill>
                  <a:schemeClr val="tx1"/>
                </a:solidFill>
                <a:effectLst/>
                <a:latin typeface="宋体" panose="02010600030101010101" pitchFamily="2" charset="-122"/>
                <a:ea typeface="宋体" panose="02010600030101010101" pitchFamily="2" charset="-122"/>
              </a:rPr>
              <a:t>pid</a:t>
            </a:r>
            <a:r>
              <a:rPr lang="zh-CN" altLang="en-US" sz="2000" b="1" smtClean="0">
                <a:solidFill>
                  <a:schemeClr val="tx1"/>
                </a:solidFill>
                <a:effectLst/>
                <a:latin typeface="宋体" panose="02010600030101010101" pitchFamily="2" charset="-122"/>
                <a:ea typeface="宋体" panose="02010600030101010101" pitchFamily="2" charset="-122"/>
              </a:rPr>
              <a:t>指定进程所属的组识别码</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getpgrp()</a:t>
            </a:r>
            <a:r>
              <a:rPr lang="zh-CN" altLang="en-US" sz="2000" b="1" smtClean="0">
                <a:solidFill>
                  <a:schemeClr val="tx1"/>
                </a:solidFill>
                <a:effectLst/>
                <a:latin typeface="宋体" panose="02010600030101010101" pitchFamily="2" charset="-122"/>
                <a:ea typeface="宋体" panose="02010600030101010101" pitchFamily="2" charset="-122"/>
              </a:rPr>
              <a:t>：获得目前进程所属的组识别号，等价于</a:t>
            </a:r>
            <a:r>
              <a:rPr lang="en-US" altLang="zh-CN" sz="2000" b="1" smtClean="0">
                <a:solidFill>
                  <a:schemeClr val="tx1"/>
                </a:solidFill>
                <a:effectLst/>
                <a:latin typeface="宋体" panose="02010600030101010101" pitchFamily="2" charset="-122"/>
                <a:ea typeface="宋体" panose="02010600030101010101" pitchFamily="2" charset="-122"/>
              </a:rPr>
              <a:t>getpgid(0)</a:t>
            </a:r>
          </a:p>
          <a:p>
            <a:pPr lvl="1">
              <a:lnSpc>
                <a:spcPct val="80000"/>
              </a:lnSpc>
            </a:pPr>
            <a:r>
              <a:rPr lang="en-US" altLang="zh-CN" sz="2000" b="1" smtClean="0">
                <a:solidFill>
                  <a:schemeClr val="tx1"/>
                </a:solidFill>
                <a:effectLst/>
                <a:latin typeface="宋体" panose="02010600030101010101" pitchFamily="2" charset="-122"/>
                <a:ea typeface="宋体" panose="02010600030101010101" pitchFamily="2" charset="-122"/>
              </a:rPr>
              <a:t>getpriotity()</a:t>
            </a:r>
            <a:r>
              <a:rPr lang="zh-CN" altLang="en-US" sz="2000" b="1" smtClean="0">
                <a:solidFill>
                  <a:schemeClr val="tx1"/>
                </a:solidFill>
                <a:effectLst/>
                <a:latin typeface="宋体" panose="02010600030101010101" pitchFamily="2" charset="-122"/>
                <a:ea typeface="宋体" panose="02010600030101010101" pitchFamily="2" charset="-122"/>
              </a:rPr>
              <a:t>：获得进程、进程组和用户的执行优先权</a:t>
            </a:r>
          </a:p>
        </p:txBody>
      </p:sp>
    </p:spTree>
  </p:cSld>
  <p:clrMapOvr>
    <a:masterClrMapping/>
  </p:clrMapOvr>
  <p:transition>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AF_2004_Template">
  <a:themeElements>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fontScheme name="SAF_2004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914400" marR="0" indent="-341313"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Blip>
            <a:blip xmlns:r="http://schemas.openxmlformats.org/officeDocument/2006/relationships" r:embed="rId1"/>
          </a:buBlip>
          <a:tabLst/>
          <a:defRPr kumimoji="0" lang="zh-CN" altLang="en-US" sz="1400" b="1" i="0" u="none" strike="noStrike" cap="none" normalizeH="0" baseline="0" smtClean="0">
            <a:ln>
              <a:noFill/>
            </a:ln>
            <a:solidFill>
              <a:srgbClr val="4138FA"/>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914400" marR="0" indent="-341313"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Blip>
            <a:blip xmlns:r="http://schemas.openxmlformats.org/officeDocument/2006/relationships" r:embed="rId1"/>
          </a:buBlip>
          <a:tabLst/>
          <a:defRPr kumimoji="0" lang="zh-CN" altLang="en-US" sz="1400" b="1" i="0" u="none" strike="noStrike" cap="none" normalizeH="0" baseline="0" smtClean="0">
            <a:ln>
              <a:noFill/>
            </a:ln>
            <a:solidFill>
              <a:srgbClr val="4138FA"/>
            </a:solidFill>
            <a:effectLst/>
            <a:latin typeface="Arial" panose="020B0604020202020204" pitchFamily="34" charset="0"/>
            <a:ea typeface="宋体" panose="02010600030101010101" pitchFamily="2" charset="-122"/>
          </a:defRPr>
        </a:defPPr>
      </a:lstStyle>
    </a:lnDef>
  </a:objectDefaults>
  <a:extraClrSchemeLst>
    <a:extraClrScheme>
      <a:clrScheme name="SAF_2004_Template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
      <a:clrScheme name="SAF_2004_Template 2">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36832"/>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3">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7"/>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4">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5">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14614</TotalTime>
  <Words>1513</Words>
  <Application>Microsoft Office PowerPoint</Application>
  <PresentationFormat>全屏显示(4:3)</PresentationFormat>
  <Paragraphs>222</Paragraphs>
  <Slides>20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9" baseType="lpstr">
      <vt:lpstr>Arial</vt:lpstr>
      <vt:lpstr>宋体</vt:lpstr>
      <vt:lpstr>Wingdings</vt:lpstr>
      <vt:lpstr>Times New Roman</vt:lpstr>
      <vt:lpstr>Microsoft YaHei</vt:lpstr>
      <vt:lpstr>黑体</vt:lpstr>
      <vt:lpstr>SAF_2004_Template</vt:lpstr>
      <vt:lpstr>位图图像</vt:lpstr>
      <vt:lpstr>Microsoft Visio 绘图</vt:lpstr>
      <vt:lpstr>实验一、进程控制</vt:lpstr>
      <vt:lpstr>PowerPoint 演示文稿</vt:lpstr>
      <vt:lpstr>PowerPoint 演示文稿</vt:lpstr>
      <vt:lpstr>2、编辑、编译、执行/调试</vt:lpstr>
      <vt:lpstr>3、Linux进程管理命令——进程查看</vt:lpstr>
      <vt:lpstr>3、Linux进程管理命令—进程终止</vt:lpstr>
      <vt:lpstr>PowerPoint 演示文稿</vt:lpstr>
      <vt:lpstr>4、 Linux进程控制函数—修改进程</vt:lpstr>
      <vt:lpstr>4、 Linux进程控制函数—进程属性操作</vt:lpstr>
      <vt:lpstr>4、 Linux控制函数—进程退出</vt:lpstr>
      <vt:lpstr>PowerPoint 演示文稿</vt:lpstr>
      <vt:lpstr>PowerPoint 演示文稿</vt:lpstr>
      <vt:lpstr>PowerPoint 演示文稿</vt:lpstr>
      <vt:lpstr>PowerPoint 演示文稿</vt:lpstr>
      <vt:lpstr>PowerPoint 演示文稿</vt:lpstr>
      <vt:lpstr>6. Linux进程间通信—管道和有名管道</vt:lpstr>
      <vt:lpstr>6. 管道通信的使用—无名管道的使用</vt:lpstr>
      <vt:lpstr>6. 管道通信的使用—命名管道的创建与读写</vt:lpstr>
      <vt:lpstr>四、实验指导</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Ke Shi</cp:lastModifiedBy>
  <cp:revision>698</cp:revision>
  <dcterms:created xsi:type="dcterms:W3CDTF">2005-06-23T01:50:27Z</dcterms:created>
  <dcterms:modified xsi:type="dcterms:W3CDTF">2021-04-18T09:09:15Z</dcterms:modified>
</cp:coreProperties>
</file>