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notesMasterIdLst>
    <p:notesMasterId r:id="rId18"/>
  </p:notesMasterIdLst>
  <p:sldIdLst>
    <p:sldId id="257" r:id="rId3"/>
    <p:sldId id="282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5" r:id="rId15"/>
    <p:sldId id="294" r:id="rId16"/>
    <p:sldId id="278" r:id="rId17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580" y="56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B8661DF-414E-4CBA-A1A3-2941EE65A338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/>
            </a:lvl1pPr>
          </a:lstStyle>
          <a:p>
            <a:fld id="{635A6FE0-E1B1-4755-83B5-80A96FE3C3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8B35C1-51DF-4CEF-AC5D-97EAB4B8CDFB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655763"/>
            <a:ext cx="7772400" cy="1406525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zh-CN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648200"/>
            <a:ext cx="7861300" cy="584200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zh-CN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4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815343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9088" y="595313"/>
            <a:ext cx="2100262" cy="34178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53150" cy="34178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8567690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902437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655763"/>
            <a:ext cx="7772400" cy="1406525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zh-CN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648200"/>
            <a:ext cx="7861300" cy="584200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zh-CN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984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1603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93625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7975" cy="2209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803400"/>
            <a:ext cx="4117975" cy="2209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774305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5065187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102137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01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6160280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547239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65798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887943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9088" y="595313"/>
            <a:ext cx="2100262" cy="34178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53150" cy="34178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623621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22760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30591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7975" cy="2209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803400"/>
            <a:ext cx="4117975" cy="2209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28486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433115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80596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0071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77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89079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595313"/>
            <a:ext cx="83931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zh-CN" noProof="1" smtClean="0"/>
              <a:t>Click to edit Title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3400"/>
            <a:ext cx="8388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zh-CN" noProof="1" smtClean="0"/>
              <a:t>Click to edit Master text styles</a:t>
            </a:r>
          </a:p>
          <a:p>
            <a:pPr lvl="1"/>
            <a:r>
              <a:rPr lang="zh-CN" altLang="zh-CN" noProof="1" smtClean="0"/>
              <a:t>Second level</a:t>
            </a:r>
          </a:p>
          <a:p>
            <a:pPr lvl="2"/>
            <a:r>
              <a:rPr lang="zh-CN" altLang="zh-CN" noProof="1" smtClean="0"/>
              <a:t>Third level</a:t>
            </a:r>
          </a:p>
          <a:p>
            <a:pPr lvl="3"/>
            <a:r>
              <a:rPr lang="zh-CN" altLang="zh-CN" noProof="1" smtClean="0"/>
              <a:t>Fourth level</a:t>
            </a:r>
          </a:p>
          <a:p>
            <a:pPr lvl="4"/>
            <a:r>
              <a:rPr lang="zh-CN" altLang="zh-CN" noProof="1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312988" y="4505325"/>
            <a:ext cx="1752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zh-CN" altLang="zh-CN" smtClean="0">
              <a:solidFill>
                <a:srgbClr val="4138FA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6" imgW="838095" imgH="647619" progId="Paint.Picture">
                  <p:embed/>
                </p:oleObj>
              </mc:Choice>
              <mc:Fallback>
                <p:oleObj r:id="rId16" imgW="838095" imgH="6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  <p:sldLayoutId id="2147483678" r:id="rId1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2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595313"/>
            <a:ext cx="83931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zh-CN" noProof="1" smtClean="0"/>
              <a:t>Click to edit Title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3400"/>
            <a:ext cx="8388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zh-CN" noProof="1" smtClean="0"/>
              <a:t>Click to edit Master text styles</a:t>
            </a:r>
          </a:p>
          <a:p>
            <a:pPr lvl="1"/>
            <a:r>
              <a:rPr lang="zh-CN" altLang="zh-CN" noProof="1" smtClean="0"/>
              <a:t>Second level</a:t>
            </a:r>
          </a:p>
          <a:p>
            <a:pPr lvl="2"/>
            <a:r>
              <a:rPr lang="zh-CN" altLang="zh-CN" noProof="1" smtClean="0"/>
              <a:t>Third level</a:t>
            </a:r>
          </a:p>
          <a:p>
            <a:pPr lvl="3"/>
            <a:r>
              <a:rPr lang="zh-CN" altLang="zh-CN" noProof="1" smtClean="0"/>
              <a:t>Fourth level</a:t>
            </a:r>
          </a:p>
          <a:p>
            <a:pPr lvl="4"/>
            <a:r>
              <a:rPr lang="zh-CN" altLang="zh-CN" noProof="1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312988" y="4505325"/>
            <a:ext cx="1752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zh-CN" altLang="zh-CN" smtClean="0">
              <a:solidFill>
                <a:srgbClr val="4138FA"/>
              </a:solidFill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16" imgW="838095" imgH="647619" progId="Paint.Picture">
                  <p:embed/>
                </p:oleObj>
              </mc:Choice>
              <mc:Fallback>
                <p:oleObj r:id="rId16" imgW="838095" imgH="6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  <p:sldLayoutId id="2147483689" r:id="rId1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2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596900"/>
            <a:ext cx="8816975" cy="588963"/>
          </a:xfrm>
        </p:spPr>
        <p:txBody>
          <a:bodyPr/>
          <a:lstStyle/>
          <a:p>
            <a:pPr>
              <a:defRPr/>
            </a:pPr>
            <a:r>
              <a:rPr lang="zh-CN" sz="36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二</a:t>
            </a:r>
            <a:r>
              <a:rPr lang="zh-CN" sz="36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、线程控制与同步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60363" y="1484313"/>
            <a:ext cx="8388350" cy="3635375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mtClean="0">
                <a:solidFill>
                  <a:srgbClr val="800080"/>
                </a:solidFill>
                <a:ea typeface="宋体" panose="02010600030101010101" pitchFamily="2" charset="-122"/>
              </a:rPr>
              <a:t>一、实验目的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、了解Linux下线程的概念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、掌握Linux下线程的基本控制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zh-CN" sz="28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、了解Linux环境信号灯机制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4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通过信号灯操作实现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zh-CN" altLang="zh-CN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程间的互斥与同步。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/>
          </p:nvPr>
        </p:nvSpPr>
        <p:spPr>
          <a:xfrm>
            <a:off x="395288" y="981075"/>
            <a:ext cx="7772400" cy="54483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）信号灯的控制:系统调用semctl()</a:t>
            </a:r>
            <a:b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smtClean="0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原型：int semctl(int semid,int semnum,int cmd,union semun arg);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返回值：如果成功，则为一个正数。</a:t>
            </a:r>
            <a:endParaRPr lang="en-US" altLang="zh-CN" sz="2400" smtClean="0">
              <a:solidFill>
                <a:srgbClr val="FF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semid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是要操作的信号</a:t>
            </a:r>
            <a:r>
              <a:rPr lang="zh-CN" altLang="en-US" sz="2400" smtClean="0">
                <a:ea typeface="宋体" panose="02010600030101010101" pitchFamily="2" charset="-122"/>
              </a:rPr>
              <a:t>灯集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ID </a:t>
            </a:r>
            <a:r>
              <a:rPr lang="zh-CN" altLang="en-US" sz="2400" smtClean="0">
                <a:ea typeface="宋体" panose="02010600030101010101" pitchFamily="2" charset="-122"/>
              </a:rPr>
              <a:t>；</a:t>
            </a:r>
          </a:p>
          <a:p>
            <a:pPr marL="0" indent="0">
              <a:spcBef>
                <a:spcPct val="50000"/>
              </a:spcBef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semnum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是信号</a:t>
            </a:r>
            <a:r>
              <a:rPr lang="zh-CN" altLang="en-US" sz="2400" smtClean="0">
                <a:ea typeface="宋体" panose="02010600030101010101" pitchFamily="2" charset="-122"/>
              </a:rPr>
              <a:t>灯集中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  <a:r>
              <a:rPr lang="zh-CN" altLang="en-US" sz="2400" smtClean="0">
                <a:ea typeface="宋体" panose="02010600030101010101" pitchFamily="2" charset="-122"/>
              </a:rPr>
              <a:t>灯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的编号</a:t>
            </a:r>
            <a:r>
              <a:rPr lang="zh-CN" altLang="en-US" sz="2400" smtClean="0">
                <a:ea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参数cmd中可以使用的命令如下：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IPC_RMID将信号灯集</a:t>
            </a:r>
            <a:r>
              <a:rPr lang="en-US" altLang="zh-CN" sz="2400" smtClean="0">
                <a:ea typeface="宋体" panose="02010600030101010101" pitchFamily="2" charset="-122"/>
              </a:rPr>
              <a:t>semid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从内存中删除。</a:t>
            </a:r>
            <a:endParaRPr lang="en-US" altLang="zh-CN" sz="24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SETALL设置信号灯集中的所有的信号灯的值。</a:t>
            </a:r>
            <a:b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SETVAL设置信号灯集中的一个单独的信号灯的值。</a:t>
            </a:r>
            <a:b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如arg.val=1;semctl(semid,1,SETVAL,arg) ；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780462" cy="564515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zh-CN" b="1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b="1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b="1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线程</a:t>
            </a:r>
            <a:r>
              <a:rPr lang="zh-CN" altLang="en-US" b="1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endParaRPr lang="zh-CN" b="1" smtClean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）线程创建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pthread_create(pthread_t  *thread, pthread_attr_t		*attr,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	void *(*start_routine)(void *),void *arg);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800" b="1" smtClean="0">
                <a:ea typeface="宋体" panose="02010600030101010101" pitchFamily="2" charset="-122"/>
              </a:rPr>
              <a:t>线程等待：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等待一个线程的结束</a:t>
            </a:r>
            <a:endParaRPr lang="zh-CN" altLang="en-US" sz="2800" b="1" smtClean="0"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pthread_join(pthread_t th, void **thread_retrun);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作用：挂起当前线程直到由参数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th</a:t>
            </a:r>
            <a:r>
              <a:rPr 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指定的线程被终止为止。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/>
          </p:nvPr>
        </p:nvSpPr>
        <p:spPr>
          <a:xfrm>
            <a:off x="395288" y="3500438"/>
            <a:ext cx="8405812" cy="239395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编辑、</a:t>
            </a:r>
            <a:r>
              <a:rPr lang="zh-CN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编译、调试</a:t>
            </a:r>
            <a:endParaRPr lang="zh-CN" altLang="en-US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$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–o  test  -g test.c 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–lpthread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gdb</a:t>
            </a:r>
          </a:p>
        </p:txBody>
      </p:sp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95288" y="1052513"/>
            <a:ext cx="820896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/>
              <a:t>3) </a:t>
            </a:r>
            <a:r>
              <a:rPr lang="zh-CN" altLang="en-US" sz="3200" b="1"/>
              <a:t>线程撤消：</a:t>
            </a:r>
          </a:p>
          <a:p>
            <a:pPr eaLnBrk="0" hangingPunct="0"/>
            <a:r>
              <a:rPr lang="en-US" altLang="zh-CN" sz="3200" b="1"/>
              <a:t>void pthread_exit __P ((void *__retval)) __attribute__ ((__noreturn__));</a:t>
            </a:r>
            <a:br>
              <a:rPr lang="en-US" altLang="zh-CN" sz="3200" b="1"/>
            </a:b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2" cy="534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80008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四</a:t>
            </a:r>
            <a:r>
              <a:rPr lang="zh-CN" dirty="0">
                <a:solidFill>
                  <a:srgbClr val="80008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、实验</a:t>
            </a:r>
            <a:r>
              <a:rPr lang="zh-CN" altLang="en-US" dirty="0">
                <a:solidFill>
                  <a:srgbClr val="80008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指导</a:t>
            </a:r>
            <a:endParaRPr lang="zh-CN" dirty="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388" y="1196975"/>
            <a:ext cx="883761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程序结构提示</a:t>
            </a: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825" y="1825625"/>
            <a:ext cx="840422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 头文件pthread.h、sys/types.h、linux/sem.h等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P、V操作的函数定义：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P(int semid,int index)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V(int semid,int index)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信号灯、线程句柄定义：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semid;	pthread_t p1,p2;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线程执行函数定义：void *subp（）;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/>
          </p:nvPr>
        </p:nvSpPr>
        <p:spPr>
          <a:xfrm>
            <a:off x="4716463" y="549275"/>
            <a:ext cx="4248150" cy="5957888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*subp()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(有票)  {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P(…….);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打印售票信息;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V(…..);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显示售票总数；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9400" y="1323975"/>
            <a:ext cx="4103688" cy="4849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主函数：main()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{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赋初值；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创建多个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线程subp1、subp2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等待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线程运行结束；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</p:txBody>
      </p:sp>
      <p:sp>
        <p:nvSpPr>
          <p:cNvPr id="20483" name="文本框 1"/>
          <p:cNvSpPr txBox="1">
            <a:spLocks noChangeArrowheads="1"/>
          </p:cNvSpPr>
          <p:nvPr/>
        </p:nvSpPr>
        <p:spPr bwMode="auto">
          <a:xfrm>
            <a:off x="279400" y="815975"/>
            <a:ext cx="3625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/>
              <a:t>售票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/>
          </p:nvPr>
        </p:nvSpPr>
        <p:spPr>
          <a:xfrm>
            <a:off x="4716463" y="549275"/>
            <a:ext cx="4248150" cy="5957888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*subp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1/2/3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 (......)  {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P(…….);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计算或打印;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V(…..);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问题：各线程如何退出？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96863" y="1519238"/>
            <a:ext cx="4103687" cy="485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主函数：main()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{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赋初值；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线程subp1、subp2、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subp3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等待三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个线程运行结束；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</p:txBody>
      </p:sp>
      <p:sp>
        <p:nvSpPr>
          <p:cNvPr id="21507" name="文本框 1"/>
          <p:cNvSpPr txBox="1">
            <a:spLocks noChangeArrowheads="1"/>
          </p:cNvSpPr>
          <p:nvPr/>
        </p:nvSpPr>
        <p:spPr bwMode="auto">
          <a:xfrm>
            <a:off x="279400" y="815975"/>
            <a:ext cx="3625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/>
              <a:t>计算</a:t>
            </a:r>
            <a:r>
              <a:rPr lang="en-US" altLang="zh-CN" sz="2800"/>
              <a:t>/</a:t>
            </a:r>
            <a:r>
              <a:rPr lang="zh-CN" altLang="zh-CN" sz="2800"/>
              <a:t>打印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14192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C000"/>
                </a:solidFill>
                <a:effectLst/>
                <a:latin typeface="+mn-lt"/>
                <a:ea typeface="宋体" panose="02010600030101010101" pitchFamily="2" charset="-122"/>
                <a:cs typeface="+mn-cs"/>
                <a:sym typeface="+mn-ea"/>
              </a:rPr>
              <a:t>二</a:t>
            </a:r>
            <a:r>
              <a:rPr lang="zh-CN" dirty="0">
                <a:solidFill>
                  <a:srgbClr val="FFC000"/>
                </a:solidFill>
                <a:effectLst/>
                <a:latin typeface="+mn-lt"/>
                <a:ea typeface="宋体" panose="02010600030101010101" pitchFamily="2" charset="-122"/>
                <a:cs typeface="+mn-cs"/>
                <a:sym typeface="+mn-ea"/>
              </a:rPr>
              <a:t>、实验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+mn-lt"/>
                <a:ea typeface="宋体" panose="02010600030101010101" pitchFamily="2" charset="-122"/>
                <a:cs typeface="+mn-cs"/>
                <a:sym typeface="+mn-ea"/>
              </a:rPr>
              <a:t>内容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/>
            </a:r>
            <a:br>
              <a:rPr lang="en-US" altLang="zh-CN" dirty="0" smtClean="0">
                <a:solidFill>
                  <a:srgbClr val="FFC000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</a:b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）线程互斥</a:t>
            </a:r>
          </a:p>
        </p:txBody>
      </p:sp>
      <p:sp>
        <p:nvSpPr>
          <p:cNvPr id="4" name="矩形 3"/>
          <p:cNvSpPr/>
          <p:nvPr/>
        </p:nvSpPr>
        <p:spPr>
          <a:xfrm>
            <a:off x="287338" y="2087563"/>
            <a:ext cx="7991475" cy="3968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/>
              <a:t>编程模拟实现飞机售票：</a:t>
            </a:r>
            <a:endParaRPr lang="en-US" altLang="zh-CN" sz="2800"/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800"/>
              <a:t>创建多个售票线程；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800"/>
              <a:t>已售票使用公用全局变量；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800"/>
              <a:t>创建互斥信号灯；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800"/>
              <a:t>对售票线程临界区施加</a:t>
            </a:r>
            <a:r>
              <a:rPr lang="en-US" altLang="zh-CN" sz="2800"/>
              <a:t>P</a:t>
            </a:r>
            <a:r>
              <a:rPr lang="zh-CN" altLang="en-US" sz="2800"/>
              <a:t>、</a:t>
            </a:r>
            <a:r>
              <a:rPr lang="en-US" altLang="zh-CN" sz="2800"/>
              <a:t>V</a:t>
            </a:r>
            <a:r>
              <a:rPr lang="zh-CN" altLang="en-US" sz="2800"/>
              <a:t>操作，售票线程打印售票信息；</a:t>
            </a:r>
            <a:endParaRPr lang="en-US" altLang="zh-CN" sz="2800"/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800"/>
              <a:t>主进程等待子线程退出，各线程在票卖完时打印售票总数、退出。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1925" y="715963"/>
            <a:ext cx="90360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zh-CN" sz="4000" b="1">
                <a:solidFill>
                  <a:srgbClr val="FFC000"/>
                </a:solidFill>
              </a:rPr>
              <a:t>2</a:t>
            </a:r>
            <a:r>
              <a:rPr lang="zh-CN" altLang="en-US" sz="4000" b="1">
                <a:solidFill>
                  <a:srgbClr val="FFC000"/>
                </a:solidFill>
              </a:rPr>
              <a:t>）线程同步</a:t>
            </a:r>
            <a:endParaRPr lang="zh-CN" altLang="zh-CN" sz="4000" b="1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	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设计并实现一个计算线程、两个打印线程共享一个缓冲区的同步与通信， 程序要求: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共享缓冲区使用共享公共变量a；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计算线程负责计算(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到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100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的累加，每次加一个数)，结果为偶数由打印线程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打印，奇数由打印线程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打印；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主进程等待子线程退出。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2" cy="55895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80008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三、预备知识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、Linux下的信号灯及其P、V</a:t>
            </a:r>
            <a:r>
              <a:rPr lang="zh-CN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在Linux中信号灯是一个数据集合，可以单独使用这一集合的每个元素。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有关的系统调用命令：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semget：创建或返回一个被内核指定的整型的信号灯集索引。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semop：执行对信号灯的操作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semctl：执行对信号灯的控制操作。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2" cy="5226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信号灯的定义: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数据结构的原型是semid_ds</a:t>
            </a:r>
            <a:r>
              <a:rPr 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在linux/sem.h中定义：</a:t>
            </a:r>
            <a:b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 semid_ds{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struct  ipc_permsem_perm;/*permissions..seeipc.h*/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time_t  sem_otime;/*last semop time*/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time_t sem_ctime;/*last change time*/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struct  sem*sem_base;/*ptr to first semaphore in array*/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struct  wait_queue *eventn;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struct  wait_queue  *eventz;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struct  sem_undo*undo;/*undo requestson this array*/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ushort sem_nsems;/*no. of semaphores in array*/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b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/>
          </p:nvPr>
        </p:nvSpPr>
        <p:spPr>
          <a:xfrm>
            <a:off x="365125" y="477838"/>
            <a:ext cx="8405813" cy="58547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）信号灯的创建: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系统调用semget()创建一个新的信号灯集，或者存取一个已经存在的信号灯集.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原型：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semget(key_t key,int nsems,int semflg);</a:t>
            </a:r>
            <a:b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返回值：如果成功，返回信号灯集的IPC标识符。如果失败，返回-1。</a:t>
            </a:r>
          </a:p>
          <a:p>
            <a:pPr marL="0" indent="0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是一个常数</a:t>
            </a:r>
            <a:r>
              <a:rPr lang="zh-CN" altLang="en-US" sz="2400" dirty="0" smtClean="0">
                <a:ea typeface="宋体" panose="02010600030101010101" pitchFamily="2" charset="-122"/>
              </a:rPr>
              <a:t> 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ea typeface="宋体" panose="02010600030101010101" pitchFamily="2" charset="-122"/>
              </a:rPr>
              <a:t>IPC_PRIVATE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表明由系统选用一个关键字；</a:t>
            </a:r>
          </a:p>
          <a:p>
            <a:pPr marL="0" indent="0">
              <a:spcBef>
                <a:spcPct val="50000"/>
              </a:spcBef>
              <a:defRPr/>
            </a:pP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nsems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创建的</a:t>
            </a:r>
            <a:r>
              <a:rPr lang="zh-CN" altLang="en-US" sz="2400" dirty="0" smtClean="0">
                <a:ea typeface="宋体" panose="02010600030101010101" pitchFamily="2" charset="-122"/>
              </a:rPr>
              <a:t>信号灯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个数，信号灯编号为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nsems-1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spcBef>
                <a:spcPct val="50000"/>
              </a:spcBef>
              <a:defRPr/>
            </a:pP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semflg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创建的权限标志，如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IPC_CREAT|0666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/*IPC_CREAT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表示不存在则创建*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marL="0" indent="0">
              <a:spcBef>
                <a:spcPct val="50000"/>
              </a:spcBef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成功时返回</a:t>
            </a:r>
            <a:r>
              <a:rPr lang="zh-CN" altLang="en-US" sz="2400" dirty="0" smtClean="0">
                <a:ea typeface="宋体" panose="02010600030101010101" pitchFamily="2" charset="-122"/>
              </a:rPr>
              <a:t>信号灯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ID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，否则为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/>
          </p:nvPr>
        </p:nvSpPr>
        <p:spPr>
          <a:xfrm>
            <a:off x="468313" y="620713"/>
            <a:ext cx="8496300" cy="64071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）信号灯的操作:	系统调用semop()</a:t>
            </a:r>
            <a:b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调用原型：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semop(int semid,struct sembuf *sops,unsigned nsops);</a:t>
            </a:r>
            <a:b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返回值：0，如果成功。-1，如果失敗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 sembuf{</a:t>
            </a:r>
            <a:b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ushort sem_num;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/*使用哪一个信号灯*/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 sem_op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/*操作*/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 sem_flg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/*操作标志*/</a:t>
            </a:r>
            <a:endParaRPr lang="zh-CN" altLang="en-US" sz="24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zh-CN" sz="2400" i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sem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_num 将要处理的信号灯的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下标</a:t>
            </a:r>
            <a:endParaRPr lang="zh-CN" altLang="en-US" sz="24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sem_op  要执行的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操作</a:t>
            </a:r>
            <a:endParaRPr lang="en-US" altLang="zh-CN" sz="2400" i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zh-CN" altLang="en-US" sz="24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sem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_flg 操作标志,IPC_NOWAIT，一般设置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sops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信号灯集合（数组），</a:t>
            </a:r>
            <a:r>
              <a:rPr lang="en-US" altLang="zh-CN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nsops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信号灯个数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601075" cy="496728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接口：</a:t>
            </a:r>
            <a:endParaRPr 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P(int semid,int index)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{	   struct sembuf sem;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sem.sem_num = index;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sem.sem_op = -1;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sem.sem_flg = 0;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操作标记：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IPC_NOWAIT</a:t>
            </a: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semop(semid,&amp;sem,1);	//1:</a:t>
            </a: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表示执行命令的个数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2" cy="55213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V操作接口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	void V(int semid,int index)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	{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struct sembuf sem;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sem.sem_num = index;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sem.sem_op =  1;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sem.sem_flg = 0;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semop(semid,&amp;sem,1);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return;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263</Words>
  <Characters>0</Characters>
  <Application>Microsoft Office PowerPoint</Application>
  <DocSecurity>0</DocSecurity>
  <PresentationFormat>全屏显示(4:3)</PresentationFormat>
  <Lines>0</Lines>
  <Paragraphs>128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SAF_2004_Template</vt:lpstr>
      <vt:lpstr>1_SAF_2004_Template</vt:lpstr>
      <vt:lpstr>Bitmap Image</vt:lpstr>
      <vt:lpstr>实验二、线程控制与同步</vt:lpstr>
      <vt:lpstr>二、实验内容 1）线程互斥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实验二、线程同步与通信</dc:title>
  <dc:subject/>
  <dc:creator>yangfm-PC</dc:creator>
  <cp:keywords/>
  <dc:description/>
  <cp:lastModifiedBy>Ke Shi</cp:lastModifiedBy>
  <cp:revision>35</cp:revision>
  <dcterms:created xsi:type="dcterms:W3CDTF">2011-11-07T09:46:52Z</dcterms:created>
  <dcterms:modified xsi:type="dcterms:W3CDTF">2021-04-18T09:14:34Z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