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084" y="1980460"/>
            <a:ext cx="10363200" cy="757130"/>
          </a:xfrm>
        </p:spPr>
        <p:txBody>
          <a:bodyPr anchor="ctr"/>
          <a:lstStyle>
            <a:lvl1pPr>
              <a:defRPr>
                <a:effectLst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5134" y="4646614"/>
            <a:ext cx="10481733" cy="585787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3600">
                <a:effectLst/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49681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95687" y="1803401"/>
            <a:ext cx="5096780" cy="2214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355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13409" y="595313"/>
            <a:ext cx="2179058" cy="3422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18928" y="595313"/>
            <a:ext cx="2769989" cy="3422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2896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84718" y="595313"/>
            <a:ext cx="11207749" cy="223445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447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666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9146"/>
            <a:ext cx="10515600" cy="92333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42473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79597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1" y="1803401"/>
            <a:ext cx="5490633" cy="26776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834" y="1803401"/>
            <a:ext cx="5490633" cy="26776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35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7571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080343"/>
            <a:ext cx="5158316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26776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080343"/>
            <a:ext cx="5183717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26776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517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443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1603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1078671"/>
            <a:ext cx="3932767" cy="978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344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139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6590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1078671"/>
            <a:ext cx="3932767" cy="978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139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3313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595314"/>
            <a:ext cx="11190816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Title Slide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03401"/>
            <a:ext cx="11184467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3083984" y="4505326"/>
            <a:ext cx="23368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14400" indent="-341313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Pct val="95000"/>
              <a:buFont typeface="Wingdings" panose="05000000000000000000" pitchFamily="2" charset="2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4138F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0" y="0"/>
          <a:ext cx="1117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位图图像" r:id="rId16" imgW="838095" imgH="647619" progId="Paint.Picture">
                  <p:embed/>
                </p:oleObj>
              </mc:Choice>
              <mc:Fallback>
                <p:oleObj name="位图图像" r:id="rId16" imgW="838095" imgH="647619" progId="Paint.Picture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17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33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32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8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4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752600" indent="-3222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92325" indent="-3381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209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附加</a:t>
            </a:r>
            <a:r>
              <a:rPr lang="zh-CN" altLang="en-US" sz="3600" b="1" dirty="0" smtClean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实验 </a:t>
            </a:r>
            <a:r>
              <a:rPr lang="en-US" altLang="zh-CN" sz="3600" b="1" dirty="0" smtClean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Linux</a:t>
            </a:r>
            <a:r>
              <a:rPr lang="zh-CN" altLang="en-US" sz="3600" b="1" dirty="0">
                <a:solidFill>
                  <a:srgbClr val="FF990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文件目录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108200" y="2159000"/>
            <a:ext cx="77724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一、实验目的</a:t>
            </a: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、了解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文件系统与目录操作；  </a:t>
            </a: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2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、了解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文件系统目录结构；</a:t>
            </a: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3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、掌握文件和目录的程序设计方法。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53580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965325" y="1489076"/>
            <a:ext cx="8489950" cy="33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ls -l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可以看到如下信息：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drwxr-xr-x 3 killercat killercat 4096 2007-01-11 16:27 Desktop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drwx------  8 killercat killercat 4096 2007-01-09 14:33 Documents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drwxr-xr-x 2 killercat killercat 4096 2006-11-30 19:27 Downloads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drwx------  4 killercat killercat 4096 2006-12-16 20:20 References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drwx------  9 killercat killercat 4096 2007-01-11 13:34 Software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drwxr-xr-x 3 killercat killercat 4096 2006-12-11 16:39 vmware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drwx------  6 killercat killercat 4096 2007-01-11 13:34 Workspace</a:t>
            </a:r>
          </a:p>
        </p:txBody>
      </p:sp>
    </p:spTree>
    <p:extLst>
      <p:ext uri="{BB962C8B-B14F-4D97-AF65-F5344CB8AC3E}">
        <p14:creationId xmlns:p14="http://schemas.microsoft.com/office/powerpoint/2010/main" val="4732956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108200" y="957264"/>
            <a:ext cx="77724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二、实验内容</a:t>
            </a:r>
            <a:endParaRPr lang="en-US" altLang="zh-CN" sz="3200" b="1" dirty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/>
              <a:ea typeface="宋体" panose="02010600030101010101" pitchFamily="2" charset="-122"/>
            </a:endParaRPr>
          </a:p>
          <a:p>
            <a:pPr marL="571500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编程实现目录查询功能：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43100" lvl="3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功能类似</a:t>
            </a:r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ls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lR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1943100" lvl="3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查询指定目录下的文件及子目录信息；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显示文件的类型、大小、时间等信息；</a:t>
            </a:r>
          </a:p>
          <a:p>
            <a:pPr marL="1943100" lvl="3" indent="-5715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递归显示子目录中的所有文件信息。</a:t>
            </a:r>
          </a:p>
        </p:txBody>
      </p:sp>
    </p:spTree>
    <p:extLst>
      <p:ext uri="{BB962C8B-B14F-4D97-AF65-F5344CB8AC3E}">
        <p14:creationId xmlns:p14="http://schemas.microsoft.com/office/powerpoint/2010/main" val="32170774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676400" y="546101"/>
            <a:ext cx="856615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zh-CN" altLang="en-US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anose="02010600030101010101" pitchFamily="2" charset="-122"/>
              </a:rPr>
              <a:t>三、预备知识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文件属性接口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unistd.h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&gt;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#include &lt;sys/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stat.h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&gt;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#include &lt;sys/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types.h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&gt;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fstat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fildes,struct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 *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);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返回文件描述符相关的文件的状态信息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stat(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char *path,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 *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);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通过文件名获取文件信息，并保存在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所指的结构体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中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anose="02010600030101010101" pitchFamily="2" charset="-122"/>
            </a:endParaRP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lstat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char *path,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stat *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);</a:t>
            </a:r>
          </a:p>
          <a:p>
            <a:pPr marL="1028700" lvl="1" indent="-5715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如读取到了符号连接，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lstat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读取符号连接本身的状态信息，而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读取的是符号连接指向文件的信息</a:t>
            </a:r>
            <a:r>
              <a:rPr lang="zh-CN" altLang="en-US" sz="2400" dirty="0">
                <a:solidFill>
                  <a:srgbClr val="4138FA"/>
                </a:solidFill>
                <a:latin typeface="Arial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53715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682751" y="906463"/>
            <a:ext cx="8761413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struct stat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st_dev;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文件所属的设备 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st_ino;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文件相关的</a:t>
            </a:r>
            <a: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  <a:t>inode 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short st_mode;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文件的权限信息和类型信息</a:t>
            </a:r>
            <a: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  <a:t>: </a:t>
            </a:r>
            <a:b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  <a:t>					S_IFDIR, S_IFBLK, S_IFIFO, S_IFLINK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short st_nlink;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硬连接的数目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short st_uid;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文件所有者的</a:t>
            </a:r>
            <a: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  <a:t>ID 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short st_gid;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文件所有者的组</a:t>
            </a:r>
            <a:r>
              <a:rPr lang="en-US" altLang="zh-CN" sz="1600">
                <a:solidFill>
                  <a:srgbClr val="4138FA"/>
                </a:solidFill>
                <a:latin typeface="宋体" panose="02010600030101010101" pitchFamily="2" charset="-122"/>
              </a:rPr>
              <a:t>ID 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st_rdev;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设备类型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st_size;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文件大小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st_blksize;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块大小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st_blocks;	//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块数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st_atime;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文件最后访问时间 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st_atime_nsec;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st_mtime;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最后修改内容的时间 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st_mtime_nsec;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st_ctime;	// </a:t>
            </a:r>
            <a:r>
              <a:rPr lang="zh-CN" altLang="en-US" sz="1600">
                <a:solidFill>
                  <a:srgbClr val="4138FA"/>
                </a:solidFill>
                <a:latin typeface="宋体" panose="02010600030101010101" pitchFamily="2" charset="-122"/>
              </a:rPr>
              <a:t>文件最后修改属性的时间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st_ctime_nsec;	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__unused4;		</a:t>
            </a:r>
            <a:b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	unsigned long  __unused5;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};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16163" y="5953126"/>
            <a:ext cx="845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stat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结构体几乎保存了所有的文件状态信息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4474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ChangeArrowheads="1"/>
          </p:cNvSpPr>
          <p:nvPr/>
        </p:nvSpPr>
        <p:spPr bwMode="auto">
          <a:xfrm>
            <a:off x="1981200" y="731839"/>
            <a:ext cx="7924800" cy="51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3048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4138FA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33400" indent="-533400" fontAlgn="base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95000"/>
              <a:defRPr/>
            </a:pPr>
            <a:r>
              <a:rPr lang="en-US" altLang="zh-CN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Linux</a:t>
            </a:r>
            <a:r>
              <a:rPr lang="zh-CN" altLang="en-US" sz="32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目录结构接口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#include &lt;sys/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types.h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dirent.h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unistd.h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&gt;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opendir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DIR *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opendir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const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 char *name);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通过路径打开一个目录，返回一个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DIR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结构体指针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目录流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，失败返回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NULL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400" b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readdir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struct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dirent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</a:rPr>
              <a:t>readdir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(DIR *)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读取目录中的下一个目录项，没有目录项可以读取时，返回为</a:t>
            </a: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NULL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442982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ChangeArrowheads="1"/>
          </p:cNvSpPr>
          <p:nvPr/>
        </p:nvSpPr>
        <p:spPr bwMode="auto">
          <a:xfrm>
            <a:off x="2057400" y="762000"/>
            <a:ext cx="78486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</a:rPr>
              <a:t>目录项结构：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</a:rPr>
              <a:t>struct dirent {   </a:t>
            </a:r>
            <a:br>
              <a:rPr lang="en-US" altLang="zh-CN" sz="2000">
                <a:solidFill>
                  <a:srgbClr val="000000"/>
                </a:solidFill>
              </a:rPr>
            </a:br>
            <a:r>
              <a:rPr lang="en-US" altLang="zh-CN" sz="2000">
                <a:solidFill>
                  <a:srgbClr val="000000"/>
                </a:solidFill>
              </a:rPr>
              <a:t>        #ifndef __USE_FILE_OFFSET64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</a:rPr>
              <a:t>    __ino_t  d_ino; //</a:t>
            </a:r>
            <a:r>
              <a:rPr lang="zh-CN" altLang="en-US" sz="2000">
                <a:solidFill>
                  <a:srgbClr val="000000"/>
                </a:solidFill>
              </a:rPr>
              <a:t>索引节点号</a:t>
            </a:r>
            <a:r>
              <a:rPr lang="en-US" altLang="zh-CN" sz="2000">
                <a:solidFill>
                  <a:srgbClr val="000000"/>
                </a:solidFill>
              </a:rPr>
              <a:t>  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</a:rPr>
              <a:t>    __off_t  d_off; //</a:t>
            </a:r>
            <a:r>
              <a:rPr lang="zh-CN" altLang="en-US" sz="2000">
                <a:solidFill>
                  <a:srgbClr val="000000"/>
                </a:solidFill>
              </a:rPr>
              <a:t>在目录文件中的偏移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</a:rPr>
              <a:t>        </a:t>
            </a:r>
            <a:r>
              <a:rPr lang="en-US" altLang="zh-CN" sz="2000">
                <a:solidFill>
                  <a:srgbClr val="000000"/>
                </a:solidFill>
              </a:rPr>
              <a:t>#else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</a:rPr>
              <a:t>           __ino64_t  d_ino;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</a:rPr>
              <a:t>          __off64_t   d_off;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</a:rPr>
              <a:t>       #endif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</a:rPr>
              <a:t>    unsigned   short   int   d_reclent;     //</a:t>
            </a:r>
            <a:r>
              <a:rPr lang="zh-CN" altLang="en-US" sz="2000">
                <a:solidFill>
                  <a:srgbClr val="000000"/>
                </a:solidFill>
              </a:rPr>
              <a:t>文件名的长度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</a:rPr>
              <a:t>    </a:t>
            </a:r>
            <a:r>
              <a:rPr lang="en-US" altLang="zh-CN" sz="2000">
                <a:solidFill>
                  <a:srgbClr val="000000"/>
                </a:solidFill>
              </a:rPr>
              <a:t>unsigned   char   d_type;     //d_name</a:t>
            </a:r>
            <a:r>
              <a:rPr lang="zh-CN" altLang="en-US" sz="2000">
                <a:solidFill>
                  <a:srgbClr val="000000"/>
                </a:solidFill>
              </a:rPr>
              <a:t>所指的文件类型   </a:t>
            </a:r>
            <a:br>
              <a:rPr lang="zh-CN" altLang="en-US" sz="2000">
                <a:solidFill>
                  <a:srgbClr val="000000"/>
                </a:solidFill>
              </a:rPr>
            </a:br>
            <a:r>
              <a:rPr lang="zh-CN" altLang="en-US" sz="2000">
                <a:solidFill>
                  <a:srgbClr val="000000"/>
                </a:solidFill>
              </a:rPr>
              <a:t>        </a:t>
            </a:r>
            <a:r>
              <a:rPr lang="en-US" altLang="zh-CN" sz="2000">
                <a:solidFill>
                  <a:srgbClr val="000000"/>
                </a:solidFill>
              </a:rPr>
              <a:t>char   d_name[256];     //</a:t>
            </a:r>
            <a:r>
              <a:rPr lang="zh-CN" altLang="en-US" sz="2000">
                <a:solidFill>
                  <a:srgbClr val="000000"/>
                </a:solidFill>
              </a:rPr>
              <a:t>文件名   </a:t>
            </a:r>
            <a:br>
              <a:rPr lang="zh-CN" altLang="en-US" sz="2000">
                <a:solidFill>
                  <a:srgbClr val="000000"/>
                </a:solidFill>
              </a:rPr>
            </a:br>
            <a:r>
              <a:rPr lang="zh-CN" altLang="en-US" sz="2000">
                <a:solidFill>
                  <a:srgbClr val="000000"/>
                </a:solidFill>
              </a:rPr>
              <a:t>  </a:t>
            </a:r>
            <a:r>
              <a:rPr lang="en-US" altLang="zh-CN" sz="2000">
                <a:solidFill>
                  <a:srgbClr val="000000"/>
                </a:solidFill>
              </a:rPr>
              <a:t>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</a:rPr>
              <a:t>注：需跳过两个目录项“</a:t>
            </a:r>
            <a:r>
              <a:rPr lang="en-US" altLang="zh-CN" sz="2400">
                <a:solidFill>
                  <a:srgbClr val="FF0000"/>
                </a:solidFill>
              </a:rPr>
              <a:t>.”</a:t>
            </a:r>
            <a:r>
              <a:rPr lang="zh-CN" altLang="en-US" sz="2400">
                <a:solidFill>
                  <a:srgbClr val="FF0000"/>
                </a:solidFill>
              </a:rPr>
              <a:t>和“</a:t>
            </a:r>
            <a:r>
              <a:rPr lang="en-US" altLang="zh-CN" sz="2400">
                <a:solidFill>
                  <a:srgbClr val="FF0000"/>
                </a:solidFill>
              </a:rPr>
              <a:t>..”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</a:rPr>
              <a:t>定义见</a:t>
            </a:r>
            <a:r>
              <a:rPr lang="en-US" altLang="zh-CN" sz="2400">
                <a:solidFill>
                  <a:srgbClr val="FF0000"/>
                </a:solidFill>
              </a:rPr>
              <a:t>/usr/include/dirent.h</a:t>
            </a:r>
          </a:p>
        </p:txBody>
      </p:sp>
    </p:spTree>
    <p:extLst>
      <p:ext uri="{BB962C8B-B14F-4D97-AF65-F5344CB8AC3E}">
        <p14:creationId xmlns:p14="http://schemas.microsoft.com/office/powerpoint/2010/main" val="8816422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858964" y="854075"/>
            <a:ext cx="8550275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chdir()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int chdir(const char *path);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改变目录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与用户通过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cd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命令改变目录一样，程序也可以通过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chdir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来改变目录，这样使得 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fopen(),opendir(),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这里需要路径的系统调用，可以使用相对于当前目录的相对路径打开文件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目录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closedir()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int closedir(DIR*)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关闭目录流</a:t>
            </a:r>
          </a:p>
        </p:txBody>
      </p:sp>
    </p:spTree>
    <p:extLst>
      <p:ext uri="{BB962C8B-B14F-4D97-AF65-F5344CB8AC3E}">
        <p14:creationId xmlns:p14="http://schemas.microsoft.com/office/powerpoint/2010/main" val="30804329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25" y="457201"/>
            <a:ext cx="7772400" cy="609917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None/>
              <a:defRPr/>
            </a:pP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四、程序结构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unistd.h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&lt;sys/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stdlib.h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dirent.h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zh-CN" sz="20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printdir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(char *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depth){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DIR *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dirent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*entry;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stat 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statbuf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if  ((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不成功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打印出错信息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00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设置为当前目录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  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436511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8026" y="644526"/>
            <a:ext cx="8355013" cy="57689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while(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读到一个目录项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以该目录项的名字为参数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lstat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得到该目录项的相关信息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if(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是目录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if(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目录项的名字是”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..”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或”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.”)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	 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跳过该目录项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打印目录项的深度、目录名等信息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递归调用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printdir,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打印子目录的信息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其中的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depth+4;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 else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打印文件的深度、文件名等信息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返回父目录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关闭目录项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main(…){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………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94411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SAF_2004_Template">
  <a:themeElements>
    <a:clrScheme name="SAF_2004_Template 6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A"/>
      </a:accent6>
      <a:hlink>
        <a:srgbClr val="66CC66"/>
      </a:hlink>
      <a:folHlink>
        <a:srgbClr val="6699FF"/>
      </a:folHlink>
    </a:clrScheme>
    <a:fontScheme name="SAF_2004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914400" marR="0" indent="-341313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chemeClr val="tx2"/>
          </a:buClr>
          <a:buSzPct val="95000"/>
          <a:buFont typeface="Wingdings" panose="05000000000000000000" pitchFamily="2" charset="2"/>
          <a:buBlip>
            <a:blip xmlns:r="http://schemas.openxmlformats.org/officeDocument/2006/relationships" r:embed="rId1"/>
          </a:buBlip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rgbClr val="4138FA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914400" marR="0" indent="-341313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chemeClr val="tx2"/>
          </a:buClr>
          <a:buSzPct val="95000"/>
          <a:buFont typeface="Wingdings" panose="05000000000000000000" pitchFamily="2" charset="2"/>
          <a:buBlip>
            <a:blip xmlns:r="http://schemas.openxmlformats.org/officeDocument/2006/relationships" r:embed="rId1"/>
          </a:buBlip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rgbClr val="4138FA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AF_2004_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_2004_Template 2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3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7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4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5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6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414</Words>
  <Application>Microsoft Office PowerPoint</Application>
  <PresentationFormat>宽屏</PresentationFormat>
  <Paragraphs>99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Times New Roman</vt:lpstr>
      <vt:lpstr>Wingdings</vt:lpstr>
      <vt:lpstr>1_SAF_2004_Template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keshi</dc:creator>
  <cp:lastModifiedBy>Ke Shi</cp:lastModifiedBy>
  <cp:revision>2</cp:revision>
  <dcterms:created xsi:type="dcterms:W3CDTF">2018-03-04T11:54:12Z</dcterms:created>
  <dcterms:modified xsi:type="dcterms:W3CDTF">2021-04-18T09:08:49Z</dcterms:modified>
</cp:coreProperties>
</file>