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90" r:id="rId4"/>
    <p:sldId id="289" r:id="rId5"/>
    <p:sldId id="260" r:id="rId6"/>
    <p:sldId id="261" r:id="rId7"/>
    <p:sldId id="262" r:id="rId8"/>
    <p:sldId id="286" r:id="rId9"/>
    <p:sldId id="263" r:id="rId10"/>
    <p:sldId id="264" r:id="rId11"/>
    <p:sldId id="265" r:id="rId12"/>
    <p:sldId id="266" r:id="rId13"/>
    <p:sldId id="267" r:id="rId14"/>
    <p:sldId id="268" r:id="rId15"/>
    <p:sldId id="269" r:id="rId16"/>
    <p:sldId id="287" r:id="rId17"/>
    <p:sldId id="288" r:id="rId18"/>
    <p:sldId id="270" r:id="rId19"/>
    <p:sldId id="285" r:id="rId20"/>
    <p:sldId id="283" r:id="rId21"/>
    <p:sldId id="284"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1" autoAdjust="0"/>
    <p:restoredTop sz="94660"/>
  </p:normalViewPr>
  <p:slideViewPr>
    <p:cSldViewPr snapToGrid="0">
      <p:cViewPr>
        <p:scale>
          <a:sx n="75" d="100"/>
          <a:sy n="75" d="100"/>
        </p:scale>
        <p:origin x="74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BA92-296C-B001-79AE-BD5780A46B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A4EAF7-C1AE-8B0F-8AB5-0DBB8D35AD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F0B8C7-7533-82FC-6C26-69E02C4E7492}"/>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5" name="Footer Placeholder 4">
            <a:extLst>
              <a:ext uri="{FF2B5EF4-FFF2-40B4-BE49-F238E27FC236}">
                <a16:creationId xmlns:a16="http://schemas.microsoft.com/office/drawing/2014/main" id="{A6CC72D8-6F16-491E-2B46-665F0793D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EF487A-958C-A545-DD91-93D74EE58386}"/>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1828156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007EB-D893-5021-9254-154E268449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D48A5A-F1E4-CE90-58CD-6E5866A458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A0C91E-1DDB-C45C-15CD-3696048632DA}"/>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5" name="Footer Placeholder 4">
            <a:extLst>
              <a:ext uri="{FF2B5EF4-FFF2-40B4-BE49-F238E27FC236}">
                <a16:creationId xmlns:a16="http://schemas.microsoft.com/office/drawing/2014/main" id="{06DE9CD0-05EB-D818-1715-73AEAF02AF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C3052-BB22-A021-99E6-73CFFEA49373}"/>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420102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9752CF-35F3-7E05-F7C7-DC82040015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62CD3D-EC38-4186-E793-FE862ABE78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D7CE49-F6A7-0A7C-8096-CE30AEEB89A9}"/>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5" name="Footer Placeholder 4">
            <a:extLst>
              <a:ext uri="{FF2B5EF4-FFF2-40B4-BE49-F238E27FC236}">
                <a16:creationId xmlns:a16="http://schemas.microsoft.com/office/drawing/2014/main" id="{9AEA9AAE-638B-CCF2-DFD8-3C6B0BA592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A29BFD-9CBA-C0A2-A401-175298B1E5C2}"/>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409685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0BE1-E607-40E9-5752-FBCFA13F71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EC1A71-1EEB-1C99-606D-AA0ABEAF4E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804B08-FF6A-6FF8-777D-B322F3AF2349}"/>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5" name="Footer Placeholder 4">
            <a:extLst>
              <a:ext uri="{FF2B5EF4-FFF2-40B4-BE49-F238E27FC236}">
                <a16:creationId xmlns:a16="http://schemas.microsoft.com/office/drawing/2014/main" id="{DC765F3D-93AB-48C0-D26E-A6D2D307DE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72F079-FF4E-B935-0406-D35A572812CA}"/>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20604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9B4EA-1541-7679-D912-5B7D907C3C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CE9DE0-F36A-9142-43CA-F7D7B7B40C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A63C74-A859-547C-5C6D-DF6A5FAD8BD9}"/>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5" name="Footer Placeholder 4">
            <a:extLst>
              <a:ext uri="{FF2B5EF4-FFF2-40B4-BE49-F238E27FC236}">
                <a16:creationId xmlns:a16="http://schemas.microsoft.com/office/drawing/2014/main" id="{307CF7DB-B41E-34D0-2660-89A678B9E6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D75893-36CF-6CC4-E366-8FA45CF22BC3}"/>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343619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753F9-A9FC-30C9-DD6D-475C7DDDE0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3CC61B-C00F-E4E9-80A3-CF20EDE558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AFE6CA-2B94-2383-C041-6E96688248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2A692D-A7CB-C429-534A-6B880FBDE4D5}"/>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6" name="Footer Placeholder 5">
            <a:extLst>
              <a:ext uri="{FF2B5EF4-FFF2-40B4-BE49-F238E27FC236}">
                <a16:creationId xmlns:a16="http://schemas.microsoft.com/office/drawing/2014/main" id="{427B9FC3-80DF-6C74-9A61-591C67A83E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8BA84-C232-82E9-B42E-ABC335127262}"/>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317119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AA82F-D15F-4E67-0282-E4F6AA585D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514768-7C88-8D85-0C6B-5C848D18B3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57F8B-1986-8C9C-096A-6F70B6D443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90C3B3-1BB8-CF7F-B06A-6282D31C85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F9357D-E451-570E-E642-C9CA53934E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80300C-8ADB-AE40-01DB-B2692B4A0A7B}"/>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8" name="Footer Placeholder 7">
            <a:extLst>
              <a:ext uri="{FF2B5EF4-FFF2-40B4-BE49-F238E27FC236}">
                <a16:creationId xmlns:a16="http://schemas.microsoft.com/office/drawing/2014/main" id="{76C665A8-6884-9A37-3903-7580CBF373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ADA9EB-6663-6624-6047-0785A3025EA9}"/>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3552813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5098D-1B21-6FEA-0000-E9CC6D871B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4ED7EA-C7D9-C4C6-1AE9-070D7D0E60B5}"/>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4" name="Footer Placeholder 3">
            <a:extLst>
              <a:ext uri="{FF2B5EF4-FFF2-40B4-BE49-F238E27FC236}">
                <a16:creationId xmlns:a16="http://schemas.microsoft.com/office/drawing/2014/main" id="{4E6B56B1-A8C1-390E-2520-F0FCD3CBB7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AD9EEF-5E43-B535-7A67-5904FADC59AA}"/>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626673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AC13C-B201-B15B-42B0-C566EF8C0DE5}"/>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3" name="Footer Placeholder 2">
            <a:extLst>
              <a:ext uri="{FF2B5EF4-FFF2-40B4-BE49-F238E27FC236}">
                <a16:creationId xmlns:a16="http://schemas.microsoft.com/office/drawing/2014/main" id="{C5B0046D-6D58-D4DC-CB9F-552F69CBC8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A15E0A-F4B4-DA54-F11E-3BD58D1C05F4}"/>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84227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BEE6F-803D-DDCC-09E6-7C4638E5A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09879F-919E-9104-7752-5B31070C44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DF2E2A3-99DC-EF8F-54F5-78828E442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22C71-4327-19A5-6742-9B2FA1A74085}"/>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6" name="Footer Placeholder 5">
            <a:extLst>
              <a:ext uri="{FF2B5EF4-FFF2-40B4-BE49-F238E27FC236}">
                <a16:creationId xmlns:a16="http://schemas.microsoft.com/office/drawing/2014/main" id="{11F983A0-4B92-A624-9C95-873EB0A13A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97F692-A673-DBE1-1FEB-294B21C1DA8A}"/>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2180943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3BB07-F0AF-F239-8D19-DAED0054D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51406A-B068-E5DA-BF0C-CB4509ED9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93A91A-D6FC-C899-9256-6DDB7B2753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887CE8-BD8F-CEF6-DDBE-E090B7969167}"/>
              </a:ext>
            </a:extLst>
          </p:cNvPr>
          <p:cNvSpPr>
            <a:spLocks noGrp="1"/>
          </p:cNvSpPr>
          <p:nvPr>
            <p:ph type="dt" sz="half" idx="10"/>
          </p:nvPr>
        </p:nvSpPr>
        <p:spPr/>
        <p:txBody>
          <a:bodyPr/>
          <a:lstStyle/>
          <a:p>
            <a:fld id="{7AAB7035-2554-4149-91FA-3F851F0F4209}" type="datetimeFigureOut">
              <a:rPr lang="en-IN" smtClean="0"/>
              <a:t>08-05-2024</a:t>
            </a:fld>
            <a:endParaRPr lang="en-IN"/>
          </a:p>
        </p:txBody>
      </p:sp>
      <p:sp>
        <p:nvSpPr>
          <p:cNvPr id="6" name="Footer Placeholder 5">
            <a:extLst>
              <a:ext uri="{FF2B5EF4-FFF2-40B4-BE49-F238E27FC236}">
                <a16:creationId xmlns:a16="http://schemas.microsoft.com/office/drawing/2014/main" id="{86420D6A-D62B-E746-F8E4-F47BF8E0F1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7BF9A6-8F41-1E26-29A6-649143588B61}"/>
              </a:ext>
            </a:extLst>
          </p:cNvPr>
          <p:cNvSpPr>
            <a:spLocks noGrp="1"/>
          </p:cNvSpPr>
          <p:nvPr>
            <p:ph type="sldNum" sz="quarter" idx="12"/>
          </p:nvPr>
        </p:nvSpPr>
        <p:spPr/>
        <p:txBody>
          <a:bodyPr/>
          <a:lstStyle/>
          <a:p>
            <a:fld id="{D3C9EAAF-54E6-4CBF-8881-94A49469FAD4}" type="slidenum">
              <a:rPr lang="en-IN" smtClean="0"/>
              <a:t>‹#›</a:t>
            </a:fld>
            <a:endParaRPr lang="en-IN"/>
          </a:p>
        </p:txBody>
      </p:sp>
    </p:spTree>
    <p:extLst>
      <p:ext uri="{BB962C8B-B14F-4D97-AF65-F5344CB8AC3E}">
        <p14:creationId xmlns:p14="http://schemas.microsoft.com/office/powerpoint/2010/main" val="3980729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2DED8-7A13-7809-DD17-789CD46E5B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3D5F7D-5FA2-2F56-CC1D-B957A28215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32631B-D814-A069-B328-04E7774213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AB7035-2554-4149-91FA-3F851F0F4209}" type="datetimeFigureOut">
              <a:rPr lang="en-IN" smtClean="0"/>
              <a:t>08-05-2024</a:t>
            </a:fld>
            <a:endParaRPr lang="en-IN"/>
          </a:p>
        </p:txBody>
      </p:sp>
      <p:sp>
        <p:nvSpPr>
          <p:cNvPr id="5" name="Footer Placeholder 4">
            <a:extLst>
              <a:ext uri="{FF2B5EF4-FFF2-40B4-BE49-F238E27FC236}">
                <a16:creationId xmlns:a16="http://schemas.microsoft.com/office/drawing/2014/main" id="{2EC73733-293A-1287-9ECD-61970150B7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24E51F5-532C-A759-0D49-A6406F417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C9EAAF-54E6-4CBF-8881-94A49469FAD4}" type="slidenum">
              <a:rPr lang="en-IN" smtClean="0"/>
              <a:t>‹#›</a:t>
            </a:fld>
            <a:endParaRPr lang="en-IN"/>
          </a:p>
        </p:txBody>
      </p:sp>
    </p:spTree>
    <p:extLst>
      <p:ext uri="{BB962C8B-B14F-4D97-AF65-F5344CB8AC3E}">
        <p14:creationId xmlns:p14="http://schemas.microsoft.com/office/powerpoint/2010/main" val="3972026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random-forest-regression-in-python/" TargetMode="External"/><Relationship Id="rId2" Type="http://schemas.openxmlformats.org/officeDocument/2006/relationships/hyperlink" Target="https://en.wikipedia.org/wiki/Linear_regression"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lms.ssn.edu.in/course/view.php?id=2231" TargetMode="External"/><Relationship Id="rId4" Type="http://schemas.openxmlformats.org/officeDocument/2006/relationships/hyperlink" Target="https://scikit-learn.org/stable/modules/generated/sklearn.neighbors.KNeighborsRegressor.htm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638300" y="498909"/>
            <a:ext cx="8575964" cy="1870219"/>
          </a:xfrm>
        </p:spPr>
        <p:txBody>
          <a:bodyPr>
            <a:normAutofit fontScale="90000"/>
          </a:bodyPr>
          <a:lstStyle/>
          <a:p>
            <a:pPr>
              <a:lnSpc>
                <a:spcPct val="107000"/>
              </a:lnSpc>
              <a:spcAft>
                <a:spcPts val="600"/>
              </a:spcAft>
            </a:pP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UCS2612 - Machine Learning Lab</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Mini Project</a:t>
            </a:r>
            <a:br>
              <a:rPr lang="en-IN" sz="2500" dirty="0">
                <a:effectLst/>
                <a:latin typeface="Calibri" panose="020F0502020204030204" pitchFamily="34" charset="0"/>
                <a:ea typeface="Calibri" panose="020F0502020204030204" pitchFamily="34" charset="0"/>
                <a:cs typeface="Times New Roman" panose="02020603050405020304" pitchFamily="18" charset="0"/>
              </a:rPr>
            </a:br>
            <a:br>
              <a:rPr lang="en-IN" sz="2500" dirty="0">
                <a:effectLst/>
                <a:latin typeface="Calibri" panose="020F0502020204030204" pitchFamily="34" charset="0"/>
                <a:ea typeface="Calibri" panose="020F0502020204030204" pitchFamily="34" charset="0"/>
                <a:cs typeface="Times New Roman" panose="02020603050405020304" pitchFamily="18" charset="0"/>
              </a:rPr>
            </a:br>
            <a:r>
              <a:rPr lang="en-US" sz="2500" b="1" dirty="0">
                <a:effectLst/>
                <a:latin typeface="Times New Roman" panose="02020603050405020304" pitchFamily="18" charset="0"/>
                <a:ea typeface="Calibri" panose="020F0502020204030204" pitchFamily="34" charset="0"/>
                <a:cs typeface="Times New Roman" panose="02020603050405020304" pitchFamily="18" charset="0"/>
              </a:rPr>
              <a:t>Project Title :  Predicting the Candidates vote in Indian general Election</a:t>
            </a:r>
            <a:endParaRPr lang="en-IN" sz="2500" dirty="0"/>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3999" y="2687637"/>
            <a:ext cx="9531927" cy="3172835"/>
          </a:xfrm>
        </p:spPr>
        <p:txBody>
          <a:bodyPr>
            <a:normAutofit/>
          </a:bodyPr>
          <a:lstStyle/>
          <a:p>
            <a:pPr>
              <a:lnSpc>
                <a:spcPct val="107000"/>
              </a:lnSpc>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Team Members</a:t>
            </a:r>
          </a:p>
          <a:p>
            <a:pPr>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Anand  K          3122 21 5001 0</a:t>
            </a:r>
          </a:p>
          <a:p>
            <a:pPr>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Tejaswi Kakarla    3122 21 5001 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Karthikeyan A      3122 21 5001 041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Mega V                3122 21 5001 051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Class: CSE -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1597201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669473" y="259773"/>
            <a:ext cx="8274627" cy="592282"/>
          </a:xfrm>
        </p:spPr>
        <p:txBody>
          <a:bodyPr>
            <a:noAutofit/>
          </a:bodyPr>
          <a:lstStyle/>
          <a:p>
            <a:r>
              <a:rPr lang="en-IN" sz="4000" dirty="0"/>
              <a:t>Based On Accuracy</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852055"/>
            <a:ext cx="9144000" cy="5538354"/>
          </a:xfrm>
        </p:spPr>
        <p:txBody>
          <a:bodyPr>
            <a:normAutofit/>
          </a:bodyPr>
          <a:lstStyle/>
          <a:p>
            <a:pPr algn="l">
              <a:lnSpc>
                <a:spcPct val="107000"/>
              </a:lnSpc>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Based on accuracy,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Random Forest Regression model with K = 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achieves the highest accuracy of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86.29%,</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followed by the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PCA- based Random Forest model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with an accuracy of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81.26%.</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Random Forest regression models with different data provides the higher Accuracy compare than the other three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K Neighbor Regression model comparatively provides the higher accuracy than Linear Regression models and Gradient Boosting Regression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Linear Regression models, along with Gradient Boosting Regression models, generally perform poorly compared to Random Forest and K Nearest Neighbors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Best Models For The dataset based on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l">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Random Forest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685800" algn="l">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    K Neighbor Regression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53311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699713" y="248038"/>
            <a:ext cx="7063721" cy="1159200"/>
          </a:xfrm>
        </p:spPr>
        <p:txBody>
          <a:bodyPr anchor="ctr">
            <a:normAutofit/>
          </a:bodyPr>
          <a:lstStyle/>
          <a:p>
            <a:pPr algn="l"/>
            <a:r>
              <a:rPr lang="en-IN" sz="4000" dirty="0">
                <a:solidFill>
                  <a:srgbClr val="FFFFFF"/>
                </a:solidFill>
              </a:rPr>
              <a:t>Comparison of Four Models</a:t>
            </a:r>
          </a:p>
        </p:txBody>
      </p:sp>
      <p:sp>
        <p:nvSpPr>
          <p:cNvPr id="5" name="Rectangle 1">
            <a:extLst>
              <a:ext uri="{FF2B5EF4-FFF2-40B4-BE49-F238E27FC236}">
                <a16:creationId xmlns:a16="http://schemas.microsoft.com/office/drawing/2014/main" id="{7238A735-164D-114F-6C8B-40153AB40639}"/>
              </a:ext>
            </a:extLst>
          </p:cNvPr>
          <p:cNvSpPr>
            <a:spLocks noGrp="1" noChangeArrowheads="1"/>
          </p:cNvSpPr>
          <p:nvPr>
            <p:ph type="subTitle" idx="1"/>
          </p:nvPr>
        </p:nvSpPr>
        <p:spPr bwMode="auto">
          <a:xfrm>
            <a:off x="8572499" y="390832"/>
            <a:ext cx="3233585" cy="8736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fontScale="92500" lnSpcReduction="20000"/>
          </a:bodyPr>
          <a:lstStyle/>
          <a:p>
            <a:pPr marL="0" marR="0" lvl="0" indent="0" algn="l"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solidFill>
                <a:srgbClr val="FFFFFF"/>
              </a:solidFill>
              <a:effectLst/>
            </a:endParaRPr>
          </a:p>
          <a:p>
            <a:pPr marL="0" marR="0" lvl="0" indent="0" algn="l"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Computational Time  For Models</a:t>
            </a:r>
            <a:endParaRPr kumimoji="0" lang="en-US" altLang="en-US" sz="1900" b="0" i="0" u="none" strike="noStrike" cap="none" normalizeH="0" baseline="0" dirty="0">
              <a:ln>
                <a:noFill/>
              </a:ln>
              <a:solidFill>
                <a:srgbClr val="FFFFFF"/>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solidFill>
                <a:srgbClr val="FFFFFF"/>
              </a:solidFill>
              <a:effectLst/>
              <a:latin typeface="Arial" panose="020B0604020202020204" pitchFamily="34" charset="0"/>
            </a:endParaRP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graphicFrame>
        <p:nvGraphicFramePr>
          <p:cNvPr id="4" name="Table 3">
            <a:extLst>
              <a:ext uri="{FF2B5EF4-FFF2-40B4-BE49-F238E27FC236}">
                <a16:creationId xmlns:a16="http://schemas.microsoft.com/office/drawing/2014/main" id="{BC20B8DE-4D6C-1863-685D-1C76A978EDFF}"/>
              </a:ext>
            </a:extLst>
          </p:cNvPr>
          <p:cNvGraphicFramePr>
            <a:graphicFrameLocks noGrp="1"/>
          </p:cNvGraphicFramePr>
          <p:nvPr>
            <p:extLst>
              <p:ext uri="{D42A27DB-BD31-4B8C-83A1-F6EECF244321}">
                <p14:modId xmlns:p14="http://schemas.microsoft.com/office/powerpoint/2010/main" val="3432855460"/>
              </p:ext>
            </p:extLst>
          </p:nvPr>
        </p:nvGraphicFramePr>
        <p:xfrm>
          <a:off x="2237855" y="1966293"/>
          <a:ext cx="7716289" cy="4452160"/>
        </p:xfrm>
        <a:graphic>
          <a:graphicData uri="http://schemas.openxmlformats.org/drawingml/2006/table">
            <a:tbl>
              <a:tblPr firstRow="1" firstCol="1" bandRow="1">
                <a:tableStyleId>{5C22544A-7EE6-4342-B048-85BDC9FD1C3A}</a:tableStyleId>
              </a:tblPr>
              <a:tblGrid>
                <a:gridCol w="3787708">
                  <a:extLst>
                    <a:ext uri="{9D8B030D-6E8A-4147-A177-3AD203B41FA5}">
                      <a16:colId xmlns:a16="http://schemas.microsoft.com/office/drawing/2014/main" val="4060582584"/>
                    </a:ext>
                  </a:extLst>
                </a:gridCol>
                <a:gridCol w="3928581">
                  <a:extLst>
                    <a:ext uri="{9D8B030D-6E8A-4147-A177-3AD203B41FA5}">
                      <a16:colId xmlns:a16="http://schemas.microsoft.com/office/drawing/2014/main" val="2945887394"/>
                    </a:ext>
                  </a:extLst>
                </a:gridCol>
              </a:tblGrid>
              <a:tr h="890432">
                <a:tc>
                  <a:txBody>
                    <a:bodyPr/>
                    <a:lstStyle/>
                    <a:p>
                      <a:pPr>
                        <a:lnSpc>
                          <a:spcPct val="107000"/>
                        </a:lnSpc>
                        <a:spcAft>
                          <a:spcPts val="600"/>
                        </a:spcAft>
                      </a:pPr>
                      <a:r>
                        <a:rPr lang="en-US" sz="2600">
                          <a:effectLst/>
                        </a:rPr>
                        <a:t>                    Model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126785" marR="126785" marT="0" marB="0"/>
                </a:tc>
                <a:tc>
                  <a:txBody>
                    <a:bodyPr/>
                    <a:lstStyle/>
                    <a:p>
                      <a:pPr>
                        <a:lnSpc>
                          <a:spcPct val="107000"/>
                        </a:lnSpc>
                        <a:spcAft>
                          <a:spcPts val="600"/>
                        </a:spcAft>
                      </a:pPr>
                      <a:r>
                        <a:rPr lang="en-US" sz="2600">
                          <a:effectLst/>
                        </a:rPr>
                        <a:t>              Computational Time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126785" marR="126785" marT="0" marB="0"/>
                </a:tc>
                <a:extLst>
                  <a:ext uri="{0D108BD9-81ED-4DB2-BD59-A6C34878D82A}">
                    <a16:rowId xmlns:a16="http://schemas.microsoft.com/office/drawing/2014/main" val="1502797501"/>
                  </a:ext>
                </a:extLst>
              </a:tr>
              <a:tr h="890432">
                <a:tc>
                  <a:txBody>
                    <a:bodyPr/>
                    <a:lstStyle/>
                    <a:p>
                      <a:pPr>
                        <a:lnSpc>
                          <a:spcPct val="107000"/>
                        </a:lnSpc>
                        <a:spcAft>
                          <a:spcPts val="600"/>
                        </a:spcAft>
                      </a:pPr>
                      <a:r>
                        <a:rPr lang="en-US" sz="2600">
                          <a:effectLst/>
                        </a:rPr>
                        <a:t>Random Forest Regression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126785" marR="126785" marT="0" marB="0"/>
                </a:tc>
                <a:tc>
                  <a:txBody>
                    <a:bodyPr/>
                    <a:lstStyle/>
                    <a:p>
                      <a:pPr>
                        <a:lnSpc>
                          <a:spcPct val="107000"/>
                        </a:lnSpc>
                        <a:spcAft>
                          <a:spcPts val="600"/>
                        </a:spcAft>
                      </a:pPr>
                      <a:r>
                        <a:rPr lang="en-US" sz="2600">
                          <a:effectLst/>
                        </a:rPr>
                        <a:t> 26.039166927337646 seconds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126785" marR="126785" marT="0" marB="0"/>
                </a:tc>
                <a:extLst>
                  <a:ext uri="{0D108BD9-81ED-4DB2-BD59-A6C34878D82A}">
                    <a16:rowId xmlns:a16="http://schemas.microsoft.com/office/drawing/2014/main" val="247684006"/>
                  </a:ext>
                </a:extLst>
              </a:tr>
              <a:tr h="890432">
                <a:tc>
                  <a:txBody>
                    <a:bodyPr/>
                    <a:lstStyle/>
                    <a:p>
                      <a:pPr>
                        <a:lnSpc>
                          <a:spcPct val="107000"/>
                        </a:lnSpc>
                        <a:spcAft>
                          <a:spcPts val="600"/>
                        </a:spcAft>
                      </a:pPr>
                      <a:r>
                        <a:rPr lang="en-US" sz="2600">
                          <a:effectLst/>
                        </a:rPr>
                        <a:t>Linear Regression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126785" marR="126785" marT="0" marB="0"/>
                </a:tc>
                <a:tc>
                  <a:txBody>
                    <a:bodyPr/>
                    <a:lstStyle/>
                    <a:p>
                      <a:pPr>
                        <a:lnSpc>
                          <a:spcPct val="107000"/>
                        </a:lnSpc>
                        <a:spcAft>
                          <a:spcPts val="600"/>
                        </a:spcAft>
                      </a:pPr>
                      <a:r>
                        <a:rPr lang="en-US" sz="2600">
                          <a:effectLst/>
                        </a:rPr>
                        <a:t> 0.10006356239318848 seconds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126785" marR="126785" marT="0" marB="0"/>
                </a:tc>
                <a:extLst>
                  <a:ext uri="{0D108BD9-81ED-4DB2-BD59-A6C34878D82A}">
                    <a16:rowId xmlns:a16="http://schemas.microsoft.com/office/drawing/2014/main" val="3211336833"/>
                  </a:ext>
                </a:extLst>
              </a:tr>
              <a:tr h="890432">
                <a:tc>
                  <a:txBody>
                    <a:bodyPr/>
                    <a:lstStyle/>
                    <a:p>
                      <a:pPr>
                        <a:lnSpc>
                          <a:spcPct val="107000"/>
                        </a:lnSpc>
                        <a:spcAft>
                          <a:spcPts val="600"/>
                        </a:spcAft>
                      </a:pPr>
                      <a:r>
                        <a:rPr lang="en-US" sz="2600">
                          <a:effectLst/>
                        </a:rPr>
                        <a:t>K neighbor Regression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126785" marR="126785" marT="0" marB="0"/>
                </a:tc>
                <a:tc>
                  <a:txBody>
                    <a:bodyPr/>
                    <a:lstStyle/>
                    <a:p>
                      <a:pPr>
                        <a:lnSpc>
                          <a:spcPct val="107000"/>
                        </a:lnSpc>
                        <a:spcAft>
                          <a:spcPts val="600"/>
                        </a:spcAft>
                      </a:pPr>
                      <a:r>
                        <a:rPr lang="en-US" sz="2600">
                          <a:effectLst/>
                        </a:rPr>
                        <a:t> 0.15254878997802734 seconds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126785" marR="126785" marT="0" marB="0"/>
                </a:tc>
                <a:extLst>
                  <a:ext uri="{0D108BD9-81ED-4DB2-BD59-A6C34878D82A}">
                    <a16:rowId xmlns:a16="http://schemas.microsoft.com/office/drawing/2014/main" val="838439222"/>
                  </a:ext>
                </a:extLst>
              </a:tr>
              <a:tr h="890432">
                <a:tc>
                  <a:txBody>
                    <a:bodyPr/>
                    <a:lstStyle/>
                    <a:p>
                      <a:pPr>
                        <a:lnSpc>
                          <a:spcPct val="107000"/>
                        </a:lnSpc>
                        <a:spcAft>
                          <a:spcPts val="600"/>
                        </a:spcAft>
                      </a:pPr>
                      <a:r>
                        <a:rPr lang="en-US" sz="2600" dirty="0">
                          <a:effectLst/>
                        </a:rPr>
                        <a:t>Gradient Boosting Regression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6785" marR="126785" marT="0" marB="0"/>
                </a:tc>
                <a:tc>
                  <a:txBody>
                    <a:bodyPr/>
                    <a:lstStyle/>
                    <a:p>
                      <a:pPr>
                        <a:lnSpc>
                          <a:spcPct val="107000"/>
                        </a:lnSpc>
                        <a:spcAft>
                          <a:spcPts val="600"/>
                        </a:spcAft>
                      </a:pPr>
                      <a:r>
                        <a:rPr lang="en-US" sz="2600" dirty="0">
                          <a:effectLst/>
                        </a:rPr>
                        <a:t>10.362363815307617 seconds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126785" marR="126785" marT="0" marB="0"/>
                </a:tc>
                <a:extLst>
                  <a:ext uri="{0D108BD9-81ED-4DB2-BD59-A6C34878D82A}">
                    <a16:rowId xmlns:a16="http://schemas.microsoft.com/office/drawing/2014/main" val="449543356"/>
                  </a:ext>
                </a:extLst>
              </a:tr>
            </a:tbl>
          </a:graphicData>
        </a:graphic>
      </p:graphicFrame>
    </p:spTree>
    <p:extLst>
      <p:ext uri="{BB962C8B-B14F-4D97-AF65-F5344CB8AC3E}">
        <p14:creationId xmlns:p14="http://schemas.microsoft.com/office/powerpoint/2010/main" val="3426292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1066800"/>
            <a:ext cx="9144000" cy="5709920"/>
          </a:xfrm>
        </p:spPr>
        <p:txBody>
          <a:bodyPr>
            <a:normAutofit lnSpcReduction="10000"/>
          </a:bodyPr>
          <a:lstStyle/>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seeing the above result the Linear regression model takes the least computational time but provides the very low accuracy which is less than 1 %.So this is worst model for the our prediction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K Neighbor regression takes the second least computational time among four and also provide the best accuracy during the testing data . K Neighbor regression is the best model for the prediction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Gradient Boosting Regression takes more than 10 sec computational time  and also provide the average accuracy during the testing data . So Gradient Boosting regression is the worst model for the prediction.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Random Forest Regression takes more than 20 seconds computational time which is the highest among four and also provide the best accuracy during the testing data . So Random Forest Regression is the best model for the prediction based on the Accuracy not for the computational time. </a:t>
            </a: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Best Models For The dataset based on Computational Time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K Neighbor Regression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mj-lt"/>
              <a:buAutoNum type="arabi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Random Forest 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
        <p:nvSpPr>
          <p:cNvPr id="4" name="Title 1">
            <a:extLst>
              <a:ext uri="{FF2B5EF4-FFF2-40B4-BE49-F238E27FC236}">
                <a16:creationId xmlns:a16="http://schemas.microsoft.com/office/drawing/2014/main" id="{8EBD5B16-9EA6-78E2-3CFA-C0B0E0C55840}"/>
              </a:ext>
            </a:extLst>
          </p:cNvPr>
          <p:cNvSpPr>
            <a:spLocks noGrp="1"/>
          </p:cNvSpPr>
          <p:nvPr>
            <p:ph type="ctrTitle"/>
          </p:nvPr>
        </p:nvSpPr>
        <p:spPr>
          <a:xfrm>
            <a:off x="1669473" y="406399"/>
            <a:ext cx="8274627" cy="445655"/>
          </a:xfrm>
        </p:spPr>
        <p:txBody>
          <a:bodyPr>
            <a:noAutofit/>
          </a:bodyPr>
          <a:lstStyle/>
          <a:p>
            <a:r>
              <a:rPr lang="en-IN" sz="4000" dirty="0"/>
              <a:t>Based On Accuracy</a:t>
            </a:r>
          </a:p>
        </p:txBody>
      </p:sp>
    </p:spTree>
    <p:extLst>
      <p:ext uri="{BB962C8B-B14F-4D97-AF65-F5344CB8AC3E}">
        <p14:creationId xmlns:p14="http://schemas.microsoft.com/office/powerpoint/2010/main" val="371274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138037"/>
            <a:ext cx="9235440" cy="510584"/>
          </a:xfrm>
        </p:spPr>
        <p:txBody>
          <a:bodyPr>
            <a:normAutofit fontScale="90000"/>
          </a:bodyPr>
          <a:lstStyle/>
          <a:p>
            <a:r>
              <a:rPr lang="en-US" sz="4000" b="1" dirty="0">
                <a:effectLst/>
                <a:latin typeface="Times New Roman" panose="02020603050405020304" pitchFamily="18" charset="0"/>
                <a:ea typeface="Calibri" panose="020F0502020204030204" pitchFamily="34" charset="0"/>
                <a:cs typeface="Times New Roman" panose="02020603050405020304" pitchFamily="18" charset="0"/>
              </a:rPr>
              <a:t>Based On Fitting</a:t>
            </a:r>
            <a:endParaRPr lang="en-IN" dirty="0"/>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648621"/>
            <a:ext cx="9144000" cy="5413760"/>
          </a:xfrm>
        </p:spPr>
        <p:txBody>
          <a:bodyPr>
            <a:normAutofit fontScale="92500" lnSpcReduction="20000"/>
          </a:bodyPr>
          <a:lstStyle/>
          <a:p>
            <a:pPr algn="l">
              <a:lnSpc>
                <a:spcPct val="107000"/>
              </a:lnSpc>
              <a:spcAft>
                <a:spcPts val="600"/>
              </a:spcAft>
            </a:pP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In Random Forest Regression</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while increasing the dataset size the validation accuracy goes nearly to the training accuracy. So the Random Forest regression fits a Good fit . So Linear Regression is a Good fit model for this dataset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600"/>
              </a:spcAft>
            </a:pP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In Linear Regression</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while increasing the dataset size the training accuracy and  validation accuracy both goes nearly to 0. So the linear regression fits underfitting . So Linear Regression is a underfit model for this dataset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600"/>
              </a:spcAft>
            </a:pP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In K neighbor Regression</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There is a huge difference between the training accuracy and validation accuracy. So the K neighbor fits a over fit . So K neighbor is a over fit model for this dataset </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600"/>
              </a:spcAft>
            </a:pP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In Gradient Boosting Regression</a:t>
            </a:r>
            <a:endParaRPr lang="en-IN" sz="19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while increasing the dataset size the validation accuracy goes nearly to the training accuracy. So the Gradient Boosting regression fits a Good fit.  So Gradient Boosting regression is a Good fit model for this dataset</a:t>
            </a:r>
            <a:endParaRPr lang="en-IN" sz="19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709180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699713" y="248038"/>
            <a:ext cx="7063721" cy="1159200"/>
          </a:xfrm>
        </p:spPr>
        <p:txBody>
          <a:bodyPr anchor="ctr">
            <a:normAutofit/>
          </a:bodyPr>
          <a:lstStyle/>
          <a:p>
            <a:pPr algn="l"/>
            <a:r>
              <a:rPr lang="en-IN" sz="4000" dirty="0">
                <a:solidFill>
                  <a:srgbClr val="FFFFFF"/>
                </a:solidFill>
              </a:rPr>
              <a:t>Comparison of Four Models</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8572499" y="390832"/>
            <a:ext cx="3233585" cy="873612"/>
          </a:xfrm>
        </p:spPr>
        <p:txBody>
          <a:bodyPr anchor="ctr">
            <a:normAutofit/>
          </a:bodyPr>
          <a:lstStyle/>
          <a:p>
            <a:pPr algn="l"/>
            <a:r>
              <a:rPr lang="en-IN" sz="2000" dirty="0">
                <a:solidFill>
                  <a:srgbClr val="FFFFFF"/>
                </a:solidFill>
              </a:rPr>
              <a:t>Fitting Results</a:t>
            </a: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graphicFrame>
        <p:nvGraphicFramePr>
          <p:cNvPr id="4" name="Table 3">
            <a:extLst>
              <a:ext uri="{FF2B5EF4-FFF2-40B4-BE49-F238E27FC236}">
                <a16:creationId xmlns:a16="http://schemas.microsoft.com/office/drawing/2014/main" id="{AB7288BE-E057-467A-82F0-85CFB731FCCB}"/>
              </a:ext>
            </a:extLst>
          </p:cNvPr>
          <p:cNvGraphicFramePr>
            <a:graphicFrameLocks noGrp="1"/>
          </p:cNvGraphicFramePr>
          <p:nvPr>
            <p:extLst>
              <p:ext uri="{D42A27DB-BD31-4B8C-83A1-F6EECF244321}">
                <p14:modId xmlns:p14="http://schemas.microsoft.com/office/powerpoint/2010/main" val="2400486626"/>
              </p:ext>
            </p:extLst>
          </p:nvPr>
        </p:nvGraphicFramePr>
        <p:xfrm>
          <a:off x="1440791" y="1966293"/>
          <a:ext cx="9310418" cy="4452163"/>
        </p:xfrm>
        <a:graphic>
          <a:graphicData uri="http://schemas.openxmlformats.org/drawingml/2006/table">
            <a:tbl>
              <a:tblPr firstRow="1" firstCol="1" bandRow="1">
                <a:solidFill>
                  <a:schemeClr val="tx1">
                    <a:lumMod val="75000"/>
                    <a:lumOff val="25000"/>
                  </a:schemeClr>
                </a:solidFill>
              </a:tblPr>
              <a:tblGrid>
                <a:gridCol w="5076694">
                  <a:extLst>
                    <a:ext uri="{9D8B030D-6E8A-4147-A177-3AD203B41FA5}">
                      <a16:colId xmlns:a16="http://schemas.microsoft.com/office/drawing/2014/main" val="4034366299"/>
                    </a:ext>
                  </a:extLst>
                </a:gridCol>
                <a:gridCol w="4233724">
                  <a:extLst>
                    <a:ext uri="{9D8B030D-6E8A-4147-A177-3AD203B41FA5}">
                      <a16:colId xmlns:a16="http://schemas.microsoft.com/office/drawing/2014/main" val="658299963"/>
                    </a:ext>
                  </a:extLst>
                </a:gridCol>
              </a:tblGrid>
              <a:tr h="1006347">
                <a:tc>
                  <a:txBody>
                    <a:bodyPr/>
                    <a:lstStyle/>
                    <a:p>
                      <a:pPr algn="just" fontAlgn="t">
                        <a:lnSpc>
                          <a:spcPct val="107000"/>
                        </a:lnSpc>
                        <a:spcBef>
                          <a:spcPts val="0"/>
                        </a:spcBef>
                        <a:spcAft>
                          <a:spcPts val="600"/>
                        </a:spcAft>
                      </a:pPr>
                      <a:r>
                        <a:rPr lang="en-US" sz="3600" b="1" i="0" u="none" strike="noStrike"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Model</a:t>
                      </a:r>
                      <a:endParaRPr lang="en-US" sz="3600" b="1" i="0" u="none" strike="noStrike" cap="none" spc="0">
                        <a:solidFill>
                          <a:schemeClr val="bg1"/>
                        </a:solidFill>
                        <a:effectLst/>
                        <a:latin typeface="Arial" panose="020B0604020202020204" pitchFamily="34" charset="0"/>
                      </a:endParaRPr>
                    </a:p>
                  </a:txBody>
                  <a:tcPr marL="142212" marR="359158" marT="40632" marB="304739"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just" fontAlgn="t">
                        <a:lnSpc>
                          <a:spcPct val="107000"/>
                        </a:lnSpc>
                        <a:spcBef>
                          <a:spcPts val="0"/>
                        </a:spcBef>
                        <a:spcAft>
                          <a:spcPts val="600"/>
                        </a:spcAft>
                      </a:pPr>
                      <a:r>
                        <a:rPr lang="en-US" sz="3600" b="1" i="0" u="none" strike="noStrike"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Fitting</a:t>
                      </a:r>
                      <a:endParaRPr lang="en-US" sz="3600" b="1" i="0" u="none" strike="noStrike" cap="none" spc="0">
                        <a:solidFill>
                          <a:schemeClr val="bg1"/>
                        </a:solidFill>
                        <a:effectLst/>
                        <a:latin typeface="Arial" panose="020B0604020202020204" pitchFamily="34" charset="0"/>
                      </a:endParaRPr>
                    </a:p>
                  </a:txBody>
                  <a:tcPr marL="142212" marR="359158" marT="40632" marB="304739"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3068285451"/>
                  </a:ext>
                </a:extLst>
              </a:tr>
              <a:tr h="861454">
                <a:tc>
                  <a:txBody>
                    <a:bodyPr/>
                    <a:lstStyle/>
                    <a:p>
                      <a:pPr algn="just" fontAlgn="t">
                        <a:lnSpc>
                          <a:spcPct val="107000"/>
                        </a:lnSpc>
                        <a:spcBef>
                          <a:spcPts val="0"/>
                        </a:spcBef>
                        <a:spcAft>
                          <a:spcPts val="600"/>
                        </a:spcAft>
                      </a:pPr>
                      <a:r>
                        <a:rPr lang="en-US" sz="2700" b="1" i="0" u="none" strike="noStrike"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Random Forest Regression</a:t>
                      </a:r>
                      <a:endParaRPr lang="en-US" sz="2700" b="1" i="0" u="none" strike="noStrike" cap="none" spc="0">
                        <a:solidFill>
                          <a:schemeClr val="bg1"/>
                        </a:solidFill>
                        <a:effectLst/>
                        <a:latin typeface="Arial" panose="020B0604020202020204" pitchFamily="34" charset="0"/>
                      </a:endParaRPr>
                    </a:p>
                  </a:txBody>
                  <a:tcPr marL="142212" marR="359158" marT="40632" marB="304739">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just" fontAlgn="t">
                        <a:lnSpc>
                          <a:spcPct val="107000"/>
                        </a:lnSpc>
                        <a:spcBef>
                          <a:spcPts val="0"/>
                        </a:spcBef>
                        <a:spcAft>
                          <a:spcPts val="600"/>
                        </a:spcAft>
                      </a:pPr>
                      <a:r>
                        <a:rPr lang="en-US" sz="2700" b="0" i="0" u="none" strike="noStrike"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Good fit</a:t>
                      </a:r>
                      <a:endParaRPr lang="en-US" sz="2700" b="0" i="0" u="none" strike="noStrike" cap="none" spc="0">
                        <a:solidFill>
                          <a:schemeClr val="bg1"/>
                        </a:solidFill>
                        <a:effectLst/>
                        <a:latin typeface="Arial" panose="020B0604020202020204" pitchFamily="34" charset="0"/>
                      </a:endParaRPr>
                    </a:p>
                  </a:txBody>
                  <a:tcPr marL="142212" marR="359158" marT="40632" marB="304739">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549024072"/>
                  </a:ext>
                </a:extLst>
              </a:tr>
              <a:tr h="861454">
                <a:tc>
                  <a:txBody>
                    <a:bodyPr/>
                    <a:lstStyle/>
                    <a:p>
                      <a:pPr algn="just" fontAlgn="t">
                        <a:lnSpc>
                          <a:spcPct val="107000"/>
                        </a:lnSpc>
                        <a:spcBef>
                          <a:spcPts val="0"/>
                        </a:spcBef>
                        <a:spcAft>
                          <a:spcPts val="600"/>
                        </a:spcAft>
                      </a:pPr>
                      <a:r>
                        <a:rPr lang="en-US" sz="2700" b="1" i="0" u="none" strike="noStrike"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Linear Regression</a:t>
                      </a:r>
                      <a:endParaRPr lang="en-US" sz="2700" b="1" i="0" u="none" strike="noStrike" cap="none" spc="0">
                        <a:solidFill>
                          <a:schemeClr val="bg1"/>
                        </a:solidFill>
                        <a:effectLst/>
                        <a:latin typeface="Arial" panose="020B0604020202020204" pitchFamily="34" charset="0"/>
                      </a:endParaRPr>
                    </a:p>
                  </a:txBody>
                  <a:tcPr marL="142212" marR="359158" marT="40632" marB="30473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just" fontAlgn="t">
                        <a:lnSpc>
                          <a:spcPct val="107000"/>
                        </a:lnSpc>
                        <a:spcBef>
                          <a:spcPts val="0"/>
                        </a:spcBef>
                        <a:spcAft>
                          <a:spcPts val="600"/>
                        </a:spcAft>
                      </a:pPr>
                      <a:r>
                        <a:rPr lang="en-US" sz="2700" b="0" i="0" u="none" strike="noStrike"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Under Fit</a:t>
                      </a:r>
                      <a:endParaRPr lang="en-US" sz="2700" b="0" i="0" u="none" strike="noStrike" cap="none" spc="0">
                        <a:solidFill>
                          <a:schemeClr val="bg1"/>
                        </a:solidFill>
                        <a:effectLst/>
                        <a:latin typeface="Arial" panose="020B0604020202020204" pitchFamily="34" charset="0"/>
                      </a:endParaRPr>
                    </a:p>
                  </a:txBody>
                  <a:tcPr marL="142212" marR="359158" marT="40632" marB="30473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229235913"/>
                  </a:ext>
                </a:extLst>
              </a:tr>
              <a:tr h="861454">
                <a:tc>
                  <a:txBody>
                    <a:bodyPr/>
                    <a:lstStyle/>
                    <a:p>
                      <a:pPr algn="just" fontAlgn="t">
                        <a:lnSpc>
                          <a:spcPct val="107000"/>
                        </a:lnSpc>
                        <a:spcBef>
                          <a:spcPts val="0"/>
                        </a:spcBef>
                        <a:spcAft>
                          <a:spcPts val="600"/>
                        </a:spcAft>
                      </a:pPr>
                      <a:r>
                        <a:rPr lang="en-US" sz="2700" b="1" i="0" u="none" strike="noStrike"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K neighbor Regression</a:t>
                      </a:r>
                      <a:endParaRPr lang="en-US" sz="2700" b="1" i="0" u="none" strike="noStrike" cap="none" spc="0">
                        <a:solidFill>
                          <a:schemeClr val="bg1"/>
                        </a:solidFill>
                        <a:effectLst/>
                        <a:latin typeface="Arial" panose="020B0604020202020204" pitchFamily="34" charset="0"/>
                      </a:endParaRPr>
                    </a:p>
                  </a:txBody>
                  <a:tcPr marL="142212" marR="359158" marT="40632" marB="304739">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just" fontAlgn="t">
                        <a:lnSpc>
                          <a:spcPct val="107000"/>
                        </a:lnSpc>
                        <a:spcBef>
                          <a:spcPts val="0"/>
                        </a:spcBef>
                        <a:spcAft>
                          <a:spcPts val="600"/>
                        </a:spcAft>
                      </a:pPr>
                      <a:r>
                        <a:rPr lang="en-US" sz="2700" b="0" i="0" u="none" strike="noStrike"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Over fit</a:t>
                      </a:r>
                      <a:endParaRPr lang="en-US" sz="2700" b="0" i="0" u="none" strike="noStrike" cap="none" spc="0">
                        <a:solidFill>
                          <a:schemeClr val="bg1"/>
                        </a:solidFill>
                        <a:effectLst/>
                        <a:latin typeface="Arial" panose="020B0604020202020204" pitchFamily="34" charset="0"/>
                      </a:endParaRPr>
                    </a:p>
                  </a:txBody>
                  <a:tcPr marL="142212" marR="359158" marT="40632" marB="304739">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043436217"/>
                  </a:ext>
                </a:extLst>
              </a:tr>
              <a:tr h="861454">
                <a:tc>
                  <a:txBody>
                    <a:bodyPr/>
                    <a:lstStyle/>
                    <a:p>
                      <a:pPr algn="just" fontAlgn="t">
                        <a:lnSpc>
                          <a:spcPct val="107000"/>
                        </a:lnSpc>
                        <a:spcBef>
                          <a:spcPts val="0"/>
                        </a:spcBef>
                        <a:spcAft>
                          <a:spcPts val="600"/>
                        </a:spcAft>
                      </a:pPr>
                      <a:r>
                        <a:rPr lang="en-US" sz="2700" b="1" i="0" u="none" strike="noStrike"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Gradient Boosting Regression</a:t>
                      </a:r>
                      <a:endParaRPr lang="en-US" sz="2700" b="1" i="0" u="none" strike="noStrike" cap="none" spc="0">
                        <a:solidFill>
                          <a:schemeClr val="bg1"/>
                        </a:solidFill>
                        <a:effectLst/>
                        <a:latin typeface="Arial" panose="020B0604020202020204" pitchFamily="34" charset="0"/>
                      </a:endParaRPr>
                    </a:p>
                  </a:txBody>
                  <a:tcPr marL="142212" marR="359158" marT="40632" marB="304739">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just" fontAlgn="t">
                        <a:lnSpc>
                          <a:spcPct val="107000"/>
                        </a:lnSpc>
                        <a:spcBef>
                          <a:spcPts val="0"/>
                        </a:spcBef>
                        <a:spcAft>
                          <a:spcPts val="600"/>
                        </a:spcAft>
                      </a:pPr>
                      <a:r>
                        <a:rPr lang="en-US" sz="2700" b="0" i="0" u="none" strike="noStrike" cap="none" spc="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Good fit</a:t>
                      </a:r>
                      <a:endParaRPr lang="en-US" sz="2700" b="0" i="0" u="none" strike="noStrike" cap="none" spc="0">
                        <a:solidFill>
                          <a:schemeClr val="bg1"/>
                        </a:solidFill>
                        <a:effectLst/>
                        <a:latin typeface="Arial" panose="020B0604020202020204" pitchFamily="34" charset="0"/>
                      </a:endParaRPr>
                    </a:p>
                  </a:txBody>
                  <a:tcPr marL="142212" marR="359158" marT="40632" marB="304739">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115124510"/>
                  </a:ext>
                </a:extLst>
              </a:tr>
            </a:tbl>
          </a:graphicData>
        </a:graphic>
      </p:graphicFrame>
    </p:spTree>
    <p:extLst>
      <p:ext uri="{BB962C8B-B14F-4D97-AF65-F5344CB8AC3E}">
        <p14:creationId xmlns:p14="http://schemas.microsoft.com/office/powerpoint/2010/main" val="23978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699713" y="248038"/>
            <a:ext cx="7063721" cy="1159200"/>
          </a:xfrm>
        </p:spPr>
        <p:txBody>
          <a:bodyPr anchor="ctr">
            <a:normAutofit/>
          </a:bodyPr>
          <a:lstStyle/>
          <a:p>
            <a:pPr algn="l"/>
            <a:r>
              <a:rPr lang="en-IN" sz="4000" dirty="0">
                <a:solidFill>
                  <a:srgbClr val="FFFFFF"/>
                </a:solidFill>
              </a:rPr>
              <a:t>Comparison of Four Models</a:t>
            </a:r>
          </a:p>
        </p:txBody>
      </p:sp>
      <p:sp>
        <p:nvSpPr>
          <p:cNvPr id="5" name="Rectangle 1">
            <a:extLst>
              <a:ext uri="{FF2B5EF4-FFF2-40B4-BE49-F238E27FC236}">
                <a16:creationId xmlns:a16="http://schemas.microsoft.com/office/drawing/2014/main" id="{F5E94C88-D3A6-92B5-F067-16E902224A9E}"/>
              </a:ext>
            </a:extLst>
          </p:cNvPr>
          <p:cNvSpPr>
            <a:spLocks noGrp="1" noChangeArrowheads="1"/>
          </p:cNvSpPr>
          <p:nvPr>
            <p:ph type="subTitle" idx="1"/>
          </p:nvPr>
        </p:nvSpPr>
        <p:spPr bwMode="auto">
          <a:xfrm>
            <a:off x="8572499" y="390832"/>
            <a:ext cx="3233585" cy="8736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Comparison Results</a:t>
            </a:r>
            <a:endParaRPr kumimoji="0" lang="en-US" altLang="en-US" sz="2000" b="0" i="0" u="none" strike="noStrike" cap="none" normalizeH="0" baseline="0" dirty="0">
              <a:ln>
                <a:noFill/>
              </a:ln>
              <a:solidFill>
                <a:srgbClr val="FFFFFF"/>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solidFill>
                <a:srgbClr val="FFFFFF"/>
              </a:solidFill>
              <a:effectLst/>
              <a:latin typeface="Arial" panose="020B0604020202020204" pitchFamily="34" charset="0"/>
            </a:endParaRP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graphicFrame>
        <p:nvGraphicFramePr>
          <p:cNvPr id="4" name="Table 3">
            <a:extLst>
              <a:ext uri="{FF2B5EF4-FFF2-40B4-BE49-F238E27FC236}">
                <a16:creationId xmlns:a16="http://schemas.microsoft.com/office/drawing/2014/main" id="{6FABE4DD-5654-5276-D2BB-07D87BF01E07}"/>
              </a:ext>
            </a:extLst>
          </p:cNvPr>
          <p:cNvGraphicFramePr>
            <a:graphicFrameLocks noGrp="1"/>
          </p:cNvGraphicFramePr>
          <p:nvPr>
            <p:extLst>
              <p:ext uri="{D42A27DB-BD31-4B8C-83A1-F6EECF244321}">
                <p14:modId xmlns:p14="http://schemas.microsoft.com/office/powerpoint/2010/main" val="4221303456"/>
              </p:ext>
            </p:extLst>
          </p:nvPr>
        </p:nvGraphicFramePr>
        <p:xfrm>
          <a:off x="432225" y="1574310"/>
          <a:ext cx="11327552" cy="4319352"/>
        </p:xfrm>
        <a:graphic>
          <a:graphicData uri="http://schemas.openxmlformats.org/drawingml/2006/table">
            <a:tbl>
              <a:tblPr firstRow="1" firstCol="1" bandRow="1">
                <a:tableStyleId>{5C22544A-7EE6-4342-B048-85BDC9FD1C3A}</a:tableStyleId>
              </a:tblPr>
              <a:tblGrid>
                <a:gridCol w="2969170">
                  <a:extLst>
                    <a:ext uri="{9D8B030D-6E8A-4147-A177-3AD203B41FA5}">
                      <a16:colId xmlns:a16="http://schemas.microsoft.com/office/drawing/2014/main" val="1641746464"/>
                    </a:ext>
                  </a:extLst>
                </a:gridCol>
                <a:gridCol w="2785382">
                  <a:extLst>
                    <a:ext uri="{9D8B030D-6E8A-4147-A177-3AD203B41FA5}">
                      <a16:colId xmlns:a16="http://schemas.microsoft.com/office/drawing/2014/main" val="2798316095"/>
                    </a:ext>
                  </a:extLst>
                </a:gridCol>
                <a:gridCol w="2786500">
                  <a:extLst>
                    <a:ext uri="{9D8B030D-6E8A-4147-A177-3AD203B41FA5}">
                      <a16:colId xmlns:a16="http://schemas.microsoft.com/office/drawing/2014/main" val="1682850800"/>
                    </a:ext>
                  </a:extLst>
                </a:gridCol>
                <a:gridCol w="2786500">
                  <a:extLst>
                    <a:ext uri="{9D8B030D-6E8A-4147-A177-3AD203B41FA5}">
                      <a16:colId xmlns:a16="http://schemas.microsoft.com/office/drawing/2014/main" val="914542148"/>
                    </a:ext>
                  </a:extLst>
                </a:gridCol>
              </a:tblGrid>
              <a:tr h="322045">
                <a:tc>
                  <a:txBody>
                    <a:bodyPr/>
                    <a:lstStyle/>
                    <a:p>
                      <a:pPr algn="just">
                        <a:lnSpc>
                          <a:spcPct val="107000"/>
                        </a:lnSpc>
                        <a:spcAft>
                          <a:spcPts val="600"/>
                        </a:spcAft>
                      </a:pPr>
                      <a:r>
                        <a:rPr lang="en-US" sz="1800">
                          <a:effectLst/>
                        </a:rPr>
                        <a:t>       Model</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Accuracy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Computational Time</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Fitting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extLst>
                  <a:ext uri="{0D108BD9-81ED-4DB2-BD59-A6C34878D82A}">
                    <a16:rowId xmlns:a16="http://schemas.microsoft.com/office/drawing/2014/main" val="4174001405"/>
                  </a:ext>
                </a:extLst>
              </a:tr>
              <a:tr h="709064">
                <a:tc>
                  <a:txBody>
                    <a:bodyPr/>
                    <a:lstStyle/>
                    <a:p>
                      <a:pPr algn="just">
                        <a:lnSpc>
                          <a:spcPct val="107000"/>
                        </a:lnSpc>
                        <a:spcAft>
                          <a:spcPts val="600"/>
                        </a:spcAft>
                      </a:pPr>
                      <a:r>
                        <a:rPr lang="en-US" sz="1800">
                          <a:effectLst/>
                        </a:rPr>
                        <a:t>Random Forest Regression</a:t>
                      </a:r>
                      <a:endParaRPr lang="en-IN" sz="1400">
                        <a:effectLst/>
                      </a:endParaRPr>
                    </a:p>
                    <a:p>
                      <a:pPr algn="just">
                        <a:lnSpc>
                          <a:spcPct val="107000"/>
                        </a:lnSpc>
                        <a:spcAft>
                          <a:spcPts val="600"/>
                        </a:spcAft>
                      </a:pPr>
                      <a:r>
                        <a:rPr lang="en-US" sz="18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High Accuracy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    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Good fit</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extLst>
                  <a:ext uri="{0D108BD9-81ED-4DB2-BD59-A6C34878D82A}">
                    <a16:rowId xmlns:a16="http://schemas.microsoft.com/office/drawing/2014/main" val="3345458212"/>
                  </a:ext>
                </a:extLst>
              </a:tr>
              <a:tr h="1096081">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Linear Regression</a:t>
                      </a:r>
                      <a:endParaRPr lang="en-IN" sz="1400">
                        <a:effectLst/>
                      </a:endParaRPr>
                    </a:p>
                    <a:p>
                      <a:pPr algn="just">
                        <a:lnSpc>
                          <a:spcPct val="107000"/>
                        </a:lnSpc>
                        <a:spcAft>
                          <a:spcPts val="600"/>
                        </a:spcAft>
                      </a:pPr>
                      <a:r>
                        <a:rPr lang="en-US" sz="18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Worst Accuracy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     Low</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dirty="0">
                          <a:effectLst/>
                        </a:rPr>
                        <a:t>       </a:t>
                      </a:r>
                      <a:endParaRPr lang="en-IN" sz="1400" dirty="0">
                        <a:effectLst/>
                      </a:endParaRPr>
                    </a:p>
                    <a:p>
                      <a:pPr algn="just">
                        <a:lnSpc>
                          <a:spcPct val="107000"/>
                        </a:lnSpc>
                        <a:spcAft>
                          <a:spcPts val="600"/>
                        </a:spcAft>
                      </a:pPr>
                      <a:r>
                        <a:rPr lang="en-US" sz="1800" dirty="0">
                          <a:effectLst/>
                        </a:rPr>
                        <a:t>Under Fit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extLst>
                  <a:ext uri="{0D108BD9-81ED-4DB2-BD59-A6C34878D82A}">
                    <a16:rowId xmlns:a16="http://schemas.microsoft.com/office/drawing/2014/main" val="4269611766"/>
                  </a:ext>
                </a:extLst>
              </a:tr>
              <a:tr h="1096081">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K Neighbor Regression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High Accuracy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     Low</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 Over fit</a:t>
                      </a:r>
                      <a:endParaRPr lang="en-IN" sz="1400">
                        <a:effectLst/>
                      </a:endParaRPr>
                    </a:p>
                    <a:p>
                      <a:pPr algn="just">
                        <a:lnSpc>
                          <a:spcPct val="107000"/>
                        </a:lnSpc>
                        <a:spcAft>
                          <a:spcPts val="600"/>
                        </a:spcAft>
                      </a:pPr>
                      <a:r>
                        <a:rPr lang="en-US" sz="18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extLst>
                  <a:ext uri="{0D108BD9-81ED-4DB2-BD59-A6C34878D82A}">
                    <a16:rowId xmlns:a16="http://schemas.microsoft.com/office/drawing/2014/main" val="2711683374"/>
                  </a:ext>
                </a:extLst>
              </a:tr>
              <a:tr h="1096081">
                <a:tc>
                  <a:txBody>
                    <a:bodyPr/>
                    <a:lstStyle/>
                    <a:p>
                      <a:pPr algn="just">
                        <a:lnSpc>
                          <a:spcPct val="107000"/>
                        </a:lnSpc>
                        <a:spcAft>
                          <a:spcPts val="600"/>
                        </a:spcAft>
                      </a:pPr>
                      <a:r>
                        <a:rPr lang="en-US" sz="1800">
                          <a:effectLst/>
                        </a:rPr>
                        <a:t>Gradient Boosting Regression</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Worst Accuracy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a:effectLst/>
                        </a:rPr>
                        <a:t>     </a:t>
                      </a:r>
                      <a:endParaRPr lang="en-IN" sz="1400">
                        <a:effectLst/>
                      </a:endParaRPr>
                    </a:p>
                    <a:p>
                      <a:pPr algn="just">
                        <a:lnSpc>
                          <a:spcPct val="107000"/>
                        </a:lnSpc>
                        <a:spcAft>
                          <a:spcPts val="600"/>
                        </a:spcAft>
                      </a:pPr>
                      <a:r>
                        <a:rPr lang="en-US" sz="1800">
                          <a:effectLst/>
                        </a:rPr>
                        <a:t>   High</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tc>
                  <a:txBody>
                    <a:bodyPr/>
                    <a:lstStyle/>
                    <a:p>
                      <a:pPr algn="just">
                        <a:lnSpc>
                          <a:spcPct val="107000"/>
                        </a:lnSpc>
                        <a:spcAft>
                          <a:spcPts val="600"/>
                        </a:spcAft>
                      </a:pPr>
                      <a:r>
                        <a:rPr lang="en-US" sz="1800" dirty="0">
                          <a:effectLst/>
                        </a:rPr>
                        <a:t>        </a:t>
                      </a:r>
                      <a:endParaRPr lang="en-IN" sz="1400" dirty="0">
                        <a:effectLst/>
                      </a:endParaRPr>
                    </a:p>
                    <a:p>
                      <a:pPr algn="just">
                        <a:lnSpc>
                          <a:spcPct val="107000"/>
                        </a:lnSpc>
                        <a:spcAft>
                          <a:spcPts val="600"/>
                        </a:spcAft>
                      </a:pPr>
                      <a:r>
                        <a:rPr lang="en-US" sz="1800" dirty="0">
                          <a:effectLst/>
                        </a:rPr>
                        <a:t>Good fit</a:t>
                      </a:r>
                      <a:endParaRPr lang="en-IN" sz="1400" dirty="0">
                        <a:effectLst/>
                      </a:endParaRPr>
                    </a:p>
                    <a:p>
                      <a:pPr algn="just">
                        <a:lnSpc>
                          <a:spcPct val="107000"/>
                        </a:lnSpc>
                        <a:spcAft>
                          <a:spcPts val="600"/>
                        </a:spcAft>
                      </a:pPr>
                      <a:r>
                        <a:rPr lang="en-US" sz="18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87186" marR="87186" marT="0" marB="0"/>
                </a:tc>
                <a:extLst>
                  <a:ext uri="{0D108BD9-81ED-4DB2-BD59-A6C34878D82A}">
                    <a16:rowId xmlns:a16="http://schemas.microsoft.com/office/drawing/2014/main" val="168142968"/>
                  </a:ext>
                </a:extLst>
              </a:tr>
            </a:tbl>
          </a:graphicData>
        </a:graphic>
      </p:graphicFrame>
    </p:spTree>
    <p:extLst>
      <p:ext uri="{BB962C8B-B14F-4D97-AF65-F5344CB8AC3E}">
        <p14:creationId xmlns:p14="http://schemas.microsoft.com/office/powerpoint/2010/main" val="2660850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121921"/>
            <a:ext cx="8305800" cy="861016"/>
          </a:xfrm>
        </p:spPr>
        <p:txBody>
          <a:bodyPr>
            <a:normAutofit fontScale="90000"/>
          </a:bodyPr>
          <a:lstStyle/>
          <a:p>
            <a:r>
              <a:rPr lang="en-US" dirty="0"/>
              <a:t>Inferences</a:t>
            </a:r>
            <a:endParaRPr lang="en-IN" dirty="0"/>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1198880"/>
            <a:ext cx="9144000" cy="5140960"/>
          </a:xfrm>
        </p:spPr>
        <p:txBody>
          <a:bodyPr>
            <a:normAutofit fontScale="92500" lnSpcReduction="10000"/>
          </a:bodyPr>
          <a:lstStyle/>
          <a:p>
            <a:pPr algn="just">
              <a:lnSpc>
                <a:spcPct val="107000"/>
              </a:lnSpc>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Random Forest Regression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Achieves high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Requires a relatively high computational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Provides a good fit to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Inference: Random Forest Regression is suitable for tasks where accuracy is crucial and computational resources are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Linear Regression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Yields the worst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Requires low computational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Tends to underfit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r>
              <a:rPr lang="en-US" sz="1800" dirty="0">
                <a:effectLst/>
                <a:latin typeface="Times New Roman" panose="02020603050405020304" pitchFamily="18" charset="0"/>
                <a:ea typeface="Calibri" panose="020F0502020204030204" pitchFamily="34" charset="0"/>
              </a:rPr>
              <a:t>Inference: Linear Regression is efficient but may not capture the complexity of the data well, making it suitable for simpler problems with fewer features</a:t>
            </a:r>
            <a:endParaRPr lang="en-US" sz="3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600"/>
              </a:spcAft>
            </a:pPr>
            <a:endParaRPr lang="en-US" sz="3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600"/>
              </a:spcAft>
            </a:pPr>
            <a:endParaRPr lang="en-US" sz="3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1412982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121921"/>
            <a:ext cx="8305800" cy="861016"/>
          </a:xfrm>
        </p:spPr>
        <p:txBody>
          <a:bodyPr>
            <a:normAutofit fontScale="90000"/>
          </a:bodyPr>
          <a:lstStyle/>
          <a:p>
            <a:r>
              <a:rPr lang="en-US" dirty="0"/>
              <a:t>Inferences</a:t>
            </a:r>
            <a:endParaRPr lang="en-IN" dirty="0"/>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1198880"/>
            <a:ext cx="9144000" cy="5140960"/>
          </a:xfrm>
        </p:spPr>
        <p:txBody>
          <a:bodyPr>
            <a:normAutofit fontScale="92500" lnSpcReduction="10000"/>
          </a:bodyPr>
          <a:lstStyle/>
          <a:p>
            <a:pPr algn="just">
              <a:lnSpc>
                <a:spcPct val="107000"/>
              </a:lnSpc>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K Nearest Neighbors Regression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Achieves high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Requires low computational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Tends to overfit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Inference: K Nearest Neighbors Regression is efficient and effective for smaller datasets but may not generalize well to unseen data due to overfitting.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Gradient Boosting Regression</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Yields the worst accuracy.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Requires a relatively high computational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Provides a good fit to the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Inference: Gradient Boosting Regression provides a good fit but may require more computational resources and tuning compared to other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endParaRPr lang="en-US" sz="3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600"/>
              </a:spcAft>
            </a:pPr>
            <a:endParaRPr lang="en-US" sz="3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1493269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314961"/>
            <a:ext cx="8305800" cy="955039"/>
          </a:xfrm>
        </p:spPr>
        <p:txBody>
          <a:bodyPr>
            <a:normAutofit fontScale="90000"/>
          </a:bodyPr>
          <a:lstStyle/>
          <a:p>
            <a:r>
              <a:rPr lang="en-US" dirty="0"/>
              <a:t>Impact of Project on Society</a:t>
            </a:r>
            <a:endParaRPr lang="en-IN" dirty="0"/>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1493521"/>
            <a:ext cx="9144000" cy="4568860"/>
          </a:xfrm>
        </p:spPr>
        <p:txBody>
          <a:bodyPr>
            <a:normAutofit fontScale="47500" lnSpcReduction="20000"/>
          </a:bodyPr>
          <a:lstStyle/>
          <a:p>
            <a:pPr algn="just">
              <a:lnSpc>
                <a:spcPct val="107000"/>
              </a:lnSpc>
              <a:spcAft>
                <a:spcPts val="600"/>
              </a:spcAft>
            </a:pP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Political parties and candidates could use the predictions to optimize their campaign strategies. </a:t>
            </a:r>
          </a:p>
          <a:p>
            <a:pPr algn="just">
              <a:lnSpc>
                <a:spcPct val="107000"/>
              </a:lnSpc>
              <a:spcAft>
                <a:spcPts val="600"/>
              </a:spcAft>
            </a:pP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Resource Allocation: Parties could use the predictions to strategically allocate campaign resources such as funding, manpower, and time. </a:t>
            </a:r>
          </a:p>
          <a:p>
            <a:pPr algn="just">
              <a:lnSpc>
                <a:spcPct val="107000"/>
              </a:lnSpc>
              <a:spcAft>
                <a:spcPts val="600"/>
              </a:spcAft>
            </a:pP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Voter Targeting: ML models could help parties identify potential swing voters or undecided voters more accurately. </a:t>
            </a:r>
          </a:p>
          <a:p>
            <a:pPr algn="just">
              <a:lnSpc>
                <a:spcPct val="107000"/>
              </a:lnSpc>
              <a:spcAft>
                <a:spcPts val="600"/>
              </a:spcAft>
            </a:pP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ML-based predictions could challenge traditional political strategies and the role of intuition and experience in decision-making. Parties and candidates may rely more on data-driven approaches, potentially leading to a shift in the political landscape.</a:t>
            </a:r>
          </a:p>
          <a:p>
            <a:pPr algn="just">
              <a:lnSpc>
                <a:spcPct val="107000"/>
              </a:lnSpc>
              <a:spcAft>
                <a:spcPts val="600"/>
              </a:spcAft>
            </a:pP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Voters may benefit from a better understanding of electoral dynamics and candidate performance. </a:t>
            </a:r>
          </a:p>
          <a:p>
            <a:pPr algn="just">
              <a:lnSpc>
                <a:spcPct val="107000"/>
              </a:lnSpc>
              <a:spcAft>
                <a:spcPts val="600"/>
              </a:spcAft>
            </a:pP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Predictive models could stimulate interest and engagement in the political process. </a:t>
            </a:r>
          </a:p>
          <a:p>
            <a:pPr algn="just">
              <a:lnSpc>
                <a:spcPct val="107000"/>
              </a:lnSpc>
              <a:spcAft>
                <a:spcPts val="600"/>
              </a:spcAft>
            </a:pP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There's a risk that predictive models could be used to manipulate or influence voters. </a:t>
            </a:r>
          </a:p>
          <a:p>
            <a:pPr algn="just">
              <a:lnSpc>
                <a:spcPct val="107000"/>
              </a:lnSpc>
              <a:spcAft>
                <a:spcPts val="600"/>
              </a:spcAft>
            </a:pPr>
            <a:endParaRPr lang="en-US" sz="3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600"/>
              </a:spcAft>
            </a:pPr>
            <a:endParaRPr lang="en-US" sz="3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600"/>
              </a:spcAft>
            </a:pPr>
            <a:endParaRPr lang="en-US" sz="3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375252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1122363"/>
            <a:ext cx="8305800" cy="799955"/>
          </a:xfrm>
        </p:spPr>
        <p:txBody>
          <a:bodyPr>
            <a:normAutofit fontScale="90000"/>
          </a:bodyPr>
          <a:lstStyle/>
          <a:p>
            <a:r>
              <a:rPr lang="en-IN" dirty="0"/>
              <a:t>Conclusion</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2171700"/>
            <a:ext cx="9144000" cy="3086100"/>
          </a:xfrm>
        </p:spPr>
        <p:txBody>
          <a:bodyPr>
            <a:normAutofit fontScale="47500" lnSpcReduction="20000"/>
          </a:bodyPr>
          <a:lstStyle/>
          <a:p>
            <a:pPr algn="just">
              <a:lnSpc>
                <a:spcPct val="107000"/>
              </a:lnSpc>
              <a:spcAft>
                <a:spcPts val="600"/>
              </a:spcAft>
            </a:pP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In Conclusion,</a:t>
            </a:r>
            <a:endParaRPr lang="en-IN" sz="3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600"/>
              </a:spcAft>
            </a:pPr>
            <a:r>
              <a:rPr lang="en-US" sz="29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800" dirty="0">
                <a:latin typeface="Times New Roman" panose="02020603050405020304" pitchFamily="18" charset="0"/>
                <a:ea typeface="Calibri" panose="020F0502020204030204" pitchFamily="34" charset="0"/>
                <a:cs typeface="Times New Roman" panose="02020603050405020304" pitchFamily="18" charset="0"/>
              </a:rPr>
              <a:t>T</a:t>
            </a: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he choice of the best model depends on the specific requirements of the problem, such as the importance of accuracy, computational resources available, and the trade-off between overfitting and underfitting. Random Forest Regression and K Nearest Neighbors Regression are suitable for tasks where accuracy is crucial and computational resources are limited, while Linear Regression may be preferred for simpler problems with low computational requirements. Gradient Boosting Regression can be effective but may require more computational resources and tuning to achieve optimal performance.</a:t>
            </a:r>
            <a:endParaRPr lang="en-IN" sz="38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600"/>
              </a:spcAft>
            </a:pPr>
            <a:r>
              <a:rPr lang="en-US" sz="3800" dirty="0">
                <a:effectLst/>
                <a:latin typeface="Times New Roman" panose="02020603050405020304" pitchFamily="18" charset="0"/>
                <a:ea typeface="Calibri" panose="020F0502020204030204" pitchFamily="34" charset="0"/>
                <a:cs typeface="Times New Roman" panose="02020603050405020304" pitchFamily="18" charset="0"/>
              </a:rPr>
              <a:t>By considering the results The best Model for predicting the Voters in Indian general election is</a:t>
            </a:r>
            <a:r>
              <a:rPr lang="en-IN" sz="3800" dirty="0">
                <a:latin typeface="Calibri" panose="020F0502020204030204" pitchFamily="34" charset="0"/>
                <a:ea typeface="Calibri" panose="020F0502020204030204" pitchFamily="34" charset="0"/>
                <a:cs typeface="Times New Roman" panose="02020603050405020304" pitchFamily="18" charset="0"/>
              </a:rPr>
              <a:t> </a:t>
            </a:r>
            <a:r>
              <a:rPr lang="en-US" sz="3800" b="1" dirty="0">
                <a:effectLst/>
                <a:latin typeface="Times New Roman" panose="02020603050405020304" pitchFamily="18" charset="0"/>
                <a:ea typeface="Calibri" panose="020F0502020204030204" pitchFamily="34" charset="0"/>
                <a:cs typeface="Times New Roman" panose="02020603050405020304" pitchFamily="18" charset="0"/>
              </a:rPr>
              <a:t>Random Forest Regression</a:t>
            </a:r>
            <a:endParaRPr lang="en-IN" sz="3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379458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1122364"/>
            <a:ext cx="8700655" cy="654482"/>
          </a:xfrm>
        </p:spPr>
        <p:txBody>
          <a:bodyPr>
            <a:normAutofit/>
          </a:bodyPr>
          <a:lstStyle/>
          <a:p>
            <a:r>
              <a:rPr lang="en-IN" sz="2500" dirty="0"/>
              <a:t>Problem Statement</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2047010"/>
            <a:ext cx="9144000" cy="2649682"/>
          </a:xfrm>
        </p:spPr>
        <p: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a days opinion polls often employ random sampling techniques to gather data from a representative sample of the population. In the context of telephone-based polling, researchers choose only limited number of phone numbers randomly . This ensures that every phone number in the target population has an equal chance of being selected for the survey. Once a phone number is dialed, interviewers conduct the survey by asking questions about voter preferences, opinions on political issues, and other relevant topics . But that count is nearly less than one percent in our population. But this itself is a very complicated process for our massive population. </a:t>
            </a:r>
            <a:r>
              <a:rPr lang="en-US" sz="1800" dirty="0">
                <a:latin typeface="Times New Roman" panose="02020603050405020304" pitchFamily="18" charset="0"/>
                <a:ea typeface="Calibri" panose="020F0502020204030204" pitchFamily="34" charset="0"/>
                <a:cs typeface="Times New Roman" panose="02020603050405020304" pitchFamily="18" charset="0"/>
              </a:rPr>
              <a:t>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educe the man  power and improve the accuracy of opinion poll results we are trying to build a machine learning models.</a:t>
            </a: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332049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294641"/>
            <a:ext cx="8305800" cy="782319"/>
          </a:xfrm>
        </p:spPr>
        <p:txBody>
          <a:bodyPr>
            <a:normAutofit/>
          </a:bodyPr>
          <a:lstStyle/>
          <a:p>
            <a:r>
              <a:rPr lang="en-IN" sz="4000" dirty="0"/>
              <a:t>Future Work</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1371601"/>
            <a:ext cx="9144000" cy="4690780"/>
          </a:xfrm>
        </p:spPr>
        <p:txBody>
          <a:bodyPr>
            <a:normAutofit/>
          </a:bodyPr>
          <a:lstStyle/>
          <a:p>
            <a:pPr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current election voting prediction models, only the previous year's election results are considered. This approach relies solely on historical data to make predictions about future elections. However, it doesn't take into account the current situation or any new factors that may influence voter behavior, such as prevailing emotions or emerging issues.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future work, it is proposed to include these additional factors, such as emotions and sentiments (like “pity" votes in the election), to enhance the accuracy and relevance of the prediction models. Here's a brief explanation of how this inclusion could improve the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Emotions and Sentiments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By incorporating emotions and sentiments prevalent among voters during the</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current election cycle, the models can better capture the mood of the electorate. Analyzing sentiment from social media, news articles, or surveys can provide valuable insights into the prevailing mood and sentiment of voters.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1403534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396241"/>
            <a:ext cx="8305800" cy="843279"/>
          </a:xfrm>
        </p:spPr>
        <p:txBody>
          <a:bodyPr>
            <a:normAutofit/>
          </a:bodyPr>
          <a:lstStyle/>
          <a:p>
            <a:r>
              <a:rPr lang="en-IN" sz="4000" dirty="0"/>
              <a:t>Future Work</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1717040"/>
            <a:ext cx="9144000" cy="4175760"/>
          </a:xfrm>
        </p:spPr>
        <p:txBody>
          <a:bodyPr>
            <a:normAutofit/>
          </a:bodyPr>
          <a:lstStyle/>
          <a:p>
            <a:pPr algn="just">
              <a:lnSpc>
                <a:spcPct val="107000"/>
              </a:lnSpc>
              <a:spcAft>
                <a:spcPts val="6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Improved Predictive Power</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Incorporating current situation factors enhances the predictive power of</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models by providing a more comprehensive understanding of voter behavior. By considering both historical trends and present-day dynamics, the models can better anticipate shifts in voter sentiment and behavior, leading to more accurate predictions of election outcomes.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6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Overall, By integrating emotions, sentiments, and other current situation factors into election voting prediction models, we can create more robust and insightful tools for understanding and forecasting electoral dynamics. This approach enables us to capture the complexities of voter behavior more accurately and adaptively, thereby enhancing the effectiveness of election prediction efforts.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1161960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669473" y="259773"/>
            <a:ext cx="8274627" cy="592282"/>
          </a:xfrm>
        </p:spPr>
        <p:txBody>
          <a:bodyPr>
            <a:noAutofit/>
          </a:bodyPr>
          <a:lstStyle/>
          <a:p>
            <a:r>
              <a:rPr lang="en-IN" sz="4000" dirty="0"/>
              <a:t>Learning Outcome</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852055"/>
            <a:ext cx="9144000" cy="5538354"/>
          </a:xfrm>
        </p:spPr>
        <p:txBody>
          <a:bodyPr>
            <a:normAutofit lnSpcReduction="10000"/>
          </a:bodyPr>
          <a:lstStyle/>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understanding about the various machine learning regression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learnt about the strengths, weaknesses, and suitability of ML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Machine learning models are evaluated by several evaluation metrics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learnt about the importance of feature engineering in improving the machine model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Better understanding about how to select and preprocess features to enhance the predictive power of machine learning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learnt how to compare different machine learning models based on performance metrics and make inferences about their suitability for specific tasks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Gain knowledge about the trade-offs between model accuracy, computational efficiency, and fitting.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understand that the additional information may increase the performance of the machine learning models.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6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identifying limitations in existing models and proposing future work to address them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3392838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669473" y="259773"/>
            <a:ext cx="8274627" cy="592282"/>
          </a:xfrm>
        </p:spPr>
        <p:txBody>
          <a:bodyPr>
            <a:noAutofit/>
          </a:bodyPr>
          <a:lstStyle/>
          <a:p>
            <a:r>
              <a:rPr lang="en-IN" sz="4000" dirty="0"/>
              <a:t>References</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1319646"/>
            <a:ext cx="8636000" cy="4044834"/>
          </a:xfrm>
        </p:spPr>
        <p:txBody>
          <a:bodyPr>
            <a:normAutofit/>
          </a:bodyPr>
          <a:lstStyle/>
          <a:p>
            <a:pPr algn="l">
              <a:lnSpc>
                <a:spcPct val="107000"/>
              </a:lnSpc>
              <a:spcAft>
                <a:spcPts val="600"/>
              </a:spcAft>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https://en.wikipedia.org/wiki/Linear_regression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600"/>
              </a:spcAft>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https://www.geeksforgeeks.org/random-forest-regression-in-python/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600"/>
              </a:spcAft>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https://scikit-learn.org/stable/modules/generated/sklearn.neighbors.KNeighborsRegressor.html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600"/>
              </a:spcAft>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https://scikit-learn.org/stable/modules/generated/sklearn.neighbors.KNeighborsRegressor.html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l">
              <a:lnSpc>
                <a:spcPct val="107000"/>
              </a:lnSpc>
              <a:spcAft>
                <a:spcPts val="600"/>
              </a:spcAft>
            </a:pPr>
            <a:r>
              <a:rPr lang="en-US" sz="1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5"/>
              </a:rPr>
              <a:t>https://lms.ssn.edu.in/course/view.php?id=2231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6"/>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244980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153618" y="1239927"/>
            <a:ext cx="4008586" cy="4680583"/>
          </a:xfrm>
        </p:spPr>
        <p:txBody>
          <a:bodyPr vert="horz" lIns="91440" tIns="45720" rIns="91440" bIns="45720" rtlCol="0" anchor="ctr">
            <a:normAutofit/>
          </a:bodyPr>
          <a:lstStyle/>
          <a:p>
            <a:pPr algn="l"/>
            <a:r>
              <a:rPr lang="en-US" sz="5200" kern="1200" dirty="0">
                <a:solidFill>
                  <a:schemeClr val="tx1"/>
                </a:solidFill>
                <a:latin typeface="+mj-lt"/>
                <a:ea typeface="+mj-ea"/>
                <a:cs typeface="+mj-cs"/>
              </a:rPr>
              <a:t>Domain</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6291923" y="1239927"/>
            <a:ext cx="4971824" cy="4680583"/>
          </a:xfrm>
        </p:spPr>
        <p:txBody>
          <a:bodyPr vert="horz" lIns="91440" tIns="45720" rIns="91440" bIns="45720" rtlCol="0" anchor="ctr">
            <a:normAutofit/>
          </a:bodyPr>
          <a:lstStyle/>
          <a:p>
            <a:pPr indent="-228600" algn="l">
              <a:buFont typeface="Arial" panose="020B0604020202020204" pitchFamily="34" charset="0"/>
              <a:buChar char="•"/>
            </a:pPr>
            <a:r>
              <a:rPr lang="en-US" sz="2000" dirty="0"/>
              <a:t>Domain          :     Indian Politics  - Indian    General Election</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r>
              <a:rPr lang="en-US" sz="2000" dirty="0"/>
              <a:t>Data Type      :     Text Data</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r>
              <a:rPr lang="en-US" sz="2000" dirty="0"/>
              <a:t>Model Type   :   Regression          </a:t>
            </a:r>
          </a:p>
          <a:p>
            <a:pPr indent="-228600" algn="l">
              <a:buFont typeface="Arial" panose="020B0604020202020204" pitchFamily="34" charset="0"/>
              <a:buChar char="•"/>
            </a:pPr>
            <a:endParaRPr lang="en-US" sz="2000" dirty="0"/>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1507866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467361"/>
            <a:ext cx="8700655" cy="609599"/>
          </a:xfrm>
        </p:spPr>
        <p:txBody>
          <a:bodyPr>
            <a:normAutofit/>
          </a:bodyPr>
          <a:lstStyle/>
          <a:p>
            <a:r>
              <a:rPr lang="en-IN" sz="2500" dirty="0"/>
              <a:t>Objectives</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524000" y="1412240"/>
            <a:ext cx="9144000" cy="4409440"/>
          </a:xfrm>
        </p:spPr>
        <p:txBody>
          <a:bodyPr>
            <a:normAutofit/>
          </a:bodyPr>
          <a:lstStyle/>
          <a:p>
            <a:pPr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Efficiency and Scalability</a:t>
            </a:r>
          </a:p>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One objective is to streamline the polling process by reducing the reliance on manual labor and human interviewers. </a:t>
            </a:r>
          </a:p>
          <a:p>
            <a:pPr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Cost Reduction</a:t>
            </a:r>
          </a:p>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By reducing the need for a large number of human interviewers, the project aims to lower the overall cost of conducting opinion polls.</a:t>
            </a:r>
          </a:p>
          <a:p>
            <a:pPr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Improved Accuracy and Representativeness</a:t>
            </a:r>
          </a:p>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The project seeks to enhance the accuracy and representativeness of opinion poll results by leveraging advanced statistical techniques and machine learning algorithms.</a:t>
            </a:r>
          </a:p>
          <a:p>
            <a:pPr algn="just"/>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Real-time Analysis and Insight</a:t>
            </a:r>
          </a:p>
          <a:p>
            <a:pPr algn="l"/>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Machine learning models can enable real-time analysis of polling data, allowing for quicker turnaround times and more timely insights into shifting voter sentiments and trends. </a:t>
            </a:r>
          </a:p>
          <a:p>
            <a:pPr algn="just"/>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1874725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FF8A5374-A756-EB47-091C-DA0E374233B9}"/>
              </a:ext>
            </a:extLst>
          </p:cNvPr>
          <p:cNvSpPr>
            <a:spLocks noGrp="1" noChangeArrowheads="1"/>
          </p:cNvSpPr>
          <p:nvPr>
            <p:ph type="subTitle" idx="1"/>
          </p:nvPr>
        </p:nvSpPr>
        <p:spPr bwMode="auto">
          <a:xfrm>
            <a:off x="638881" y="724282"/>
            <a:ext cx="10909643" cy="14162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tabLst>
                <a:tab pos="2971800" algn="ct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Ls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tab pos="2971800" algn="ctr"/>
              </a:tabLst>
            </a:pPr>
            <a:r>
              <a:rPr kumimoji="0" lang="en-US" altLang="en-US" sz="40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Development Environment</a:t>
            </a:r>
            <a:endParaRPr kumimoji="0" lang="en-US" altLang="en-US" sz="4000" b="0" i="0" u="none" strike="noStrike" cap="none" normalizeH="0" baseline="0" dirty="0">
              <a:ln>
                <a:noFill/>
              </a:ln>
              <a:effectLst/>
              <a:latin typeface="Arial" panose="020B0604020202020204" pitchFamily="34" charset="0"/>
            </a:endParaRP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and white logo&#10;&#10;Description automatically generated">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graphicFrame>
        <p:nvGraphicFramePr>
          <p:cNvPr id="4" name="Table 3">
            <a:extLst>
              <a:ext uri="{FF2B5EF4-FFF2-40B4-BE49-F238E27FC236}">
                <a16:creationId xmlns:a16="http://schemas.microsoft.com/office/drawing/2014/main" id="{5EEBF68A-A9F7-4D6C-9340-8168F275FD00}"/>
              </a:ext>
            </a:extLst>
          </p:cNvPr>
          <p:cNvGraphicFramePr>
            <a:graphicFrameLocks noGrp="1"/>
          </p:cNvGraphicFramePr>
          <p:nvPr>
            <p:extLst>
              <p:ext uri="{D42A27DB-BD31-4B8C-83A1-F6EECF244321}">
                <p14:modId xmlns:p14="http://schemas.microsoft.com/office/powerpoint/2010/main" val="3772193659"/>
              </p:ext>
            </p:extLst>
          </p:nvPr>
        </p:nvGraphicFramePr>
        <p:xfrm>
          <a:off x="320040" y="2254827"/>
          <a:ext cx="11548873" cy="3626430"/>
        </p:xfrm>
        <a:graphic>
          <a:graphicData uri="http://schemas.openxmlformats.org/drawingml/2006/table">
            <a:tbl>
              <a:tblPr firstRow="1" firstCol="1" bandRow="1">
                <a:tableStyleId>{5C22544A-7EE6-4342-B048-85BDC9FD1C3A}</a:tableStyleId>
              </a:tblPr>
              <a:tblGrid>
                <a:gridCol w="5976851">
                  <a:extLst>
                    <a:ext uri="{9D8B030D-6E8A-4147-A177-3AD203B41FA5}">
                      <a16:colId xmlns:a16="http://schemas.microsoft.com/office/drawing/2014/main" val="4199935867"/>
                    </a:ext>
                  </a:extLst>
                </a:gridCol>
                <a:gridCol w="5572022">
                  <a:extLst>
                    <a:ext uri="{9D8B030D-6E8A-4147-A177-3AD203B41FA5}">
                      <a16:colId xmlns:a16="http://schemas.microsoft.com/office/drawing/2014/main" val="2737488702"/>
                    </a:ext>
                  </a:extLst>
                </a:gridCol>
              </a:tblGrid>
              <a:tr h="1095875">
                <a:tc>
                  <a:txBody>
                    <a:bodyPr/>
                    <a:lstStyle/>
                    <a:p>
                      <a:pPr>
                        <a:lnSpc>
                          <a:spcPct val="107000"/>
                        </a:lnSpc>
                        <a:spcAft>
                          <a:spcPts val="600"/>
                        </a:spcAft>
                        <a:tabLst>
                          <a:tab pos="2971800" algn="ctr"/>
                        </a:tabLst>
                      </a:pPr>
                      <a:r>
                        <a:rPr lang="en-US" sz="2600">
                          <a:effectLst/>
                        </a:rPr>
                        <a:t>        </a:t>
                      </a:r>
                      <a:r>
                        <a:rPr lang="en-US" sz="3000">
                          <a:effectLst/>
                        </a:rPr>
                        <a:t>IDE / Editor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tc>
                  <a:txBody>
                    <a:bodyPr/>
                    <a:lstStyle/>
                    <a:p>
                      <a:pPr marL="457200">
                        <a:lnSpc>
                          <a:spcPct val="107000"/>
                        </a:lnSpc>
                        <a:spcAft>
                          <a:spcPts val="600"/>
                        </a:spcAft>
                      </a:pPr>
                      <a:r>
                        <a:rPr lang="en-US" sz="2600" dirty="0">
                          <a:effectLst/>
                        </a:rPr>
                        <a:t>   </a:t>
                      </a:r>
                      <a:r>
                        <a:rPr lang="en-US" sz="3000" dirty="0" err="1">
                          <a:effectLst/>
                        </a:rPr>
                        <a:t>Jupyter</a:t>
                      </a:r>
                      <a:r>
                        <a:rPr lang="en-US" sz="3000" dirty="0">
                          <a:effectLst/>
                        </a:rPr>
                        <a:t> Notebook, VS Code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extLst>
                  <a:ext uri="{0D108BD9-81ED-4DB2-BD59-A6C34878D82A}">
                    <a16:rowId xmlns:a16="http://schemas.microsoft.com/office/drawing/2014/main" val="1069282511"/>
                  </a:ext>
                </a:extLst>
              </a:tr>
              <a:tr h="506111">
                <a:tc>
                  <a:txBody>
                    <a:bodyPr/>
                    <a:lstStyle/>
                    <a:p>
                      <a:pPr>
                        <a:lnSpc>
                          <a:spcPct val="107000"/>
                        </a:lnSpc>
                        <a:spcAft>
                          <a:spcPts val="600"/>
                        </a:spcAft>
                        <a:tabLst>
                          <a:tab pos="2971800" algn="ctr"/>
                        </a:tabLst>
                      </a:pPr>
                      <a:r>
                        <a:rPr lang="en-US" sz="2600">
                          <a:effectLst/>
                        </a:rPr>
                        <a:t>        Programming Language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tc>
                  <a:txBody>
                    <a:bodyPr/>
                    <a:lstStyle/>
                    <a:p>
                      <a:pPr>
                        <a:lnSpc>
                          <a:spcPct val="107000"/>
                        </a:lnSpc>
                        <a:spcAft>
                          <a:spcPts val="600"/>
                        </a:spcAft>
                        <a:tabLst>
                          <a:tab pos="2971800" algn="ctr"/>
                        </a:tabLst>
                      </a:pPr>
                      <a:r>
                        <a:rPr lang="en-US" sz="2600">
                          <a:effectLst/>
                        </a:rPr>
                        <a:t>        Python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extLst>
                  <a:ext uri="{0D108BD9-81ED-4DB2-BD59-A6C34878D82A}">
                    <a16:rowId xmlns:a16="http://schemas.microsoft.com/office/drawing/2014/main" val="2828881277"/>
                  </a:ext>
                </a:extLst>
              </a:tr>
              <a:tr h="506111">
                <a:tc>
                  <a:txBody>
                    <a:bodyPr/>
                    <a:lstStyle/>
                    <a:p>
                      <a:pPr>
                        <a:lnSpc>
                          <a:spcPct val="107000"/>
                        </a:lnSpc>
                        <a:spcAft>
                          <a:spcPts val="600"/>
                        </a:spcAft>
                        <a:tabLst>
                          <a:tab pos="2971800" algn="ctr"/>
                        </a:tabLst>
                      </a:pPr>
                      <a:r>
                        <a:rPr lang="en-US" sz="2600">
                          <a:effectLst/>
                        </a:rPr>
                        <a:t>        Libraries/Frameworks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tc>
                  <a:txBody>
                    <a:bodyPr/>
                    <a:lstStyle/>
                    <a:p>
                      <a:pPr>
                        <a:lnSpc>
                          <a:spcPct val="107000"/>
                        </a:lnSpc>
                        <a:spcAft>
                          <a:spcPts val="600"/>
                        </a:spcAft>
                        <a:tabLst>
                          <a:tab pos="2971800" algn="ctr"/>
                        </a:tabLst>
                      </a:pPr>
                      <a:r>
                        <a:rPr lang="en-US" sz="2600" dirty="0">
                          <a:effectLst/>
                        </a:rPr>
                        <a:t>        scikit-learn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extLst>
                  <a:ext uri="{0D108BD9-81ED-4DB2-BD59-A6C34878D82A}">
                    <a16:rowId xmlns:a16="http://schemas.microsoft.com/office/drawing/2014/main" val="3878386168"/>
                  </a:ext>
                </a:extLst>
              </a:tr>
              <a:tr h="506111">
                <a:tc>
                  <a:txBody>
                    <a:bodyPr/>
                    <a:lstStyle/>
                    <a:p>
                      <a:pPr>
                        <a:lnSpc>
                          <a:spcPct val="107000"/>
                        </a:lnSpc>
                        <a:spcAft>
                          <a:spcPts val="600"/>
                        </a:spcAft>
                        <a:tabLst>
                          <a:tab pos="2971800" algn="ctr"/>
                        </a:tabLst>
                      </a:pPr>
                      <a:r>
                        <a:rPr lang="en-US" sz="2600">
                          <a:effectLst/>
                        </a:rPr>
                        <a:t>        Data Exploration Tools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tc>
                  <a:txBody>
                    <a:bodyPr/>
                    <a:lstStyle/>
                    <a:p>
                      <a:pPr>
                        <a:lnSpc>
                          <a:spcPct val="107000"/>
                        </a:lnSpc>
                        <a:spcAft>
                          <a:spcPts val="600"/>
                        </a:spcAft>
                        <a:tabLst>
                          <a:tab pos="2971800" algn="ctr"/>
                        </a:tabLst>
                      </a:pPr>
                      <a:r>
                        <a:rPr lang="en-US" sz="2600">
                          <a:effectLst/>
                        </a:rPr>
                        <a:t>        Pandas, Matplotlib , Numpy</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extLst>
                  <a:ext uri="{0D108BD9-81ED-4DB2-BD59-A6C34878D82A}">
                    <a16:rowId xmlns:a16="http://schemas.microsoft.com/office/drawing/2014/main" val="920984462"/>
                  </a:ext>
                </a:extLst>
              </a:tr>
              <a:tr h="506111">
                <a:tc>
                  <a:txBody>
                    <a:bodyPr/>
                    <a:lstStyle/>
                    <a:p>
                      <a:pPr>
                        <a:lnSpc>
                          <a:spcPct val="107000"/>
                        </a:lnSpc>
                        <a:spcAft>
                          <a:spcPts val="600"/>
                        </a:spcAft>
                        <a:tabLst>
                          <a:tab pos="2971800" algn="ctr"/>
                        </a:tabLst>
                      </a:pPr>
                      <a:r>
                        <a:rPr lang="en-US" sz="2600">
                          <a:effectLst/>
                        </a:rPr>
                        <a:t>        Model Evaluation Tools </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tc>
                  <a:txBody>
                    <a:bodyPr/>
                    <a:lstStyle/>
                    <a:p>
                      <a:pPr>
                        <a:lnSpc>
                          <a:spcPct val="107000"/>
                        </a:lnSpc>
                        <a:spcAft>
                          <a:spcPts val="600"/>
                        </a:spcAft>
                        <a:tabLst>
                          <a:tab pos="2971800" algn="ctr"/>
                        </a:tabLst>
                      </a:pPr>
                      <a:r>
                        <a:rPr lang="en-US" sz="2600">
                          <a:effectLst/>
                        </a:rPr>
                        <a:t>        scikit-learn metrics</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extLst>
                  <a:ext uri="{0D108BD9-81ED-4DB2-BD59-A6C34878D82A}">
                    <a16:rowId xmlns:a16="http://schemas.microsoft.com/office/drawing/2014/main" val="2171373922"/>
                  </a:ext>
                </a:extLst>
              </a:tr>
              <a:tr h="506111">
                <a:tc>
                  <a:txBody>
                    <a:bodyPr/>
                    <a:lstStyle/>
                    <a:p>
                      <a:pPr>
                        <a:lnSpc>
                          <a:spcPct val="107000"/>
                        </a:lnSpc>
                        <a:spcAft>
                          <a:spcPts val="600"/>
                        </a:spcAft>
                        <a:tabLst>
                          <a:tab pos="2971800" algn="ctr"/>
                        </a:tabLst>
                      </a:pPr>
                      <a:r>
                        <a:rPr lang="en-US" sz="2600">
                          <a:effectLst/>
                        </a:rPr>
                        <a:t>        Deployment Tool</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tc>
                  <a:txBody>
                    <a:bodyPr/>
                    <a:lstStyle/>
                    <a:p>
                      <a:pPr>
                        <a:lnSpc>
                          <a:spcPct val="107000"/>
                        </a:lnSpc>
                        <a:spcAft>
                          <a:spcPts val="600"/>
                        </a:spcAft>
                        <a:tabLst>
                          <a:tab pos="2971800" algn="ctr"/>
                        </a:tabLst>
                      </a:pPr>
                      <a:r>
                        <a:rPr lang="en-US" sz="2600" dirty="0">
                          <a:effectLst/>
                        </a:rPr>
                        <a:t>        Rapid Minor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146903" marR="146903" marT="0" marB="0"/>
                </a:tc>
                <a:extLst>
                  <a:ext uri="{0D108BD9-81ED-4DB2-BD59-A6C34878D82A}">
                    <a16:rowId xmlns:a16="http://schemas.microsoft.com/office/drawing/2014/main" val="1255901994"/>
                  </a:ext>
                </a:extLst>
              </a:tr>
            </a:tbl>
          </a:graphicData>
        </a:graphic>
      </p:graphicFrame>
    </p:spTree>
    <p:extLst>
      <p:ext uri="{BB962C8B-B14F-4D97-AF65-F5344CB8AC3E}">
        <p14:creationId xmlns:p14="http://schemas.microsoft.com/office/powerpoint/2010/main" val="786852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599609" y="679731"/>
            <a:ext cx="4171994" cy="3736540"/>
          </a:xfrm>
        </p:spPr>
        <p:txBody>
          <a:bodyPr>
            <a:normAutofit/>
          </a:bodyPr>
          <a:lstStyle/>
          <a:p>
            <a:pPr algn="l"/>
            <a:r>
              <a:rPr lang="en-IN"/>
              <a:t>System Architecture</a:t>
            </a:r>
          </a:p>
        </p:txBody>
      </p:sp>
      <p:grpSp>
        <p:nvGrpSpPr>
          <p:cNvPr id="13" name="Group 12">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4" name="Straight Connector 13">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software flowchart&#10;&#10;Description automatically generated">
            <a:extLst>
              <a:ext uri="{FF2B5EF4-FFF2-40B4-BE49-F238E27FC236}">
                <a16:creationId xmlns:a16="http://schemas.microsoft.com/office/drawing/2014/main" id="{5242A5E6-0BEF-21C1-515D-C2974612AF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975" y="0"/>
            <a:ext cx="5371337" cy="6756400"/>
          </a:xfrm>
          <a:prstGeom prst="rect">
            <a:avLst/>
          </a:prstGeom>
        </p:spPr>
      </p:pic>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3"/>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314536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132081"/>
            <a:ext cx="9144000" cy="663538"/>
          </a:xfrm>
        </p:spPr>
        <p:txBody>
          <a:bodyPr>
            <a:normAutofit/>
          </a:bodyPr>
          <a:lstStyle/>
          <a:p>
            <a:r>
              <a:rPr lang="en-IN" sz="4000" dirty="0"/>
              <a:t>Steps In Building Model</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290320" y="795620"/>
            <a:ext cx="9682479" cy="5266762"/>
          </a:xfrm>
        </p:spPr>
        <p:txBody>
          <a:bodyPr>
            <a:normAutofit fontScale="62500" lnSpcReduction="20000"/>
          </a:bodyPr>
          <a:lstStyle/>
          <a:p>
            <a:pPr algn="l"/>
            <a:r>
              <a:rPr lang="en-IN" dirty="0"/>
              <a:t>1 ) Loading dataset</a:t>
            </a:r>
          </a:p>
          <a:p>
            <a:pPr algn="l"/>
            <a:r>
              <a:rPr lang="en-IN" dirty="0"/>
              <a:t>                         Using Pandas</a:t>
            </a:r>
          </a:p>
          <a:p>
            <a:pPr marL="457200" indent="-457200" algn="l">
              <a:buAutoNum type="arabicParenR" startAt="2"/>
            </a:pPr>
            <a:r>
              <a:rPr lang="en-IN" dirty="0"/>
              <a:t>Exploratory Data Analysis</a:t>
            </a:r>
          </a:p>
          <a:p>
            <a:pPr lvl="1" algn="l"/>
            <a:r>
              <a:rPr lang="en-IN" dirty="0"/>
              <a:t>          Details Of Dataset</a:t>
            </a:r>
          </a:p>
          <a:p>
            <a:pPr lvl="1" algn="l"/>
            <a:r>
              <a:rPr lang="en-IN" dirty="0"/>
              <a:t>          </a:t>
            </a:r>
            <a:r>
              <a:rPr lang="en-US" dirty="0"/>
              <a:t>Display The Each Parliament Constitution victory Person in Each election</a:t>
            </a:r>
          </a:p>
          <a:p>
            <a:pPr lvl="1" algn="l"/>
            <a:r>
              <a:rPr lang="en-IN" dirty="0"/>
              <a:t>          Display Election Results in Each Year</a:t>
            </a:r>
          </a:p>
          <a:p>
            <a:pPr lvl="1" algn="l"/>
            <a:r>
              <a:rPr lang="en-IN" dirty="0"/>
              <a:t>          Display Correlation between each attributes using heatmap</a:t>
            </a:r>
          </a:p>
          <a:p>
            <a:pPr lvl="1" algn="l"/>
            <a:r>
              <a:rPr lang="en-IN" dirty="0"/>
              <a:t>         Display Correlation Graph</a:t>
            </a:r>
          </a:p>
          <a:p>
            <a:pPr algn="l"/>
            <a:r>
              <a:rPr lang="en-IN" dirty="0"/>
              <a:t>3 ) Data Preprocessing</a:t>
            </a:r>
          </a:p>
          <a:p>
            <a:pPr algn="l"/>
            <a:r>
              <a:rPr lang="en-IN" dirty="0"/>
              <a:t>                  Handling Missing Values </a:t>
            </a:r>
          </a:p>
          <a:p>
            <a:pPr algn="l"/>
            <a:r>
              <a:rPr lang="en-IN" dirty="0"/>
              <a:t>                  Label encoder</a:t>
            </a:r>
          </a:p>
          <a:p>
            <a:pPr algn="l"/>
            <a:r>
              <a:rPr lang="en-IN" dirty="0"/>
              <a:t>                  Normalization</a:t>
            </a:r>
          </a:p>
          <a:p>
            <a:pPr algn="l"/>
            <a:r>
              <a:rPr lang="en-IN" dirty="0"/>
              <a:t>4) Feature Engineering</a:t>
            </a:r>
          </a:p>
          <a:p>
            <a:pPr algn="l"/>
            <a:r>
              <a:rPr lang="en-IN" dirty="0"/>
              <a:t>                   Select K best K=3</a:t>
            </a:r>
          </a:p>
          <a:p>
            <a:pPr algn="l"/>
            <a:r>
              <a:rPr lang="en-IN" dirty="0"/>
              <a:t>                   Select K best K=4</a:t>
            </a:r>
          </a:p>
          <a:p>
            <a:pPr algn="l"/>
            <a:r>
              <a:rPr lang="en-IN" dirty="0"/>
              <a:t>                   Select K best K=5</a:t>
            </a:r>
          </a:p>
          <a:p>
            <a:pPr algn="l"/>
            <a:r>
              <a:rPr lang="en-IN" dirty="0"/>
              <a:t>                   Select K best K=6</a:t>
            </a:r>
          </a:p>
          <a:p>
            <a:pPr algn="l"/>
            <a:r>
              <a:rPr lang="en-IN" dirty="0"/>
              <a:t>                   PCA</a:t>
            </a:r>
          </a:p>
          <a:p>
            <a:pPr algn="l"/>
            <a:r>
              <a:rPr lang="en-IN" dirty="0"/>
              <a:t>                    LDA</a:t>
            </a: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195711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1524000" y="681645"/>
            <a:ext cx="9144000" cy="918555"/>
          </a:xfrm>
        </p:spPr>
        <p:txBody>
          <a:bodyPr>
            <a:normAutofit/>
          </a:bodyPr>
          <a:lstStyle/>
          <a:p>
            <a:r>
              <a:rPr lang="en-IN" sz="4000" dirty="0"/>
              <a:t>Steps In Building Model</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1740130" y="1773237"/>
            <a:ext cx="9232669" cy="4139189"/>
          </a:xfrm>
        </p:spPr>
        <p:txBody>
          <a:bodyPr>
            <a:normAutofit fontScale="85000" lnSpcReduction="20000"/>
          </a:bodyPr>
          <a:lstStyle/>
          <a:p>
            <a:pPr algn="l"/>
            <a:r>
              <a:rPr lang="en-IN" dirty="0"/>
              <a:t>4) Model Building</a:t>
            </a:r>
          </a:p>
          <a:p>
            <a:pPr algn="l"/>
            <a:r>
              <a:rPr lang="en-IN" dirty="0"/>
              <a:t>                 Random Forest Regression</a:t>
            </a:r>
          </a:p>
          <a:p>
            <a:pPr algn="l"/>
            <a:r>
              <a:rPr lang="en-IN" dirty="0"/>
              <a:t>                  Linear Regression</a:t>
            </a:r>
          </a:p>
          <a:p>
            <a:pPr algn="l"/>
            <a:r>
              <a:rPr lang="en-IN" dirty="0"/>
              <a:t>                  K Neighbour Regression</a:t>
            </a:r>
          </a:p>
          <a:p>
            <a:pPr algn="l"/>
            <a:r>
              <a:rPr lang="en-IN" dirty="0"/>
              <a:t>                  Gradient Boosting Regression</a:t>
            </a:r>
          </a:p>
          <a:p>
            <a:pPr algn="l"/>
            <a:r>
              <a:rPr lang="en-IN" dirty="0"/>
              <a:t>5 )  Model Training and testing</a:t>
            </a:r>
          </a:p>
          <a:p>
            <a:pPr algn="l"/>
            <a:r>
              <a:rPr lang="en-IN" dirty="0"/>
              <a:t>6) Model Deployment in Rapid Minor</a:t>
            </a:r>
          </a:p>
          <a:p>
            <a:pPr algn="l"/>
            <a:r>
              <a:rPr lang="en-IN" dirty="0"/>
              <a:t>                        Dataset Upload</a:t>
            </a:r>
          </a:p>
          <a:p>
            <a:pPr algn="l"/>
            <a:r>
              <a:rPr lang="en-IN" dirty="0"/>
              <a:t>                        Model Select</a:t>
            </a:r>
          </a:p>
          <a:p>
            <a:pPr algn="l"/>
            <a:r>
              <a:rPr lang="en-IN" dirty="0"/>
              <a:t>                        Processing Models</a:t>
            </a:r>
          </a:p>
          <a:p>
            <a:pPr algn="l"/>
            <a:r>
              <a:rPr lang="en-IN" dirty="0"/>
              <a:t>                        Obtain results</a:t>
            </a:r>
          </a:p>
          <a:p>
            <a:pPr algn="l"/>
            <a:r>
              <a:rPr lang="en-IN" dirty="0"/>
              <a:t>               </a:t>
            </a: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10488875" y="6062381"/>
            <a:ext cx="1272650" cy="510584"/>
          </a:xfrm>
          <a:prstGeom prst="rect">
            <a:avLst/>
          </a:prstGeom>
        </p:spPr>
      </p:pic>
    </p:spTree>
    <p:extLst>
      <p:ext uri="{BB962C8B-B14F-4D97-AF65-F5344CB8AC3E}">
        <p14:creationId xmlns:p14="http://schemas.microsoft.com/office/powerpoint/2010/main" val="189755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4E37431-20F0-4DD6-84A9-ED2B644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AE98B72-66C6-4AB4-AF0D-BA830DE86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07EAFC6-733F-403D-BB4D-05A3A2874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7A36730-4CB0-4F61-AD11-A44C976583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69C79E1-F916-4929-A4F3-DE763D4BF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7334AB-16BD-4EC7-8C6B-4B51716009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723FF4-E004-2874-3D4E-561E4310E321}"/>
              </a:ext>
            </a:extLst>
          </p:cNvPr>
          <p:cNvSpPr>
            <a:spLocks noGrp="1"/>
          </p:cNvSpPr>
          <p:nvPr>
            <p:ph type="ctrTitle"/>
          </p:nvPr>
        </p:nvSpPr>
        <p:spPr>
          <a:xfrm>
            <a:off x="660042" y="891652"/>
            <a:ext cx="4412021" cy="3030724"/>
          </a:xfrm>
        </p:spPr>
        <p:txBody>
          <a:bodyPr anchor="b">
            <a:normAutofit/>
          </a:bodyPr>
          <a:lstStyle/>
          <a:p>
            <a:pPr algn="r"/>
            <a:r>
              <a:rPr lang="en-IN" sz="4000" dirty="0">
                <a:solidFill>
                  <a:srgbClr val="FFFFFF"/>
                </a:solidFill>
              </a:rPr>
              <a:t>Comparison of Four Models</a:t>
            </a:r>
          </a:p>
        </p:txBody>
      </p:sp>
      <p:sp>
        <p:nvSpPr>
          <p:cNvPr id="3" name="Subtitle 2">
            <a:extLst>
              <a:ext uri="{FF2B5EF4-FFF2-40B4-BE49-F238E27FC236}">
                <a16:creationId xmlns:a16="http://schemas.microsoft.com/office/drawing/2014/main" id="{4B0F56FA-2C09-B62F-CB62-DAAD18AFADAB}"/>
              </a:ext>
            </a:extLst>
          </p:cNvPr>
          <p:cNvSpPr>
            <a:spLocks noGrp="1"/>
          </p:cNvSpPr>
          <p:nvPr>
            <p:ph type="subTitle" idx="1"/>
          </p:nvPr>
        </p:nvSpPr>
        <p:spPr>
          <a:xfrm>
            <a:off x="945791" y="4745317"/>
            <a:ext cx="4126272" cy="1375145"/>
          </a:xfrm>
        </p:spPr>
        <p:txBody>
          <a:bodyPr>
            <a:normAutofit/>
          </a:bodyPr>
          <a:lstStyle/>
          <a:p>
            <a:pPr algn="r"/>
            <a:r>
              <a:rPr lang="en-IN" dirty="0">
                <a:solidFill>
                  <a:srgbClr val="FFFFFF"/>
                </a:solidFill>
              </a:rPr>
              <a:t>Results For Four Models</a:t>
            </a:r>
          </a:p>
        </p:txBody>
      </p:sp>
      <p:pic>
        <p:nvPicPr>
          <p:cNvPr id="6" name="Picture 5">
            <a:extLst>
              <a:ext uri="{FF2B5EF4-FFF2-40B4-BE49-F238E27FC236}">
                <a16:creationId xmlns:a16="http://schemas.microsoft.com/office/drawing/2014/main" id="{6EB6C67C-0C83-1F60-F309-F691835F4ADD}"/>
              </a:ext>
            </a:extLst>
          </p:cNvPr>
          <p:cNvPicPr>
            <a:picLocks noChangeAspect="1"/>
          </p:cNvPicPr>
          <p:nvPr/>
        </p:nvPicPr>
        <p:blipFill>
          <a:blip r:embed="rId2"/>
          <a:stretch>
            <a:fillRect/>
          </a:stretch>
        </p:blipFill>
        <p:spPr>
          <a:xfrm>
            <a:off x="23717" y="55937"/>
            <a:ext cx="1272650" cy="510584"/>
          </a:xfrm>
          <a:prstGeom prst="rect">
            <a:avLst/>
          </a:prstGeom>
        </p:spPr>
      </p:pic>
      <p:graphicFrame>
        <p:nvGraphicFramePr>
          <p:cNvPr id="4" name="Table 3">
            <a:extLst>
              <a:ext uri="{FF2B5EF4-FFF2-40B4-BE49-F238E27FC236}">
                <a16:creationId xmlns:a16="http://schemas.microsoft.com/office/drawing/2014/main" id="{CED8F70C-F53E-17F5-6164-82F31DE91C0B}"/>
              </a:ext>
            </a:extLst>
          </p:cNvPr>
          <p:cNvGraphicFramePr>
            <a:graphicFrameLocks noGrp="1"/>
          </p:cNvGraphicFramePr>
          <p:nvPr>
            <p:extLst>
              <p:ext uri="{D42A27DB-BD31-4B8C-83A1-F6EECF244321}">
                <p14:modId xmlns:p14="http://schemas.microsoft.com/office/powerpoint/2010/main" val="280184316"/>
              </p:ext>
            </p:extLst>
          </p:nvPr>
        </p:nvGraphicFramePr>
        <p:xfrm>
          <a:off x="6096001" y="111759"/>
          <a:ext cx="5303519" cy="6664951"/>
        </p:xfrm>
        <a:graphic>
          <a:graphicData uri="http://schemas.openxmlformats.org/drawingml/2006/table">
            <a:tbl>
              <a:tblPr firstRow="1" firstCol="1" bandRow="1">
                <a:tableStyleId>{69012ECD-51FC-41F1-AA8D-1B2483CD663E}</a:tableStyleId>
              </a:tblPr>
              <a:tblGrid>
                <a:gridCol w="734582">
                  <a:extLst>
                    <a:ext uri="{9D8B030D-6E8A-4147-A177-3AD203B41FA5}">
                      <a16:colId xmlns:a16="http://schemas.microsoft.com/office/drawing/2014/main" val="3911776789"/>
                    </a:ext>
                  </a:extLst>
                </a:gridCol>
                <a:gridCol w="1462917">
                  <a:extLst>
                    <a:ext uri="{9D8B030D-6E8A-4147-A177-3AD203B41FA5}">
                      <a16:colId xmlns:a16="http://schemas.microsoft.com/office/drawing/2014/main" val="1154446388"/>
                    </a:ext>
                  </a:extLst>
                </a:gridCol>
                <a:gridCol w="1214509">
                  <a:extLst>
                    <a:ext uri="{9D8B030D-6E8A-4147-A177-3AD203B41FA5}">
                      <a16:colId xmlns:a16="http://schemas.microsoft.com/office/drawing/2014/main" val="2499866122"/>
                    </a:ext>
                  </a:extLst>
                </a:gridCol>
                <a:gridCol w="1085961">
                  <a:extLst>
                    <a:ext uri="{9D8B030D-6E8A-4147-A177-3AD203B41FA5}">
                      <a16:colId xmlns:a16="http://schemas.microsoft.com/office/drawing/2014/main" val="280793278"/>
                    </a:ext>
                  </a:extLst>
                </a:gridCol>
                <a:gridCol w="805550">
                  <a:extLst>
                    <a:ext uri="{9D8B030D-6E8A-4147-A177-3AD203B41FA5}">
                      <a16:colId xmlns:a16="http://schemas.microsoft.com/office/drawing/2014/main" val="2422184342"/>
                    </a:ext>
                  </a:extLst>
                </a:gridCol>
              </a:tblGrid>
              <a:tr h="532577">
                <a:tc>
                  <a:txBody>
                    <a:bodyPr/>
                    <a:lstStyle/>
                    <a:p>
                      <a:pPr>
                        <a:lnSpc>
                          <a:spcPct val="107000"/>
                        </a:lnSpc>
                        <a:spcAft>
                          <a:spcPts val="600"/>
                        </a:spcAft>
                      </a:pPr>
                      <a:r>
                        <a:rPr lang="en-US" sz="800" b="1" cap="all" spc="60">
                          <a:solidFill>
                            <a:schemeClr val="tx1"/>
                          </a:solidFill>
                          <a:effectLst/>
                        </a:rPr>
                        <a:t>  Model</a:t>
                      </a:r>
                      <a:endParaRPr lang="en-IN"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36674" marB="36674" anchor="b"/>
                </a:tc>
                <a:tc>
                  <a:txBody>
                    <a:bodyPr/>
                    <a:lstStyle/>
                    <a:p>
                      <a:pPr>
                        <a:lnSpc>
                          <a:spcPct val="107000"/>
                        </a:lnSpc>
                        <a:spcAft>
                          <a:spcPts val="600"/>
                        </a:spcAft>
                      </a:pPr>
                      <a:r>
                        <a:rPr lang="en-US" sz="800" b="1" cap="all" spc="60">
                          <a:solidFill>
                            <a:schemeClr val="tx1"/>
                          </a:solidFill>
                          <a:effectLst/>
                        </a:rPr>
                        <a:t> Feature Engineering</a:t>
                      </a:r>
                      <a:endParaRPr lang="en-IN"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36674" marB="36674" anchor="b"/>
                </a:tc>
                <a:tc>
                  <a:txBody>
                    <a:bodyPr/>
                    <a:lstStyle/>
                    <a:p>
                      <a:pPr>
                        <a:lnSpc>
                          <a:spcPct val="107000"/>
                        </a:lnSpc>
                        <a:spcAft>
                          <a:spcPts val="600"/>
                        </a:spcAft>
                      </a:pPr>
                      <a:r>
                        <a:rPr lang="en-US" sz="800" b="1" cap="all" spc="60">
                          <a:solidFill>
                            <a:schemeClr val="tx1"/>
                          </a:solidFill>
                          <a:effectLst/>
                        </a:rPr>
                        <a:t> Mean Squared</a:t>
                      </a:r>
                      <a:endParaRPr lang="en-IN" sz="800" b="1" cap="all" spc="60">
                        <a:solidFill>
                          <a:schemeClr val="tx1"/>
                        </a:solidFill>
                        <a:effectLst/>
                      </a:endParaRPr>
                    </a:p>
                    <a:p>
                      <a:pPr>
                        <a:lnSpc>
                          <a:spcPct val="107000"/>
                        </a:lnSpc>
                        <a:spcAft>
                          <a:spcPts val="600"/>
                        </a:spcAft>
                      </a:pPr>
                      <a:r>
                        <a:rPr lang="en-US" sz="800" b="1" cap="all" spc="60">
                          <a:solidFill>
                            <a:schemeClr val="tx1"/>
                          </a:solidFill>
                          <a:effectLst/>
                        </a:rPr>
                        <a:t>Error</a:t>
                      </a:r>
                      <a:endParaRPr lang="en-IN"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36674" marB="36674" anchor="b"/>
                </a:tc>
                <a:tc>
                  <a:txBody>
                    <a:bodyPr/>
                    <a:lstStyle/>
                    <a:p>
                      <a:pPr>
                        <a:lnSpc>
                          <a:spcPct val="107000"/>
                        </a:lnSpc>
                        <a:spcAft>
                          <a:spcPts val="600"/>
                        </a:spcAft>
                      </a:pPr>
                      <a:r>
                        <a:rPr lang="en-US" sz="800" b="1" cap="all" spc="60">
                          <a:solidFill>
                            <a:schemeClr val="tx1"/>
                          </a:solidFill>
                          <a:effectLst/>
                        </a:rPr>
                        <a:t>  R Squared</a:t>
                      </a:r>
                      <a:endParaRPr lang="en-IN" sz="800" b="1" cap="all" spc="60">
                        <a:solidFill>
                          <a:schemeClr val="tx1"/>
                        </a:solidFill>
                        <a:effectLst/>
                      </a:endParaRPr>
                    </a:p>
                    <a:p>
                      <a:pPr>
                        <a:lnSpc>
                          <a:spcPct val="107000"/>
                        </a:lnSpc>
                        <a:spcAft>
                          <a:spcPts val="600"/>
                        </a:spcAft>
                      </a:pPr>
                      <a:r>
                        <a:rPr lang="en-US" sz="800" b="1" cap="all" spc="60">
                          <a:solidFill>
                            <a:schemeClr val="tx1"/>
                          </a:solidFill>
                          <a:effectLst/>
                        </a:rPr>
                        <a:t>  Score</a:t>
                      </a:r>
                      <a:endParaRPr lang="en-IN"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36674" marB="36674" anchor="b"/>
                </a:tc>
                <a:tc>
                  <a:txBody>
                    <a:bodyPr/>
                    <a:lstStyle/>
                    <a:p>
                      <a:pPr>
                        <a:lnSpc>
                          <a:spcPct val="107000"/>
                        </a:lnSpc>
                        <a:spcAft>
                          <a:spcPts val="600"/>
                        </a:spcAft>
                      </a:pPr>
                      <a:r>
                        <a:rPr lang="en-US" sz="800" b="1" cap="all" spc="60">
                          <a:solidFill>
                            <a:schemeClr val="tx1"/>
                          </a:solidFill>
                          <a:effectLst/>
                        </a:rPr>
                        <a:t> </a:t>
                      </a:r>
                      <a:endParaRPr lang="en-IN" sz="800" b="1" cap="all" spc="60">
                        <a:solidFill>
                          <a:schemeClr val="tx1"/>
                        </a:solidFill>
                        <a:effectLst/>
                      </a:endParaRPr>
                    </a:p>
                    <a:p>
                      <a:pPr>
                        <a:lnSpc>
                          <a:spcPct val="107000"/>
                        </a:lnSpc>
                        <a:spcAft>
                          <a:spcPts val="600"/>
                        </a:spcAft>
                      </a:pPr>
                      <a:r>
                        <a:rPr lang="en-US" sz="800" b="1" cap="all" spc="60">
                          <a:solidFill>
                            <a:schemeClr val="tx1"/>
                          </a:solidFill>
                          <a:effectLst/>
                        </a:rPr>
                        <a:t> Accuracy</a:t>
                      </a:r>
                      <a:endParaRPr lang="en-IN" sz="800" b="1" cap="all" spc="6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36674" marB="36674" anchor="b"/>
                </a:tc>
                <a:extLst>
                  <a:ext uri="{0D108BD9-81ED-4DB2-BD59-A6C34878D82A}">
                    <a16:rowId xmlns:a16="http://schemas.microsoft.com/office/drawing/2014/main" val="4063479805"/>
                  </a:ext>
                </a:extLst>
              </a:tr>
              <a:tr h="257394">
                <a:tc rowSpan="6">
                  <a:txBody>
                    <a:bodyPr/>
                    <a:lstStyle/>
                    <a:p>
                      <a:pPr>
                        <a:lnSpc>
                          <a:spcPct val="107000"/>
                        </a:lnSpc>
                        <a:spcAft>
                          <a:spcPts val="600"/>
                        </a:spcAft>
                      </a:pPr>
                      <a:r>
                        <a:rPr lang="en-US" sz="800" b="1" cap="none" spc="0">
                          <a:solidFill>
                            <a:schemeClr val="tx1"/>
                          </a:solidFill>
                          <a:effectLst/>
                        </a:rPr>
                        <a:t> </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Gradient</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Boosting</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Regression</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Model</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K = 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4689954366.56</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0.572450</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57.25 %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3721002253"/>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4</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4691351252.52</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0.572323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57.23 %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3223316748"/>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5</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dirty="0">
                          <a:solidFill>
                            <a:schemeClr val="tx1"/>
                          </a:solidFill>
                          <a:effectLst/>
                        </a:rPr>
                        <a:t>  4651621664.73</a:t>
                      </a:r>
                      <a:endParaRPr lang="en-IN" sz="9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0.5759450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57.59 %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1301675706"/>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6</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4651487603.76</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0.575957</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57.6 %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3977325793"/>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PCA</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4468413418.89</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0.592646</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59.26 %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3063475972"/>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LDA</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8283375210.57</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0.244864</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24.49 %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2175595704"/>
                  </a:ext>
                </a:extLst>
              </a:tr>
              <a:tr h="257394">
                <a:tc rowSpan="6">
                  <a:txBody>
                    <a:bodyPr/>
                    <a:lstStyle/>
                    <a:p>
                      <a:pPr>
                        <a:lnSpc>
                          <a:spcPct val="107000"/>
                        </a:lnSpc>
                        <a:spcAft>
                          <a:spcPts val="600"/>
                        </a:spcAft>
                      </a:pPr>
                      <a:r>
                        <a:rPr lang="en-US" sz="800" b="1" cap="none" spc="0">
                          <a:solidFill>
                            <a:schemeClr val="tx1"/>
                          </a:solidFill>
                          <a:effectLst/>
                        </a:rPr>
                        <a:t> </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 </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K Neighbor</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Regression </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Model</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K = 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4358090945.67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0.602704</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60.27 %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3227602535"/>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4</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4620176737.24</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0.578811</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57.88 %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3262212509"/>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5</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4353191882.72</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0.603150</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60.32 %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1985825509"/>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6</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4353191882.72</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0.603150</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60.32 %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1183986970"/>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PCA</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2828647999.62</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0.742132</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74.21 %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1162796849"/>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LDA</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6685534694.59</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0.390527</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39.05 %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3232025428"/>
                  </a:ext>
                </a:extLst>
              </a:tr>
              <a:tr h="257394">
                <a:tc rowSpan="6">
                  <a:txBody>
                    <a:bodyPr/>
                    <a:lstStyle/>
                    <a:p>
                      <a:pPr>
                        <a:lnSpc>
                          <a:spcPct val="107000"/>
                        </a:lnSpc>
                        <a:spcAft>
                          <a:spcPts val="600"/>
                        </a:spcAft>
                      </a:pPr>
                      <a:r>
                        <a:rPr lang="en-US" sz="800" b="1" cap="none" spc="0">
                          <a:solidFill>
                            <a:schemeClr val="tx1"/>
                          </a:solidFill>
                          <a:effectLst/>
                        </a:rPr>
                        <a:t> </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Linear </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Regression</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Model</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K = 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10869082765.09</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0.0091438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0.91 %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2758635204"/>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4</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10857343649.72</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0.010213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1.02 %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502894916"/>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5</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10857354163.93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0.010213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1.02 %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880063902"/>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6</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10857354163.93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0.010213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1.02 %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2252866373"/>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PCA</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10857162242.02</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0.010230</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1.02 %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2999799801"/>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LDA</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10857162242.02</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0.010230</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1.02 %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2494830568"/>
                  </a:ext>
                </a:extLst>
              </a:tr>
              <a:tr h="257394">
                <a:tc rowSpan="6">
                  <a:txBody>
                    <a:bodyPr/>
                    <a:lstStyle/>
                    <a:p>
                      <a:pPr>
                        <a:lnSpc>
                          <a:spcPct val="107000"/>
                        </a:lnSpc>
                        <a:spcAft>
                          <a:spcPts val="600"/>
                        </a:spcAft>
                      </a:pPr>
                      <a:r>
                        <a:rPr lang="en-US" sz="800" b="1" cap="none" spc="0">
                          <a:solidFill>
                            <a:schemeClr val="tx1"/>
                          </a:solidFill>
                          <a:effectLst/>
                        </a:rPr>
                        <a:t> </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Random</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Forest</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Regression</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Model</a:t>
                      </a:r>
                      <a:endParaRPr lang="en-IN" sz="800" b="1" cap="none" spc="0">
                        <a:solidFill>
                          <a:schemeClr val="tx1"/>
                        </a:solidFill>
                        <a:effectLst/>
                      </a:endParaRPr>
                    </a:p>
                    <a:p>
                      <a:pPr>
                        <a:lnSpc>
                          <a:spcPct val="107000"/>
                        </a:lnSpc>
                        <a:spcAft>
                          <a:spcPts val="600"/>
                        </a:spcAft>
                      </a:pPr>
                      <a:r>
                        <a:rPr lang="en-US" sz="800" b="1" cap="none" spc="0">
                          <a:solidFill>
                            <a:schemeClr val="tx1"/>
                          </a:solidFill>
                          <a:effectLst/>
                        </a:rPr>
                        <a:t> </a:t>
                      </a:r>
                      <a:endParaRPr lang="en-IN" sz="8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K = 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3751661185.88</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0.657988</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65.8 %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1822034028"/>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4</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4116258138.62</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0.624750</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62.48 %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2418240845"/>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K = 5</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3362184729.95</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0.693493</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69.35 %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135302643"/>
                  </a:ext>
                </a:extLst>
              </a:tr>
              <a:tr h="257394">
                <a:tc vMerge="1">
                  <a:txBody>
                    <a:bodyPr/>
                    <a:lstStyle/>
                    <a:p>
                      <a:endParaRPr lang="en-IN"/>
                    </a:p>
                  </a:txBody>
                  <a:tcPr/>
                </a:tc>
                <a:tc>
                  <a:txBody>
                    <a:bodyPr/>
                    <a:lstStyle/>
                    <a:p>
                      <a:pPr>
                        <a:lnSpc>
                          <a:spcPct val="107000"/>
                        </a:lnSpc>
                        <a:spcAft>
                          <a:spcPts val="600"/>
                        </a:spcAft>
                      </a:pPr>
                      <a:r>
                        <a:rPr lang="en-US" sz="900" cap="none" spc="0" dirty="0">
                          <a:solidFill>
                            <a:schemeClr val="tx1"/>
                          </a:solidFill>
                          <a:effectLst/>
                        </a:rPr>
                        <a:t>    K = 6</a:t>
                      </a:r>
                      <a:endParaRPr lang="en-IN" sz="9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1504170913.24</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0.862875</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86.29 %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2712793121"/>
                  </a:ext>
                </a:extLst>
              </a:tr>
              <a:tr h="257394">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PCA</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2055588563.91</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0.812606</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81.26 %</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152965388"/>
                  </a:ext>
                </a:extLst>
              </a:tr>
              <a:tr h="212312">
                <a:tc vMerge="1">
                  <a:txBody>
                    <a:bodyPr/>
                    <a:lstStyle/>
                    <a:p>
                      <a:endParaRPr lang="en-IN"/>
                    </a:p>
                  </a:txBody>
                  <a:tcPr/>
                </a:tc>
                <a:tc>
                  <a:txBody>
                    <a:bodyPr/>
                    <a:lstStyle/>
                    <a:p>
                      <a:pPr>
                        <a:lnSpc>
                          <a:spcPct val="107000"/>
                        </a:lnSpc>
                        <a:spcAft>
                          <a:spcPts val="600"/>
                        </a:spcAft>
                      </a:pPr>
                      <a:r>
                        <a:rPr lang="en-US" sz="900" cap="none" spc="0">
                          <a:solidFill>
                            <a:schemeClr val="tx1"/>
                          </a:solidFill>
                          <a:effectLst/>
                        </a:rPr>
                        <a:t>    LDA</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3516979397.51</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a:solidFill>
                            <a:schemeClr val="tx1"/>
                          </a:solidFill>
                          <a:effectLst/>
                        </a:rPr>
                        <a:t>   0.679382</a:t>
                      </a:r>
                      <a:endParaRPr lang="en-IN" sz="9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tc>
                  <a:txBody>
                    <a:bodyPr/>
                    <a:lstStyle/>
                    <a:p>
                      <a:pPr>
                        <a:lnSpc>
                          <a:spcPct val="107000"/>
                        </a:lnSpc>
                        <a:spcAft>
                          <a:spcPts val="600"/>
                        </a:spcAft>
                      </a:pPr>
                      <a:r>
                        <a:rPr lang="en-US" sz="900" cap="none" spc="0" dirty="0">
                          <a:solidFill>
                            <a:schemeClr val="tx1"/>
                          </a:solidFill>
                          <a:effectLst/>
                        </a:rPr>
                        <a:t>   67.94 %</a:t>
                      </a:r>
                      <a:endParaRPr lang="en-IN" sz="9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604" marR="18604" marT="0" marB="36674"/>
                </a:tc>
                <a:extLst>
                  <a:ext uri="{0D108BD9-81ED-4DB2-BD59-A6C34878D82A}">
                    <a16:rowId xmlns:a16="http://schemas.microsoft.com/office/drawing/2014/main" val="2987082981"/>
                  </a:ext>
                </a:extLst>
              </a:tr>
            </a:tbl>
          </a:graphicData>
        </a:graphic>
      </p:graphicFrame>
    </p:spTree>
    <p:extLst>
      <p:ext uri="{BB962C8B-B14F-4D97-AF65-F5344CB8AC3E}">
        <p14:creationId xmlns:p14="http://schemas.microsoft.com/office/powerpoint/2010/main" val="20339722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TotalTime>
  <Words>2325</Words>
  <Application>Microsoft Office PowerPoint</Application>
  <PresentationFormat>Widescreen</PresentationFormat>
  <Paragraphs>347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Calibri</vt:lpstr>
      <vt:lpstr>Symbol</vt:lpstr>
      <vt:lpstr>Times New Roman</vt:lpstr>
      <vt:lpstr>Office Theme</vt:lpstr>
      <vt:lpstr>UCS2612 - Machine Learning Lab Mini Project  Project Title :  Predicting the Candidates vote in Indian general Election</vt:lpstr>
      <vt:lpstr>Problem Statement</vt:lpstr>
      <vt:lpstr>Domain</vt:lpstr>
      <vt:lpstr>Objectives</vt:lpstr>
      <vt:lpstr>PowerPoint Presentation</vt:lpstr>
      <vt:lpstr>System Architecture</vt:lpstr>
      <vt:lpstr>Steps In Building Model</vt:lpstr>
      <vt:lpstr>Steps In Building Model</vt:lpstr>
      <vt:lpstr>Comparison of Four Models</vt:lpstr>
      <vt:lpstr>Based On Accuracy</vt:lpstr>
      <vt:lpstr>Comparison of Four Models</vt:lpstr>
      <vt:lpstr>Based On Accuracy</vt:lpstr>
      <vt:lpstr>Based On Fitting</vt:lpstr>
      <vt:lpstr>Comparison of Four Models</vt:lpstr>
      <vt:lpstr>Comparison of Four Models</vt:lpstr>
      <vt:lpstr>Inferences</vt:lpstr>
      <vt:lpstr>Inferences</vt:lpstr>
      <vt:lpstr>Impact of Project on Society</vt:lpstr>
      <vt:lpstr>Conclusion</vt:lpstr>
      <vt:lpstr>Future Work</vt:lpstr>
      <vt:lpstr>Future Work</vt:lpstr>
      <vt:lpstr>Learning Outcome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UCS2612 - Machine Learning Lab Mini Project  Project Title :  Predicting the Candidates vote in Indian general Election</dc:title>
  <dc:creator>Mega V</dc:creator>
  <cp:lastModifiedBy>Mega V</cp:lastModifiedBy>
  <cp:revision>1</cp:revision>
  <dcterms:created xsi:type="dcterms:W3CDTF">2024-05-08T03:27:18Z</dcterms:created>
  <dcterms:modified xsi:type="dcterms:W3CDTF">2024-05-08T05:49:56Z</dcterms:modified>
</cp:coreProperties>
</file>