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3" r:id="rId4"/>
    <p:sldId id="303" r:id="rId5"/>
    <p:sldId id="305" r:id="rId6"/>
    <p:sldId id="304" r:id="rId7"/>
    <p:sldId id="287" r:id="rId8"/>
    <p:sldId id="296" r:id="rId9"/>
    <p:sldId id="299" r:id="rId10"/>
    <p:sldId id="298" r:id="rId11"/>
    <p:sldId id="300" r:id="rId12"/>
    <p:sldId id="301" r:id="rId13"/>
    <p:sldId id="297" r:id="rId14"/>
    <p:sldId id="282" r:id="rId15"/>
    <p:sldId id="283" r:id="rId16"/>
    <p:sldId id="286" r:id="rId17"/>
    <p:sldId id="302" r:id="rId18"/>
    <p:sldId id="289" r:id="rId19"/>
    <p:sldId id="2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14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5577A-1492-5CFB-E8B2-36764ED68A32}" v="387" dt="2025-04-23T11:43:33.092"/>
    <p1510:client id="{8608BDA3-2251-5C86-E497-A95A8236F69E}" v="17" dt="2025-04-23T11:49:49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410BB7-D9A6-AA9E-3230-BBD1CB7292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 descr="A picture containing drawing">
            <a:extLst>
              <a:ext uri="{FF2B5EF4-FFF2-40B4-BE49-F238E27FC236}">
                <a16:creationId xmlns:a16="http://schemas.microsoft.com/office/drawing/2014/main" id="{ED0F4690-827E-99E4-3014-C130CD0CEB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525805" y="2876438"/>
            <a:ext cx="4720751" cy="11361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34B1CD-6698-77DC-92B1-7792B9201112}"/>
              </a:ext>
            </a:extLst>
          </p:cNvPr>
          <p:cNvCxnSpPr/>
          <p:nvPr userDrawn="1"/>
        </p:nvCxnSpPr>
        <p:spPr>
          <a:xfrm>
            <a:off x="6113835" y="2176248"/>
            <a:ext cx="0" cy="25696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277E68-C3D6-93CD-948E-B47BB87672FE}"/>
              </a:ext>
            </a:extLst>
          </p:cNvPr>
          <p:cNvSpPr txBox="1"/>
          <p:nvPr userDrawn="1"/>
        </p:nvSpPr>
        <p:spPr>
          <a:xfrm>
            <a:off x="7292048" y="3250246"/>
            <a:ext cx="4015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School of AI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90F28-5C2F-3AF2-8312-C5FB519135F1}"/>
              </a:ext>
            </a:extLst>
          </p:cNvPr>
          <p:cNvSpPr txBox="1">
            <a:spLocks/>
          </p:cNvSpPr>
          <p:nvPr userDrawn="1"/>
        </p:nvSpPr>
        <p:spPr>
          <a:xfrm>
            <a:off x="875236" y="50929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en-US" sz="32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39BC5A-CFE3-9C7B-8F3A-2719BEDF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21" y="474453"/>
            <a:ext cx="10515600" cy="1095556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883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35063-331A-4632-BA06-8077A63C53D8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89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35063-331A-4632-BA06-8077A63C53D8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75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25867C-1C39-CE78-DD34-F1592BA4AEBB}"/>
              </a:ext>
            </a:extLst>
          </p:cNvPr>
          <p:cNvSpPr/>
          <p:nvPr userDrawn="1"/>
        </p:nvSpPr>
        <p:spPr>
          <a:xfrm>
            <a:off x="0" y="1"/>
            <a:ext cx="12192000" cy="1439333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96" y="73211"/>
            <a:ext cx="11947585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22" y="1466491"/>
            <a:ext cx="11950460" cy="48911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7709" y="6364978"/>
            <a:ext cx="2743200" cy="365125"/>
          </a:xfrm>
        </p:spPr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07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037" y="172528"/>
            <a:ext cx="11800936" cy="618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66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21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41D46A-3397-65AC-A62D-D953DA3374F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633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64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17" y="1423358"/>
            <a:ext cx="5916283" cy="495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4732"/>
            <a:ext cx="5930660" cy="4960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58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35063-331A-4632-BA06-8077A63C53D8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7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35063-331A-4632-BA06-8077A63C53D8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56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35063-331A-4632-BA06-8077A63C53D8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41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A39F6B5-49F2-4192-7516-544D643D5C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114F"/>
          </a:solidFill>
          <a:ln>
            <a:solidFill>
              <a:srgbClr val="B811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3283A-E272-8F1E-0E55-C19E65D9F42B}"/>
              </a:ext>
            </a:extLst>
          </p:cNvPr>
          <p:cNvSpPr/>
          <p:nvPr userDrawn="1"/>
        </p:nvSpPr>
        <p:spPr>
          <a:xfrm>
            <a:off x="115768" y="69574"/>
            <a:ext cx="12006469" cy="6718852"/>
          </a:xfrm>
          <a:prstGeom prst="rect">
            <a:avLst/>
          </a:prstGeom>
          <a:solidFill>
            <a:schemeClr val="bg1"/>
          </a:solidFill>
          <a:ln>
            <a:solidFill>
              <a:srgbClr val="B811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519" y="80456"/>
            <a:ext cx="119849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19" y="1420183"/>
            <a:ext cx="11996467" cy="4963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5219" y="63908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27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7" r:id="rId4"/>
    <p:sldLayoutId id="2147483663" r:id="rId5"/>
    <p:sldLayoutId id="2147483664" r:id="rId6"/>
    <p:sldLayoutId id="2147483665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DCB8-E70B-3924-347A-CA58E4DF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685" y="5231180"/>
            <a:ext cx="10515600" cy="1095556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Gesture Driven Object Manipulation using </a:t>
            </a:r>
            <a:br>
              <a:rPr lang="en-US">
                <a:latin typeface="Times New Roman"/>
                <a:cs typeface="Times New Roman"/>
              </a:rPr>
            </a:br>
            <a:r>
              <a:rPr lang="en-US">
                <a:latin typeface="Times New Roman"/>
                <a:cs typeface="Times New Roman"/>
              </a:rPr>
              <a:t>YOLO in Unity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262FC-04B3-1213-EBF4-38DB0FB7E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62" y="561984"/>
            <a:ext cx="10516511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6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7D26E-9492-751B-6DB5-5FBB074F7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13DA-F069-E7CF-0380-2EC7C04A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How YOLO works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4716E-CB7F-DD03-5EB8-F72074FF6BB1}"/>
              </a:ext>
            </a:extLst>
          </p:cNvPr>
          <p:cNvSpPr txBox="1"/>
          <p:nvPr/>
        </p:nvSpPr>
        <p:spPr>
          <a:xfrm>
            <a:off x="131525" y="1394564"/>
            <a:ext cx="11532294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000" dirty="0">
                <a:ea typeface="Calibri"/>
                <a:cs typeface="Calibri"/>
              </a:rPr>
              <a:t>Activation Functions</a:t>
            </a:r>
            <a:endParaRPr lang="en-US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000" dirty="0">
                <a:ea typeface="Calibri"/>
                <a:cs typeface="Calibri"/>
              </a:rPr>
              <a:t>Non Max </a:t>
            </a:r>
            <a:r>
              <a:rPr lang="en-US" sz="2000" dirty="0" err="1">
                <a:ea typeface="Calibri"/>
                <a:cs typeface="Calibri"/>
              </a:rPr>
              <a:t>Supression</a:t>
            </a:r>
            <a:r>
              <a:rPr lang="en-US" sz="2000" dirty="0">
                <a:ea typeface="Calibri"/>
                <a:cs typeface="Calibri"/>
              </a:rPr>
              <a:t>:</a:t>
            </a: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</p:txBody>
      </p:sp>
      <p:pic>
        <p:nvPicPr>
          <p:cNvPr id="3" name="Picture 2" descr="A dog sitting next to a bicycle&#10;&#10;AI-generated content may be incorrect.">
            <a:extLst>
              <a:ext uri="{FF2B5EF4-FFF2-40B4-BE49-F238E27FC236}">
                <a16:creationId xmlns:a16="http://schemas.microsoft.com/office/drawing/2014/main" id="{3B08BD59-8176-12DC-B45B-425188C17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210" y="1907574"/>
            <a:ext cx="4114800" cy="3438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B3B476-D563-6313-C735-5E5C87E79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14" y="3062289"/>
            <a:ext cx="1743075" cy="733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3247F-F9D1-3B7F-9A92-45716F440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651" y="2346477"/>
            <a:ext cx="2162175" cy="390525"/>
          </a:xfrm>
          <a:prstGeom prst="rect">
            <a:avLst/>
          </a:prstGeom>
        </p:spPr>
      </p:pic>
      <p:pic>
        <p:nvPicPr>
          <p:cNvPr id="12" name="Picture 11" descr="A math formula with black text&#10;&#10;AI-generated content may be incorrect.">
            <a:extLst>
              <a:ext uri="{FF2B5EF4-FFF2-40B4-BE49-F238E27FC236}">
                <a16:creationId xmlns:a16="http://schemas.microsoft.com/office/drawing/2014/main" id="{3B7BBEFA-13B4-1A68-FA1C-4151BD5E9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367" y="4991882"/>
            <a:ext cx="28765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54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23C2B-C407-F46E-3256-31804352A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F73E-8F4F-39B3-A30C-7747077B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How YOLO works :-(Neck (FPN +PAN))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7B808-2AEC-9C18-2F35-8B240696A78B}"/>
              </a:ext>
            </a:extLst>
          </p:cNvPr>
          <p:cNvSpPr txBox="1"/>
          <p:nvPr/>
        </p:nvSpPr>
        <p:spPr>
          <a:xfrm>
            <a:off x="152401" y="1509386"/>
            <a:ext cx="11511418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Calibri"/>
                <a:cs typeface="Calibri"/>
              </a:rPr>
              <a:t>Before the batch of images are sent to the neck layers SPP is done:-</a:t>
            </a:r>
          </a:p>
          <a:p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000">
                <a:ea typeface="Calibri"/>
                <a:cs typeface="Calibri"/>
              </a:rPr>
              <a:t>SPP (Spatial Pyramid Pooling): for </a:t>
            </a:r>
            <a:r>
              <a:rPr lang="en-US" sz="2000" err="1">
                <a:ea typeface="Calibri"/>
                <a:cs typeface="Calibri"/>
              </a:rPr>
              <a:t>downsampling</a:t>
            </a:r>
            <a:r>
              <a:rPr lang="en-US" sz="2000">
                <a:ea typeface="Calibri"/>
                <a:cs typeface="Calibri"/>
              </a:rPr>
              <a:t>/reducing image size</a:t>
            </a:r>
          </a:p>
          <a:p>
            <a:pPr>
              <a:buFont typeface=""/>
              <a:buChar char="•"/>
            </a:pPr>
            <a:r>
              <a:rPr lang="en-US" sz="2000">
                <a:ea typeface="Calibri"/>
                <a:cs typeface="Calibri"/>
              </a:rPr>
              <a:t>Uses different sized filters for extracting different levels of abstract information. </a:t>
            </a:r>
          </a:p>
          <a:p>
            <a:pPr>
              <a:buFont typeface=""/>
              <a:buChar char="•"/>
            </a:pPr>
            <a:r>
              <a:rPr lang="en-US" sz="2000">
                <a:ea typeface="Calibri"/>
                <a:cs typeface="Calibri"/>
              </a:rPr>
              <a:t>Smaller filters/kernels get more details</a:t>
            </a:r>
          </a:p>
          <a:p>
            <a:pPr>
              <a:buFont typeface=""/>
              <a:buChar char="•"/>
            </a:pPr>
            <a:r>
              <a:rPr lang="en-US" sz="2000">
                <a:ea typeface="Calibri"/>
                <a:cs typeface="Calibri"/>
              </a:rPr>
              <a:t>Combine all the pooled feature maps by adjusting sizes</a:t>
            </a: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The </a:t>
            </a:r>
            <a:r>
              <a:rPr lang="en-US" sz="2000" b="1">
                <a:ea typeface="+mn-lt"/>
                <a:cs typeface="+mn-lt"/>
              </a:rPr>
              <a:t>Neck</a:t>
            </a:r>
            <a:r>
              <a:rPr lang="en-US" sz="2000">
                <a:ea typeface="+mn-lt"/>
                <a:cs typeface="+mn-lt"/>
              </a:rPr>
              <a:t> in YOLOv5 is responsible for multi-scale feature fusion, helping to detect objects of different sizes. It consists of: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⃣ FPN (Feature Pyramid Network)- </a:t>
            </a:r>
            <a:r>
              <a:rPr lang="en-US" sz="2000" dirty="0" err="1">
                <a:ea typeface="+mn-lt"/>
                <a:cs typeface="+mn-lt"/>
              </a:rPr>
              <a:t>Upsamples</a:t>
            </a:r>
            <a:r>
              <a:rPr lang="en-US" sz="2000" dirty="0">
                <a:ea typeface="+mn-lt"/>
                <a:cs typeface="+mn-lt"/>
              </a:rPr>
              <a:t> deeper layers and merges them with earlier layers 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>
                <a:ea typeface="+mn-lt"/>
                <a:cs typeface="+mn-lt"/>
              </a:rPr>
              <a:t> PAN (Path Aggregation Network))- Enhances spatial details by reintroducing low-level features 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These structures combine feature maps from different layers of the Backbone + SPP to ensure that both small and large objects are well detected.</a:t>
            </a:r>
            <a:endParaRPr lang="en-US"/>
          </a:p>
          <a:p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087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EF36-7776-AC03-FC21-D3F9D594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How YOLO works :- (Head &amp; NMS 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78F9D-8FAF-79B2-CA7E-2478DBBC6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Once the </a:t>
            </a:r>
            <a:r>
              <a:rPr lang="en-US" sz="2000" b="1">
                <a:latin typeface="Times New Roman"/>
                <a:cs typeface="Times New Roman"/>
              </a:rPr>
              <a:t>Neck (FPN + PAN)</a:t>
            </a:r>
            <a:r>
              <a:rPr lang="en-US" sz="2000">
                <a:latin typeface="Times New Roman"/>
                <a:cs typeface="Times New Roman"/>
              </a:rPr>
              <a:t> processes multi-scale feature maps, the </a:t>
            </a:r>
            <a:r>
              <a:rPr lang="en-US" sz="2000" b="1">
                <a:latin typeface="Times New Roman"/>
                <a:cs typeface="Times New Roman"/>
              </a:rPr>
              <a:t>Head</a:t>
            </a:r>
            <a:r>
              <a:rPr lang="en-US" sz="2000">
                <a:latin typeface="Times New Roman"/>
                <a:cs typeface="Times New Roman"/>
              </a:rPr>
              <a:t> takes these features and does the following:-</a:t>
            </a:r>
            <a:endParaRPr lang="en-US"/>
          </a:p>
          <a:p>
            <a:pPr>
              <a:buFont typeface="Arial"/>
              <a:buChar char="•"/>
            </a:pPr>
            <a:r>
              <a:rPr lang="en-US" sz="2000">
                <a:latin typeface="Times New Roman"/>
                <a:cs typeface="Times New Roman"/>
              </a:rPr>
              <a:t>Predictions are made (bounding boxes, </a:t>
            </a:r>
            <a:r>
              <a:rPr lang="en-US" sz="2000" err="1">
                <a:latin typeface="Times New Roman"/>
                <a:cs typeface="Times New Roman"/>
              </a:rPr>
              <a:t>objectness</a:t>
            </a:r>
            <a:r>
              <a:rPr lang="en-US" sz="2000">
                <a:latin typeface="Times New Roman"/>
                <a:cs typeface="Times New Roman"/>
              </a:rPr>
              <a:t>, and class scores).</a:t>
            </a:r>
          </a:p>
          <a:p>
            <a:pPr>
              <a:buFont typeface="Arial"/>
              <a:buChar char="•"/>
            </a:pPr>
            <a:r>
              <a:rPr lang="en-US" sz="2000" b="1">
                <a:latin typeface="Times New Roman"/>
                <a:cs typeface="Times New Roman"/>
              </a:rPr>
              <a:t>Weights are applied</a:t>
            </a:r>
            <a:r>
              <a:rPr lang="en-US" sz="2000">
                <a:latin typeface="Times New Roman"/>
                <a:cs typeface="Times New Roman"/>
              </a:rPr>
              <a:t> from the trained model to generate meaningful detections.</a:t>
            </a:r>
          </a:p>
          <a:p>
            <a:pPr>
              <a:buFont typeface="Arial"/>
              <a:buChar char="•"/>
            </a:pPr>
            <a:r>
              <a:rPr lang="en-US" sz="2000" b="1">
                <a:latin typeface="Times New Roman"/>
                <a:cs typeface="Times New Roman"/>
              </a:rPr>
              <a:t>Loss is calculated</a:t>
            </a:r>
            <a:r>
              <a:rPr lang="en-US" sz="2000">
                <a:latin typeface="Times New Roman"/>
                <a:cs typeface="Times New Roman"/>
              </a:rPr>
              <a:t> during training to optimize the mode</a:t>
            </a:r>
          </a:p>
          <a:p>
            <a:pPr marL="0" indent="0">
              <a:buNone/>
            </a:pPr>
            <a:endParaRPr lang="en-US" sz="2000"/>
          </a:p>
          <a:p>
            <a:pPr>
              <a:buNone/>
            </a:pPr>
            <a:r>
              <a:rPr lang="en-US" sz="2000" b="1">
                <a:latin typeface="Times New Roman"/>
                <a:cs typeface="Times New Roman"/>
              </a:rPr>
              <a:t>NMS(Non –Max Suppression) 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2000">
                <a:latin typeface="Times New Roman"/>
                <a:cs typeface="Times New Roman"/>
              </a:rPr>
              <a:t>The Head may predict multiple overlapping boxes for the same object.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2000" b="1">
                <a:latin typeface="Times New Roman"/>
                <a:cs typeface="Times New Roman"/>
              </a:rPr>
              <a:t>NMS keeps only the most confident detection</a:t>
            </a:r>
            <a:r>
              <a:rPr lang="en-US" sz="2000">
                <a:latin typeface="Times New Roman"/>
                <a:cs typeface="Times New Roman"/>
              </a:rPr>
              <a:t> for each object. It does the Following:-</a:t>
            </a:r>
            <a:endParaRPr lang="en-US" sz="2000"/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  1) Remove low-confidence boxes</a:t>
            </a:r>
            <a:endParaRPr lang="en-US" sz="2000"/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  2) Sort by confidence (Prioritize best detections)</a:t>
            </a:r>
            <a:endParaRPr lang="en-US" sz="2000"/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  3) Compute </a:t>
            </a:r>
            <a:r>
              <a:rPr lang="en-US" sz="2000" err="1">
                <a:latin typeface="Times New Roman"/>
                <a:cs typeface="Times New Roman"/>
              </a:rPr>
              <a:t>IoU</a:t>
            </a:r>
            <a:endParaRPr lang="en-US" sz="2000" err="1"/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  4) Suppress Overlapping Boxes (If </a:t>
            </a:r>
            <a:r>
              <a:rPr lang="en-US" sz="2000" err="1">
                <a:latin typeface="Times New Roman"/>
                <a:cs typeface="Times New Roman"/>
              </a:rPr>
              <a:t>IoU</a:t>
            </a:r>
            <a:r>
              <a:rPr lang="en-US" sz="2000">
                <a:latin typeface="Times New Roman"/>
                <a:cs typeface="Times New Roman"/>
              </a:rPr>
              <a:t> &gt; </a:t>
            </a:r>
            <a:r>
              <a:rPr lang="en-US" sz="2000" err="1">
                <a:latin typeface="Times New Roman"/>
                <a:cs typeface="Times New Roman"/>
              </a:rPr>
              <a:t>IoU</a:t>
            </a:r>
            <a:r>
              <a:rPr lang="en-US" sz="2000">
                <a:latin typeface="Times New Roman"/>
                <a:cs typeface="Times New Roman"/>
              </a:rPr>
              <a:t> threshold, discard the lower-confidence box.)</a:t>
            </a:r>
            <a:endParaRPr lang="en-US" sz="2000"/>
          </a:p>
          <a:p>
            <a:pPr marL="0" indent="0">
              <a:buFont typeface="Arial"/>
              <a:buNone/>
            </a:pPr>
            <a:endParaRPr lang="en-US" sz="20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D22F1-A48B-4AED-F869-1AD3683E9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BDAB-0C51-62DE-756B-A96549D3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How YOLO works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FB26CA-A491-5115-B187-838324F6F146}"/>
              </a:ext>
            </a:extLst>
          </p:cNvPr>
          <p:cNvSpPr txBox="1"/>
          <p:nvPr/>
        </p:nvSpPr>
        <p:spPr>
          <a:xfrm>
            <a:off x="340291" y="1394564"/>
            <a:ext cx="11314195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2000" dirty="0">
                <a:ea typeface="Calibri"/>
                <a:cs typeface="Calibri"/>
              </a:rPr>
              <a:t>Back propagation: Gradient Descent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 (error)</a:t>
            </a:r>
            <a:endParaRPr lang="en-US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000" dirty="0">
                <a:ea typeface="Calibri"/>
                <a:cs typeface="Calibri"/>
              </a:rPr>
              <a:t>Errors:</a:t>
            </a:r>
          </a:p>
          <a:p>
            <a:endParaRPr lang="en-US" sz="2000">
              <a:ea typeface="+mn-lt"/>
              <a:cs typeface="+mn-lt"/>
            </a:endParaRPr>
          </a:p>
          <a:p>
            <a:pPr>
              <a:buFont typeface=""/>
              <a:buChar char="•"/>
            </a:pPr>
            <a:r>
              <a:rPr lang="en-US" sz="2000" dirty="0">
                <a:ea typeface="+mn-lt"/>
                <a:cs typeface="+mn-lt"/>
              </a:rPr>
              <a:t>Bounding Box Loss: </a:t>
            </a:r>
          </a:p>
          <a:p>
            <a:pPr>
              <a:buFont typeface="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buFont typeface="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buFont typeface=""/>
              <a:buChar char="•"/>
            </a:pPr>
            <a:r>
              <a:rPr lang="en-US" sz="2000" dirty="0">
                <a:ea typeface="+mn-lt"/>
                <a:cs typeface="+mn-lt"/>
              </a:rPr>
              <a:t> Confidence Loss </a:t>
            </a:r>
          </a:p>
          <a:p>
            <a:pPr>
              <a:buFont typeface="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000" dirty="0">
                <a:ea typeface="Calibri"/>
                <a:cs typeface="Calibri"/>
              </a:rPr>
              <a:t>Classification loss  </a:t>
            </a: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ea typeface="Calibri"/>
                <a:cs typeface="Calibri"/>
              </a:rPr>
              <a:t>After all these steps the a little bit of post processing is done and then classification results </a:t>
            </a:r>
            <a:r>
              <a:rPr lang="en-US" sz="2000" dirty="0">
                <a:ea typeface="+mn-lt"/>
                <a:cs typeface="+mn-lt"/>
              </a:rPr>
              <a:t>are sent to external systems for </a:t>
            </a:r>
            <a:r>
              <a:rPr lang="en-US" sz="2000" dirty="0" err="1">
                <a:ea typeface="+mn-lt"/>
                <a:cs typeface="+mn-lt"/>
              </a:rPr>
              <a:t>veiwing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endParaRPr lang="en-US" sz="2000">
              <a:ea typeface="Calibri"/>
              <a:cs typeface="Calibri"/>
            </a:endParaRPr>
          </a:p>
        </p:txBody>
      </p:sp>
      <p:pic>
        <p:nvPicPr>
          <p:cNvPr id="3" name="Picture 2" descr="A dog sitting next to a bicycle&#10;&#10;AI-generated content may be incorrect.">
            <a:extLst>
              <a:ext uri="{FF2B5EF4-FFF2-40B4-BE49-F238E27FC236}">
                <a16:creationId xmlns:a16="http://schemas.microsoft.com/office/drawing/2014/main" id="{974FEA55-A0E0-9181-D8DF-4982E1007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484" y="1716000"/>
            <a:ext cx="4114800" cy="3438525"/>
          </a:xfrm>
          <a:prstGeom prst="rect">
            <a:avLst/>
          </a:prstGeom>
        </p:spPr>
      </p:pic>
      <p:pic>
        <p:nvPicPr>
          <p:cNvPr id="7" name="Picture 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1CCFD74F-549C-2685-3225-1C3A6CEFF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569" y="3070888"/>
            <a:ext cx="2667000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6806CA-F2AE-9414-85BA-AD381B388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521" y="4203333"/>
            <a:ext cx="3457575" cy="361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CDC4A-5B43-A61F-9B58-EF3499EE4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85" y="1815034"/>
            <a:ext cx="5762625" cy="409575"/>
          </a:xfrm>
          <a:prstGeom prst="rect">
            <a:avLst/>
          </a:prstGeom>
        </p:spPr>
      </p:pic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757582AE-6C22-C976-14CB-0CEE7FEE8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817" y="4842679"/>
            <a:ext cx="23336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8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18678-662B-EC74-D416-FE712785A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C8BA-ACAB-8FB9-6254-3F77F049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How OpenCV works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BF39-DAF1-AC47-FB3A-65537CB9F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603" y="1717012"/>
            <a:ext cx="11485889" cy="4661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ea typeface="SimSun"/>
                <a:cs typeface="Times New Roman"/>
              </a:rPr>
              <a:t> OpenCV asks OS for access to camera, uses default API (platform specific)</a:t>
            </a:r>
          </a:p>
          <a:p>
            <a:r>
              <a:rPr lang="en-US" sz="2400">
                <a:latin typeface="Times New Roman"/>
                <a:ea typeface="SimSun"/>
                <a:cs typeface="Times New Roman"/>
              </a:rPr>
              <a:t>Webcam frames are stored in queue</a:t>
            </a:r>
          </a:p>
          <a:p>
            <a:r>
              <a:rPr lang="en-US" sz="2400">
                <a:latin typeface="Times New Roman"/>
                <a:ea typeface="SimSun"/>
                <a:cs typeface="Times New Roman"/>
              </a:rPr>
              <a:t>When read </a:t>
            </a:r>
            <a:r>
              <a:rPr lang="en-US" sz="2400" err="1">
                <a:latin typeface="Times New Roman"/>
                <a:ea typeface="SimSun"/>
                <a:cs typeface="Times New Roman"/>
              </a:rPr>
              <a:t>fn</a:t>
            </a:r>
            <a:r>
              <a:rPr lang="en-US" sz="2400">
                <a:latin typeface="Times New Roman"/>
                <a:ea typeface="SimSun"/>
                <a:cs typeface="Times New Roman"/>
              </a:rPr>
              <a:t> is called, OpenCV takes the oldest frame from queue</a:t>
            </a:r>
            <a:endParaRPr lang="en-US" sz="2400">
              <a:ea typeface="SimSun" panose="02010600030101010101" pitchFamily="2" charset="-122"/>
            </a:endParaRPr>
          </a:p>
          <a:p>
            <a:r>
              <a:rPr lang="en-US" sz="2400">
                <a:latin typeface="Times New Roman"/>
                <a:ea typeface="SimSun"/>
                <a:cs typeface="Times New Roman"/>
              </a:rPr>
              <a:t>It is then processed in python</a:t>
            </a:r>
          </a:p>
          <a:p>
            <a:endParaRPr lang="en-US" sz="2400">
              <a:ea typeface="SimSun" panose="02010600030101010101" pitchFamily="2" charset="-122"/>
            </a:endParaRPr>
          </a:p>
        </p:txBody>
      </p:sp>
      <p:pic>
        <p:nvPicPr>
          <p:cNvPr id="4" name="Picture 3" descr="A logo on a white surface&#10;&#10;AI-generated content may be incorrect.">
            <a:extLst>
              <a:ext uri="{FF2B5EF4-FFF2-40B4-BE49-F238E27FC236}">
                <a16:creationId xmlns:a16="http://schemas.microsoft.com/office/drawing/2014/main" id="{4221894E-A5CC-3AD9-8751-663DBAC5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48" y="3463061"/>
            <a:ext cx="2789464" cy="291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7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F3B96-CD2C-C1C5-0C68-4B4921A8A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42AC-F8A1-5230-E698-54D9EA34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How TCP Works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4EB2-1D4D-EE1B-066F-B1BAF9A71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603" y="1717012"/>
            <a:ext cx="11485889" cy="4661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ea typeface="SimSun"/>
                <a:cs typeface="Times New Roman"/>
              </a:rPr>
              <a:t> Python</a:t>
            </a:r>
            <a:endParaRPr lang="en-US">
              <a:ea typeface="SimSun"/>
            </a:endParaRPr>
          </a:p>
          <a:p>
            <a:pPr marL="0" indent="0">
              <a:buNone/>
            </a:pPr>
            <a:r>
              <a:rPr lang="en-US" sz="2400">
                <a:latin typeface="Times New Roman"/>
                <a:ea typeface="SimSun"/>
                <a:cs typeface="Times New Roman"/>
              </a:rPr>
              <a:t> 1.  Establishing the Connection (Handshake Process)</a:t>
            </a:r>
            <a:endParaRPr lang="en-US">
              <a:ea typeface="SimSun"/>
            </a:endParaRPr>
          </a:p>
          <a:p>
            <a:pPr marL="0" indent="0">
              <a:buNone/>
            </a:pPr>
            <a:r>
              <a:rPr lang="en-US" sz="2400">
                <a:latin typeface="Times New Roman"/>
                <a:ea typeface="SimSun"/>
                <a:cs typeface="Times New Roman"/>
              </a:rPr>
              <a:t>     </a:t>
            </a:r>
          </a:p>
          <a:p>
            <a:pPr marL="0" indent="0">
              <a:buNone/>
            </a:pPr>
            <a:r>
              <a:rPr lang="en-US" sz="2400">
                <a:latin typeface="Times New Roman"/>
                <a:ea typeface="SimSun"/>
                <a:cs typeface="Times New Roman"/>
              </a:rPr>
              <a:t> 2. Socket creation and binding to address</a:t>
            </a:r>
          </a:p>
          <a:p>
            <a:pPr marL="0" indent="0">
              <a:buNone/>
            </a:pPr>
            <a:endParaRPr lang="en-US" sz="2400">
              <a:latin typeface="Times New Roman"/>
              <a:ea typeface="SimSun"/>
              <a:cs typeface="Times New Roman"/>
            </a:endParaRPr>
          </a:p>
          <a:p>
            <a:r>
              <a:rPr lang="en-US" sz="2400">
                <a:latin typeface="Times New Roman"/>
                <a:ea typeface="SimSun"/>
                <a:cs typeface="Times New Roman"/>
              </a:rPr>
              <a:t>Unity</a:t>
            </a:r>
          </a:p>
          <a:p>
            <a:pPr marL="0" indent="0">
              <a:buNone/>
            </a:pPr>
            <a:r>
              <a:rPr lang="en-US" sz="2400">
                <a:latin typeface="Times New Roman"/>
                <a:ea typeface="SimSun"/>
                <a:cs typeface="Times New Roman"/>
              </a:rPr>
              <a:t>     1.  Accepts connection</a:t>
            </a:r>
          </a:p>
          <a:p>
            <a:pPr marL="0" indent="0">
              <a:buNone/>
            </a:pPr>
            <a:endParaRPr lang="en-US" sz="2400">
              <a:latin typeface="Times New Roman"/>
              <a:ea typeface="SimSun"/>
              <a:cs typeface="Times New Roman"/>
            </a:endParaRPr>
          </a:p>
          <a:p>
            <a:pPr marL="0" indent="0">
              <a:buNone/>
            </a:pPr>
            <a:r>
              <a:rPr lang="en-US" sz="2400">
                <a:latin typeface="Times New Roman"/>
                <a:ea typeface="SimSun"/>
                <a:cs typeface="Times New Roman"/>
              </a:rPr>
              <a:t>     2. Receives data </a:t>
            </a:r>
          </a:p>
        </p:txBody>
      </p:sp>
    </p:spTree>
    <p:extLst>
      <p:ext uri="{BB962C8B-B14F-4D97-AF65-F5344CB8AC3E}">
        <p14:creationId xmlns:p14="http://schemas.microsoft.com/office/powerpoint/2010/main" val="52549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21333-810C-19BF-5869-9F0ED816D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A479-A1B3-6713-C233-5D703B27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FCBD-8CD0-76AB-6EAA-49B7C22B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603" y="1717012"/>
            <a:ext cx="11485889" cy="47691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>
              <a:ea typeface="SimSun" panose="02010600030101010101" pitchFamily="2" charset="-122"/>
            </a:endParaRPr>
          </a:p>
          <a:p>
            <a:endParaRPr lang="en-US" sz="2400">
              <a:ea typeface="SimSun" panose="02010600030101010101" pitchFamily="2" charset="-122"/>
            </a:endParaRPr>
          </a:p>
          <a:p>
            <a:endParaRPr lang="en-US" sz="2400">
              <a:latin typeface="Times New Roman"/>
              <a:ea typeface="SimSu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72F72-EC09-0CBC-32C4-34CE3F593C9E}"/>
              </a:ext>
            </a:extLst>
          </p:cNvPr>
          <p:cNvSpPr txBox="1"/>
          <p:nvPr/>
        </p:nvSpPr>
        <p:spPr>
          <a:xfrm>
            <a:off x="525580" y="1400843"/>
            <a:ext cx="252421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Data set training results:-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Confusion Matrix-</a:t>
            </a: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8" name="Picture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5B2A8A8-581E-2B80-EF43-572F53B4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8" y="1716935"/>
            <a:ext cx="12066740" cy="1106816"/>
          </a:xfrm>
          <a:prstGeom prst="rect">
            <a:avLst/>
          </a:prstGeom>
        </p:spPr>
      </p:pic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7D00E693-5804-8D5D-AA70-6DCF1AC00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95" y="3093733"/>
            <a:ext cx="4573697" cy="3749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341CA4-37F8-7EE2-14B9-6E75A5722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828" y="3093015"/>
            <a:ext cx="5460044" cy="359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6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49647-67F5-3C3C-87AC-009CB17D3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E85C-514C-2CB8-9136-62DD7EC1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FAB9-BA70-3696-A6C9-CF0DFC2BB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603" y="1717012"/>
            <a:ext cx="11485889" cy="47691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>
              <a:ea typeface="SimSun" panose="02010600030101010101" pitchFamily="2" charset="-122"/>
            </a:endParaRPr>
          </a:p>
          <a:p>
            <a:endParaRPr lang="en-US" sz="2400">
              <a:ea typeface="SimSun" panose="02010600030101010101" pitchFamily="2" charset="-122"/>
            </a:endParaRPr>
          </a:p>
          <a:p>
            <a:endParaRPr lang="en-US" sz="2400">
              <a:latin typeface="Times New Roman"/>
              <a:ea typeface="SimSun"/>
              <a:cs typeface="Times New Roman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8DDC24-8171-A8D5-4E31-1FA03382F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754" y="4023154"/>
            <a:ext cx="5217442" cy="2830181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5EA553-1FEE-B885-39EA-2EA0879E9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298" y="1400869"/>
            <a:ext cx="5219180" cy="2549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E11E6F-4F2C-1B7C-D64B-C9D828BC5496}"/>
              </a:ext>
            </a:extLst>
          </p:cNvPr>
          <p:cNvSpPr txBox="1"/>
          <p:nvPr/>
        </p:nvSpPr>
        <p:spPr>
          <a:xfrm>
            <a:off x="828292" y="1713994"/>
            <a:ext cx="269122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Calibri"/>
                <a:cs typeface="Calibri"/>
              </a:rPr>
              <a:t>FPS results:-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CF6C2-2CE5-1EAB-3FE0-9387D6689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97" y="3159821"/>
            <a:ext cx="6789497" cy="32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06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F7916-536A-0ADD-A2B2-684728EBD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901F-C791-522A-407F-28E4A0DD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Future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C733-378E-52BA-8221-13D053E88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39" y="1717012"/>
            <a:ext cx="11833269" cy="466153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>
              <a:ea typeface="SimSun"/>
            </a:endParaRPr>
          </a:p>
          <a:p>
            <a:r>
              <a:rPr lang="en-US" sz="2200" dirty="0">
                <a:latin typeface="Times New Roman"/>
                <a:ea typeface="SimSun"/>
                <a:cs typeface="Times New Roman"/>
              </a:rPr>
              <a:t>Instead of connecting Python to Unity, we can connect it to HTML and JS to similarly manipulate a webpage using gestures, showcasing broader applications beyond gaming/designing related work.</a:t>
            </a:r>
            <a:endParaRPr lang="en-US" sz="2200" dirty="0">
              <a:ea typeface="SimSun" panose="02010600030101010101" pitchFamily="2" charset="-122"/>
            </a:endParaRPr>
          </a:p>
          <a:p>
            <a:endParaRPr lang="en-US" sz="2200">
              <a:ea typeface="SimSun" panose="02010600030101010101" pitchFamily="2" charset="-122"/>
            </a:endParaRPr>
          </a:p>
        </p:txBody>
      </p:sp>
      <p:pic>
        <p:nvPicPr>
          <p:cNvPr id="4" name="Picture 3" descr="A hand with lines and points&#10;&#10;AI-generated content may be incorrect.">
            <a:extLst>
              <a:ext uri="{FF2B5EF4-FFF2-40B4-BE49-F238E27FC236}">
                <a16:creationId xmlns:a16="http://schemas.microsoft.com/office/drawing/2014/main" id="{799108AB-EDF3-D593-C398-CB9C4DC31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792" y="4230937"/>
            <a:ext cx="2679004" cy="2419089"/>
          </a:xfrm>
          <a:prstGeom prst="rect">
            <a:avLst/>
          </a:prstGeom>
        </p:spPr>
      </p:pic>
      <p:pic>
        <p:nvPicPr>
          <p:cNvPr id="6" name="Picture 5" descr="A hand with a fist in the middle&#10;&#10;AI-generated content may be incorrect.">
            <a:extLst>
              <a:ext uri="{FF2B5EF4-FFF2-40B4-BE49-F238E27FC236}">
                <a16:creationId xmlns:a16="http://schemas.microsoft.com/office/drawing/2014/main" id="{A6D37A5A-3403-2C82-F272-335B61ABB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39" y="4407636"/>
            <a:ext cx="2191900" cy="2079635"/>
          </a:xfrm>
          <a:prstGeom prst="rect">
            <a:avLst/>
          </a:prstGeom>
        </p:spPr>
      </p:pic>
      <p:pic>
        <p:nvPicPr>
          <p:cNvPr id="7" name="Picture 6" descr="Real-Time Hand Gesture Detection and Recognition Using Bag-of-Features and  Support Vector Machine Techniques">
            <a:extLst>
              <a:ext uri="{FF2B5EF4-FFF2-40B4-BE49-F238E27FC236}">
                <a16:creationId xmlns:a16="http://schemas.microsoft.com/office/drawing/2014/main" id="{8E7BDAB6-0E1E-2975-D76A-6639B7B54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124" y="4675871"/>
            <a:ext cx="3630459" cy="19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55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9DB75-8946-1E89-B459-104064BCD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9698-CD9B-C4F8-A519-E0E8B0C4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Timeline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0459-20D0-3A1A-C7DB-116D1C6F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603" y="1717012"/>
            <a:ext cx="11485889" cy="4912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latin typeface="Times New Roman"/>
                <a:ea typeface="SimSun"/>
                <a:cs typeface="Times New Roman"/>
              </a:rPr>
              <a:t>1 week- setting up TCP, UDP, preparing custom dataset </a:t>
            </a:r>
          </a:p>
          <a:p>
            <a:r>
              <a:rPr lang="en-US" sz="2000">
                <a:latin typeface="Times New Roman"/>
                <a:ea typeface="SimSun"/>
                <a:cs typeface="Times New Roman"/>
              </a:rPr>
              <a:t>1 week- Streaming in webcam input as frames to YOLO and checking for object detection </a:t>
            </a:r>
            <a:endParaRPr lang="en-US" sz="2000">
              <a:ea typeface="SimSun" panose="02010600030101010101" pitchFamily="2" charset="-122"/>
            </a:endParaRPr>
          </a:p>
          <a:p>
            <a:r>
              <a:rPr lang="en-US" sz="2000">
                <a:latin typeface="Times New Roman"/>
                <a:ea typeface="SimSun"/>
                <a:cs typeface="Times New Roman"/>
              </a:rPr>
              <a:t>1 week- training YOLO with custom dataset and testing to ensure it detects gestures. </a:t>
            </a:r>
            <a:endParaRPr lang="en-US" sz="2000">
              <a:ea typeface="SimSun" panose="02010600030101010101" pitchFamily="2" charset="-122"/>
            </a:endParaRPr>
          </a:p>
          <a:p>
            <a:r>
              <a:rPr lang="en-US" sz="2000" dirty="0">
                <a:latin typeface="Times New Roman"/>
                <a:ea typeface="SimSun"/>
                <a:cs typeface="Times New Roman"/>
              </a:rPr>
              <a:t>1 week- figuring out writing custom code in Unity  </a:t>
            </a:r>
            <a:endParaRPr lang="en-US" sz="2000" dirty="0">
              <a:ea typeface="SimSun" panose="02010600030101010101" pitchFamily="2" charset="-122"/>
            </a:endParaRPr>
          </a:p>
          <a:p>
            <a:r>
              <a:rPr lang="en-US" sz="2000" dirty="0">
                <a:latin typeface="Times New Roman"/>
                <a:ea typeface="SimSun"/>
                <a:cs typeface="Times New Roman"/>
              </a:rPr>
              <a:t>1 week- connecting YOLO's output in python to Unity in c#, using the TCP or UDP  </a:t>
            </a:r>
            <a:endParaRPr lang="en-US" sz="2000" dirty="0">
              <a:ea typeface="SimSun" panose="02010600030101010101" pitchFamily="2" charset="-122"/>
            </a:endParaRPr>
          </a:p>
          <a:p>
            <a:r>
              <a:rPr lang="en-US" sz="2000" dirty="0">
                <a:latin typeface="Times New Roman"/>
                <a:ea typeface="SimSun"/>
                <a:cs typeface="Times New Roman"/>
              </a:rPr>
              <a:t>1 week- testing it actually works </a:t>
            </a:r>
            <a:endParaRPr lang="en-US" sz="2000" dirty="0">
              <a:ea typeface="SimSun" panose="02010600030101010101" pitchFamily="2" charset="-122"/>
            </a:endParaRPr>
          </a:p>
          <a:p>
            <a:r>
              <a:rPr lang="en-US" sz="2000" dirty="0">
                <a:latin typeface="Times New Roman"/>
                <a:ea typeface="SimSun"/>
                <a:cs typeface="Times New Roman"/>
              </a:rPr>
              <a:t>1 week- getting performance as close to real time as possible</a:t>
            </a:r>
            <a:endParaRPr lang="en-US" sz="2000" dirty="0">
              <a:ea typeface="SimSun" panose="02010600030101010101" pitchFamily="2" charset="-122"/>
            </a:endParaRPr>
          </a:p>
          <a:p>
            <a:endParaRPr lang="en-US" sz="2000">
              <a:ea typeface="SimSun" panose="02010600030101010101" pitchFamily="2" charset="-122"/>
            </a:endParaRPr>
          </a:p>
          <a:p>
            <a:r>
              <a:rPr lang="en-US" sz="2000" dirty="0">
                <a:latin typeface="Times New Roman"/>
                <a:ea typeface="SimSun"/>
                <a:cs typeface="Times New Roman"/>
              </a:rPr>
              <a:t>Total: 6-7 weeks, ~1.5 to 2 months</a:t>
            </a:r>
            <a:endParaRPr lang="en-US" sz="2000" dirty="0">
              <a:ea typeface="SimSun" panose="02010600030101010101" pitchFamily="2" charset="-122"/>
            </a:endParaRPr>
          </a:p>
          <a:p>
            <a:pPr marL="0" indent="0" algn="r">
              <a:buNone/>
            </a:pPr>
            <a:r>
              <a:rPr lang="en-US" sz="4400" dirty="0">
                <a:latin typeface="Times New Roman"/>
                <a:ea typeface="SimSun"/>
                <a:cs typeface="Times New Roman"/>
              </a:rPr>
              <a:t>THANK YOU ! </a:t>
            </a:r>
          </a:p>
          <a:p>
            <a:pPr marL="0" indent="0" algn="r">
              <a:buNone/>
            </a:pPr>
            <a:r>
              <a:rPr lang="en-US" sz="4400" dirty="0">
                <a:latin typeface="Times New Roman"/>
                <a:ea typeface="SimSun"/>
                <a:cs typeface="Times New Roman"/>
              </a:rPr>
              <a:t>    We are Group 6..</a:t>
            </a:r>
            <a:endParaRPr lang="en-US" dirty="0">
              <a:latin typeface="Times New Roman"/>
              <a:ea typeface="SimSun"/>
              <a:cs typeface="Times New Roman"/>
            </a:endParaRPr>
          </a:p>
        </p:txBody>
      </p:sp>
      <p:pic>
        <p:nvPicPr>
          <p:cNvPr id="4" name="Picture 3" descr="Clock Clocks Time - Free GIF on Pixabay">
            <a:extLst>
              <a:ext uri="{FF2B5EF4-FFF2-40B4-BE49-F238E27FC236}">
                <a16:creationId xmlns:a16="http://schemas.microsoft.com/office/drawing/2014/main" id="{9EEA6821-C76C-5C28-E3EE-7F9E0931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316" y="3525753"/>
            <a:ext cx="2827056" cy="154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0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423E-C9F1-B2CE-2DBD-27B86A6C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897C-3240-1ABD-2753-1F002D2F4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22" y="1446827"/>
            <a:ext cx="11950460" cy="51014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>
                <a:latin typeface="Times New Roman"/>
                <a:cs typeface="Times New Roman"/>
              </a:rPr>
              <a:t>Kankipati Venkata Meghana  cb.sc.u4aie24022</a:t>
            </a:r>
          </a:p>
          <a:p>
            <a:endParaRPr lang="en-US">
              <a:latin typeface="Times New Roman"/>
              <a:cs typeface="Times New Roman"/>
            </a:endParaRPr>
          </a:p>
          <a:p>
            <a:r>
              <a:rPr lang="en-US" err="1">
                <a:latin typeface="Times New Roman"/>
                <a:cs typeface="Times New Roman"/>
              </a:rPr>
              <a:t>Kondakindi</a:t>
            </a:r>
            <a:r>
              <a:rPr lang="en-US">
                <a:latin typeface="Times New Roman"/>
                <a:cs typeface="Times New Roman"/>
              </a:rPr>
              <a:t> Supriya		cb.sc.u4aie24025</a:t>
            </a:r>
          </a:p>
          <a:p>
            <a:endParaRPr lang="en-US"/>
          </a:p>
          <a:p>
            <a:r>
              <a:rPr lang="en-US" err="1">
                <a:latin typeface="Times New Roman"/>
                <a:cs typeface="Times New Roman"/>
              </a:rPr>
              <a:t>Korumilli</a:t>
            </a:r>
            <a:r>
              <a:rPr lang="en-US">
                <a:latin typeface="Times New Roman"/>
                <a:cs typeface="Times New Roman"/>
              </a:rPr>
              <a:t> Siva Kumar		cb.sc.u4aie24027</a:t>
            </a:r>
          </a:p>
          <a:p>
            <a:endParaRPr lang="en-US"/>
          </a:p>
          <a:p>
            <a:r>
              <a:rPr lang="en-US">
                <a:latin typeface="Times New Roman"/>
                <a:cs typeface="Times New Roman"/>
              </a:rPr>
              <a:t>M Mahendra		   cb.sc.u4aie24033</a:t>
            </a:r>
          </a:p>
          <a:p>
            <a:endParaRPr lang="en-US"/>
          </a:p>
          <a:p>
            <a:pPr marL="0" indent="0" algn="r">
              <a:buNone/>
            </a:pPr>
            <a:endParaRPr lang="en-US" sz="4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021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C8F8F-AF31-8A88-A425-DE2AA0224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897A-F84C-3500-DE46-A526DD95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Objective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36893-78E8-DEDE-862B-C9F05C77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22" y="1925779"/>
            <a:ext cx="11684216" cy="4922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latin typeface="Times New Roman"/>
                <a:ea typeface="SimSun"/>
                <a:cs typeface="Times New Roman"/>
              </a:rPr>
              <a:t>This project aims to develop a </a:t>
            </a:r>
            <a:r>
              <a:rPr lang="en-US" sz="2200" b="1">
                <a:latin typeface="Times New Roman"/>
                <a:ea typeface="SimSun"/>
                <a:cs typeface="Times New Roman"/>
              </a:rPr>
              <a:t>gesture-driven object manipulation system in Unity using YOLO</a:t>
            </a:r>
            <a:r>
              <a:rPr lang="en-US" sz="2200">
                <a:latin typeface="Times New Roman"/>
                <a:ea typeface="SimSun"/>
                <a:cs typeface="Times New Roman"/>
              </a:rPr>
              <a:t>, leveraging deep learning-based object detection for </a:t>
            </a:r>
            <a:r>
              <a:rPr lang="en-US" sz="2200" b="1">
                <a:latin typeface="Times New Roman"/>
                <a:ea typeface="SimSun"/>
                <a:cs typeface="Times New Roman"/>
              </a:rPr>
              <a:t>reliable gesture recognition</a:t>
            </a:r>
            <a:r>
              <a:rPr lang="en-US" sz="2200">
                <a:latin typeface="Times New Roman"/>
                <a:ea typeface="SimSun"/>
                <a:cs typeface="Times New Roman"/>
              </a:rPr>
              <a:t>. The system will enable real-time object control, improving </a:t>
            </a:r>
            <a:r>
              <a:rPr lang="en-US" sz="2200" b="1">
                <a:latin typeface="Times New Roman"/>
                <a:ea typeface="SimSun"/>
                <a:cs typeface="Times New Roman"/>
              </a:rPr>
              <a:t>interaction efficiency and user experience</a:t>
            </a:r>
            <a:r>
              <a:rPr lang="en-US" sz="2200">
                <a:latin typeface="Times New Roman"/>
                <a:ea typeface="SimSun"/>
                <a:cs typeface="Times New Roman"/>
              </a:rPr>
              <a:t> in 3D environments.</a:t>
            </a:r>
            <a:endParaRPr lang="en-US" sz="2000">
              <a:latin typeface="Times New Roman"/>
              <a:ea typeface="SimSun"/>
              <a:cs typeface="Times New Roman"/>
            </a:endParaRPr>
          </a:p>
        </p:txBody>
      </p:sp>
      <p:pic>
        <p:nvPicPr>
          <p:cNvPr id="4" name="Picture 3" descr="A person sitting in a chair&#10;&#10;AI-generated content may be incorrect.">
            <a:extLst>
              <a:ext uri="{FF2B5EF4-FFF2-40B4-BE49-F238E27FC236}">
                <a16:creationId xmlns:a16="http://schemas.microsoft.com/office/drawing/2014/main" id="{D10F7A6A-A64C-EA38-7FD5-38540AE1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369" y="4135807"/>
            <a:ext cx="4452741" cy="25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4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89FEA70-0F94-53E2-5886-9D278605B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437162"/>
              </p:ext>
            </p:extLst>
          </p:nvPr>
        </p:nvGraphicFramePr>
        <p:xfrm>
          <a:off x="127000" y="1466850"/>
          <a:ext cx="11950700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0140">
                  <a:extLst>
                    <a:ext uri="{9D8B030D-6E8A-4147-A177-3AD203B41FA5}">
                      <a16:colId xmlns:a16="http://schemas.microsoft.com/office/drawing/2014/main" val="3484701235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1809969864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3282802069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1862181455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4101516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3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05854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C33FDD4-CBE0-771C-459F-D5993A53A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62838"/>
              </p:ext>
            </p:extLst>
          </p:nvPr>
        </p:nvGraphicFramePr>
        <p:xfrm>
          <a:off x="125260" y="469725"/>
          <a:ext cx="12037840" cy="637398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407568">
                  <a:extLst>
                    <a:ext uri="{9D8B030D-6E8A-4147-A177-3AD203B41FA5}">
                      <a16:colId xmlns:a16="http://schemas.microsoft.com/office/drawing/2014/main" val="680355976"/>
                    </a:ext>
                  </a:extLst>
                </a:gridCol>
                <a:gridCol w="2407568">
                  <a:extLst>
                    <a:ext uri="{9D8B030D-6E8A-4147-A177-3AD203B41FA5}">
                      <a16:colId xmlns:a16="http://schemas.microsoft.com/office/drawing/2014/main" val="2813286725"/>
                    </a:ext>
                  </a:extLst>
                </a:gridCol>
                <a:gridCol w="2407568">
                  <a:extLst>
                    <a:ext uri="{9D8B030D-6E8A-4147-A177-3AD203B41FA5}">
                      <a16:colId xmlns:a16="http://schemas.microsoft.com/office/drawing/2014/main" val="1036470974"/>
                    </a:ext>
                  </a:extLst>
                </a:gridCol>
                <a:gridCol w="2407568">
                  <a:extLst>
                    <a:ext uri="{9D8B030D-6E8A-4147-A177-3AD203B41FA5}">
                      <a16:colId xmlns:a16="http://schemas.microsoft.com/office/drawing/2014/main" val="2795110970"/>
                    </a:ext>
                  </a:extLst>
                </a:gridCol>
                <a:gridCol w="2407568">
                  <a:extLst>
                    <a:ext uri="{9D8B030D-6E8A-4147-A177-3AD203B41FA5}">
                      <a16:colId xmlns:a16="http://schemas.microsoft.com/office/drawing/2014/main" val="1431747563"/>
                    </a:ext>
                  </a:extLst>
                </a:gridCol>
              </a:tblGrid>
              <a:tr h="1002649"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rgbClr val="FFFFFF"/>
                          </a:solidFill>
                        </a:rPr>
                        <a:t>Paper </a:t>
                      </a:r>
                      <a:r>
                        <a:rPr lang="en-GB" sz="2000" dirty="0">
                          <a:solidFill>
                            <a:srgbClr val="FFFFFF"/>
                          </a:solidFill>
                        </a:rPr>
                        <a:t>(Name, Year)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rgbClr val="FFFFFF"/>
                          </a:solidFill>
                        </a:rPr>
                        <a:t>Methodology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rgbClr val="FFFFFF"/>
                          </a:solidFill>
                        </a:rPr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rgbClr val="FFFFFF"/>
                          </a:solidFill>
                        </a:rPr>
                        <a:t>Limitations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rgbClr val="FFFFFF"/>
                          </a:solidFill>
                        </a:rPr>
                        <a:t>Metrics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447345"/>
                  </a:ext>
                </a:extLst>
              </a:tr>
              <a:tr h="1246150">
                <a:tc>
                  <a:txBody>
                    <a:bodyPr/>
                    <a:lstStyle/>
                    <a:p>
                      <a:r>
                        <a:rPr lang="en-GB" dirty="0"/>
                        <a:t>3D Interaction Techniques Using Gesture Recognition (2015)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Fused Leap Motion + </a:t>
                      </a:r>
                      <a:r>
                        <a:rPr lang="en-GB" dirty="0" err="1"/>
                        <a:t>gForcePro</a:t>
                      </a:r>
                      <a:r>
                        <a:rPr lang="en-GB" dirty="0"/>
                        <a:t>+ sensors with data gloves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Practical multi-sensor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 drops due to background &amp; lighting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Detection errors minimized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965064"/>
                  </a:ext>
                </a:extLst>
              </a:tr>
              <a:tr h="959678">
                <a:tc>
                  <a:txBody>
                    <a:bodyPr/>
                    <a:lstStyle/>
                    <a:p>
                      <a:r>
                        <a:rPr lang="en-GB" dirty="0"/>
                        <a:t>Force Push: Expressive Gesture to Force Mappings (2018)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Physics-driven gesture mapping for indirect object manipulation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Supports coarse &amp; precise manipulation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accurate; poor performance when object starts too close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Better average performance (survey-based)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492291"/>
                  </a:ext>
                </a:extLst>
              </a:tr>
              <a:tr h="1246150">
                <a:tc>
                  <a:txBody>
                    <a:bodyPr/>
                    <a:lstStyle/>
                    <a:p>
                      <a:r>
                        <a:rPr lang="en-GB" dirty="0"/>
                        <a:t>Fingertip Interaction in Handheld AR (2020)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Leap Motion tracks hand skeleton from raw calibration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Fingertip gestures allow control beyond touch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Internet-based processing causes delay; limited to single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Touchscreen control outperformed fingertip 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593171"/>
                  </a:ext>
                </a:extLst>
              </a:tr>
              <a:tr h="959678">
                <a:tc>
                  <a:txBody>
                    <a:bodyPr/>
                    <a:lstStyle/>
                    <a:p>
                      <a:r>
                        <a:rPr lang="en-GB" dirty="0"/>
                        <a:t>Unified Learning for Egocentric Gesture &amp; Fingertip (2021)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Single CNN pass for finger class &amp; fingertip 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 efficiency, real-time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Large model; dataset limitations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99.9% accuracy, 0.99 F1, low pixel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602929"/>
                  </a:ext>
                </a:extLst>
              </a:tr>
              <a:tr h="959678">
                <a:tc>
                  <a:txBody>
                    <a:bodyPr/>
                    <a:lstStyle/>
                    <a:p>
                      <a:r>
                        <a:rPr lang="en-GB" dirty="0"/>
                        <a:t>Real-time Object Detection for Robot Vision (2021)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Hololens</a:t>
                      </a:r>
                      <a:r>
                        <a:rPr lang="en-GB" dirty="0"/>
                        <a:t> + ROS + YOLOv4 via </a:t>
                      </a:r>
                      <a:r>
                        <a:rPr lang="en-GB" dirty="0" err="1"/>
                        <a:t>Rosebridge</a:t>
                      </a:r>
                      <a:r>
                        <a:rPr lang="en-GB" dirty="0"/>
                        <a:t> &amp; Unity3D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AR-based real-time detection; v4 detects small </a:t>
                      </a:r>
                      <a:r>
                        <a:rPr lang="en-GB" dirty="0" err="1"/>
                        <a:t>objs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Lower FPS for YOLOv4 vs v3 due to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 FPS (v4), 28 FPS (v3), 13 FPS (video stream)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97255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BC4F771-E516-40B6-5884-FF5078F0D6BA}"/>
              </a:ext>
            </a:extLst>
          </p:cNvPr>
          <p:cNvSpPr txBox="1"/>
          <p:nvPr/>
        </p:nvSpPr>
        <p:spPr>
          <a:xfrm>
            <a:off x="2604170" y="3563"/>
            <a:ext cx="69795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Literature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D7F080-10E6-4346-EB83-DCE323E9DD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587541"/>
              </p:ext>
            </p:extLst>
          </p:nvPr>
        </p:nvGraphicFramePr>
        <p:xfrm>
          <a:off x="125260" y="459287"/>
          <a:ext cx="11950700" cy="62817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0140">
                  <a:extLst>
                    <a:ext uri="{9D8B030D-6E8A-4147-A177-3AD203B41FA5}">
                      <a16:colId xmlns:a16="http://schemas.microsoft.com/office/drawing/2014/main" val="957148685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150002438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92581765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127314173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1397934281"/>
                    </a:ext>
                  </a:extLst>
                </a:gridCol>
              </a:tblGrid>
              <a:tr h="938492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Paper </a:t>
                      </a:r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(Name, Year)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Methodology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Advantages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Limitations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Metrics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687103"/>
                  </a:ext>
                </a:extLst>
              </a:tr>
              <a:tr h="1335821">
                <a:tc>
                  <a:txBody>
                    <a:bodyPr/>
                    <a:lstStyle/>
                    <a:p>
                      <a:r>
                        <a:rPr lang="en-GB" dirty="0"/>
                        <a:t>Gesture Recognition with SEMG &amp; Leap Motion (2022)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Combines SEMG armband signals with Leap Motion infrared tracking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Higher accuracy by combining palm, fingertip &amp; muscle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Armband orientation changes may cause inconsistent signal readings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Evaluates gesture recognition, grasping, and response time in real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218169"/>
                  </a:ext>
                </a:extLst>
              </a:tr>
              <a:tr h="1335821">
                <a:tc>
                  <a:txBody>
                    <a:bodyPr/>
                    <a:lstStyle/>
                    <a:p>
                      <a:r>
                        <a:rPr lang="en-GB" dirty="0"/>
                        <a:t>Python Programming Education via Unity (2022)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Unity-based 2D interactive platform for Python learning with surveys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Interactive environment boosts engagement; supports labs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Requires skill in both Unity and Python, may hinder beginners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Entry/exit surveys tracked programming skill improvement &amp; feedback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365782"/>
                  </a:ext>
                </a:extLst>
              </a:tr>
              <a:tr h="1335821">
                <a:tc>
                  <a:txBody>
                    <a:bodyPr/>
                    <a:lstStyle/>
                    <a:p>
                      <a:r>
                        <a:rPr lang="en-GB" dirty="0"/>
                        <a:t>Hand Gesture Recognition using CNN &amp; TOF in VR (2023)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TOF depth sensors + CNN (YOLO) for hand shape recognition with preprocessing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Handles low light &amp; complex backgrounds via depth sensing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Higher cost due to specialized TOF hardware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99.98% precision, high classification rate (tested on 2 datasets)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608453"/>
                  </a:ext>
                </a:extLst>
              </a:tr>
              <a:tr h="1335821">
                <a:tc>
                  <a:txBody>
                    <a:bodyPr/>
                    <a:lstStyle/>
                    <a:p>
                      <a:r>
                        <a:rPr lang="en-GB" dirty="0"/>
                        <a:t>YOLO-Based Deep Learning for Gesture Recognition (2023)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YOLO v5/v6/v8 on 5000-image dataset, </a:t>
                      </a:r>
                      <a:r>
                        <a:rPr lang="en-GB" dirty="0" err="1"/>
                        <a:t>labeled</a:t>
                      </a:r>
                      <a:r>
                        <a:rPr lang="en-GB" dirty="0"/>
                        <a:t> via </a:t>
                      </a:r>
                      <a:r>
                        <a:rPr lang="en-GB" dirty="0" err="1"/>
                        <a:t>Roboflow</a:t>
                      </a:r>
                      <a:r>
                        <a:rPr lang="en-GB" dirty="0"/>
                        <a:t>, split datasets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Real-time multi-gesture recognition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Demands high-quality data and large computational power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Measured via accuracy and speed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356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87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EC99-E0D8-A24E-7E61-DFD37922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/>
                <a:cs typeface="Times New Roman"/>
              </a:rPr>
              <a:t>Gaps in papers, Our Novelty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37668-6DA5-CB72-82EA-B021331F8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b="1" dirty="0">
                <a:latin typeface="Times New Roman"/>
                <a:cs typeface="Times New Roman"/>
              </a:rPr>
              <a:t>Gaps</a:t>
            </a:r>
            <a:r>
              <a:rPr lang="en-GB" sz="2400" dirty="0">
                <a:latin typeface="Times New Roman"/>
                <a:cs typeface="Times New Roman"/>
              </a:rPr>
              <a:t>: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GB" sz="2400" dirty="0">
                <a:latin typeface="Times New Roman"/>
                <a:cs typeface="Times New Roman"/>
              </a:rPr>
              <a:t>They used YOLO for gesture detection, but need extensive resources (like a </a:t>
            </a:r>
            <a:r>
              <a:rPr lang="en-GB" sz="2400" b="1" i="1" dirty="0">
                <a:latin typeface="Times New Roman"/>
                <a:cs typeface="Times New Roman"/>
              </a:rPr>
              <a:t>Super GPU</a:t>
            </a:r>
            <a:r>
              <a:rPr lang="en-GB" sz="2400" i="1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funded by NVIDIA), or used specific tools(like the </a:t>
            </a:r>
            <a:r>
              <a:rPr lang="en-GB" sz="2400" b="1" i="1" dirty="0">
                <a:latin typeface="Times New Roman"/>
                <a:cs typeface="Times New Roman"/>
              </a:rPr>
              <a:t>TOF cameras</a:t>
            </a:r>
            <a:r>
              <a:rPr lang="en-GB" sz="2400" dirty="0">
                <a:latin typeface="Times New Roman"/>
                <a:cs typeface="Times New Roman"/>
              </a:rPr>
              <a:t>) for high accuracy in object detection. VR interaction was done mostly through headsets (</a:t>
            </a:r>
            <a:r>
              <a:rPr lang="en-GB" sz="2400" b="1" i="1" dirty="0" err="1">
                <a:latin typeface="Times New Roman"/>
                <a:cs typeface="Times New Roman"/>
              </a:rPr>
              <a:t>Hololens</a:t>
            </a:r>
            <a:r>
              <a:rPr lang="en-GB" sz="2400" dirty="0">
                <a:latin typeface="Times New Roman"/>
                <a:cs typeface="Times New Roman"/>
              </a:rPr>
              <a:t>), or </a:t>
            </a:r>
            <a:r>
              <a:rPr lang="en-GB" sz="2400" b="1" i="1" dirty="0">
                <a:latin typeface="Times New Roman"/>
                <a:cs typeface="Times New Roman"/>
              </a:rPr>
              <a:t>Leap Motion</a:t>
            </a:r>
            <a:r>
              <a:rPr lang="en-GB" sz="2400" i="1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(sensor-controller). 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GB" sz="2400" dirty="0">
                <a:latin typeface="Times New Roman"/>
                <a:cs typeface="Times New Roman"/>
              </a:rPr>
              <a:t>All of these require </a:t>
            </a:r>
            <a:r>
              <a:rPr lang="en-GB" sz="2400" b="1" i="1" dirty="0">
                <a:latin typeface="Times New Roman"/>
                <a:cs typeface="Times New Roman"/>
              </a:rPr>
              <a:t>additional hardware</a:t>
            </a:r>
            <a:r>
              <a:rPr lang="en-GB" sz="2400" dirty="0">
                <a:latin typeface="Times New Roman"/>
                <a:cs typeface="Times New Roman"/>
              </a:rPr>
              <a:t> or tools, or more computation.</a:t>
            </a:r>
            <a:endParaRPr lang="en-US" dirty="0">
              <a:latin typeface="Times New Roman"/>
              <a:cs typeface="Times New Roman"/>
            </a:endParaRPr>
          </a:p>
          <a:p>
            <a:endParaRPr lang="en-GB" sz="2400" dirty="0">
              <a:latin typeface="Arial"/>
              <a:cs typeface="Arial"/>
            </a:endParaRPr>
          </a:p>
          <a:p>
            <a:r>
              <a:rPr lang="en-GB" sz="2400" b="1" dirty="0">
                <a:latin typeface="Times New Roman"/>
                <a:cs typeface="Times New Roman"/>
              </a:rPr>
              <a:t>Novelty</a:t>
            </a:r>
            <a:r>
              <a:rPr lang="en-GB" sz="2400" dirty="0">
                <a:latin typeface="Times New Roman"/>
                <a:cs typeface="Times New Roman"/>
              </a:rPr>
              <a:t>: 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GB" sz="2400" dirty="0">
                <a:latin typeface="Times New Roman"/>
                <a:cs typeface="Times New Roman"/>
              </a:rPr>
              <a:t>Our approach is to implement a pipeline, use inbuilt webcam and an entry level GPU for gesture-based object manipulation, </a:t>
            </a:r>
            <a:r>
              <a:rPr lang="en-GB" sz="2400" b="1" i="1" dirty="0">
                <a:latin typeface="Times New Roman"/>
                <a:cs typeface="Times New Roman"/>
              </a:rPr>
              <a:t>without any external hardware</a:t>
            </a:r>
            <a:r>
              <a:rPr lang="en-GB" sz="2400" dirty="0">
                <a:latin typeface="Times New Roman"/>
                <a:cs typeface="Times New Roman"/>
              </a:rPr>
              <a:t> or tools. 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GB" sz="2400" dirty="0">
                <a:latin typeface="Times New Roman"/>
                <a:cs typeface="Times New Roman"/>
              </a:rPr>
              <a:t>This can </a:t>
            </a:r>
            <a:r>
              <a:rPr lang="en-GB" sz="2400" b="1" i="1" dirty="0">
                <a:latin typeface="Times New Roman"/>
                <a:cs typeface="Times New Roman"/>
              </a:rPr>
              <a:t>reframe </a:t>
            </a:r>
            <a:r>
              <a:rPr lang="en-GB" sz="2400" dirty="0">
                <a:latin typeface="Times New Roman"/>
                <a:cs typeface="Times New Roman"/>
              </a:rPr>
              <a:t>how we view gesture-based interaction: not just as something related to 'gaming', but as a practical way for anyone to interact with a computer.</a:t>
            </a:r>
            <a:endParaRPr lang="en-US" dirty="0">
              <a:latin typeface="Times New Roman"/>
              <a:cs typeface="Times New Roman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82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D1C00-67B2-7C7D-A1E3-EACD822CE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FBCB-DC90-4732-B483-880ED143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Methodology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F458-BA0D-599C-E93C-65926A34F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603" y="1717012"/>
            <a:ext cx="11485889" cy="4661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latin typeface="Times New Roman"/>
                <a:ea typeface="SimSun"/>
                <a:cs typeface="Times New Roman"/>
              </a:rPr>
              <a:t>Stream in </a:t>
            </a:r>
            <a:r>
              <a:rPr lang="en-US" sz="2200" b="1">
                <a:latin typeface="Times New Roman"/>
                <a:ea typeface="SimSun"/>
                <a:cs typeface="Times New Roman"/>
              </a:rPr>
              <a:t>webcam </a:t>
            </a:r>
            <a:r>
              <a:rPr lang="en-US" sz="2200">
                <a:latin typeface="Times New Roman"/>
                <a:ea typeface="SimSun"/>
                <a:cs typeface="Times New Roman"/>
              </a:rPr>
              <a:t>input in real time, convert it into frames using </a:t>
            </a:r>
            <a:r>
              <a:rPr lang="en-US" sz="2200" b="1">
                <a:latin typeface="Times New Roman"/>
                <a:ea typeface="SimSun"/>
                <a:cs typeface="Times New Roman"/>
              </a:rPr>
              <a:t>OpenCV</a:t>
            </a:r>
            <a:r>
              <a:rPr lang="en-US" sz="2200">
                <a:latin typeface="Times New Roman"/>
                <a:ea typeface="SimSun"/>
                <a:cs typeface="Times New Roman"/>
              </a:rPr>
              <a:t>.</a:t>
            </a:r>
          </a:p>
          <a:p>
            <a:r>
              <a:rPr lang="en-US" sz="2200">
                <a:latin typeface="Times New Roman"/>
                <a:ea typeface="SimSun"/>
                <a:cs typeface="Times New Roman"/>
              </a:rPr>
              <a:t>Send the </a:t>
            </a:r>
            <a:r>
              <a:rPr lang="en-US" sz="2200" b="1">
                <a:latin typeface="Times New Roman"/>
                <a:ea typeface="SimSun"/>
                <a:cs typeface="Times New Roman"/>
              </a:rPr>
              <a:t>frames </a:t>
            </a:r>
            <a:r>
              <a:rPr lang="en-US" sz="2200">
                <a:latin typeface="Times New Roman"/>
                <a:ea typeface="SimSun"/>
                <a:cs typeface="Times New Roman"/>
              </a:rPr>
              <a:t>continuously to the </a:t>
            </a:r>
            <a:r>
              <a:rPr lang="en-US" sz="2200" b="1">
                <a:latin typeface="Times New Roman"/>
                <a:ea typeface="SimSun"/>
                <a:cs typeface="Times New Roman"/>
              </a:rPr>
              <a:t>YOLO </a:t>
            </a:r>
            <a:r>
              <a:rPr lang="en-US" sz="2200">
                <a:latin typeface="Times New Roman"/>
                <a:ea typeface="SimSun"/>
                <a:cs typeface="Times New Roman"/>
              </a:rPr>
              <a:t>model, which will detect an object(if present) and store it in a </a:t>
            </a:r>
            <a:r>
              <a:rPr lang="en-US" sz="2200" b="1">
                <a:latin typeface="Times New Roman"/>
                <a:ea typeface="SimSun"/>
                <a:cs typeface="Times New Roman"/>
              </a:rPr>
              <a:t>variable </a:t>
            </a:r>
            <a:r>
              <a:rPr lang="en-US" sz="2200">
                <a:latin typeface="Times New Roman"/>
                <a:ea typeface="SimSun"/>
                <a:cs typeface="Times New Roman"/>
              </a:rPr>
              <a:t>within python.</a:t>
            </a:r>
          </a:p>
          <a:p>
            <a:r>
              <a:rPr lang="en-US" sz="2200">
                <a:latin typeface="Times New Roman"/>
                <a:ea typeface="SimSun"/>
                <a:cs typeface="Times New Roman"/>
              </a:rPr>
              <a:t>Using TCP </a:t>
            </a:r>
            <a:r>
              <a:rPr lang="en-US" sz="2200" b="1">
                <a:latin typeface="Times New Roman"/>
                <a:ea typeface="SimSun"/>
                <a:cs typeface="Times New Roman"/>
              </a:rPr>
              <a:t>sockets</a:t>
            </a:r>
            <a:r>
              <a:rPr lang="en-US" sz="2200">
                <a:latin typeface="Times New Roman"/>
                <a:ea typeface="SimSun"/>
                <a:cs typeface="Times New Roman"/>
              </a:rPr>
              <a:t>(used for smaller data), continually send the variable data to Unity. This method is better than </a:t>
            </a:r>
            <a:r>
              <a:rPr lang="en-US" sz="2200" err="1">
                <a:latin typeface="Times New Roman"/>
                <a:ea typeface="SimSun"/>
                <a:cs typeface="Times New Roman"/>
              </a:rPr>
              <a:t>Websockets</a:t>
            </a:r>
            <a:r>
              <a:rPr lang="en-US" sz="2200">
                <a:latin typeface="Times New Roman"/>
                <a:ea typeface="SimSun"/>
                <a:cs typeface="Times New Roman"/>
              </a:rPr>
              <a:t>(used in webpages), as the data synced is very small, having low latency.</a:t>
            </a:r>
          </a:p>
          <a:p>
            <a:r>
              <a:rPr lang="en-US" sz="2200">
                <a:latin typeface="Times New Roman"/>
                <a:ea typeface="SimSun"/>
                <a:cs typeface="Times New Roman"/>
              </a:rPr>
              <a:t>The data is received in </a:t>
            </a:r>
            <a:r>
              <a:rPr lang="en-US" sz="2200" b="1">
                <a:latin typeface="Times New Roman"/>
                <a:ea typeface="SimSun"/>
                <a:cs typeface="Times New Roman"/>
              </a:rPr>
              <a:t>Unity</a:t>
            </a:r>
            <a:r>
              <a:rPr lang="en-US" sz="2200">
                <a:latin typeface="Times New Roman"/>
                <a:ea typeface="SimSun"/>
                <a:cs typeface="Times New Roman"/>
              </a:rPr>
              <a:t>, and by scripting in</a:t>
            </a:r>
            <a:r>
              <a:rPr lang="en-US" sz="2200" b="1">
                <a:latin typeface="Times New Roman"/>
                <a:ea typeface="SimSun"/>
                <a:cs typeface="Times New Roman"/>
              </a:rPr>
              <a:t> C#</a:t>
            </a:r>
            <a:r>
              <a:rPr lang="en-US" sz="2200">
                <a:latin typeface="Times New Roman"/>
                <a:ea typeface="SimSun"/>
                <a:cs typeface="Times New Roman"/>
              </a:rPr>
              <a:t>, we make the object previously imported into unity, to move according to the content/gesture detected in the variable synced.</a:t>
            </a:r>
          </a:p>
          <a:p>
            <a:endParaRPr lang="en-US" sz="2200">
              <a:ea typeface="SimSun" panose="02010600030101010101" pitchFamily="2" charset="-122"/>
            </a:endParaRPr>
          </a:p>
        </p:txBody>
      </p:sp>
      <p:pic>
        <p:nvPicPr>
          <p:cNvPr id="5" name="Picture 4" descr="How to Write a Strategic Plan">
            <a:extLst>
              <a:ext uri="{FF2B5EF4-FFF2-40B4-BE49-F238E27FC236}">
                <a16:creationId xmlns:a16="http://schemas.microsoft.com/office/drawing/2014/main" id="{3C1E3D69-CBE1-CE5E-F807-C49FAB843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82" y="5050375"/>
            <a:ext cx="2743200" cy="204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7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07740-1220-E247-E215-EC1C94140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E634-360A-D789-478B-6F48B83B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How YOLO works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801F0-D28D-CD6A-DF1E-AB37865F3DCF}"/>
              </a:ext>
            </a:extLst>
          </p:cNvPr>
          <p:cNvSpPr txBox="1"/>
          <p:nvPr/>
        </p:nvSpPr>
        <p:spPr>
          <a:xfrm>
            <a:off x="340291" y="1718153"/>
            <a:ext cx="1151141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2000"/>
              <a:t>Image </a:t>
            </a:r>
            <a:r>
              <a:rPr lang="en-US" sz="2000" b="1"/>
              <a:t>resized &amp; normalized</a:t>
            </a:r>
            <a:r>
              <a:rPr lang="en-US" sz="2000"/>
              <a:t>.</a:t>
            </a: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/>
          </a:p>
          <a:p>
            <a:pPr>
              <a:buFont typeface=""/>
              <a:buChar char="•"/>
            </a:pPr>
            <a:r>
              <a:rPr lang="en-US" sz="2000"/>
              <a:t>Passes through </a:t>
            </a:r>
            <a:r>
              <a:rPr lang="en-US" sz="2000" b="1"/>
              <a:t>backbone (CSPDarknet53)</a:t>
            </a:r>
            <a:r>
              <a:rPr lang="en-US" sz="2000"/>
              <a:t> → extracts features.</a:t>
            </a: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/>
          </a:p>
          <a:p>
            <a:pPr>
              <a:buFont typeface=""/>
              <a:buChar char="•"/>
            </a:pPr>
            <a:r>
              <a:rPr lang="en-US" sz="2000"/>
              <a:t>Passes through </a:t>
            </a:r>
            <a:r>
              <a:rPr lang="en-US" sz="2000" b="1"/>
              <a:t>neck (FPN + PAN)</a:t>
            </a:r>
            <a:r>
              <a:rPr lang="en-US" sz="2000"/>
              <a:t> → refines features.</a:t>
            </a: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/>
          </a:p>
          <a:p>
            <a:pPr>
              <a:buFont typeface=""/>
              <a:buChar char="•"/>
            </a:pPr>
            <a:r>
              <a:rPr lang="en-US" sz="2000"/>
              <a:t>Passes through </a:t>
            </a:r>
            <a:r>
              <a:rPr lang="en-US" sz="2000" b="1"/>
              <a:t>head</a:t>
            </a:r>
            <a:r>
              <a:rPr lang="en-US" sz="2000"/>
              <a:t> → generates bounding boxes.</a:t>
            </a: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/>
          </a:p>
          <a:p>
            <a:pPr>
              <a:buFont typeface=""/>
              <a:buChar char="•"/>
            </a:pPr>
            <a:r>
              <a:rPr lang="en-US" sz="2000" b="1"/>
              <a:t>Post-processing (NMS + confidence thresholding)</a:t>
            </a:r>
            <a:r>
              <a:rPr lang="en-US" sz="2000"/>
              <a:t>.</a:t>
            </a: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/>
          </a:p>
          <a:p>
            <a:pPr>
              <a:buFont typeface=""/>
              <a:buChar char="•"/>
            </a:pPr>
            <a:r>
              <a:rPr lang="en-US" sz="2000"/>
              <a:t>Returns </a:t>
            </a:r>
            <a:r>
              <a:rPr lang="en-US" sz="2000" b="1"/>
              <a:t>final detected objects with bounding boxes</a:t>
            </a:r>
            <a:r>
              <a:rPr lang="en-US" sz="2000"/>
              <a:t>.</a:t>
            </a: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</p:txBody>
      </p:sp>
      <p:pic>
        <p:nvPicPr>
          <p:cNvPr id="3" name="Picture 2" descr="A dog sitting next to a bicycle&#10;&#10;AI-generated content may be incorrect.">
            <a:extLst>
              <a:ext uri="{FF2B5EF4-FFF2-40B4-BE49-F238E27FC236}">
                <a16:creationId xmlns:a16="http://schemas.microsoft.com/office/drawing/2014/main" id="{25FDAFC2-B13A-948D-787B-467F7BB0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778" y="3087600"/>
            <a:ext cx="41148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2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DD617-2D21-BA01-65C7-56C7D733C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A4AF-41E0-742D-8724-02B0429A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How YOLO works (Backbone –CSP(Cross Stage Partial) Darknet)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B7874-E73F-37F7-6143-5E58D0F4B34E}"/>
              </a:ext>
            </a:extLst>
          </p:cNvPr>
          <p:cNvSpPr txBox="1"/>
          <p:nvPr/>
        </p:nvSpPr>
        <p:spPr>
          <a:xfrm>
            <a:off x="152401" y="1509386"/>
            <a:ext cx="11511418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2000" dirty="0">
                <a:ea typeface="Calibri"/>
                <a:cs typeface="Calibri"/>
              </a:rPr>
              <a:t>Convolutional Layer  1 – passes a weight matrix through the input image, generates feature map. Batch </a:t>
            </a:r>
            <a:r>
              <a:rPr lang="en-US" sz="2000" err="1">
                <a:ea typeface="Calibri"/>
                <a:cs typeface="Calibri"/>
              </a:rPr>
              <a:t>normalises</a:t>
            </a:r>
            <a:r>
              <a:rPr lang="en-US" sz="2000">
                <a:ea typeface="Calibri"/>
                <a:cs typeface="Calibri"/>
              </a:rPr>
              <a:t> feature map, decides how much the neuron is activated.</a:t>
            </a: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000">
                <a:ea typeface="Calibri"/>
                <a:cs typeface="Calibri"/>
              </a:rPr>
              <a:t>CSP Bottleneck Block – The input feature map is divided into two sets randomly. One set is sent directly to merging while another set goes through bottleneck layer, before merging.</a:t>
            </a:r>
          </a:p>
          <a:p>
            <a:pPr>
              <a:buFont typeface=""/>
              <a:buChar char="•"/>
            </a:pPr>
            <a:r>
              <a:rPr lang="en-US" sz="2000">
                <a:ea typeface="Calibri"/>
                <a:cs typeface="Calibri"/>
              </a:rPr>
              <a:t>Bottleneck layer – go through multiple convolutions. </a:t>
            </a:r>
          </a:p>
          <a:p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Conv Layer 2 (</a:t>
            </a:r>
            <a:r>
              <a:rPr lang="en-US" sz="2000" b="1" err="1">
                <a:ea typeface="+mn-lt"/>
                <a:cs typeface="+mn-lt"/>
              </a:rPr>
              <a:t>Downsampling</a:t>
            </a:r>
            <a:r>
              <a:rPr lang="en-US" sz="2000" b="1">
                <a:ea typeface="+mn-lt"/>
                <a:cs typeface="+mn-lt"/>
              </a:rPr>
              <a:t> using </a:t>
            </a:r>
            <a:r>
              <a:rPr lang="en-US" sz="2000" b="1" err="1">
                <a:ea typeface="+mn-lt"/>
                <a:cs typeface="+mn-lt"/>
              </a:rPr>
              <a:t>Strided</a:t>
            </a:r>
            <a:r>
              <a:rPr lang="en-US" sz="2000" b="1">
                <a:ea typeface="+mn-lt"/>
                <a:cs typeface="+mn-lt"/>
              </a:rPr>
              <a:t> Conv)</a:t>
            </a:r>
            <a:endParaRPr lang="en-US" sz="20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Function:</a:t>
            </a:r>
            <a:r>
              <a:rPr lang="en-US" sz="2000">
                <a:ea typeface="+mn-lt"/>
                <a:cs typeface="+mn-lt"/>
              </a:rPr>
              <a:t> Reduce spatial dimensions (640 → 320).</a:t>
            </a:r>
            <a:endParaRPr lang="en-US"/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000">
                <a:ea typeface="Calibri"/>
                <a:cs typeface="Calibri"/>
              </a:rPr>
              <a:t>CSP2 – 2 bottleneck blocks, etc.</a:t>
            </a:r>
          </a:p>
          <a:p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</p:txBody>
      </p:sp>
      <p:pic>
        <p:nvPicPr>
          <p:cNvPr id="3" name="Picture 2" descr="A dog sitting next to a bicycle&#10;&#10;AI-generated content may be incorrect.">
            <a:extLst>
              <a:ext uri="{FF2B5EF4-FFF2-40B4-BE49-F238E27FC236}">
                <a16:creationId xmlns:a16="http://schemas.microsoft.com/office/drawing/2014/main" id="{DBCD8AA8-2017-AA0F-9629-4E4B2749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846" y="3797408"/>
            <a:ext cx="3509376" cy="29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8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rita PPT layout.potx" id="{C7F1AD9B-EE35-4510-A20E-70353F287359}" vid="{B1421631-CB78-46E0-AEFF-C83D2D0094D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Amrita PPT layout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Gesture Driven Object Manipulation using  YOLO in Unity</vt:lpstr>
      <vt:lpstr>Team Members</vt:lpstr>
      <vt:lpstr>Objective</vt:lpstr>
      <vt:lpstr>PowerPoint Presentation</vt:lpstr>
      <vt:lpstr>PowerPoint Presentation</vt:lpstr>
      <vt:lpstr>Gaps in papers, Our Novelty</vt:lpstr>
      <vt:lpstr>Methodology</vt:lpstr>
      <vt:lpstr>How YOLO works</vt:lpstr>
      <vt:lpstr>How YOLO works (Backbone –CSP(Cross Stage Partial) Darknet)</vt:lpstr>
      <vt:lpstr>How YOLO works</vt:lpstr>
      <vt:lpstr>How YOLO works :-(Neck (FPN +PAN))</vt:lpstr>
      <vt:lpstr>How YOLO works :- (Head &amp; NMS )</vt:lpstr>
      <vt:lpstr>How YOLO works</vt:lpstr>
      <vt:lpstr>How OpenCV works</vt:lpstr>
      <vt:lpstr>How TCP Works</vt:lpstr>
      <vt:lpstr>Results</vt:lpstr>
      <vt:lpstr>Results</vt:lpstr>
      <vt:lpstr>Future Work</vt:lpstr>
      <vt:lpstr>Timeline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Systems using SVD</dc:title>
  <dc:creator>Ashik Suresh - [CEN - ASAI]</dc:creator>
  <cp:revision>176</cp:revision>
  <dcterms:created xsi:type="dcterms:W3CDTF">2024-11-19T05:18:29Z</dcterms:created>
  <dcterms:modified xsi:type="dcterms:W3CDTF">2025-04-23T12:01:19Z</dcterms:modified>
</cp:coreProperties>
</file>