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57" r:id="rId5"/>
    <p:sldId id="264" r:id="rId6"/>
    <p:sldId id="265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F88"/>
    <a:srgbClr val="FDBDCE"/>
    <a:srgbClr val="B66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E17482-1280-6DA8-E559-33FB1FB5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F5FD2D-D1FD-05AC-80A1-C4E8D848F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CBB28C-08B6-DA7E-300E-C225110F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6618-3E60-4D1D-98B0-2108A5E6A4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501CD6-4959-54BC-15EE-34311877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A36AD-B502-EED4-5618-67A270BC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CCC-AD0F-4E8C-9B40-E9552CBD03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6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56887-BA9E-E500-6F0F-0947C413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A1466E-D912-859B-980C-C62571D80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E2C00B-A542-078A-86DA-4D469C6C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6618-3E60-4D1D-98B0-2108A5E6A4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D2856-C38A-9C5D-9614-9A70DE31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C6794-1404-17BB-8CE7-5F3196C0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CCC-AD0F-4E8C-9B40-E9552CBD03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7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9A3762-2364-2292-36F4-ED3B84CED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47854C-466E-9086-CB07-0626CD4D9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BAD6D-E960-7564-80EE-9165A5E8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6618-3E60-4D1D-98B0-2108A5E6A4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02A22-CC49-A12B-223F-4E03861B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C7B9A8-6CE5-98E5-63D9-D2321D92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CCC-AD0F-4E8C-9B40-E9552CBD03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2F454-2AC9-48DE-4A3F-5B9D70FF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FDF19-13F7-4AC7-C0C7-E9972DA8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2C72B-1E2D-50E1-F2A0-E428D60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6618-3E60-4D1D-98B0-2108A5E6A4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A84DA1-A2D8-3803-349C-F6DA46CE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64E245-8923-FB91-7471-5AA52D89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CCC-AD0F-4E8C-9B40-E9552CBD03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1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D6C69-A507-BCCA-BC3C-692D7651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2D3F58-9400-5D5C-CFEC-6ECDF267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B31EE-8846-967A-50DA-62D171EA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6618-3E60-4D1D-98B0-2108A5E6A4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295A6-9BD5-5562-44E2-ECF2ACE1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77DC14-0AF9-50D1-A3E3-22CEC5F7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CCC-AD0F-4E8C-9B40-E9552CBD03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7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7713D-DC29-AFA7-E803-E007C57B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1D9E2-68F3-DBF8-A7D2-90F61219B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05C7A7-BF93-B146-3A3B-8479011A0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BFFB18-249E-7697-26B0-3E836300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6618-3E60-4D1D-98B0-2108A5E6A4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4C27BF-B384-7016-932C-0502C349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90C5C6-AA27-742E-978E-B9F937AB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CCC-AD0F-4E8C-9B40-E9552CBD03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0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53DDB-B4FC-4686-8FD7-038A3042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C8E2D-A786-89B0-FF88-145FED64D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CAE802-FFBB-633B-760F-99BFFA30A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967502-C4A0-2D76-0D2C-E9BB96906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0DBE3D-4993-CF84-F150-DBC40FE81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F70D09-A73D-6E13-BF1A-8C08768B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6618-3E60-4D1D-98B0-2108A5E6A4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5E698-5844-D7A4-CB06-A93AC0FC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3C2298-2D75-E252-B08A-5BFC1632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CCC-AD0F-4E8C-9B40-E9552CBD03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F420C-5B9F-B9C4-AD4F-EB55ECD2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4BD3C8-89BD-B6F6-BFCD-8F904D98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6618-3E60-4D1D-98B0-2108A5E6A4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70745D-12AA-FDE2-E6B1-F2BCBDC4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D43B64-2A26-378A-BC7E-AD414692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CCC-AD0F-4E8C-9B40-E9552CBD03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DB1FCC-E779-D9D1-D005-79C49FC4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6618-3E60-4D1D-98B0-2108A5E6A4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D6DB6C-C731-9EF3-81AD-251EEFD2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341771-416C-4602-A973-51FDE6E0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CCC-AD0F-4E8C-9B40-E9552CBD03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93D10-4FEF-3346-3593-38251D86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5C2DDE-D3B9-C060-F9BB-8226863A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580501-CD49-7550-48B8-B0E0C8256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CB75B5-2D25-7B45-65D3-439A5E6B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6618-3E60-4D1D-98B0-2108A5E6A4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A094D8-7309-2359-C8CB-84A95B4F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5D0617-E5A9-EED2-E506-C587BE60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CCC-AD0F-4E8C-9B40-E9552CBD03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1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9CED4-C35A-E52A-BA3B-F59E58FD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728DD9-CE2C-1964-4466-69F98952E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2B4F70-4100-1157-1316-638D9E187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AD5C9E-4345-8B18-1F7C-6A95C49A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C6618-3E60-4D1D-98B0-2108A5E6A4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928869-F740-6A91-2923-F94AC43E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0CFC4E-7B38-A986-6DE8-1BD96098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BCCC-AD0F-4E8C-9B40-E9552CBD03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6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9E6DFF-A094-26DC-6B16-E79B1318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88109F-0DBB-BD3E-F728-F07040C1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C9E308-3582-9003-7E32-0A312D0D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6618-3E60-4D1D-98B0-2108A5E6A4D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561B6B-546B-A013-D8ED-790E4C682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78A23-1275-C2AD-835C-02950A8A1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BCCC-AD0F-4E8C-9B40-E9552CBD039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6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722BD-55D6-C1C2-1686-36AA629D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3" y="1435238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95F88"/>
                </a:solidFill>
                <a:latin typeface="Inter"/>
              </a:rPr>
              <a:t>Présentation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A3FCB-410D-B3D0-C821-FB33349C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3" y="5283200"/>
            <a:ext cx="10691327" cy="89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Présenter par: Abdoul </a:t>
            </a:r>
            <a:r>
              <a:rPr lang="fr-FR" b="1" dirty="0" err="1"/>
              <a:t>Fataou</a:t>
            </a:r>
            <a:r>
              <a:rPr lang="fr-FR" b="1" dirty="0"/>
              <a:t> Hama et Mahamat Yaya </a:t>
            </a:r>
            <a:r>
              <a:rPr lang="fr-FR" b="1" dirty="0" err="1"/>
              <a:t>Hissein</a:t>
            </a:r>
            <a:endParaRPr lang="fr-FR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0A1745-F195-02AB-C95D-0547D47A54B6}"/>
              </a:ext>
            </a:extLst>
          </p:cNvPr>
          <p:cNvSpPr txBox="1"/>
          <p:nvPr/>
        </p:nvSpPr>
        <p:spPr>
          <a:xfrm>
            <a:off x="4185557" y="3429000"/>
            <a:ext cx="3383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Thème: NLP-IA-AIA  </a:t>
            </a:r>
          </a:p>
        </p:txBody>
      </p:sp>
    </p:spTree>
    <p:extLst>
      <p:ext uri="{BB962C8B-B14F-4D97-AF65-F5344CB8AC3E}">
        <p14:creationId xmlns:p14="http://schemas.microsoft.com/office/powerpoint/2010/main" val="340942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A96A19-329E-1302-9064-D2A050661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43" y="1335314"/>
            <a:ext cx="10802257" cy="4841649"/>
          </a:xfrm>
        </p:spPr>
        <p:txBody>
          <a:bodyPr/>
          <a:lstStyle/>
          <a:p>
            <a:r>
              <a:rPr lang="fr-FR" b="1" dirty="0">
                <a:latin typeface="Inter"/>
              </a:rPr>
              <a:t>Bénéfices attendus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>
                <a:latin typeface="Inter"/>
              </a:rPr>
              <a:t>Gain de temps et amélioration de la productivité.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>
                <a:latin typeface="Inter"/>
              </a:rPr>
              <a:t>Accès facilité à des informations pertinentes.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>
                <a:latin typeface="Inter"/>
              </a:rPr>
              <a:t>Meilleure prise de décision pour les chercheurs et les entreprises.</a:t>
            </a:r>
          </a:p>
          <a:p>
            <a:r>
              <a:rPr lang="fr-FR" b="1" dirty="0">
                <a:latin typeface="Inter"/>
              </a:rPr>
              <a:t>Perspectives d'évolution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>
                <a:latin typeface="Inter"/>
              </a:rPr>
              <a:t>Intégration d'une synthèse vocale pour une interaction plus naturelle.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>
                <a:latin typeface="Inter"/>
              </a:rPr>
              <a:t> Fine-tuning sur des corpus spécifiques pour améliorer la précision.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>
                <a:latin typeface="Inter"/>
              </a:rPr>
              <a:t> Extension vers des modules de recommandation personnalisés.</a:t>
            </a:r>
          </a:p>
          <a:p>
            <a:pPr marL="0" indent="0">
              <a:buNone/>
            </a:pPr>
            <a:endParaRPr lang="en-US" dirty="0">
              <a:latin typeface="Inter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89016AFE-E16E-B45F-CE19-CFF0A530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057" y="278041"/>
            <a:ext cx="4281714" cy="8540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234415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D4F137EA-2586-0CD3-2387-0C6FF7DE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59086" cy="6770914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F468CC77-BF28-12A0-349E-5E9CFA7E6D4D}"/>
              </a:ext>
            </a:extLst>
          </p:cNvPr>
          <p:cNvSpPr/>
          <p:nvPr/>
        </p:nvSpPr>
        <p:spPr>
          <a:xfrm>
            <a:off x="4984790" y="318544"/>
            <a:ext cx="6847981" cy="23388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</a:t>
            </a:r>
            <a:endParaRPr lang="en-US" sz="4900" dirty="0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3375A5AA-59D5-7EA0-A8EF-E28857DFBF7C}"/>
              </a:ext>
            </a:extLst>
          </p:cNvPr>
          <p:cNvSpPr/>
          <p:nvPr/>
        </p:nvSpPr>
        <p:spPr>
          <a:xfrm>
            <a:off x="4984790" y="1503454"/>
            <a:ext cx="684798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fr-FR" sz="2000" dirty="0">
                <a:latin typeface="Inter"/>
              </a:rPr>
              <a:t>L'essor de l'intelligence artificielle et des grands modèles de langage (LLM) offre des opportunités inédites pour la recherche scientifique et le management d'entreprise. Pourtant, l'accès à l'information pertinente et la gestion efficace des connaissances restent des défis majeurs pour les chercheurs, les doctorants, les ingénieurs et les managers.</a:t>
            </a: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B815ACA8-38F1-8B32-2B06-6DC0C3C3C324}"/>
              </a:ext>
            </a:extLst>
          </p:cNvPr>
          <p:cNvSpPr/>
          <p:nvPr/>
        </p:nvSpPr>
        <p:spPr>
          <a:xfrm>
            <a:off x="5042849" y="3842318"/>
            <a:ext cx="6847981" cy="2152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fr-FR" sz="2000" b="1" dirty="0">
                <a:latin typeface="Inter"/>
              </a:rPr>
              <a:t>Pourquoi un Assistant IA NLP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1" dirty="0">
                <a:latin typeface="Inter"/>
              </a:rPr>
              <a:t>Chercheurs et doctorants</a:t>
            </a:r>
            <a:r>
              <a:rPr lang="fr-FR" sz="2000" dirty="0">
                <a:latin typeface="Inter"/>
              </a:rPr>
              <a:t> : Difficultés à trouver et analyser rapidement les travaux pertinents.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1" dirty="0">
                <a:latin typeface="Inter"/>
              </a:rPr>
              <a:t>Ingénieurs</a:t>
            </a:r>
            <a:r>
              <a:rPr lang="fr-FR" sz="2000" dirty="0">
                <a:latin typeface="Inter"/>
              </a:rPr>
              <a:t> : Recherche d'informations techniques et support à la rédaction de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1" dirty="0">
                <a:latin typeface="Inter"/>
              </a:rPr>
              <a:t>Entreprises</a:t>
            </a:r>
            <a:r>
              <a:rPr lang="fr-FR" sz="2000" dirty="0">
                <a:latin typeface="Inter"/>
              </a:rPr>
              <a:t> : Besoin d'un système de veille stratégique et d'aide à la prise de décision.</a:t>
            </a:r>
          </a:p>
        </p:txBody>
      </p:sp>
    </p:spTree>
    <p:extLst>
      <p:ext uri="{BB962C8B-B14F-4D97-AF65-F5344CB8AC3E}">
        <p14:creationId xmlns:p14="http://schemas.microsoft.com/office/powerpoint/2010/main" val="7714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65E1D4-68DB-B866-86DE-61403550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95F88"/>
                </a:solidFill>
                <a:latin typeface="Petrona Bold"/>
              </a:rPr>
              <a:t>Problématique et Solution proposées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7093B4-791F-8C00-FDD5-64569D3317F2}"/>
              </a:ext>
            </a:extLst>
          </p:cNvPr>
          <p:cNvSpPr/>
          <p:nvPr/>
        </p:nvSpPr>
        <p:spPr>
          <a:xfrm>
            <a:off x="1172028" y="1814286"/>
            <a:ext cx="3846285" cy="37336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Défis actuels</a:t>
            </a:r>
          </a:p>
          <a:p>
            <a:pPr algn="ctr"/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Inter"/>
              </a:rPr>
              <a:t>Volume massif de données académiques et techniques.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Inter"/>
              </a:rPr>
              <a:t>Difficultés à extraire des informations précises et pertinentes.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Inter"/>
              </a:rPr>
              <a:t>Temps nécessaire pour analyser et synthétiser des documents.</a:t>
            </a:r>
          </a:p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36CCDAF-1AED-E8B6-EAE7-B075D90B1DDE}"/>
              </a:ext>
            </a:extLst>
          </p:cNvPr>
          <p:cNvSpPr/>
          <p:nvPr/>
        </p:nvSpPr>
        <p:spPr>
          <a:xfrm>
            <a:off x="6926943" y="1814286"/>
            <a:ext cx="3846285" cy="3733686"/>
          </a:xfrm>
          <a:prstGeom prst="roundRect">
            <a:avLst/>
          </a:prstGeom>
          <a:solidFill>
            <a:srgbClr val="F95F8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ter"/>
            </a:endParaRPr>
          </a:p>
          <a:p>
            <a:pPr algn="ctr"/>
            <a:r>
              <a:rPr lang="fr-FR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Solutions proposées</a:t>
            </a:r>
          </a:p>
          <a:p>
            <a:pPr algn="ctr"/>
            <a:endParaRPr lang="fr-FR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ter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Inter"/>
              </a:rPr>
              <a:t>Résumer des articles académiques et documents techniques.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Inter"/>
              </a:rPr>
              <a:t>Assister à la rédaction et à la reformulation de textes.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Inter"/>
              </a:rPr>
              <a:t>Automatiser la veille scientifique et technologique.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latin typeface="Inter"/>
              </a:rPr>
              <a:t>Optimiser l'analyse de documents en entreprise.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044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079CB23F-C8AB-D2CC-0127-51B0D7E5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9812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3595B378-B887-080E-E5BF-BF7AABD83ED3}"/>
              </a:ext>
            </a:extLst>
          </p:cNvPr>
          <p:cNvSpPr/>
          <p:nvPr/>
        </p:nvSpPr>
        <p:spPr>
          <a:xfrm>
            <a:off x="391886" y="2441972"/>
            <a:ext cx="10755085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Fonctionnalités Clés de l'Assistant IA</a:t>
            </a:r>
            <a:endParaRPr lang="en-US" sz="4900" dirty="0"/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1688B76C-DC1A-9936-136D-D6C1AA779710}"/>
              </a:ext>
            </a:extLst>
          </p:cNvPr>
          <p:cNvSpPr/>
          <p:nvPr/>
        </p:nvSpPr>
        <p:spPr>
          <a:xfrm>
            <a:off x="185058" y="3816906"/>
            <a:ext cx="54646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2ACBFCC3-A0E9-E67F-9363-B051218380E3}"/>
              </a:ext>
            </a:extLst>
          </p:cNvPr>
          <p:cNvSpPr/>
          <p:nvPr/>
        </p:nvSpPr>
        <p:spPr>
          <a:xfrm>
            <a:off x="363771" y="3884890"/>
            <a:ext cx="163581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5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9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07A3EF4B-CA89-FAF1-C183-DE43654DD853}"/>
              </a:ext>
            </a:extLst>
          </p:cNvPr>
          <p:cNvSpPr/>
          <p:nvPr/>
        </p:nvSpPr>
        <p:spPr>
          <a:xfrm>
            <a:off x="922174" y="3816906"/>
            <a:ext cx="3374929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60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Analyse et Recherche Documentaire</a:t>
            </a:r>
            <a:endParaRPr lang="en-US" sz="16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24123049-1C4C-3B85-0379-2E16D003177D}"/>
              </a:ext>
            </a:extLst>
          </p:cNvPr>
          <p:cNvSpPr/>
          <p:nvPr/>
        </p:nvSpPr>
        <p:spPr>
          <a:xfrm>
            <a:off x="757454" y="4447188"/>
            <a:ext cx="345531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Recherche avancée NLP, exploration sémantique, analyse des tendances scientifiques.</a:t>
            </a:r>
            <a:endParaRPr lang="en-US" sz="1400" dirty="0"/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265D667F-CFA3-0257-DCB8-3E634F779C63}"/>
              </a:ext>
            </a:extLst>
          </p:cNvPr>
          <p:cNvSpPr/>
          <p:nvPr/>
        </p:nvSpPr>
        <p:spPr>
          <a:xfrm>
            <a:off x="4608230" y="3816906"/>
            <a:ext cx="54646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B399362B-9EEE-AB9B-AD96-319EF867973A}"/>
              </a:ext>
            </a:extLst>
          </p:cNvPr>
          <p:cNvSpPr/>
          <p:nvPr/>
        </p:nvSpPr>
        <p:spPr>
          <a:xfrm>
            <a:off x="4760988" y="3884890"/>
            <a:ext cx="219298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5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900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8060DE5B-F8CD-CDD3-0A52-27BD0622D7DE}"/>
              </a:ext>
            </a:extLst>
          </p:cNvPr>
          <p:cNvSpPr/>
          <p:nvPr/>
        </p:nvSpPr>
        <p:spPr>
          <a:xfrm>
            <a:off x="5345346" y="3816906"/>
            <a:ext cx="3374929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60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Résumé et Extraction d'Informations</a:t>
            </a:r>
            <a:endParaRPr lang="en-US" sz="16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BB0D2DE7-B748-1CAB-86AB-8FC520FE9569}"/>
              </a:ext>
            </a:extLst>
          </p:cNvPr>
          <p:cNvSpPr/>
          <p:nvPr/>
        </p:nvSpPr>
        <p:spPr>
          <a:xfrm>
            <a:off x="5154692" y="4466273"/>
            <a:ext cx="356558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Génération de résumés, extraction de citations et références clés, création de fiches de lecture intelligentes.</a:t>
            </a:r>
            <a:endParaRPr lang="en-US" sz="1400" dirty="0"/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D1FB6BEC-30A3-99FA-419F-D7084647D9B9}"/>
              </a:ext>
            </a:extLst>
          </p:cNvPr>
          <p:cNvSpPr/>
          <p:nvPr/>
        </p:nvSpPr>
        <p:spPr>
          <a:xfrm>
            <a:off x="8856732" y="3814853"/>
            <a:ext cx="54646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D11A14D2-7F93-8730-4513-93E831854819}"/>
              </a:ext>
            </a:extLst>
          </p:cNvPr>
          <p:cNvSpPr/>
          <p:nvPr/>
        </p:nvSpPr>
        <p:spPr>
          <a:xfrm>
            <a:off x="9020505" y="3926466"/>
            <a:ext cx="218916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5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9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B0D1D208-7A7F-99E6-E3F3-75295DE074F1}"/>
              </a:ext>
            </a:extLst>
          </p:cNvPr>
          <p:cNvSpPr/>
          <p:nvPr/>
        </p:nvSpPr>
        <p:spPr>
          <a:xfrm>
            <a:off x="9539651" y="3848905"/>
            <a:ext cx="2385266" cy="442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60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Assistance à la Rédaction</a:t>
            </a:r>
            <a:endParaRPr lang="en-US" sz="1600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D482EFA9-6026-DF70-594E-25DD43D86C80}"/>
              </a:ext>
            </a:extLst>
          </p:cNvPr>
          <p:cNvSpPr/>
          <p:nvPr/>
        </p:nvSpPr>
        <p:spPr>
          <a:xfrm>
            <a:off x="9304632" y="4395192"/>
            <a:ext cx="262028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Génération automatique d'introductions, correction grammaticale et amélioration du style scientifique.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732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71871-A7FF-BD2E-5B4D-AAC82AC0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95F88"/>
                </a:solidFill>
                <a:latin typeface="Petrona Bold"/>
              </a:rPr>
              <a:t>Solutions existantes d’assistant IA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E4424E-4B65-07D4-F967-0BA1F39C7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71" y="1690688"/>
            <a:ext cx="10773229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 err="1">
                <a:latin typeface="Inter"/>
              </a:rPr>
              <a:t>ChatGPT</a:t>
            </a:r>
            <a:r>
              <a:rPr lang="fr-FR" b="1" dirty="0">
                <a:latin typeface="Inter"/>
              </a:rPr>
              <a:t> (</a:t>
            </a:r>
            <a:r>
              <a:rPr lang="fr-FR" b="1" dirty="0" err="1">
                <a:latin typeface="Inter"/>
              </a:rPr>
              <a:t>OpenAI</a:t>
            </a:r>
            <a:r>
              <a:rPr lang="fr-FR" b="1" dirty="0">
                <a:latin typeface="Inter"/>
              </a:rPr>
              <a:t>)</a:t>
            </a:r>
            <a:r>
              <a:rPr lang="fr-FR" dirty="0">
                <a:latin typeface="Inter"/>
              </a:rPr>
              <a:t> : Génération de texte, assistance à la rédaction, résumés.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 err="1">
                <a:latin typeface="Inter"/>
              </a:rPr>
              <a:t>DeepSeek</a:t>
            </a:r>
            <a:r>
              <a:rPr lang="fr-FR" b="1" dirty="0">
                <a:latin typeface="Inter"/>
              </a:rPr>
              <a:t> (</a:t>
            </a:r>
            <a:r>
              <a:rPr lang="fr-FR" b="1" dirty="0" err="1">
                <a:latin typeface="Inter"/>
              </a:rPr>
              <a:t>DeepSeek</a:t>
            </a:r>
            <a:r>
              <a:rPr lang="fr-FR" b="1" dirty="0">
                <a:latin typeface="Inter"/>
              </a:rPr>
              <a:t> AI)</a:t>
            </a:r>
            <a:r>
              <a:rPr lang="fr-FR" dirty="0">
                <a:latin typeface="Inter"/>
              </a:rPr>
              <a:t> : Spécialisé dans l'analyse de documents techniques et scientifiques.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latin typeface="Inter"/>
              </a:rPr>
              <a:t>Google Gemini</a:t>
            </a:r>
            <a:r>
              <a:rPr lang="fr-FR" dirty="0">
                <a:latin typeface="Inter"/>
              </a:rPr>
              <a:t> : Recherche et traitement avancé d’informations avec intégration multimodale.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>
                <a:latin typeface="Inter"/>
              </a:rPr>
              <a:t>Microsoft </a:t>
            </a:r>
            <a:r>
              <a:rPr lang="fr-FR" b="1" dirty="0" err="1">
                <a:latin typeface="Inter"/>
              </a:rPr>
              <a:t>Copilot</a:t>
            </a:r>
            <a:r>
              <a:rPr lang="fr-FR" dirty="0">
                <a:latin typeface="Inter"/>
              </a:rPr>
              <a:t> : Assistance intégrée aux outils Microsoft pour l’optimisation du travail.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98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BB496-EFB6-EB9B-D33A-DF90807D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95F88"/>
                </a:solidFill>
                <a:latin typeface="Petrona Bold"/>
              </a:rPr>
              <a:t>Comparaison des Assistants IA Existants</a:t>
            </a:r>
            <a:br>
              <a:rPr lang="fr-FR" b="1" dirty="0">
                <a:solidFill>
                  <a:srgbClr val="F95F88"/>
                </a:solidFill>
                <a:latin typeface="Petrona Bold"/>
              </a:rPr>
            </a:br>
            <a:endParaRPr lang="fr-FR" dirty="0">
              <a:solidFill>
                <a:srgbClr val="F95F88"/>
              </a:solidFill>
              <a:latin typeface="Petrona Bold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AD0E15DA-01E6-4AF0-C08B-48213C248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179302"/>
              </p:ext>
            </p:extLst>
          </p:nvPr>
        </p:nvGraphicFramePr>
        <p:xfrm>
          <a:off x="1190171" y="1538514"/>
          <a:ext cx="9129487" cy="4866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46073">
                  <a:extLst>
                    <a:ext uri="{9D8B030D-6E8A-4147-A177-3AD203B41FA5}">
                      <a16:colId xmlns:a16="http://schemas.microsoft.com/office/drawing/2014/main" val="2492648647"/>
                    </a:ext>
                  </a:extLst>
                </a:gridCol>
                <a:gridCol w="3491707">
                  <a:extLst>
                    <a:ext uri="{9D8B030D-6E8A-4147-A177-3AD203B41FA5}">
                      <a16:colId xmlns:a16="http://schemas.microsoft.com/office/drawing/2014/main" val="648826840"/>
                    </a:ext>
                  </a:extLst>
                </a:gridCol>
                <a:gridCol w="3491707">
                  <a:extLst>
                    <a:ext uri="{9D8B030D-6E8A-4147-A177-3AD203B41FA5}">
                      <a16:colId xmlns:a16="http://schemas.microsoft.com/office/drawing/2014/main" val="2943220044"/>
                    </a:ext>
                  </a:extLst>
                </a:gridCol>
              </a:tblGrid>
              <a:tr h="317887">
                <a:tc>
                  <a:txBody>
                    <a:bodyPr/>
                    <a:lstStyle/>
                    <a:p>
                      <a:r>
                        <a:rPr lang="fr-FR" sz="1600" b="1" dirty="0">
                          <a:latin typeface="Inter"/>
                        </a:rPr>
                        <a:t>Assistant IA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latin typeface="Inter"/>
                        </a:rPr>
                        <a:t>Points forts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fr-FR" sz="1600" b="1">
                          <a:latin typeface="Inter"/>
                        </a:rPr>
                        <a:t>Points faibles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764040711"/>
                  </a:ext>
                </a:extLst>
              </a:tr>
              <a:tr h="794717">
                <a:tc>
                  <a:txBody>
                    <a:bodyPr/>
                    <a:lstStyle/>
                    <a:p>
                      <a:r>
                        <a:rPr lang="fr-FR" sz="1600" b="1" dirty="0" err="1">
                          <a:latin typeface="Inter"/>
                        </a:rPr>
                        <a:t>ChatGPT</a:t>
                      </a:r>
                      <a:r>
                        <a:rPr lang="fr-FR" sz="1600" b="1" dirty="0">
                          <a:latin typeface="Inter"/>
                        </a:rPr>
                        <a:t> (</a:t>
                      </a:r>
                      <a:r>
                        <a:rPr lang="fr-FR" sz="1600" b="1" dirty="0" err="1">
                          <a:latin typeface="Inter"/>
                        </a:rPr>
                        <a:t>OpenAI</a:t>
                      </a:r>
                      <a:r>
                        <a:rPr lang="fr-FR" sz="1600" b="1" dirty="0">
                          <a:latin typeface="Inter"/>
                        </a:rPr>
                        <a:t>)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fr-FR" sz="1600" b="1">
                          <a:latin typeface="Inter"/>
                        </a:rPr>
                        <a:t>Très performant en génération de texte, capacité de conversation fluide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latin typeface="Inter"/>
                        </a:rPr>
                        <a:t>Peut parfois générer des réponses incorrectes ou non vérifiables et couteux . 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923285151"/>
                  </a:ext>
                </a:extLst>
              </a:tr>
              <a:tr h="794717">
                <a:tc>
                  <a:txBody>
                    <a:bodyPr/>
                    <a:lstStyle/>
                    <a:p>
                      <a:r>
                        <a:rPr lang="fr-FR" sz="1600" b="1">
                          <a:latin typeface="Inter"/>
                        </a:rPr>
                        <a:t>DeepSeek (DeepSeek AI)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fr-FR" sz="1600" b="1">
                          <a:latin typeface="Inter"/>
                        </a:rPr>
                        <a:t>Spécialisé dans l'analyse de documents scientifiques et techniques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latin typeface="Inter"/>
                        </a:rPr>
                        <a:t>Moins polyvalent pour des tâches plus généralistes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1530718851"/>
                  </a:ext>
                </a:extLst>
              </a:tr>
              <a:tr h="794717">
                <a:tc>
                  <a:txBody>
                    <a:bodyPr/>
                    <a:lstStyle/>
                    <a:p>
                      <a:r>
                        <a:rPr lang="fr-FR" sz="1600" b="1">
                          <a:latin typeface="Inter"/>
                        </a:rPr>
                        <a:t>Google Gemini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fr-FR" sz="1600" b="1">
                          <a:latin typeface="Inter"/>
                        </a:rPr>
                        <a:t>Intégration multimodale (texte, image, code), accès à une grande base de données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fr-FR" sz="1600" b="1">
                          <a:latin typeface="Inter"/>
                        </a:rPr>
                        <a:t>Peut être limité par la confidentialité des données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2359659214"/>
                  </a:ext>
                </a:extLst>
              </a:tr>
              <a:tr h="794717">
                <a:tc>
                  <a:txBody>
                    <a:bodyPr/>
                    <a:lstStyle/>
                    <a:p>
                      <a:r>
                        <a:rPr lang="fr-FR" sz="1600" b="1" dirty="0">
                          <a:latin typeface="Inter"/>
                        </a:rPr>
                        <a:t>Claude (</a:t>
                      </a:r>
                      <a:r>
                        <a:rPr lang="fr-FR" sz="1600" b="1" dirty="0" err="1">
                          <a:latin typeface="Inter"/>
                        </a:rPr>
                        <a:t>Anthropic</a:t>
                      </a:r>
                      <a:r>
                        <a:rPr lang="fr-FR" sz="1600" b="1" dirty="0">
                          <a:latin typeface="Inter"/>
                        </a:rPr>
                        <a:t>)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fr-FR" sz="1600" b="1">
                          <a:latin typeface="Inter"/>
                        </a:rPr>
                        <a:t>Réponses détaillées et bien structurées, axé sur la sécurité et l'éthique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fr-FR" sz="1600" b="1">
                          <a:latin typeface="Inter"/>
                        </a:rPr>
                        <a:t>Moins connu et moins d'intégrations disponibles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3356617495"/>
                  </a:ext>
                </a:extLst>
              </a:tr>
              <a:tr h="794717">
                <a:tc>
                  <a:txBody>
                    <a:bodyPr/>
                    <a:lstStyle/>
                    <a:p>
                      <a:r>
                        <a:rPr lang="fr-FR" sz="1600" b="1">
                          <a:latin typeface="Inter"/>
                        </a:rPr>
                        <a:t>Microsoft Copilot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fr-FR" sz="1600" b="1">
                          <a:latin typeface="Inter"/>
                        </a:rPr>
                        <a:t>Fortement intégré dans l'écosystème Microsoft (Office, Teams)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fr-FR" sz="1600" b="1">
                          <a:latin typeface="Inter"/>
                        </a:rPr>
                        <a:t>Dépendance aux outils Microsoft pour une utilisation optimale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1668573501"/>
                  </a:ext>
                </a:extLst>
              </a:tr>
              <a:tr h="556302">
                <a:tc>
                  <a:txBody>
                    <a:bodyPr/>
                    <a:lstStyle/>
                    <a:p>
                      <a:r>
                        <a:rPr lang="fr-FR" sz="1600" b="1">
                          <a:latin typeface="Inter"/>
                        </a:rPr>
                        <a:t>Perplexity AI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fr-FR" sz="1600" b="1">
                          <a:latin typeface="Inter"/>
                        </a:rPr>
                        <a:t>Recherche d'informations augmentée avec sources citées</a:t>
                      </a:r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r>
                        <a:rPr lang="fr-FR" sz="1600" b="1" dirty="0">
                          <a:latin typeface="Inter"/>
                        </a:rPr>
                        <a:t>Moins interactif pour la génération et reformulation de texte</a:t>
                      </a:r>
                    </a:p>
                  </a:txBody>
                  <a:tcPr marL="71333" marR="71333" marT="35667" marB="35667" anchor="ctr"/>
                </a:tc>
                <a:extLst>
                  <a:ext uri="{0D108BD9-81ED-4DB2-BD59-A6C34878D82A}">
                    <a16:rowId xmlns:a16="http://schemas.microsoft.com/office/drawing/2014/main" val="399164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65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94A7FDE7-A5F1-AB98-5DF2-11E017D2B615}"/>
              </a:ext>
            </a:extLst>
          </p:cNvPr>
          <p:cNvSpPr/>
          <p:nvPr/>
        </p:nvSpPr>
        <p:spPr>
          <a:xfrm>
            <a:off x="793790" y="988117"/>
            <a:ext cx="9680258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Inter"/>
                <a:ea typeface="Petrona Bold"/>
                <a:cs typeface="Petrona Bold" pitchFamily="34" charset="-120"/>
              </a:rPr>
              <a:t>Architecture et Technologies de l'IA</a:t>
            </a:r>
            <a:endParaRPr lang="en-US" sz="4900" dirty="0">
              <a:solidFill>
                <a:srgbClr val="F95F88"/>
              </a:solidFill>
              <a:latin typeface="Inter"/>
              <a:ea typeface="Petrona Bold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4B11B9D4-209D-6636-D3EF-B23BA7FCC6C9}"/>
              </a:ext>
            </a:extLst>
          </p:cNvPr>
          <p:cNvSpPr/>
          <p:nvPr/>
        </p:nvSpPr>
        <p:spPr>
          <a:xfrm>
            <a:off x="586961" y="2738914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600" b="1" kern="0" spc="-49" dirty="0">
                <a:solidFill>
                  <a:srgbClr val="F95F88"/>
                </a:solidFill>
                <a:latin typeface="Inter"/>
                <a:ea typeface="Petrona Bold" pitchFamily="34" charset="-122"/>
                <a:cs typeface="Petrona Bold" pitchFamily="34" charset="-120"/>
              </a:rPr>
              <a:t>Modèles NLP et LLM</a:t>
            </a:r>
            <a:endParaRPr lang="en-US" sz="1600" dirty="0">
              <a:latin typeface="Inter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0765A5C-A0FE-BDCA-212E-65A37D0DAB45}"/>
              </a:ext>
            </a:extLst>
          </p:cNvPr>
          <p:cNvSpPr/>
          <p:nvPr/>
        </p:nvSpPr>
        <p:spPr>
          <a:xfrm>
            <a:off x="586961" y="3355658"/>
            <a:ext cx="40055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DeepSeek, Mistral, LLaMA, GPT, Claude pour l’analyse et la synthèse. Sentence Transformers, BERT pour la recherche sémantique. Spacy, NLTK pour l’analyse linguistique et la tokenization.</a:t>
            </a:r>
            <a:endParaRPr lang="en-US" sz="14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69C5E9D7-4F8E-3E49-845A-E1ED3CA3BC34}"/>
              </a:ext>
            </a:extLst>
          </p:cNvPr>
          <p:cNvSpPr/>
          <p:nvPr/>
        </p:nvSpPr>
        <p:spPr>
          <a:xfrm>
            <a:off x="6096000" y="281225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600" b="1" kern="0" spc="-49" dirty="0">
                <a:solidFill>
                  <a:srgbClr val="F95F88"/>
                </a:solidFill>
                <a:latin typeface="Inter"/>
                <a:ea typeface="Petrona Bold" pitchFamily="34" charset="-122"/>
                <a:cs typeface="Petrona Bold" pitchFamily="34" charset="-120"/>
              </a:rPr>
              <a:t>Backend et API</a:t>
            </a:r>
            <a:endParaRPr lang="en-US" sz="1600" dirty="0">
              <a:latin typeface="Inter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243FCCF1-9CE5-5044-3302-D2087F7EC67E}"/>
              </a:ext>
            </a:extLst>
          </p:cNvPr>
          <p:cNvSpPr/>
          <p:nvPr/>
        </p:nvSpPr>
        <p:spPr>
          <a:xfrm>
            <a:off x="6096000" y="3429000"/>
            <a:ext cx="477882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400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FastAPI</a:t>
            </a: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/ Flask pour le backend. </a:t>
            </a:r>
            <a:r>
              <a:rPr lang="en-US" sz="1400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LangChain</a:t>
            </a: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pour </a:t>
            </a:r>
            <a:r>
              <a:rPr lang="en-US" sz="1400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l’orchestration</a:t>
            </a: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des </a:t>
            </a:r>
            <a:r>
              <a:rPr lang="en-US" sz="1400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modèles</a:t>
            </a: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IA. </a:t>
            </a:r>
            <a:r>
              <a:rPr lang="en-US" sz="1400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ElasticSearch</a:t>
            </a: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/ FAISS pour </a:t>
            </a:r>
            <a:r>
              <a:rPr lang="en-US" sz="1400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l’indexation</a:t>
            </a: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et la recherche </a:t>
            </a:r>
            <a:r>
              <a:rPr lang="en-US" sz="1400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vectorielle</a:t>
            </a: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605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626634B4-068D-AE79-3078-591E105C6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0229" cy="68580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6D5948C6-DD95-E78E-21C1-8AB56171B53F}"/>
              </a:ext>
            </a:extLst>
          </p:cNvPr>
          <p:cNvSpPr/>
          <p:nvPr/>
        </p:nvSpPr>
        <p:spPr>
          <a:xfrm>
            <a:off x="4785926" y="402297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Inter"/>
                <a:ea typeface="Petrona Bold" pitchFamily="34" charset="-122"/>
                <a:cs typeface="Petrona Bold" pitchFamily="34" charset="-120"/>
              </a:rPr>
              <a:t>Taxinomie du Projet</a:t>
            </a:r>
            <a:endParaRPr lang="en-US" sz="4900" dirty="0">
              <a:latin typeface="Inter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B96F7C57-9700-9282-F80A-DF38E24EDF55}"/>
              </a:ext>
            </a:extLst>
          </p:cNvPr>
          <p:cNvSpPr/>
          <p:nvPr/>
        </p:nvSpPr>
        <p:spPr>
          <a:xfrm>
            <a:off x="4785926" y="1522081"/>
            <a:ext cx="3510581" cy="2629020"/>
          </a:xfrm>
          <a:prstGeom prst="roundRect">
            <a:avLst>
              <a:gd name="adj" fmla="val 332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267A9EE6-36FD-3547-B75A-E835EDD5BEE8}"/>
              </a:ext>
            </a:extLst>
          </p:cNvPr>
          <p:cNvSpPr/>
          <p:nvPr/>
        </p:nvSpPr>
        <p:spPr>
          <a:xfrm>
            <a:off x="5020360" y="1756514"/>
            <a:ext cx="3195995" cy="1169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60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Exploration et Recherche Documentaire</a:t>
            </a:r>
            <a:endParaRPr lang="en-US" sz="16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0E7F95AF-8E3F-FD57-4FA6-199260B4A724}"/>
              </a:ext>
            </a:extLst>
          </p:cNvPr>
          <p:cNvSpPr/>
          <p:nvPr/>
        </p:nvSpPr>
        <p:spPr>
          <a:xfrm>
            <a:off x="4943218" y="2748662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Moteur de recherche NLP, filtrage par sujet, analyse des tendances scientifiques.</a:t>
            </a:r>
            <a:endParaRPr lang="en-US" sz="1400" dirty="0"/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E939093E-CE1D-E074-6768-B5EEAC713876}"/>
              </a:ext>
            </a:extLst>
          </p:cNvPr>
          <p:cNvSpPr/>
          <p:nvPr/>
        </p:nvSpPr>
        <p:spPr>
          <a:xfrm>
            <a:off x="8677603" y="1522080"/>
            <a:ext cx="3321109" cy="2629021"/>
          </a:xfrm>
          <a:prstGeom prst="roundRect">
            <a:avLst>
              <a:gd name="adj" fmla="val 332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B34EAA03-5CEA-2459-B91E-9CB98E75C8CC}"/>
              </a:ext>
            </a:extLst>
          </p:cNvPr>
          <p:cNvSpPr/>
          <p:nvPr/>
        </p:nvSpPr>
        <p:spPr>
          <a:xfrm>
            <a:off x="8912037" y="1756514"/>
            <a:ext cx="3195995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60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Résumé et Extraction d’Informations</a:t>
            </a:r>
            <a:endParaRPr lang="en-US" sz="16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3B3B471D-BC6A-56EA-9CEC-A0B4FCCFD795}"/>
              </a:ext>
            </a:extLst>
          </p:cNvPr>
          <p:cNvSpPr/>
          <p:nvPr/>
        </p:nvSpPr>
        <p:spPr>
          <a:xfrm>
            <a:off x="8912037" y="2672462"/>
            <a:ext cx="29751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Résumé automatique, analyse des citations et références, synthèse par thématique.</a:t>
            </a:r>
            <a:endParaRPr lang="en-US" sz="1400" dirty="0"/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41545131-366B-7C19-566B-52D5A5CDDA1B}"/>
              </a:ext>
            </a:extLst>
          </p:cNvPr>
          <p:cNvSpPr/>
          <p:nvPr/>
        </p:nvSpPr>
        <p:spPr>
          <a:xfrm>
            <a:off x="4785926" y="4612347"/>
            <a:ext cx="7157031" cy="1720691"/>
          </a:xfrm>
          <a:prstGeom prst="roundRect">
            <a:avLst>
              <a:gd name="adj" fmla="val 553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F0EC4B9F-7ADF-4BE3-4962-2896A445841D}"/>
              </a:ext>
            </a:extLst>
          </p:cNvPr>
          <p:cNvSpPr/>
          <p:nvPr/>
        </p:nvSpPr>
        <p:spPr>
          <a:xfrm>
            <a:off x="5020360" y="4846781"/>
            <a:ext cx="3455670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160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Assistance à la Rédaction</a:t>
            </a:r>
            <a:endParaRPr lang="en-US" sz="1600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75381971-0376-3DEE-0841-A78246167F20}"/>
              </a:ext>
            </a:extLst>
          </p:cNvPr>
          <p:cNvSpPr/>
          <p:nvPr/>
        </p:nvSpPr>
        <p:spPr>
          <a:xfrm>
            <a:off x="5020360" y="5372800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Génération de contenu scientifique, reformulation et simplification, correction grammaticale.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775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99499A05-B1D7-FFA9-34FF-CE15A866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2" y="0"/>
            <a:ext cx="4223657" cy="6858000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E644A93A-0E76-7436-7C82-1521224CEB3A}"/>
              </a:ext>
            </a:extLst>
          </p:cNvPr>
          <p:cNvSpPr/>
          <p:nvPr/>
        </p:nvSpPr>
        <p:spPr>
          <a:xfrm>
            <a:off x="649417" y="322590"/>
            <a:ext cx="6306554" cy="890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28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Cas d’Usage Concrets de l'Assistant IA</a:t>
            </a:r>
            <a:endParaRPr lang="en-US" sz="280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39347E77-98B9-0530-1E26-CC50E09AD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60" y="1665039"/>
            <a:ext cx="1129903" cy="1698784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CCE88217-3263-377A-3BA6-8AAB8062B70C}"/>
              </a:ext>
            </a:extLst>
          </p:cNvPr>
          <p:cNvSpPr/>
          <p:nvPr/>
        </p:nvSpPr>
        <p:spPr>
          <a:xfrm>
            <a:off x="1933234" y="1891019"/>
            <a:ext cx="3107293" cy="388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Doctorant</a:t>
            </a:r>
            <a:endParaRPr lang="en-US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F8332308-695E-805F-E86E-C87751EE724A}"/>
              </a:ext>
            </a:extLst>
          </p:cNvPr>
          <p:cNvSpPr/>
          <p:nvPr/>
        </p:nvSpPr>
        <p:spPr>
          <a:xfrm>
            <a:off x="1933234" y="2414894"/>
            <a:ext cx="6093262" cy="722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Utilise l’IA pour résumer rapidement plusieurs articles de recherche sur son sujet.</a:t>
            </a:r>
            <a:endParaRPr lang="en-US" sz="1750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65B1A249-A408-85E4-E34B-7294E2E17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60" y="3363822"/>
            <a:ext cx="1129903" cy="1698784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FEDB2A49-F480-C928-B342-9ABCDA6F6494}"/>
              </a:ext>
            </a:extLst>
          </p:cNvPr>
          <p:cNvSpPr/>
          <p:nvPr/>
        </p:nvSpPr>
        <p:spPr>
          <a:xfrm>
            <a:off x="1933234" y="3589803"/>
            <a:ext cx="3107293" cy="388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Chercheur en R&amp;D</a:t>
            </a:r>
            <a:endParaRPr lang="en-US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7F92CADE-1AFD-3357-4FDB-01D1C4AA2235}"/>
              </a:ext>
            </a:extLst>
          </p:cNvPr>
          <p:cNvSpPr/>
          <p:nvPr/>
        </p:nvSpPr>
        <p:spPr>
          <a:xfrm>
            <a:off x="1933234" y="4113678"/>
            <a:ext cx="6093262" cy="722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de nouvelles publications et génère des revues de littérature automatisées.</a:t>
            </a:r>
            <a:endParaRPr lang="en-US" sz="1750" dirty="0"/>
          </a:p>
        </p:txBody>
      </p:sp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43038D83-955C-2E76-BEC8-3A9236DAA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60" y="5062606"/>
            <a:ext cx="1129903" cy="1698784"/>
          </a:xfrm>
          <a:prstGeom prst="rect">
            <a:avLst/>
          </a:prstGeom>
        </p:spPr>
      </p:pic>
      <p:sp>
        <p:nvSpPr>
          <p:cNvPr id="13" name="Text 5">
            <a:extLst>
              <a:ext uri="{FF2B5EF4-FFF2-40B4-BE49-F238E27FC236}">
                <a16:creationId xmlns:a16="http://schemas.microsoft.com/office/drawing/2014/main" id="{568C607A-066D-D935-0E72-7C8646E2C761}"/>
              </a:ext>
            </a:extLst>
          </p:cNvPr>
          <p:cNvSpPr/>
          <p:nvPr/>
        </p:nvSpPr>
        <p:spPr>
          <a:xfrm>
            <a:off x="1933234" y="5288587"/>
            <a:ext cx="3107293" cy="388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Analyste en entreprise</a:t>
            </a:r>
            <a:endParaRPr lang="en-US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19581A06-DF6B-38EA-1F26-0F101A0B65FA}"/>
              </a:ext>
            </a:extLst>
          </p:cNvPr>
          <p:cNvSpPr/>
          <p:nvPr/>
        </p:nvSpPr>
        <p:spPr>
          <a:xfrm>
            <a:off x="1933234" y="5812462"/>
            <a:ext cx="6093262" cy="722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Extrait des tendances stratégiques à partir de milliers de documents de marché.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5168749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693</Words>
  <Application>Microsoft Office PowerPoint</Application>
  <PresentationFormat>Grand écran</PresentationFormat>
  <Paragraphs>87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Inter</vt:lpstr>
      <vt:lpstr>Petrona Bold</vt:lpstr>
      <vt:lpstr>Wingdings</vt:lpstr>
      <vt:lpstr>Thème Office</vt:lpstr>
      <vt:lpstr>Présentation de projet</vt:lpstr>
      <vt:lpstr>Présentation PowerPoint</vt:lpstr>
      <vt:lpstr>Problématique et Solution proposées</vt:lpstr>
      <vt:lpstr>Présentation PowerPoint</vt:lpstr>
      <vt:lpstr>Solutions existantes d’assistant IA</vt:lpstr>
      <vt:lpstr>Comparaison des Assistants IA Existants 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Mahamat Yaya</dc:creator>
  <cp:lastModifiedBy>Mahamat Yaya</cp:lastModifiedBy>
  <cp:revision>7</cp:revision>
  <dcterms:created xsi:type="dcterms:W3CDTF">2025-02-19T11:57:54Z</dcterms:created>
  <dcterms:modified xsi:type="dcterms:W3CDTF">2025-04-11T13:55:17Z</dcterms:modified>
</cp:coreProperties>
</file>