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4" r:id="rId2"/>
    <p:sldId id="305" r:id="rId3"/>
    <p:sldId id="277" r:id="rId4"/>
    <p:sldId id="344" r:id="rId5"/>
    <p:sldId id="306" r:id="rId6"/>
    <p:sldId id="307" r:id="rId7"/>
    <p:sldId id="309" r:id="rId8"/>
    <p:sldId id="310" r:id="rId9"/>
    <p:sldId id="311" r:id="rId10"/>
    <p:sldId id="312" r:id="rId11"/>
    <p:sldId id="323" r:id="rId12"/>
    <p:sldId id="278" r:id="rId13"/>
    <p:sldId id="313" r:id="rId14"/>
    <p:sldId id="341" r:id="rId15"/>
    <p:sldId id="282" r:id="rId16"/>
    <p:sldId id="342" r:id="rId17"/>
    <p:sldId id="331" r:id="rId18"/>
    <p:sldId id="332" r:id="rId19"/>
    <p:sldId id="333" r:id="rId20"/>
    <p:sldId id="345" r:id="rId21"/>
    <p:sldId id="346" r:id="rId22"/>
    <p:sldId id="347" r:id="rId23"/>
    <p:sldId id="348" r:id="rId24"/>
    <p:sldId id="338" r:id="rId25"/>
    <p:sldId id="349" r:id="rId26"/>
  </p:sldIdLst>
  <p:sldSz cx="9144000" cy="5145088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956"/>
    <a:srgbClr val="731982"/>
    <a:srgbClr val="FFA717"/>
    <a:srgbClr val="EB5A40"/>
    <a:srgbClr val="444189"/>
    <a:srgbClr val="5BD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1" autoAdjust="0"/>
    <p:restoredTop sz="94710" autoAdjust="0"/>
  </p:normalViewPr>
  <p:slideViewPr>
    <p:cSldViewPr snapToGrid="0" showGuides="1">
      <p:cViewPr varScale="1">
        <p:scale>
          <a:sx n="96" d="100"/>
          <a:sy n="96" d="100"/>
        </p:scale>
        <p:origin x="132" y="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D0B1-91D9-49B3-91B6-A4517F4ADB4C}" type="datetimeFigureOut">
              <a:rPr lang="ru-RU" smtClean="0"/>
              <a:t>24.04.2019</a:t>
            </a:fld>
            <a:endParaRPr lang="ru-RU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Formatvorlagen des Textmasters bearbeiten</a:t>
            </a:r>
          </a:p>
          <a:p>
            <a:pPr lvl="1"/>
            <a:r>
              <a:rPr lang="ru-RU" dirty="0" smtClean="0"/>
              <a:t>Zweite Ebene</a:t>
            </a:r>
          </a:p>
          <a:p>
            <a:pPr lvl="2"/>
            <a:r>
              <a:rPr lang="ru-RU" dirty="0" smtClean="0"/>
              <a:t>Dritte Ebene</a:t>
            </a:r>
          </a:p>
          <a:p>
            <a:pPr lvl="3"/>
            <a:r>
              <a:rPr lang="ru-RU" dirty="0" smtClean="0"/>
              <a:t>Vierte Ebene</a:t>
            </a:r>
          </a:p>
          <a:p>
            <a:pPr lvl="4"/>
            <a:r>
              <a:rPr lang="ru-RU" dirty="0" smtClean="0"/>
              <a:t>Fünfte Ebene</a:t>
            </a:r>
            <a:endParaRPr lang="ru-RU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ru-RU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3AF9-1326-48F0-8D9C-54FC7F4F40A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4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4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62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38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69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30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8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4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17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81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723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07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31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19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754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530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6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54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59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27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75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3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79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3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83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>
          <a:xfrm>
            <a:off x="0" y="0"/>
            <a:ext cx="9144000" cy="4262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 eaLnBrk="1"/>
            <a:endParaRPr lang="ru-RU" sz="160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88000" y="1276350"/>
            <a:ext cx="8570050" cy="1105303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MegaFon Presentation title in</a:t>
            </a:r>
            <a:br>
              <a:rPr lang="ru-RU" dirty="0" smtClean="0"/>
            </a:br>
            <a:r>
              <a:rPr lang="ru-RU" dirty="0" smtClean="0"/>
              <a:t>two lines of copy text (34pt)</a:t>
            </a:r>
            <a:endParaRPr lang="ru-RU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2498803"/>
            <a:ext cx="7108825" cy="224107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>
              <a:defRPr>
                <a:latin typeface="Arial Black" panose="020B0A04020102020204" pitchFamily="34" charset="0"/>
              </a:defRPr>
            </a:lvl2pPr>
            <a:lvl3pPr>
              <a:defRPr>
                <a:latin typeface="Arial Black" panose="020B0A04020102020204" pitchFamily="34" charset="0"/>
              </a:defRPr>
            </a:lvl3pPr>
            <a:lvl4pPr>
              <a:defRPr>
                <a:latin typeface="Arial Black" panose="020B0A04020102020204" pitchFamily="34" charset="0"/>
              </a:defRPr>
            </a:lvl4pPr>
            <a:lvl5pPr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ru-RU" dirty="0" smtClean="0"/>
              <a:t>Presenter (12pt), City, Month 2018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4535798"/>
            <a:ext cx="1854000" cy="329571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00</a:t>
            </a:r>
            <a:endParaRPr lang="ru-RU" sz="1100" b="1" dirty="0" smtClean="0">
              <a:solidFill>
                <a:schemeClr val="bg1"/>
              </a:solidFill>
            </a:endParaRP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421310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7E4-3F8B-4DE7-8320-EE272DE6348C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1" y="1276350"/>
            <a:ext cx="2732088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213101" y="1276350"/>
            <a:ext cx="27178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138200" y="1276350"/>
            <a:ext cx="27178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66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76350"/>
            <a:ext cx="9144000" cy="38687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221961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A52E-B485-4515-864C-7526FCEC2E76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600" y="1276350"/>
            <a:ext cx="41868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69200" y="1276350"/>
            <a:ext cx="41868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pictures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969-AD4F-415E-989A-93CCB4B6894A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600" y="1276350"/>
            <a:ext cx="56393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38000" y="1276350"/>
            <a:ext cx="27180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1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left,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C1A3-F62B-43BF-A565-2E59C51203AB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0" y="1276349"/>
            <a:ext cx="4187825" cy="3076575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69200" y="1277312"/>
            <a:ext cx="4186800" cy="3076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8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left, picture right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D49-CA36-4759-849E-8C7961BE8AB3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38000" y="1276350"/>
            <a:ext cx="27180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099" y="1275387"/>
            <a:ext cx="56412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347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icture left, text right,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BA6A-FC03-4BF1-BD52-8E3246239BE0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138200" y="1276350"/>
            <a:ext cx="27178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600" y="1276350"/>
            <a:ext cx="56393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7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icture left, small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BBDA-4A47-4915-92DD-ECAFA42AAC93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7572374" y="1276350"/>
            <a:ext cx="1283625" cy="307753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noProof="0" dirty="0" smtClean="0"/>
              <a:t>Edit flowing text level 12pt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599" y="1276350"/>
            <a:ext cx="7109325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icture above, text underne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Lorem ipsum dolor sit amet, consectetur adipiscing elit ed ut perspiciatis unde omnis iste natus error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21-7007-4223-99AE-9E4403F2D588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1" y="3224748"/>
            <a:ext cx="2732088" cy="1129140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213101" y="3224748"/>
            <a:ext cx="2717800" cy="1129140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138200" y="3224748"/>
            <a:ext cx="2717800" cy="1129140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38000" y="1276350"/>
            <a:ext cx="2718000" cy="182936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3212901" y="1276350"/>
            <a:ext cx="2718000" cy="182936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 hasCustomPrompt="1"/>
          </p:nvPr>
        </p:nvSpPr>
        <p:spPr>
          <a:xfrm>
            <a:off x="291600" y="1276350"/>
            <a:ext cx="2732400" cy="182936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35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nly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BCC1-0ED7-47BB-B24F-172616971772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12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7870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9144000" cy="340950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87337" y="3703852"/>
            <a:ext cx="5643563" cy="680547"/>
          </a:xfrm>
        </p:spPr>
        <p:txBody>
          <a:bodyPr/>
          <a:lstStyle>
            <a:lvl1pPr>
              <a:defRPr sz="2400" b="0"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MegaFon Presentation title in</a:t>
            </a:r>
            <a:br>
              <a:rPr lang="ru-RU" dirty="0" smtClean="0"/>
            </a:br>
            <a:r>
              <a:rPr lang="ru-RU" dirty="0" smtClean="0"/>
              <a:t>two lines of copy text (24pt)</a:t>
            </a:r>
            <a:endParaRPr lang="ru-RU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292100" y="4594048"/>
            <a:ext cx="5640426" cy="192265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Presenter (12pt),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City, Month 2018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4535798"/>
            <a:ext cx="1854000" cy="329571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00</a:t>
            </a:r>
            <a:endParaRPr lang="ru-RU" sz="1100" b="1" dirty="0" smtClean="0">
              <a:solidFill>
                <a:schemeClr val="bg1"/>
              </a:solidFill>
            </a:endParaRP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408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's talk - fina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895783"/>
            <a:ext cx="3794125" cy="245634"/>
          </a:xfrm>
        </p:spPr>
        <p:txBody>
          <a:bodyPr/>
          <a:lstStyle>
            <a:lvl1pPr>
              <a:spcBef>
                <a:spcPts val="0"/>
              </a:spcBef>
              <a:defRPr b="1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Contact Name (16pt)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92100" y="4181475"/>
            <a:ext cx="3794125" cy="223320"/>
          </a:xfrm>
        </p:spPr>
        <p:txBody>
          <a:bodyPr anchor="b"/>
          <a:lstStyle>
            <a:lvl1pPr>
              <a:spcBef>
                <a:spcPts val="0"/>
              </a:spcBef>
              <a:defRPr b="0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Contact Title (16pt)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5044" y="2213890"/>
            <a:ext cx="4399031" cy="444500"/>
          </a:xfrm>
        </p:spPr>
        <p:txBody>
          <a:bodyPr/>
          <a:lstStyle>
            <a:lvl1pPr>
              <a:defRPr sz="4000" b="0">
                <a:latin typeface="Arial Black" panose="020B0A04020102020204" pitchFamily="34" charset="0"/>
              </a:defRPr>
            </a:lvl1pPr>
            <a:lvl2pPr>
              <a:defRPr sz="4000" b="0">
                <a:latin typeface="Arial Black" panose="020B0A04020102020204" pitchFamily="34" charset="0"/>
              </a:defRPr>
            </a:lvl2pPr>
            <a:lvl3pPr>
              <a:defRPr sz="4000" b="0">
                <a:latin typeface="Arial Black" panose="020B0A04020102020204" pitchFamily="34" charset="0"/>
              </a:defRPr>
            </a:lvl3pPr>
            <a:lvl4pPr>
              <a:defRPr sz="4000" b="0">
                <a:latin typeface="Arial Black" panose="020B0A04020102020204" pitchFamily="34" charset="0"/>
              </a:defRPr>
            </a:lvl4pPr>
            <a:lvl5pPr>
              <a:defRPr sz="4000" b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ru-RU" noProof="0" dirty="0" smtClean="0"/>
              <a:t>Let’s</a:t>
            </a:r>
            <a:r>
              <a:rPr lang="ru-RU" dirty="0" smtClean="0"/>
              <a:t> Talk</a:t>
            </a:r>
            <a:endParaRPr lang="ru-RU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92100" y="4395086"/>
            <a:ext cx="3794125" cy="223200"/>
          </a:xfrm>
        </p:spPr>
        <p:txBody>
          <a:bodyPr anchor="b"/>
          <a:lstStyle>
            <a:lvl1pPr>
              <a:spcBef>
                <a:spcPts val="0"/>
              </a:spcBef>
              <a:defRPr b="0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telephone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4608576"/>
            <a:ext cx="3794125" cy="223200"/>
          </a:xfrm>
        </p:spPr>
        <p:txBody>
          <a:bodyPr anchor="b"/>
          <a:lstStyle>
            <a:lvl1pPr>
              <a:spcBef>
                <a:spcPts val="0"/>
              </a:spcBef>
              <a:defRPr b="0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e-mail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4535798"/>
            <a:ext cx="1854000" cy="329571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425804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Agenda (40pt)</a:t>
            </a:r>
            <a:endParaRPr lang="ru-RU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1385888"/>
            <a:ext cx="8564400" cy="296703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baseline="0"/>
            </a:lvl1pPr>
          </a:lstStyle>
          <a:p>
            <a:pPr lvl="0"/>
            <a:r>
              <a:rPr lang="ru-RU" dirty="0" smtClean="0"/>
              <a:t>Lorem ipsum Ed ut perspiciatis unde omnis iste na (20pt)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</p:txBody>
      </p:sp>
    </p:spTree>
    <p:extLst>
      <p:ext uri="{BB962C8B-B14F-4D97-AF65-F5344CB8AC3E}">
        <p14:creationId xmlns:p14="http://schemas.microsoft.com/office/powerpoint/2010/main" val="3047415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B3B23D-4346-4B37-B4C1-6F25CC3265AE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9" name="Ellipse 8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0" name="Ellipse 9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1" name="Ellipse 10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87749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green Pr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3B23D-4346-4B37-B4C1-6F25CC3265AE}" type="datetime1">
              <a:rPr lang="ru-RU" smtClean="0"/>
              <a:pPr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13" name="Ellipse 12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4" name="Ellipse 13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30858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iol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B3B23D-4346-4B37-B4C1-6F25CC3265AE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9" name="Ellipse 8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0" name="Ellipse 9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1" name="Ellipse 10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33548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iolet Pr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3B23D-4346-4B37-B4C1-6F25CC3265AE}" type="datetime1">
              <a:rPr lang="ru-RU" smtClean="0"/>
              <a:pPr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13" name="Ellipse 12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4" name="Ellipse 13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3938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F40-B636-4A54-94B5-10F6B2452C89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0" y="1276350"/>
            <a:ext cx="85644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503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E68E-506B-4910-8CEA-231504A24C3C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0" y="1275387"/>
            <a:ext cx="4187825" cy="30775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68175" y="1276350"/>
            <a:ext cx="4187825" cy="30775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dirty="0" smtClean="0"/>
              <a:t>Edit flowing text level 12pt to (16pt) to 32 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874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174851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think-cell Folie" r:id="rId24" imgW="360" imgH="360" progId="TCLayout.ActiveDocument.1">
                  <p:embed/>
                </p:oleObj>
              </mc:Choice>
              <mc:Fallback>
                <p:oleObj name="think-cell Folie" r:id="rId2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291600" y="252000"/>
            <a:ext cx="8564400" cy="590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 smtClean="0"/>
              <a:t>Headline example (20pt), Lorem ipsum dolor sit amet, consectetur adipiscing elit ed ut perspiciatis unde omnis iste natus error</a:t>
            </a:r>
            <a:endParaRPr lang="ru-RU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92894" y="1276550"/>
            <a:ext cx="8563768" cy="3077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ru-RU" noProof="0" dirty="0" smtClean="0"/>
              <a:t>Edit continuous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3206750" y="4786313"/>
            <a:ext cx="786602" cy="17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3012BC6F-014F-4778-8D5B-605537C49C47}" type="datetime1">
              <a:rPr lang="ru-RU" smtClean="0"/>
              <a:t>24.04.2019</a:t>
            </a:fld>
            <a:endParaRPr lang="ru-RU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533400" y="4786313"/>
            <a:ext cx="2490788" cy="17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292893" y="4786313"/>
            <a:ext cx="240507" cy="17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>
                <a:solidFill>
                  <a:schemeClr val="tx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5" name="Ellipse 4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4" name="Ellipse 13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grpSp>
        <p:nvGrpSpPr>
          <p:cNvPr id="2" name="Gruppierung 1"/>
          <p:cNvGrpSpPr/>
          <p:nvPr userDrawn="1"/>
        </p:nvGrpSpPr>
        <p:grpSpPr>
          <a:xfrm>
            <a:off x="9268338" y="45156"/>
            <a:ext cx="740208" cy="5094997"/>
            <a:chOff x="9268338" y="45156"/>
            <a:chExt cx="740208" cy="5094997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9274146" y="870855"/>
              <a:ext cx="734400" cy="72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72000" tIns="0" rIns="0" bIns="0" rtlCol="0" anchor="ctr">
              <a:noAutofit/>
            </a:bodyPr>
            <a:lstStyle/>
            <a:p>
              <a:r>
                <a:rPr lang="ru-RU" sz="1100" b="1" dirty="0" err="1" smtClean="0">
                  <a:solidFill>
                    <a:schemeClr val="bg1"/>
                  </a:solidFill>
                </a:rPr>
                <a:t>R</a:t>
              </a:r>
              <a:r>
                <a:rPr lang="ru-RU" sz="1100" b="1" dirty="0" smtClean="0">
                  <a:solidFill>
                    <a:schemeClr val="bg1"/>
                  </a:solidFill>
                </a:rPr>
                <a:t> 0</a:t>
              </a:r>
              <a:r>
                <a:rPr lang="de-DE" sz="1100" b="1" dirty="0" smtClean="0">
                  <a:solidFill>
                    <a:schemeClr val="bg1"/>
                  </a:solidFill>
                </a:rPr>
                <a:t>0</a:t>
              </a:r>
              <a:r>
                <a:rPr lang="ru-RU" sz="1100" b="1" dirty="0" smtClean="0">
                  <a:solidFill>
                    <a:schemeClr val="bg1"/>
                  </a:solidFill>
                </a:rPr>
                <a:t>0</a:t>
              </a:r>
            </a:p>
            <a:p>
              <a:r>
                <a:rPr lang="ru-RU" sz="1100" b="1" dirty="0" smtClean="0">
                  <a:solidFill>
                    <a:schemeClr val="bg1"/>
                  </a:solidFill>
                </a:rPr>
                <a:t>G</a:t>
              </a:r>
              <a:r>
                <a:rPr lang="ru-RU" sz="1100" b="1" baseline="0" dirty="0" smtClean="0">
                  <a:solidFill>
                    <a:schemeClr val="bg1"/>
                  </a:solidFill>
                </a:rPr>
                <a:t> 185</a:t>
              </a:r>
              <a:br>
                <a:rPr lang="ru-RU" sz="1100" b="1" baseline="0" dirty="0" smtClean="0">
                  <a:solidFill>
                    <a:schemeClr val="bg1"/>
                  </a:solidFill>
                </a:rPr>
              </a:br>
              <a:r>
                <a:rPr lang="ru-RU" sz="1100" b="1" baseline="0" dirty="0" smtClean="0">
                  <a:solidFill>
                    <a:schemeClr val="bg1"/>
                  </a:solidFill>
                </a:rPr>
                <a:t>B 086</a:t>
              </a:r>
              <a:endParaRPr lang="ru-RU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9274146" y="1590855"/>
              <a:ext cx="734400" cy="720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72000" tIns="0" rIns="0" bIns="0" rtlCol="0" anchor="ctr">
              <a:noAutofit/>
            </a:bodyPr>
            <a:lstStyle/>
            <a:p>
              <a:r>
                <a:rPr lang="ru-RU" sz="1100" b="1" dirty="0" smtClean="0">
                  <a:solidFill>
                    <a:schemeClr val="bg1"/>
                  </a:solidFill>
                </a:rPr>
                <a:t>R 115</a:t>
              </a:r>
            </a:p>
            <a:p>
              <a:r>
                <a:rPr lang="ru-RU" sz="1100" b="1" dirty="0" smtClean="0">
                  <a:solidFill>
                    <a:schemeClr val="bg1"/>
                  </a:solidFill>
                </a:rPr>
                <a:t>G</a:t>
              </a:r>
              <a:r>
                <a:rPr lang="ru-RU" sz="1100" b="1" baseline="0" dirty="0" smtClean="0">
                  <a:solidFill>
                    <a:schemeClr val="bg1"/>
                  </a:solidFill>
                </a:rPr>
                <a:t> 025</a:t>
              </a:r>
            </a:p>
            <a:p>
              <a:r>
                <a:rPr lang="ru-RU" sz="1100" b="1" baseline="0" dirty="0" smtClean="0">
                  <a:solidFill>
                    <a:schemeClr val="bg1"/>
                  </a:solidFill>
                </a:rPr>
                <a:t>B 130</a:t>
              </a:r>
              <a:endParaRPr lang="ru-RU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9274146" y="2680689"/>
              <a:ext cx="734400" cy="61486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72000" tIns="0" rIns="0" bIns="0" rtlCol="0" anchor="ctr">
              <a:noAutofit/>
            </a:bodyPr>
            <a:lstStyle/>
            <a:p>
              <a:r>
                <a:rPr lang="ru-RU" sz="1100" b="1" dirty="0" smtClean="0">
                  <a:solidFill>
                    <a:schemeClr val="bg1"/>
                  </a:solidFill>
                </a:rPr>
                <a:t>R 091</a:t>
              </a:r>
            </a:p>
            <a:p>
              <a:r>
                <a:rPr lang="ru-RU" sz="1100" b="1" dirty="0" smtClean="0">
                  <a:solidFill>
                    <a:schemeClr val="bg1"/>
                  </a:solidFill>
                </a:rPr>
                <a:t>G</a:t>
              </a:r>
              <a:r>
                <a:rPr lang="ru-RU" sz="1100" b="1" baseline="0" dirty="0" smtClean="0">
                  <a:solidFill>
                    <a:schemeClr val="bg1"/>
                  </a:solidFill>
                </a:rPr>
                <a:t> 217</a:t>
              </a:r>
            </a:p>
            <a:p>
              <a:r>
                <a:rPr lang="ru-RU" sz="1100" b="1" baseline="0" dirty="0" smtClean="0">
                  <a:solidFill>
                    <a:schemeClr val="bg1"/>
                  </a:solidFill>
                </a:rPr>
                <a:t>B 229</a:t>
              </a:r>
              <a:endParaRPr lang="ru-RU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Textfeld 17"/>
            <p:cNvSpPr txBox="1"/>
            <p:nvPr userDrawn="1"/>
          </p:nvSpPr>
          <p:spPr>
            <a:xfrm>
              <a:off x="9274146" y="3295555"/>
              <a:ext cx="734400" cy="6148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72000" tIns="0" rIns="0" bIns="0" rtlCol="0" anchor="ctr">
              <a:noAutofit/>
            </a:bodyPr>
            <a:lstStyle/>
            <a:p>
              <a:r>
                <a:rPr lang="ru-RU" sz="1100" b="1" dirty="0" smtClean="0">
                  <a:solidFill>
                    <a:schemeClr val="bg1"/>
                  </a:solidFill>
                </a:rPr>
                <a:t>R 068</a:t>
              </a:r>
            </a:p>
            <a:p>
              <a:r>
                <a:rPr lang="ru-RU" sz="1100" b="1" dirty="0" smtClean="0">
                  <a:solidFill>
                    <a:schemeClr val="bg1"/>
                  </a:solidFill>
                </a:rPr>
                <a:t>G</a:t>
              </a:r>
              <a:r>
                <a:rPr lang="ru-RU" sz="1100" b="1" baseline="0" dirty="0" smtClean="0">
                  <a:solidFill>
                    <a:schemeClr val="bg1"/>
                  </a:solidFill>
                </a:rPr>
                <a:t> 065</a:t>
              </a:r>
            </a:p>
            <a:p>
              <a:r>
                <a:rPr lang="ru-RU" sz="1100" b="1" baseline="0" dirty="0" smtClean="0">
                  <a:solidFill>
                    <a:schemeClr val="bg1"/>
                  </a:solidFill>
                </a:rPr>
                <a:t>B 137</a:t>
              </a:r>
              <a:endParaRPr lang="ru-RU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Textfeld 18"/>
            <p:cNvSpPr txBox="1"/>
            <p:nvPr userDrawn="1"/>
          </p:nvSpPr>
          <p:spPr>
            <a:xfrm>
              <a:off x="9274146" y="3910421"/>
              <a:ext cx="734400" cy="614866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72000" tIns="0" rIns="0" bIns="0" rtlCol="0" anchor="ctr">
              <a:noAutofit/>
            </a:bodyPr>
            <a:lstStyle/>
            <a:p>
              <a:r>
                <a:rPr lang="ru-RU" sz="1100" b="1" dirty="0" smtClean="0">
                  <a:solidFill>
                    <a:schemeClr val="bg1"/>
                  </a:solidFill>
                </a:rPr>
                <a:t>R 255</a:t>
              </a:r>
            </a:p>
            <a:p>
              <a:r>
                <a:rPr lang="ru-RU" sz="1100" b="1" dirty="0" smtClean="0">
                  <a:solidFill>
                    <a:schemeClr val="bg1"/>
                  </a:solidFill>
                </a:rPr>
                <a:t>G 167</a:t>
              </a:r>
            </a:p>
            <a:p>
              <a:r>
                <a:rPr lang="ru-RU" sz="1100" b="1" dirty="0" smtClean="0">
                  <a:solidFill>
                    <a:schemeClr val="bg1"/>
                  </a:solidFill>
                </a:rPr>
                <a:t>B 023</a:t>
              </a:r>
            </a:p>
          </p:txBody>
        </p:sp>
        <p:sp>
          <p:nvSpPr>
            <p:cNvPr id="20" name="Textfeld 19"/>
            <p:cNvSpPr txBox="1"/>
            <p:nvPr userDrawn="1"/>
          </p:nvSpPr>
          <p:spPr>
            <a:xfrm>
              <a:off x="9274146" y="4525287"/>
              <a:ext cx="734400" cy="614866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72000" tIns="0" rIns="0" bIns="0" rtlCol="0" anchor="ctr">
              <a:noAutofit/>
            </a:bodyPr>
            <a:lstStyle/>
            <a:p>
              <a:r>
                <a:rPr lang="ru-RU" sz="1100" b="1" dirty="0" smtClean="0">
                  <a:solidFill>
                    <a:schemeClr val="bg1"/>
                  </a:solidFill>
                </a:rPr>
                <a:t>R</a:t>
              </a:r>
              <a:r>
                <a:rPr lang="ru-RU" sz="1100" b="1" baseline="0" dirty="0" smtClean="0">
                  <a:solidFill>
                    <a:schemeClr val="bg1"/>
                  </a:solidFill>
                </a:rPr>
                <a:t> 235</a:t>
              </a:r>
            </a:p>
            <a:p>
              <a:r>
                <a:rPr lang="ru-RU" sz="1100" b="1" baseline="0" dirty="0" smtClean="0">
                  <a:solidFill>
                    <a:schemeClr val="bg1"/>
                  </a:solidFill>
                </a:rPr>
                <a:t>G 090</a:t>
              </a:r>
            </a:p>
            <a:p>
              <a:r>
                <a:rPr lang="ru-RU" sz="1100" b="1" baseline="0" dirty="0" smtClean="0">
                  <a:solidFill>
                    <a:schemeClr val="bg1"/>
                  </a:solidFill>
                </a:rPr>
                <a:t>B 064</a:t>
              </a:r>
              <a:endParaRPr lang="ru-RU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9268338" y="45156"/>
              <a:ext cx="740208" cy="5489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ru-RU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RGB</a:t>
              </a:r>
              <a:br>
                <a:rPr lang="ru-RU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ru-RU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цвета</a:t>
              </a: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9268339" y="635431"/>
              <a:ext cx="740207" cy="2353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ru-RU" sz="1200" b="1" dirty="0" smtClean="0">
                  <a:latin typeface="Helvetica Neue for IB" charset="0"/>
                  <a:ea typeface="Helvetica Neue for IB" charset="0"/>
                  <a:cs typeface="Helvetica Neue for IB" charset="0"/>
                </a:rPr>
                <a:t>Основной</a:t>
              </a:r>
            </a:p>
          </p:txBody>
        </p:sp>
        <p:sp>
          <p:nvSpPr>
            <p:cNvPr id="23" name="Textfeld 22"/>
            <p:cNvSpPr txBox="1"/>
            <p:nvPr userDrawn="1"/>
          </p:nvSpPr>
          <p:spPr>
            <a:xfrm>
              <a:off x="9268339" y="2446144"/>
              <a:ext cx="740207" cy="1819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ru-RU" sz="1200" b="1" dirty="0" smtClean="0">
                  <a:latin typeface="Helvetica Neue for IB" charset="0"/>
                  <a:ea typeface="Helvetica Neue for IB" charset="0"/>
                  <a:cs typeface="Helvetica Neue for IB" charset="0"/>
                </a:rPr>
                <a:t>вторичный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4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  <p:sldLayoutId id="2147483662" r:id="rId3"/>
    <p:sldLayoutId id="2147483663" r:id="rId4"/>
    <p:sldLayoutId id="2147483681" r:id="rId5"/>
    <p:sldLayoutId id="2147483679" r:id="rId6"/>
    <p:sldLayoutId id="2147483680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6" r:id="rId18"/>
    <p:sldLayoutId id="2147483677" r:id="rId19"/>
    <p:sldLayoutId id="2147483678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2563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780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" userDrawn="1">
          <p15:clr>
            <a:srgbClr val="F26B43"/>
          </p15:clr>
        </p15:guide>
        <p15:guide id="2" pos="5579" userDrawn="1">
          <p15:clr>
            <a:srgbClr val="F26B43"/>
          </p15:clr>
        </p15:guide>
        <p15:guide id="3" orient="horz" pos="182" userDrawn="1">
          <p15:clr>
            <a:srgbClr val="F26B43"/>
          </p15:clr>
        </p15:guide>
        <p15:guide id="4" orient="horz" pos="3127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6" orient="horz" pos="2742" userDrawn="1">
          <p15:clr>
            <a:srgbClr val="F26B43"/>
          </p15:clr>
        </p15:guide>
        <p15:guide id="7" orient="horz" pos="532" userDrawn="1">
          <p15:clr>
            <a:srgbClr val="F26B43"/>
          </p15:clr>
        </p15:guide>
        <p15:guide id="8" orient="horz" pos="804" userDrawn="1">
          <p15:clr>
            <a:srgbClr val="F26B43"/>
          </p15:clr>
        </p15:guide>
        <p15:guide id="9" pos="1905" userDrawn="1">
          <p15:clr>
            <a:srgbClr val="F26B43"/>
          </p15:clr>
        </p15:guide>
        <p15:guide id="10" pos="2020" userDrawn="1">
          <p15:clr>
            <a:srgbClr val="F26B43"/>
          </p15:clr>
        </p15:guide>
        <p15:guide id="11" pos="3736" userDrawn="1">
          <p15:clr>
            <a:srgbClr val="F26B43"/>
          </p15:clr>
        </p15:guide>
        <p15:guide id="12" pos="3862" userDrawn="1">
          <p15:clr>
            <a:srgbClr val="F26B43"/>
          </p15:clr>
        </p15:guide>
        <p15:guide id="13" pos="2822" userDrawn="1">
          <p15:clr>
            <a:srgbClr val="F26B43"/>
          </p15:clr>
        </p15:guide>
        <p15:guide id="14" pos="2938" userDrawn="1">
          <p15:clr>
            <a:srgbClr val="F26B43"/>
          </p15:clr>
        </p15:guide>
        <p15:guide id="15" pos="988" userDrawn="1">
          <p15:clr>
            <a:srgbClr val="F26B43"/>
          </p15:clr>
        </p15:guide>
        <p15:guide id="16" pos="1098" userDrawn="1">
          <p15:clr>
            <a:srgbClr val="F26B43"/>
          </p15:clr>
        </p15:guide>
        <p15:guide id="17" pos="4770" userDrawn="1">
          <p15:clr>
            <a:srgbClr val="F26B43"/>
          </p15:clr>
        </p15:guide>
        <p15:guide id="18" pos="4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436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2100" y="3675060"/>
            <a:ext cx="5884863" cy="680547"/>
          </a:xfrm>
        </p:spPr>
        <p:txBody>
          <a:bodyPr/>
          <a:lstStyle/>
          <a:p>
            <a:r>
              <a:rPr lang="ru-RU" b="1" dirty="0">
                <a:latin typeface="GT Walsheim v2 Manual Black" panose="00000900000000000000" pitchFamily="50" charset="-52"/>
              </a:rPr>
              <a:t>Выбираем </a:t>
            </a:r>
            <a:r>
              <a:rPr lang="en-US" b="1" dirty="0" smtClean="0">
                <a:latin typeface="GT Walsheim v2 Manual Black" panose="00000900000000000000" pitchFamily="50" charset="-52"/>
              </a:rPr>
              <a:t/>
            </a:r>
            <a:br>
              <a:rPr lang="en-US" b="1" dirty="0" smtClean="0">
                <a:latin typeface="GT Walsheim v2 Manual Black" panose="00000900000000000000" pitchFamily="50" charset="-52"/>
              </a:rPr>
            </a:br>
            <a:r>
              <a:rPr lang="ru-RU" b="1" dirty="0" smtClean="0">
                <a:latin typeface="GT Walsheim v2 Manual Black" panose="00000900000000000000" pitchFamily="50" charset="-52"/>
              </a:rPr>
              <a:t>CatBoost </a:t>
            </a:r>
            <a:r>
              <a:rPr lang="ru-RU" b="1" dirty="0">
                <a:latin typeface="GT Walsheim v2 Manual Black" panose="00000900000000000000" pitchFamily="50" charset="-52"/>
              </a:rPr>
              <a:t>или </a:t>
            </a:r>
            <a:r>
              <a:rPr lang="ru-RU" b="1" dirty="0" err="1" smtClean="0">
                <a:latin typeface="GT Walsheim v2 Manual Black" panose="00000900000000000000" pitchFamily="50" charset="-52"/>
              </a:rPr>
              <a:t>XGBoost</a:t>
            </a:r>
            <a:endParaRPr lang="en-GB" dirty="0">
              <a:latin typeface="GT Walsheim v2 Manual Black" panose="00000900000000000000" pitchFamily="50" charset="-52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Селезнев Артем, </a:t>
            </a:r>
            <a:r>
              <a:rPr lang="en-US" dirty="0" smtClean="0">
                <a:latin typeface="GT Walsheim v2 Manual" panose="00000500000000000000" pitchFamily="50" charset="-52"/>
              </a:rPr>
              <a:t>27</a:t>
            </a:r>
            <a:r>
              <a:rPr lang="ru-RU" dirty="0" smtClean="0">
                <a:latin typeface="GT Walsheim v2 Manual" panose="00000500000000000000" pitchFamily="50" charset="-52"/>
              </a:rPr>
              <a:t> Апреля 2019</a:t>
            </a:r>
            <a:endParaRPr lang="en-GB" dirty="0">
              <a:latin typeface="GT Walsheim v2 Manual" panose="00000500000000000000" pitchFamily="50" charset="-52"/>
            </a:endParaRPr>
          </a:p>
        </p:txBody>
      </p:sp>
      <p:pic>
        <p:nvPicPr>
          <p:cNvPr id="17410" name="Picture 2" descr="https://techcrunch.com/wp-content/uploads/2017/07/screen-shot-2017-07-18-at-10-54-34.png?w=73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92" y="209870"/>
            <a:ext cx="3982142" cy="3180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T Walsheim v2 Manual Black" panose="00000900000000000000" pitchFamily="50" charset="-52"/>
              </a:rPr>
              <a:t>CatBoost? </a:t>
            </a:r>
            <a:br>
              <a:rPr lang="en-US" dirty="0" smtClean="0">
                <a:latin typeface="GT Walsheim v2 Manual Black" panose="00000900000000000000" pitchFamily="50" charset="-52"/>
              </a:rPr>
            </a:br>
            <a:r>
              <a:rPr lang="ru-RU" sz="2400" dirty="0" smtClean="0">
                <a:solidFill>
                  <a:srgbClr val="731982"/>
                </a:solidFill>
                <a:latin typeface="GT Walsheim v2 Manual Black" panose="00000900000000000000" pitchFamily="50" charset="-52"/>
              </a:rPr>
              <a:t>еще немного</a:t>
            </a:r>
            <a:endParaRPr lang="ru-RU" sz="2400" dirty="0">
              <a:solidFill>
                <a:srgbClr val="731982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538288"/>
            <a:ext cx="8564400" cy="2967037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ru-RU" dirty="0" smtClean="0"/>
              <a:t>Обучение из </a:t>
            </a:r>
            <a:r>
              <a:rPr lang="en-US" dirty="0" err="1" smtClean="0"/>
              <a:t>BaseLine</a:t>
            </a:r>
            <a:r>
              <a:rPr lang="en-US" dirty="0" smtClean="0"/>
              <a:t> (auto)</a:t>
            </a:r>
          </a:p>
          <a:p>
            <a:pPr>
              <a:buFont typeface="+mj-lt"/>
              <a:buAutoNum type="arabicPeriod" startAt="5"/>
            </a:pPr>
            <a:r>
              <a:rPr lang="en-US" dirty="0" err="1" smtClean="0"/>
              <a:t>Eval_metrics</a:t>
            </a:r>
            <a:r>
              <a:rPr lang="en-US" dirty="0"/>
              <a:t> </a:t>
            </a:r>
            <a:r>
              <a:rPr lang="en-US" dirty="0" smtClean="0"/>
              <a:t>(overfitting detection)</a:t>
            </a:r>
          </a:p>
          <a:p>
            <a:pPr>
              <a:buFont typeface="+mj-lt"/>
              <a:buAutoNum type="arabicPeriod" startAt="5"/>
            </a:pPr>
            <a:r>
              <a:rPr lang="en-US" dirty="0" err="1" smtClean="0"/>
              <a:t>Staged_predict</a:t>
            </a:r>
            <a:r>
              <a:rPr lang="en-US" dirty="0" smtClean="0"/>
              <a:t> (</a:t>
            </a:r>
            <a:r>
              <a:rPr lang="ru-RU" dirty="0" smtClean="0"/>
              <a:t>поэтапное обучение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 smtClean="0">
                <a:solidFill>
                  <a:srgbClr val="EB5A40"/>
                </a:solidFill>
              </a:rPr>
              <a:t>! </a:t>
            </a:r>
            <a:r>
              <a:rPr lang="ru-RU" dirty="0">
                <a:solidFill>
                  <a:srgbClr val="EB5A40"/>
                </a:solidFill>
              </a:rPr>
              <a:t>управляемое</a:t>
            </a:r>
            <a:r>
              <a:rPr lang="ru-RU" dirty="0"/>
              <a:t>)</a:t>
            </a:r>
            <a:endParaRPr lang="ru-RU" dirty="0" smtClean="0"/>
          </a:p>
          <a:p>
            <a:pPr>
              <a:buFont typeface="+mj-lt"/>
              <a:buAutoNum type="arabicPeriod" startAt="5"/>
            </a:pPr>
            <a:r>
              <a:rPr lang="en-US" dirty="0" err="1" smtClean="0"/>
              <a:t>SnapShots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8" name="Gruppieren 12"/>
          <p:cNvGrpSpPr/>
          <p:nvPr/>
        </p:nvGrpSpPr>
        <p:grpSpPr>
          <a:xfrm>
            <a:off x="2411079" y="1004232"/>
            <a:ext cx="292331" cy="83523"/>
            <a:chOff x="8673305" y="4914900"/>
            <a:chExt cx="183358" cy="52388"/>
          </a:xfrm>
        </p:grpSpPr>
        <p:sp>
          <p:nvSpPr>
            <p:cNvPr id="19" name="Ellipse 13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Ellipse 14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Ellipse 15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6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ru-RU" dirty="0">
                <a:latin typeface="GT Walsheim v2 Manual Black" panose="00000900000000000000" pitchFamily="50" charset="-52"/>
              </a:rPr>
              <a:t> </a:t>
            </a:r>
            <a:r>
              <a:rPr lang="ru-RU" dirty="0" smtClean="0">
                <a:latin typeface="GT Walsheim v2 Manual Black" panose="00000900000000000000" pitchFamily="50" charset="-52"/>
              </a:rPr>
              <a:t>пока не может</a:t>
            </a:r>
            <a:endParaRPr lang="ru-RU" sz="2400" dirty="0">
              <a:latin typeface="GT Walsheim v2 Manual Black" panose="00000900000000000000" pitchFamily="50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87491" y="3684368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GT Walsheim v2 Manual" panose="00000500000000000000" pitchFamily="50" charset="-52"/>
              </a:rPr>
              <a:t>Иногда плох </a:t>
            </a:r>
            <a:r>
              <a:rPr lang="en-US" dirty="0" smtClean="0">
                <a:latin typeface="GT Walsheim v2 Manual" panose="00000500000000000000" pitchFamily="50" charset="-52"/>
              </a:rPr>
              <a:t/>
            </a:r>
            <a:br>
              <a:rPr lang="en-US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без </a:t>
            </a:r>
            <a:r>
              <a:rPr lang="en-US" dirty="0">
                <a:latin typeface="GT Walsheim v2 Manual" panose="00000500000000000000" pitchFamily="50" charset="-52"/>
              </a:rPr>
              <a:t>GPU</a:t>
            </a: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4011" y="3691235"/>
            <a:ext cx="1475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GT Walsheim v2 Manual" panose="00000500000000000000" pitchFamily="50" charset="-52"/>
              </a:rPr>
              <a:t>Все ещё </a:t>
            </a:r>
            <a:r>
              <a:rPr lang="en-US" dirty="0" smtClean="0">
                <a:latin typeface="GT Walsheim v2 Manual" panose="00000500000000000000" pitchFamily="50" charset="-52"/>
              </a:rPr>
              <a:t/>
            </a:r>
            <a:br>
              <a:rPr lang="en-US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не </a:t>
            </a:r>
            <a:r>
              <a:rPr lang="ru-RU" dirty="0">
                <a:latin typeface="GT Walsheim v2 Manual" panose="00000500000000000000" pitchFamily="50" charset="-52"/>
              </a:rPr>
              <a:t>быстрый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86658" y="36912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T Walsheim v2 Manual" panose="00000500000000000000" pitchFamily="50" charset="-52"/>
              </a:rPr>
              <a:t>Надо явно указывать </a:t>
            </a:r>
            <a:r>
              <a:rPr lang="en-US" dirty="0" smtClean="0">
                <a:latin typeface="GT Walsheim v2 Manual" panose="00000500000000000000" pitchFamily="50" charset="-52"/>
              </a:rPr>
              <a:t/>
            </a:r>
            <a:br>
              <a:rPr lang="en-US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категориальные данные 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(</a:t>
            </a:r>
            <a:r>
              <a:rPr lang="en-US" dirty="0" err="1">
                <a:solidFill>
                  <a:srgbClr val="EB5A40"/>
                </a:solidFill>
                <a:latin typeface="GT Walsheim v2 Manual" panose="00000500000000000000" pitchFamily="50" charset="-52"/>
              </a:rPr>
              <a:t>cat_features</a:t>
            </a:r>
            <a:r>
              <a:rPr lang="ru-RU" dirty="0">
                <a:latin typeface="GT Walsheim v2 Manual" panose="00000500000000000000" pitchFamily="50" charset="-52"/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1600" y="369123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T Walsheim v2 Manual" panose="00000500000000000000" pitchFamily="50" charset="-52"/>
              </a:rPr>
              <a:t>XGBoost</a:t>
            </a:r>
            <a:r>
              <a:rPr lang="en-US" dirty="0">
                <a:latin typeface="GT Walsheim v2 Manual" panose="00000500000000000000" pitchFamily="50" charset="-52"/>
              </a:rPr>
              <a:t> </a:t>
            </a:r>
            <a:r>
              <a:rPr lang="ru-RU" dirty="0" smtClean="0">
                <a:latin typeface="GT Walsheim v2 Manual" panose="00000500000000000000" pitchFamily="50" charset="-52"/>
              </a:rPr>
              <a:t/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dirty="0" smtClean="0">
                <a:latin typeface="GT Walsheim v2 Manual" panose="00000500000000000000" pitchFamily="50" charset="-52"/>
              </a:rPr>
              <a:t>spark</a:t>
            </a: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9" name="Titel 3"/>
          <p:cNvSpPr txBox="1">
            <a:spLocks/>
          </p:cNvSpPr>
          <p:nvPr/>
        </p:nvSpPr>
        <p:spPr>
          <a:xfrm>
            <a:off x="359911" y="3185700"/>
            <a:ext cx="992639" cy="590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01</a:t>
            </a:r>
            <a:endParaRPr lang="ru-RU" sz="2400" dirty="0">
              <a:solidFill>
                <a:srgbClr val="28B956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2776391" y="3185700"/>
            <a:ext cx="992639" cy="590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02</a:t>
            </a:r>
            <a:endParaRPr lang="ru-RU" sz="2400" dirty="0">
              <a:solidFill>
                <a:srgbClr val="28B956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11" name="Titel 3"/>
          <p:cNvSpPr txBox="1">
            <a:spLocks/>
          </p:cNvSpPr>
          <p:nvPr/>
        </p:nvSpPr>
        <p:spPr>
          <a:xfrm>
            <a:off x="4678735" y="3185700"/>
            <a:ext cx="992639" cy="590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03</a:t>
            </a:r>
            <a:endParaRPr lang="ru-RU" sz="2400" dirty="0">
              <a:solidFill>
                <a:srgbClr val="28B956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12" name="Titel 3"/>
          <p:cNvSpPr txBox="1">
            <a:spLocks/>
          </p:cNvSpPr>
          <p:nvPr/>
        </p:nvSpPr>
        <p:spPr>
          <a:xfrm>
            <a:off x="6435573" y="3185700"/>
            <a:ext cx="992639" cy="590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04</a:t>
            </a:r>
            <a:endParaRPr lang="ru-RU" sz="2400" dirty="0">
              <a:solidFill>
                <a:srgbClr val="28B956"/>
              </a:solidFill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905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31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600" y="2231850"/>
            <a:ext cx="8564400" cy="1148296"/>
          </a:xfrm>
        </p:spPr>
        <p:txBody>
          <a:bodyPr/>
          <a:lstStyle/>
          <a:p>
            <a:r>
              <a:rPr lang="en-US" dirty="0" smtClean="0">
                <a:latin typeface="GT Walsheim v2 Manual Black" panose="00000900000000000000" pitchFamily="50" charset="-52"/>
              </a:rPr>
              <a:t>TASK</a:t>
            </a:r>
            <a:endParaRPr lang="en-GB" sz="1400" dirty="0">
              <a:solidFill>
                <a:srgbClr val="731982"/>
              </a:solidFill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88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DataSet</a:t>
            </a:r>
            <a:r>
              <a:rPr lang="ru-RU" dirty="0" smtClean="0">
                <a:latin typeface="GT Walsheim v2 Manual Black" panose="00000900000000000000" pitchFamily="50" charset="-52"/>
              </a:rPr>
              <a:t> </a:t>
            </a:r>
            <a:r>
              <a:rPr lang="ru-RU" sz="2000" dirty="0" smtClean="0">
                <a:latin typeface="GT Walsheim v2 Manual Black" panose="00000900000000000000" pitchFamily="50" charset="-52"/>
              </a:rPr>
              <a:t>(</a:t>
            </a:r>
            <a:r>
              <a:rPr lang="en-US" sz="2000" dirty="0" smtClean="0">
                <a:latin typeface="GT Walsheim v2 Manual Black" panose="00000900000000000000" pitchFamily="50" charset="-52"/>
              </a:rPr>
              <a:t>churn</a:t>
            </a:r>
            <a:r>
              <a:rPr lang="ru-RU" sz="2000" dirty="0" smtClean="0">
                <a:latin typeface="GT Walsheim v2 Manual Black" panose="00000900000000000000" pitchFamily="50" charset="-52"/>
              </a:rPr>
              <a:t>)</a:t>
            </a:r>
            <a:endParaRPr lang="ru-RU" sz="20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2100" y="1385888"/>
            <a:ext cx="8731250" cy="2967037"/>
          </a:xfrm>
        </p:spPr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General_final</a:t>
            </a:r>
            <a:r>
              <a:rPr lang="en-US" dirty="0" smtClean="0">
                <a:latin typeface="GT Walsheim v2 Manual" panose="00000500000000000000" pitchFamily="50" charset="-52"/>
              </a:rPr>
              <a:t> – </a:t>
            </a:r>
            <a:r>
              <a:rPr lang="ru-RU" dirty="0" smtClean="0">
                <a:latin typeface="GT Walsheim v2 Manual" panose="00000500000000000000" pitchFamily="50" charset="-52"/>
              </a:rPr>
              <a:t>информация об абоненте  </a:t>
            </a:r>
            <a:r>
              <a:rPr lang="ru-RU" dirty="0" smtClean="0">
                <a:latin typeface="GT Walsheim v2 Manual" panose="00000500000000000000" pitchFamily="50" charset="-52"/>
              </a:rPr>
              <a:t/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(</a:t>
            </a:r>
            <a:r>
              <a:rPr lang="en-US" dirty="0" err="1" smtClean="0">
                <a:latin typeface="GT Walsheim v2 Manual" panose="00000500000000000000" pitchFamily="50" charset="-52"/>
              </a:rPr>
              <a:t>date_key</a:t>
            </a:r>
            <a:r>
              <a:rPr lang="en-US" dirty="0" smtClean="0">
                <a:latin typeface="GT Walsheim v2 Manual" panose="00000500000000000000" pitchFamily="50" charset="-52"/>
              </a:rPr>
              <a:t>, test &gt; 13.05</a:t>
            </a:r>
            <a:r>
              <a:rPr lang="ru-RU" dirty="0" smtClean="0">
                <a:latin typeface="GT Walsheim v2 Manual" panose="00000500000000000000" pitchFamily="50" charset="-52"/>
              </a:rPr>
              <a:t>)</a:t>
            </a:r>
          </a:p>
          <a:p>
            <a:r>
              <a:rPr lang="en-US" dirty="0" err="1" smtClean="0">
                <a:latin typeface="GT Walsheim v2 Manual Black" panose="00000900000000000000" pitchFamily="50" charset="-52"/>
              </a:rPr>
              <a:t>Traf_final</a:t>
            </a:r>
            <a:r>
              <a:rPr lang="en-US" dirty="0" smtClean="0">
                <a:latin typeface="GT Walsheim v2 Manual" panose="00000500000000000000" pitchFamily="50" charset="-52"/>
              </a:rPr>
              <a:t> – </a:t>
            </a:r>
            <a:r>
              <a:rPr lang="ru-RU" dirty="0" smtClean="0">
                <a:latin typeface="GT Walsheim v2 Manual" panose="00000500000000000000" pitchFamily="50" charset="-52"/>
              </a:rPr>
              <a:t>агрегированная информация о трафике</a:t>
            </a:r>
          </a:p>
          <a:p>
            <a:r>
              <a:rPr lang="en-US" dirty="0" err="1" smtClean="0">
                <a:latin typeface="GT Walsheim v2 Manual Black" panose="00000900000000000000" pitchFamily="50" charset="-52"/>
              </a:rPr>
              <a:t>Rech_final</a:t>
            </a:r>
            <a:r>
              <a:rPr lang="en-US" dirty="0" smtClean="0">
                <a:latin typeface="GT Walsheim v2 Manual" panose="00000500000000000000" pitchFamily="50" charset="-52"/>
              </a:rPr>
              <a:t> – </a:t>
            </a:r>
            <a:r>
              <a:rPr lang="ru-RU" dirty="0" smtClean="0">
                <a:latin typeface="GT Walsheim v2 Manual" panose="00000500000000000000" pitchFamily="50" charset="-52"/>
              </a:rPr>
              <a:t>агрегированная информация о пополнениях</a:t>
            </a:r>
          </a:p>
          <a:p>
            <a:r>
              <a:rPr lang="en-US" dirty="0" err="1" smtClean="0">
                <a:latin typeface="GT Walsheim v2 Manual Black" panose="00000900000000000000" pitchFamily="50" charset="-52"/>
              </a:rPr>
              <a:t>Balance_final</a:t>
            </a:r>
            <a:r>
              <a:rPr lang="en-US" dirty="0" smtClean="0">
                <a:latin typeface="GT Walsheim v2 Manual Black" panose="00000900000000000000" pitchFamily="50" charset="-52"/>
              </a:rPr>
              <a:t> </a:t>
            </a:r>
            <a:r>
              <a:rPr lang="en-US" dirty="0" smtClean="0">
                <a:latin typeface="GT Walsheim v2 Manual" panose="00000500000000000000" pitchFamily="50" charset="-52"/>
              </a:rPr>
              <a:t>– </a:t>
            </a:r>
            <a:r>
              <a:rPr lang="ru-RU" dirty="0" smtClean="0">
                <a:latin typeface="GT Walsheim v2 Manual" panose="00000500000000000000" pitchFamily="50" charset="-52"/>
              </a:rPr>
              <a:t>информация о балансе на конец дня</a:t>
            </a:r>
          </a:p>
          <a:p>
            <a:pPr marL="0" indent="0">
              <a:buNone/>
            </a:pPr>
            <a:r>
              <a:rPr lang="en-US" dirty="0" smtClean="0">
                <a:latin typeface="GT Walsheim v2 Manual" panose="00000500000000000000" pitchFamily="50" charset="-52"/>
              </a:rPr>
              <a:t>&gt;</a:t>
            </a:r>
            <a:r>
              <a:rPr lang="ru-RU" dirty="0" smtClean="0">
                <a:latin typeface="GT Walsheim v2 Manual" panose="00000500000000000000" pitchFamily="50" charset="-52"/>
              </a:rPr>
              <a:t>= </a:t>
            </a:r>
            <a:r>
              <a:rPr lang="en-US" dirty="0" smtClean="0">
                <a:latin typeface="GT Walsheim v2 Manual" panose="00000500000000000000" pitchFamily="50" charset="-52"/>
              </a:rPr>
              <a:t>320</a:t>
            </a:r>
            <a:r>
              <a:rPr lang="ru-RU" dirty="0" smtClean="0">
                <a:latin typeface="GT Walsheim v2 Manual" panose="00000500000000000000" pitchFamily="50" charset="-52"/>
              </a:rPr>
              <a:t> </a:t>
            </a:r>
            <a:r>
              <a:rPr lang="ru-RU" dirty="0" err="1" smtClean="0">
                <a:latin typeface="GT Walsheim v2 Manual" panose="00000500000000000000" pitchFamily="50" charset="-52"/>
              </a:rPr>
              <a:t>шт</a:t>
            </a:r>
            <a:endParaRPr lang="ru-RU" dirty="0" smtClean="0">
              <a:latin typeface="GT Walsheim v2 Manual" panose="00000500000000000000" pitchFamily="50" charset="-52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TARGET</a:t>
            </a:r>
            <a:r>
              <a:rPr lang="en-US" dirty="0" smtClean="0"/>
              <a:t> </a:t>
            </a:r>
            <a:r>
              <a:rPr lang="en-US" dirty="0" smtClean="0">
                <a:latin typeface="GT Walsheim v2 Manual" panose="00000500000000000000" pitchFamily="50" charset="-52"/>
              </a:rPr>
              <a:t>(churn + N months hold)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9" name="Gerader Verbinder 16"/>
          <p:cNvCxnSpPr/>
          <p:nvPr/>
        </p:nvCxnSpPr>
        <p:spPr>
          <a:xfrm flipH="1">
            <a:off x="291601" y="3443279"/>
            <a:ext cx="8564399" cy="325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Преобразование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Изменение параметров значения: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по отрезкам, накопит.</a:t>
            </a:r>
            <a:r>
              <a:rPr lang="en-US" dirty="0" smtClean="0">
                <a:latin typeface="GT Walsheim v2 Manual" panose="00000500000000000000" pitchFamily="50" charset="-52"/>
              </a:rPr>
              <a:t> </a:t>
            </a:r>
            <a:r>
              <a:rPr lang="ru-RU" dirty="0" smtClean="0">
                <a:latin typeface="GT Walsheim v2 Manual" panose="00000500000000000000" pitchFamily="50" charset="-52"/>
              </a:rPr>
              <a:t>итог, за период</a:t>
            </a:r>
          </a:p>
          <a:p>
            <a:pPr marL="0" indent="0">
              <a:buNone/>
            </a:pPr>
            <a:endParaRPr lang="ru-RU" dirty="0" smtClean="0">
              <a:latin typeface="GT Walsheim v2 Manual" panose="00000500000000000000" pitchFamily="50" charset="-52"/>
            </a:endParaRPr>
          </a:p>
          <a:p>
            <a:pPr marL="0" indent="0">
              <a:buNone/>
            </a:pP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8" name="Ellipse 6"/>
          <p:cNvSpPr>
            <a:spLocks noChangeAspect="1"/>
          </p:cNvSpPr>
          <p:nvPr/>
        </p:nvSpPr>
        <p:spPr>
          <a:xfrm>
            <a:off x="5672402" y="2081720"/>
            <a:ext cx="2350564" cy="2350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3600" b="1" dirty="0" smtClean="0">
                <a:solidFill>
                  <a:srgbClr val="731982"/>
                </a:solidFill>
                <a:latin typeface="GT Walsheim v2 Manual Black" panose="00000900000000000000" pitchFamily="50" charset="-52"/>
              </a:rPr>
              <a:t>&gt;= 320</a:t>
            </a:r>
            <a:endParaRPr lang="ru-RU" sz="3600" b="1" dirty="0" smtClean="0">
              <a:solidFill>
                <a:srgbClr val="731982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12" name="Ellipse 8"/>
          <p:cNvSpPr>
            <a:spLocks noChangeAspect="1"/>
          </p:cNvSpPr>
          <p:nvPr/>
        </p:nvSpPr>
        <p:spPr>
          <a:xfrm>
            <a:off x="1261920" y="2739177"/>
            <a:ext cx="1035651" cy="10356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T Walsheim v2 Manual Black" panose="00000900000000000000" pitchFamily="50" charset="-52"/>
              </a:rPr>
              <a:t>Base set</a:t>
            </a:r>
            <a:endParaRPr lang="ru-RU" sz="2000" b="1" dirty="0" smtClean="0">
              <a:solidFill>
                <a:schemeClr val="bg1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583445" y="3068703"/>
            <a:ext cx="803082" cy="376598"/>
          </a:xfrm>
          <a:prstGeom prst="rightArrow">
            <a:avLst/>
          </a:prstGeom>
          <a:solidFill>
            <a:srgbClr val="28B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7200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31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65043" y="2213890"/>
            <a:ext cx="8799443" cy="444500"/>
          </a:xfrm>
        </p:spPr>
        <p:txBody>
          <a:bodyPr/>
          <a:lstStyle/>
          <a:p>
            <a:r>
              <a:rPr lang="ru-RU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А можно что-то изменить?</a:t>
            </a:r>
            <a:endParaRPr lang="ru-RU" dirty="0">
              <a:solidFill>
                <a:srgbClr val="28B956"/>
              </a:solidFill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814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31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600" y="2121360"/>
            <a:ext cx="8564400" cy="1148296"/>
          </a:xfrm>
        </p:spPr>
        <p:txBody>
          <a:bodyPr/>
          <a:lstStyle/>
          <a:p>
            <a:r>
              <a:rPr lang="en-US" dirty="0" smtClean="0">
                <a:latin typeface="GT Walsheim v2 Manual Black" panose="00000900000000000000" pitchFamily="50" charset="-52"/>
              </a:rPr>
              <a:t>CatBoost </a:t>
            </a:r>
            <a:r>
              <a:rPr lang="en-US" dirty="0" smtClean="0">
                <a:solidFill>
                  <a:schemeClr val="bg1"/>
                </a:solidFill>
                <a:latin typeface="GT Walsheim v2 Manual Black" panose="00000900000000000000" pitchFamily="50" charset="-52"/>
              </a:rPr>
              <a:t>VS</a:t>
            </a:r>
            <a:r>
              <a:rPr lang="en-US" dirty="0" smtClean="0">
                <a:latin typeface="GT Walsheim v2 Manual Black" panose="00000900000000000000" pitchFamily="50" charset="-52"/>
              </a:rPr>
              <a:t> </a:t>
            </a:r>
            <a:r>
              <a:rPr lang="en-US" dirty="0" err="1" smtClean="0">
                <a:latin typeface="GT Walsheim v2 Manual Black" panose="00000900000000000000" pitchFamily="50" charset="-52"/>
              </a:rPr>
              <a:t>XGBoost</a:t>
            </a:r>
            <a:endParaRPr lang="en-GB" sz="1400" dirty="0">
              <a:solidFill>
                <a:srgbClr val="731982"/>
              </a:solidFill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095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31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65043" y="2213890"/>
            <a:ext cx="8799443" cy="444500"/>
          </a:xfrm>
        </p:spPr>
        <p:txBody>
          <a:bodyPr/>
          <a:lstStyle/>
          <a:p>
            <a:r>
              <a:rPr lang="ru-RU" dirty="0" smtClean="0">
                <a:solidFill>
                  <a:srgbClr val="28B956"/>
                </a:solidFill>
              </a:rPr>
              <a:t>А результат?</a:t>
            </a:r>
            <a:endParaRPr lang="ru-RU" dirty="0">
              <a:solidFill>
                <a:srgbClr val="28B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sz="14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github.com/NameArtem/papers/blob/master/ML_model_comparison.md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54549" y="2111317"/>
            <a:ext cx="3400616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Построение таблицы </a:t>
            </a:r>
            <a:r>
              <a:rPr lang="en-US" sz="1800" dirty="0" smtClean="0">
                <a:latin typeface="GT Walsheim v2 Manual" panose="00000500000000000000" pitchFamily="50" charset="-52"/>
              </a:rPr>
              <a:t/>
            </a:r>
            <a:br>
              <a:rPr lang="en-US" sz="1800" dirty="0" smtClean="0">
                <a:latin typeface="GT Walsheim v2 Manual" panose="00000500000000000000" pitchFamily="50" charset="-52"/>
              </a:rPr>
            </a:br>
            <a:r>
              <a:rPr lang="ru-RU" sz="1800" dirty="0" smtClean="0">
                <a:latin typeface="GT Walsheim v2 Manual" panose="00000500000000000000" pitchFamily="50" charset="-52"/>
              </a:rPr>
              <a:t>по каждой модели </a:t>
            </a:r>
          </a:p>
          <a:p>
            <a:pPr marL="0" indent="0">
              <a:buClr>
                <a:srgbClr val="731982"/>
              </a:buClr>
              <a:buNone/>
            </a:pPr>
            <a:endParaRPr lang="ru-RU" sz="1800" dirty="0" smtClean="0">
              <a:latin typeface="GT Walsheim v2 Manual" panose="00000500000000000000" pitchFamily="50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568" y="2054616"/>
            <a:ext cx="4263394" cy="85394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740948" y="2485398"/>
            <a:ext cx="40334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740948" y="2146308"/>
            <a:ext cx="40334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740948" y="2832108"/>
            <a:ext cx="403348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sz="14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github.com/NameArtem/papers/blob/master/ML_model_comparison.md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54549" y="2111317"/>
            <a:ext cx="3400616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Построение таблицы </a:t>
            </a:r>
            <a:r>
              <a:rPr lang="en-US" sz="1800" dirty="0" smtClean="0">
                <a:latin typeface="GT Walsheim v2 Manual" panose="00000500000000000000" pitchFamily="50" charset="-52"/>
              </a:rPr>
              <a:t/>
            </a:r>
            <a:br>
              <a:rPr lang="en-US" sz="1800" dirty="0" smtClean="0">
                <a:latin typeface="GT Walsheim v2 Manual" panose="00000500000000000000" pitchFamily="50" charset="-52"/>
              </a:rPr>
            </a:br>
            <a:r>
              <a:rPr lang="ru-RU" sz="1800" dirty="0" smtClean="0">
                <a:latin typeface="GT Walsheim v2 Manual" panose="00000500000000000000" pitchFamily="50" charset="-52"/>
              </a:rPr>
              <a:t>по каждой модели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График </a:t>
            </a:r>
          </a:p>
          <a:p>
            <a:pPr marL="0" indent="0">
              <a:buClr>
                <a:srgbClr val="731982"/>
              </a:buClr>
              <a:buNone/>
            </a:pPr>
            <a:endParaRPr lang="ru-RU" sz="1800" dirty="0" smtClean="0">
              <a:latin typeface="GT Walsheim v2 Manual" panose="00000500000000000000" pitchFamily="50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440680" y="2308860"/>
            <a:ext cx="0" cy="2225040"/>
          </a:xfrm>
          <a:prstGeom prst="line">
            <a:avLst/>
          </a:prstGeom>
          <a:ln w="9525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436870" y="4533900"/>
            <a:ext cx="24079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436870" y="3516630"/>
            <a:ext cx="967105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403975" y="3516630"/>
            <a:ext cx="0" cy="1017270"/>
          </a:xfrm>
          <a:prstGeom prst="line">
            <a:avLst/>
          </a:prstGeom>
          <a:ln w="9525">
            <a:solidFill>
              <a:srgbClr val="EB5A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69330" y="3516630"/>
            <a:ext cx="0" cy="1017270"/>
          </a:xfrm>
          <a:prstGeom prst="line">
            <a:avLst/>
          </a:prstGeom>
          <a:ln w="9525">
            <a:solidFill>
              <a:srgbClr val="FFA7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13095" y="3516630"/>
            <a:ext cx="0" cy="1017270"/>
          </a:xfrm>
          <a:prstGeom prst="line">
            <a:avLst/>
          </a:prstGeom>
          <a:ln w="9525">
            <a:solidFill>
              <a:srgbClr val="73198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уга 16"/>
          <p:cNvSpPr/>
          <p:nvPr/>
        </p:nvSpPr>
        <p:spPr>
          <a:xfrm rot="10471066">
            <a:off x="6141882" y="1161259"/>
            <a:ext cx="3019291" cy="3019291"/>
          </a:xfrm>
          <a:prstGeom prst="arc">
            <a:avLst>
              <a:gd name="adj1" fmla="val 16200000"/>
              <a:gd name="adj2" fmla="val 730844"/>
            </a:avLst>
          </a:prstGeom>
          <a:ln w="9525">
            <a:solidFill>
              <a:srgbClr val="EB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/>
          <p:cNvSpPr/>
          <p:nvPr/>
        </p:nvSpPr>
        <p:spPr>
          <a:xfrm rot="10471066">
            <a:off x="5880431" y="1298614"/>
            <a:ext cx="3019291" cy="3019291"/>
          </a:xfrm>
          <a:prstGeom prst="arc">
            <a:avLst>
              <a:gd name="adj1" fmla="val 16200000"/>
              <a:gd name="adj2" fmla="val 730844"/>
            </a:avLst>
          </a:prstGeom>
          <a:ln w="9525">
            <a:solidFill>
              <a:srgbClr val="FFA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/>
          <p:cNvSpPr/>
          <p:nvPr/>
        </p:nvSpPr>
        <p:spPr>
          <a:xfrm rot="10471066">
            <a:off x="5593715" y="1435970"/>
            <a:ext cx="3019291" cy="3019291"/>
          </a:xfrm>
          <a:prstGeom prst="arc">
            <a:avLst>
              <a:gd name="adj1" fmla="val 16200000"/>
              <a:gd name="adj2" fmla="val 730844"/>
            </a:avLst>
          </a:prstGeom>
          <a:ln w="9525">
            <a:solidFill>
              <a:srgbClr val="7319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platzhalter 4"/>
          <p:cNvSpPr txBox="1">
            <a:spLocks/>
          </p:cNvSpPr>
          <p:nvPr/>
        </p:nvSpPr>
        <p:spPr>
          <a:xfrm>
            <a:off x="5058166" y="2116650"/>
            <a:ext cx="1415605" cy="3499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31982"/>
              </a:buClr>
              <a:buNone/>
            </a:pPr>
            <a:r>
              <a:rPr lang="en-US" sz="1200" dirty="0" smtClean="0">
                <a:solidFill>
                  <a:srgbClr val="28B956"/>
                </a:solidFill>
                <a:latin typeface="GT Walsheim v2 Manual" panose="00000500000000000000" pitchFamily="50" charset="-52"/>
              </a:rPr>
              <a:t>Good/Bad</a:t>
            </a:r>
            <a:endParaRPr lang="ru-RU" sz="1200" dirty="0" smtClean="0">
              <a:solidFill>
                <a:srgbClr val="28B956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23" name="Textplatzhalter 4"/>
          <p:cNvSpPr txBox="1">
            <a:spLocks/>
          </p:cNvSpPr>
          <p:nvPr/>
        </p:nvSpPr>
        <p:spPr>
          <a:xfrm>
            <a:off x="7470908" y="3998634"/>
            <a:ext cx="1415605" cy="1596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31982"/>
              </a:buClr>
              <a:buNone/>
            </a:pPr>
            <a:r>
              <a:rPr lang="ru-RU" sz="1000" dirty="0" smtClean="0">
                <a:solidFill>
                  <a:srgbClr val="EB5A40"/>
                </a:solidFill>
                <a:latin typeface="GT Walsheim v2 Manual" panose="00000500000000000000" pitchFamily="50" charset="-52"/>
              </a:rPr>
              <a:t>Модель 1</a:t>
            </a:r>
          </a:p>
        </p:txBody>
      </p:sp>
      <p:sp>
        <p:nvSpPr>
          <p:cNvPr id="24" name="Textplatzhalter 4"/>
          <p:cNvSpPr txBox="1">
            <a:spLocks/>
          </p:cNvSpPr>
          <p:nvPr/>
        </p:nvSpPr>
        <p:spPr>
          <a:xfrm>
            <a:off x="7590812" y="4209404"/>
            <a:ext cx="1415605" cy="1596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31982"/>
              </a:buClr>
              <a:buNone/>
            </a:pPr>
            <a:r>
              <a:rPr lang="ru-RU" sz="10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Модель 2</a:t>
            </a:r>
          </a:p>
        </p:txBody>
      </p:sp>
      <p:sp>
        <p:nvSpPr>
          <p:cNvPr id="25" name="Textplatzhalter 4"/>
          <p:cNvSpPr txBox="1">
            <a:spLocks/>
          </p:cNvSpPr>
          <p:nvPr/>
        </p:nvSpPr>
        <p:spPr>
          <a:xfrm>
            <a:off x="7313543" y="4364373"/>
            <a:ext cx="1415605" cy="1596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31982"/>
              </a:buClr>
              <a:buNone/>
            </a:pPr>
            <a:r>
              <a:rPr lang="ru-RU" sz="1000" dirty="0" smtClean="0">
                <a:solidFill>
                  <a:srgbClr val="731982"/>
                </a:solidFill>
                <a:latin typeface="GT Walsheim v2 Manual" panose="00000500000000000000" pitchFamily="50" charset="-52"/>
              </a:rPr>
              <a:t>Модель </a:t>
            </a:r>
            <a:r>
              <a:rPr lang="en-US" sz="1000" dirty="0" smtClean="0">
                <a:solidFill>
                  <a:srgbClr val="731982"/>
                </a:solidFill>
                <a:latin typeface="GT Walsheim v2 Manual" panose="00000500000000000000" pitchFamily="50" charset="-52"/>
              </a:rPr>
              <a:t>OLD</a:t>
            </a:r>
            <a:endParaRPr lang="ru-RU" sz="1000" dirty="0" smtClean="0">
              <a:solidFill>
                <a:srgbClr val="731982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26" name="Textplatzhalter 4"/>
          <p:cNvSpPr txBox="1">
            <a:spLocks/>
          </p:cNvSpPr>
          <p:nvPr/>
        </p:nvSpPr>
        <p:spPr>
          <a:xfrm>
            <a:off x="7440395" y="4622030"/>
            <a:ext cx="1415605" cy="1596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31982"/>
              </a:buClr>
              <a:buNone/>
            </a:pPr>
            <a:r>
              <a:rPr lang="en-US" sz="1200" dirty="0" smtClean="0">
                <a:solidFill>
                  <a:srgbClr val="28B956"/>
                </a:solidFill>
                <a:latin typeface="GT Walsheim v2 Manual" panose="00000500000000000000" pitchFamily="50" charset="-52"/>
              </a:rPr>
              <a:t>Binds</a:t>
            </a:r>
            <a:endParaRPr lang="ru-RU" sz="1200" dirty="0" smtClean="0">
              <a:solidFill>
                <a:srgbClr val="28B956"/>
              </a:solidFill>
              <a:latin typeface="GT Walsheim v2 Manual" panose="00000500000000000000" pitchFamily="50" charset="-52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5604510" y="3131820"/>
            <a:ext cx="30480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881688" y="2873216"/>
            <a:ext cx="275272" cy="0"/>
          </a:xfrm>
          <a:prstGeom prst="line">
            <a:avLst/>
          </a:prstGeom>
          <a:ln w="95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566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sz="14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github.com/NameArtem/papers/blob/master/ML_model_comparison.md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54549" y="2111317"/>
            <a:ext cx="3400616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Построение таблицы </a:t>
            </a:r>
            <a:r>
              <a:rPr lang="en-US" sz="1800" dirty="0" smtClean="0">
                <a:latin typeface="GT Walsheim v2 Manual" panose="00000500000000000000" pitchFamily="50" charset="-52"/>
              </a:rPr>
              <a:t/>
            </a:r>
            <a:br>
              <a:rPr lang="en-US" sz="1800" dirty="0" smtClean="0">
                <a:latin typeface="GT Walsheim v2 Manual" panose="00000500000000000000" pitchFamily="50" charset="-52"/>
              </a:rPr>
            </a:br>
            <a:r>
              <a:rPr lang="ru-RU" sz="1800" dirty="0" smtClean="0">
                <a:latin typeface="GT Walsheim v2 Manual" panose="00000500000000000000" pitchFamily="50" charset="-52"/>
              </a:rPr>
              <a:t>по каждой модели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График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Дивергенция </a:t>
            </a:r>
          </a:p>
          <a:p>
            <a:pPr marL="0" indent="0">
              <a:buClr>
                <a:srgbClr val="731982"/>
              </a:buClr>
              <a:buNone/>
            </a:pPr>
            <a:endParaRPr lang="ru-RU" sz="1800" dirty="0" smtClean="0">
              <a:latin typeface="GT Walsheim v2 Manual" panose="00000500000000000000" pitchFamily="50" charset="-52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15" y="2223235"/>
            <a:ext cx="3801217" cy="942182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4654551" y="2111316"/>
            <a:ext cx="3930650" cy="1165283"/>
          </a:xfrm>
          <a:prstGeom prst="roundRect">
            <a:avLst/>
          </a:prstGeom>
          <a:noFill/>
          <a:ln>
            <a:solidFill>
              <a:srgbClr val="28B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6888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sz="14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github.com/NameArtem/papers/blob/master/ML_model_comparison.md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54549" y="2111317"/>
            <a:ext cx="3400616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Построение таблицы </a:t>
            </a:r>
            <a:r>
              <a:rPr lang="en-US" sz="1800" dirty="0" smtClean="0">
                <a:latin typeface="GT Walsheim v2 Manual" panose="00000500000000000000" pitchFamily="50" charset="-52"/>
              </a:rPr>
              <a:t/>
            </a:r>
            <a:br>
              <a:rPr lang="en-US" sz="1800" dirty="0" smtClean="0">
                <a:latin typeface="GT Walsheim v2 Manual" panose="00000500000000000000" pitchFamily="50" charset="-52"/>
              </a:rPr>
            </a:br>
            <a:r>
              <a:rPr lang="ru-RU" sz="1800" dirty="0" smtClean="0">
                <a:latin typeface="GT Walsheim v2 Manual" panose="00000500000000000000" pitchFamily="50" charset="-52"/>
              </a:rPr>
              <a:t>по каждой модели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График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Дивергенция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Таблица выигрышей </a:t>
            </a:r>
          </a:p>
          <a:p>
            <a:pPr marL="0" indent="0">
              <a:buClr>
                <a:srgbClr val="731982"/>
              </a:buClr>
              <a:buNone/>
            </a:pPr>
            <a:endParaRPr lang="ru-RU" sz="1800" dirty="0" smtClean="0">
              <a:latin typeface="GT Walsheim v2 Manual" panose="00000500000000000000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5" y="2139892"/>
            <a:ext cx="4839392" cy="94077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4088130" y="2375535"/>
            <a:ext cx="473583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088130" y="2173605"/>
            <a:ext cx="473583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088130" y="2595041"/>
            <a:ext cx="473583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088130" y="2804591"/>
            <a:ext cx="473583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088130" y="3025571"/>
            <a:ext cx="473583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sz="14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github.com/NameArtem/papers/blob/master/ML_model_comparison.md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54549" y="2111317"/>
            <a:ext cx="3400616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Построение таблицы </a:t>
            </a:r>
            <a:r>
              <a:rPr lang="en-US" sz="1800" dirty="0" smtClean="0">
                <a:latin typeface="GT Walsheim v2 Manual" panose="00000500000000000000" pitchFamily="50" charset="-52"/>
              </a:rPr>
              <a:t/>
            </a:r>
            <a:br>
              <a:rPr lang="en-US" sz="1800" dirty="0" smtClean="0">
                <a:latin typeface="GT Walsheim v2 Manual" panose="00000500000000000000" pitchFamily="50" charset="-52"/>
              </a:rPr>
            </a:br>
            <a:r>
              <a:rPr lang="ru-RU" sz="1800" dirty="0" smtClean="0">
                <a:latin typeface="GT Walsheim v2 Manual" panose="00000500000000000000" pitchFamily="50" charset="-52"/>
              </a:rPr>
              <a:t>по каждой модели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График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Дивергенция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Таблица выигрышей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Стабильность </a:t>
            </a:r>
          </a:p>
          <a:p>
            <a:pPr marL="0" indent="0">
              <a:buClr>
                <a:srgbClr val="731982"/>
              </a:buClr>
              <a:buNone/>
            </a:pPr>
            <a:endParaRPr lang="ru-RU" sz="1800" dirty="0" smtClean="0">
              <a:latin typeface="GT Walsheim v2 Manual" panose="00000500000000000000" pitchFamily="50" charset="-52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15" y="2164022"/>
            <a:ext cx="4800835" cy="1624128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4127555" y="2175452"/>
            <a:ext cx="474368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127555" y="2499302"/>
            <a:ext cx="474368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127555" y="2830772"/>
            <a:ext cx="474368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127555" y="3028892"/>
            <a:ext cx="474368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127555" y="3227012"/>
            <a:ext cx="474368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en-US" sz="1400" dirty="0" smtClean="0">
                <a:solidFill>
                  <a:srgbClr val="FFA717"/>
                </a:solidFill>
                <a:latin typeface="GT Walsheim v2 Manual" panose="00000500000000000000" pitchFamily="50" charset="-52"/>
              </a:rPr>
              <a:t>github.com/NameArtem/papers/blob/master/ML_model_comparison.md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54549" y="2111317"/>
            <a:ext cx="3400616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Построение таблицы </a:t>
            </a:r>
            <a:r>
              <a:rPr lang="en-US" sz="1800" dirty="0" smtClean="0">
                <a:latin typeface="GT Walsheim v2 Manual" panose="00000500000000000000" pitchFamily="50" charset="-52"/>
              </a:rPr>
              <a:t/>
            </a:r>
            <a:br>
              <a:rPr lang="en-US" sz="1800" dirty="0" smtClean="0">
                <a:latin typeface="GT Walsheim v2 Manual" panose="00000500000000000000" pitchFamily="50" charset="-52"/>
              </a:rPr>
            </a:br>
            <a:r>
              <a:rPr lang="ru-RU" sz="1800" dirty="0" smtClean="0">
                <a:latin typeface="GT Walsheim v2 Manual" panose="00000500000000000000" pitchFamily="50" charset="-52"/>
              </a:rPr>
              <a:t>по каждой модели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График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Дивергенция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Таблица выигрышей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Стабильность</a:t>
            </a:r>
          </a:p>
          <a:p>
            <a:pPr>
              <a:buClr>
                <a:srgbClr val="731982"/>
              </a:buClr>
            </a:pPr>
            <a:r>
              <a:rPr lang="ru-RU" sz="1800" dirty="0" smtClean="0">
                <a:latin typeface="GT Walsheim v2 Manual" panose="00000500000000000000" pitchFamily="50" charset="-52"/>
              </a:rPr>
              <a:t>Групповой отчет </a:t>
            </a:r>
          </a:p>
          <a:p>
            <a:pPr marL="0" indent="0">
              <a:buClr>
                <a:srgbClr val="731982"/>
              </a:buClr>
              <a:buNone/>
            </a:pPr>
            <a:endParaRPr lang="ru-RU" sz="1800" dirty="0" smtClean="0">
              <a:latin typeface="GT Walsheim v2 Manual" panose="00000500000000000000" pitchFamily="50" charset="-52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78" y="2134177"/>
            <a:ext cx="5195709" cy="471425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886200" y="2175510"/>
            <a:ext cx="50863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886200" y="2457450"/>
            <a:ext cx="50863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886200" y="2552700"/>
            <a:ext cx="50863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GT Walsheim v2 Manual Black" panose="00000900000000000000" pitchFamily="50" charset="-52"/>
              </a:rPr>
              <a:t>Как сравнить модели и найти лучшую</a:t>
            </a:r>
            <a:endParaRPr lang="ru-RU" sz="2800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GT Walsheim v2 Manual" panose="00000500000000000000" pitchFamily="50" charset="-52"/>
              </a:rPr>
              <a:t>Как сравниваются модели?</a:t>
            </a:r>
            <a:endParaRPr lang="ru-RU" sz="1400" dirty="0">
              <a:solidFill>
                <a:srgbClr val="FFA717"/>
              </a:solidFill>
              <a:latin typeface="GT Walsheim v2 Manual" panose="00000500000000000000" pitchFamily="50" charset="-52"/>
            </a:endParaRPr>
          </a:p>
          <a:p>
            <a:r>
              <a:rPr lang="ru-RU" dirty="0" smtClean="0">
                <a:latin typeface="GT Walsheim v2 Manual" panose="00000500000000000000" pitchFamily="50" charset="-52"/>
              </a:rPr>
              <a:t>Цена ошибки?</a:t>
            </a:r>
          </a:p>
        </p:txBody>
      </p:sp>
    </p:spTree>
    <p:extLst>
      <p:ext uri="{BB962C8B-B14F-4D97-AF65-F5344CB8AC3E}">
        <p14:creationId xmlns:p14="http://schemas.microsoft.com/office/powerpoint/2010/main" val="10166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65044" y="2213890"/>
            <a:ext cx="5700936" cy="444500"/>
          </a:xfrm>
        </p:spPr>
        <p:txBody>
          <a:bodyPr/>
          <a:lstStyle/>
          <a:p>
            <a:r>
              <a:rPr lang="ru-RU" dirty="0" smtClean="0"/>
              <a:t>Давайте обсудим</a:t>
            </a:r>
            <a:endParaRPr lang="ru-RU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346077" y="2533951"/>
            <a:ext cx="435537" cy="124439"/>
            <a:chOff x="8673305" y="4914900"/>
            <a:chExt cx="183358" cy="52388"/>
          </a:xfrm>
        </p:grpSpPr>
        <p:sp>
          <p:nvSpPr>
            <p:cNvPr id="14" name="Ellipse 13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Ellipse 15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2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6"/>
          <p:cNvCxnSpPr/>
          <p:nvPr/>
        </p:nvCxnSpPr>
        <p:spPr>
          <a:xfrm>
            <a:off x="5807296" y="2029661"/>
            <a:ext cx="0" cy="1250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GT Walsheim v2 Manual" panose="00000500000000000000" pitchFamily="50" charset="-52"/>
              </a:rPr>
              <a:t>“Cat” isn’t a pussy! </a:t>
            </a: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6" name="Textfeld 6"/>
          <p:cNvSpPr txBox="1"/>
          <p:nvPr/>
        </p:nvSpPr>
        <p:spPr>
          <a:xfrm>
            <a:off x="851514" y="3901250"/>
            <a:ext cx="1516799" cy="2221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err="1">
                <a:solidFill>
                  <a:srgbClr val="EB5A40"/>
                </a:solidFill>
                <a:latin typeface="GT Walsheim v2 Manual Black" panose="00000900000000000000" pitchFamily="50" charset="-52"/>
              </a:rPr>
              <a:t>d</a:t>
            </a:r>
            <a:r>
              <a:rPr lang="en-US" sz="2000" dirty="0" err="1" smtClean="0">
                <a:solidFill>
                  <a:srgbClr val="EB5A40"/>
                </a:solidFill>
                <a:latin typeface="GT Walsheim v2 Manual Black" panose="00000900000000000000" pitchFamily="50" charset="-52"/>
              </a:rPr>
              <a:t>type</a:t>
            </a:r>
            <a:r>
              <a:rPr lang="en-US" sz="2000" dirty="0" smtClean="0">
                <a:solidFill>
                  <a:srgbClr val="EB5A40"/>
                </a:solidFill>
                <a:latin typeface="GT Walsheim v2 Manual Black" panose="00000900000000000000" pitchFamily="50" charset="-52"/>
              </a:rPr>
              <a:t>: category</a:t>
            </a:r>
            <a:endParaRPr lang="ru-RU" sz="2000" dirty="0" smtClean="0">
              <a:solidFill>
                <a:srgbClr val="EB5A40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8" name="Textfeld 15"/>
          <p:cNvSpPr txBox="1"/>
          <p:nvPr/>
        </p:nvSpPr>
        <p:spPr>
          <a:xfrm>
            <a:off x="2529387" y="1972880"/>
            <a:ext cx="1516799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smtClean="0">
                <a:latin typeface="GT Walsheim v2 Manual Black" panose="00000900000000000000" pitchFamily="50" charset="-52"/>
              </a:rPr>
              <a:t>OHE</a:t>
            </a:r>
            <a:endParaRPr lang="ru-RU" sz="1200" dirty="0">
              <a:latin typeface="GT Walsheim v2 Manual Black" panose="00000900000000000000" pitchFamily="50" charset="-52"/>
            </a:endParaRPr>
          </a:p>
        </p:txBody>
      </p:sp>
      <p:cxnSp>
        <p:nvCxnSpPr>
          <p:cNvPr id="9" name="Gerader Verbinder 16"/>
          <p:cNvCxnSpPr/>
          <p:nvPr/>
        </p:nvCxnSpPr>
        <p:spPr>
          <a:xfrm>
            <a:off x="2418683" y="2029661"/>
            <a:ext cx="0" cy="1250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8"/>
          <p:cNvSpPr txBox="1"/>
          <p:nvPr/>
        </p:nvSpPr>
        <p:spPr>
          <a:xfrm>
            <a:off x="4237865" y="3572921"/>
            <a:ext cx="1516799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smtClean="0">
                <a:latin typeface="GT Walsheim v2 Manual Black" panose="00000900000000000000" pitchFamily="50" charset="-52"/>
              </a:rPr>
              <a:t>Mean</a:t>
            </a:r>
            <a:br>
              <a:rPr lang="en-US" sz="2000" dirty="0" smtClean="0">
                <a:latin typeface="GT Walsheim v2 Manual Black" panose="00000900000000000000" pitchFamily="50" charset="-52"/>
              </a:rPr>
            </a:br>
            <a:r>
              <a:rPr lang="en-US" sz="2000" dirty="0" smtClean="0">
                <a:latin typeface="GT Walsheim v2 Manual Black" panose="00000900000000000000" pitchFamily="50" charset="-52"/>
              </a:rPr>
              <a:t>target</a:t>
            </a:r>
            <a:br>
              <a:rPr lang="en-US" sz="2000" dirty="0" smtClean="0">
                <a:latin typeface="GT Walsheim v2 Manual Black" panose="00000900000000000000" pitchFamily="50" charset="-52"/>
              </a:rPr>
            </a:br>
            <a:r>
              <a:rPr lang="en-US" sz="2000" dirty="0" smtClean="0">
                <a:latin typeface="GT Walsheim v2 Manual Black" panose="00000900000000000000" pitchFamily="50" charset="-52"/>
              </a:rPr>
              <a:t>encoding</a:t>
            </a:r>
          </a:p>
          <a:p>
            <a:r>
              <a:rPr lang="en-US" sz="1200" dirty="0" smtClean="0">
                <a:latin typeface="GT Walsheim v2 Manual Black" panose="00000900000000000000" pitchFamily="50" charset="-52"/>
              </a:rPr>
              <a:t>{categories: mean     in target}</a:t>
            </a:r>
            <a:endParaRPr lang="ru-RU" sz="1200" dirty="0">
              <a:latin typeface="GT Walsheim v2 Manual Black" panose="00000900000000000000" pitchFamily="50" charset="-52"/>
            </a:endParaRPr>
          </a:p>
        </p:txBody>
      </p:sp>
      <p:cxnSp>
        <p:nvCxnSpPr>
          <p:cNvPr id="11" name="Gerader Verbinder 19"/>
          <p:cNvCxnSpPr/>
          <p:nvPr/>
        </p:nvCxnSpPr>
        <p:spPr>
          <a:xfrm>
            <a:off x="4106324" y="3274392"/>
            <a:ext cx="0" cy="11193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20"/>
          <p:cNvSpPr txBox="1"/>
          <p:nvPr/>
        </p:nvSpPr>
        <p:spPr>
          <a:xfrm>
            <a:off x="6854592" y="2900351"/>
            <a:ext cx="2057260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latin typeface="GT Walsheim v2 Manual Black" panose="00000900000000000000" pitchFamily="50" charset="-52"/>
              </a:rPr>
              <a:t>Leave one out</a:t>
            </a:r>
            <a:br>
              <a:rPr lang="en-US" sz="1600" dirty="0" smtClean="0">
                <a:latin typeface="GT Walsheim v2 Manual Black" panose="00000900000000000000" pitchFamily="50" charset="-52"/>
              </a:rPr>
            </a:br>
            <a:r>
              <a:rPr lang="en-US" sz="1600" dirty="0" smtClean="0">
                <a:latin typeface="GT Walsheim v2 Manual Black" panose="00000900000000000000" pitchFamily="50" charset="-52"/>
              </a:rPr>
              <a:t/>
            </a:r>
            <a:br>
              <a:rPr lang="en-US" sz="1600" dirty="0" smtClean="0">
                <a:latin typeface="GT Walsheim v2 Manual Black" panose="00000900000000000000" pitchFamily="50" charset="-52"/>
              </a:rPr>
            </a:br>
            <a:r>
              <a:rPr lang="en-US" sz="1600" dirty="0" smtClean="0">
                <a:latin typeface="GT Walsheim v2 Manual Black" panose="00000900000000000000" pitchFamily="50" charset="-52"/>
              </a:rPr>
              <a:t>Leave bucket out</a:t>
            </a:r>
          </a:p>
          <a:p>
            <a:endParaRPr lang="en-US" sz="1600" dirty="0">
              <a:latin typeface="GT Walsheim v2 Manual Black" panose="00000900000000000000" pitchFamily="50" charset="-52"/>
            </a:endParaRPr>
          </a:p>
          <a:p>
            <a:endParaRPr lang="en-US" sz="1600" dirty="0" smtClean="0">
              <a:latin typeface="GT Walsheim v2 Manual Black" panose="00000900000000000000" pitchFamily="50" charset="-52"/>
            </a:endParaRPr>
          </a:p>
          <a:p>
            <a:endParaRPr lang="ru-RU" sz="1600" dirty="0">
              <a:latin typeface="GT Walsheim v2 Manual Black" panose="00000900000000000000" pitchFamily="50" charset="-52"/>
            </a:endParaRPr>
          </a:p>
        </p:txBody>
      </p:sp>
      <p:cxnSp>
        <p:nvCxnSpPr>
          <p:cNvPr id="14" name="Gerader Verbinder 24"/>
          <p:cNvCxnSpPr/>
          <p:nvPr/>
        </p:nvCxnSpPr>
        <p:spPr>
          <a:xfrm>
            <a:off x="700502" y="3341561"/>
            <a:ext cx="0" cy="11193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4"/>
          <p:cNvSpPr/>
          <p:nvPr/>
        </p:nvSpPr>
        <p:spPr>
          <a:xfrm>
            <a:off x="700502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16" name="Abgerundetes Rechteck 7"/>
          <p:cNvSpPr/>
          <p:nvPr/>
        </p:nvSpPr>
        <p:spPr>
          <a:xfrm>
            <a:off x="2402767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17" name="Abgerundetes Rechteck 8"/>
          <p:cNvSpPr/>
          <p:nvPr/>
        </p:nvSpPr>
        <p:spPr>
          <a:xfrm>
            <a:off x="4105032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18" name="Abgerundetes Rechteck 9"/>
          <p:cNvSpPr/>
          <p:nvPr/>
        </p:nvSpPr>
        <p:spPr>
          <a:xfrm>
            <a:off x="5807296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33" name="Textfeld 20"/>
          <p:cNvSpPr txBox="1"/>
          <p:nvPr/>
        </p:nvSpPr>
        <p:spPr>
          <a:xfrm>
            <a:off x="5918000" y="1972880"/>
            <a:ext cx="1877404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smtClean="0">
                <a:latin typeface="GT Walsheim v2 Manual Black" panose="00000900000000000000" pitchFamily="50" charset="-52"/>
              </a:rPr>
              <a:t>Out </a:t>
            </a:r>
            <a:r>
              <a:rPr lang="ru-RU" sz="2000" dirty="0" smtClean="0">
                <a:latin typeface="GT Walsheim v2 Manual Black" panose="00000900000000000000" pitchFamily="50" charset="-52"/>
              </a:rPr>
              <a:t/>
            </a:r>
            <a:br>
              <a:rPr lang="ru-RU" sz="2000" dirty="0" smtClean="0">
                <a:latin typeface="GT Walsheim v2 Manual Black" panose="00000900000000000000" pitchFamily="50" charset="-52"/>
              </a:rPr>
            </a:br>
            <a:r>
              <a:rPr lang="en-US" sz="2000" dirty="0" smtClean="0">
                <a:latin typeface="GT Walsheim v2 Manual Black" panose="00000900000000000000" pitchFamily="50" charset="-52"/>
              </a:rPr>
              <a:t>of</a:t>
            </a:r>
            <a:r>
              <a:rPr lang="ru-RU" sz="2000" dirty="0" smtClean="0">
                <a:latin typeface="GT Walsheim v2 Manual Black" panose="00000900000000000000" pitchFamily="50" charset="-52"/>
              </a:rPr>
              <a:t> </a:t>
            </a:r>
            <a:r>
              <a:rPr lang="en-US" sz="2000" dirty="0" smtClean="0">
                <a:latin typeface="GT Walsheim v2 Manual Black" panose="00000900000000000000" pitchFamily="50" charset="-52"/>
              </a:rPr>
              <a:t>Fold</a:t>
            </a:r>
          </a:p>
          <a:p>
            <a:r>
              <a:rPr lang="en-US" sz="1200" dirty="0" smtClean="0">
                <a:latin typeface="GT Walsheim v2 Manual Black" panose="00000900000000000000" pitchFamily="50" charset="-52"/>
              </a:rPr>
              <a:t>{categories: blended}</a:t>
            </a:r>
            <a:endParaRPr lang="ru-RU" sz="1200" dirty="0"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483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6"/>
          <p:cNvCxnSpPr/>
          <p:nvPr/>
        </p:nvCxnSpPr>
        <p:spPr>
          <a:xfrm>
            <a:off x="5807296" y="2029661"/>
            <a:ext cx="0" cy="1250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“Cat” </a:t>
            </a:r>
            <a:r>
              <a:rPr lang="en-US" dirty="0" smtClean="0">
                <a:latin typeface="GT Walsheim v2 Manual" panose="00000500000000000000" pitchFamily="50" charset="-52"/>
              </a:rPr>
              <a:t>isn’t</a:t>
            </a:r>
            <a:r>
              <a:rPr lang="en-US" dirty="0" smtClean="0"/>
              <a:t> a pussy! </a:t>
            </a:r>
            <a:endParaRPr lang="ru-RU" dirty="0"/>
          </a:p>
        </p:txBody>
      </p:sp>
      <p:sp>
        <p:nvSpPr>
          <p:cNvPr id="6" name="Textfeld 6"/>
          <p:cNvSpPr txBox="1"/>
          <p:nvPr/>
        </p:nvSpPr>
        <p:spPr>
          <a:xfrm>
            <a:off x="851514" y="3901250"/>
            <a:ext cx="1516799" cy="2221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err="1">
                <a:solidFill>
                  <a:srgbClr val="EB5A40"/>
                </a:solidFill>
                <a:latin typeface="GT Walsheim v2 Manual Black" panose="00000900000000000000" pitchFamily="50" charset="-52"/>
              </a:rPr>
              <a:t>d</a:t>
            </a:r>
            <a:r>
              <a:rPr lang="en-US" sz="2000" dirty="0" err="1" smtClean="0">
                <a:solidFill>
                  <a:srgbClr val="EB5A40"/>
                </a:solidFill>
                <a:latin typeface="GT Walsheim v2 Manual Black" panose="00000900000000000000" pitchFamily="50" charset="-52"/>
              </a:rPr>
              <a:t>type</a:t>
            </a:r>
            <a:r>
              <a:rPr lang="en-US" sz="2000" dirty="0" smtClean="0">
                <a:solidFill>
                  <a:srgbClr val="EB5A40"/>
                </a:solidFill>
                <a:latin typeface="GT Walsheim v2 Manual Black" panose="00000900000000000000" pitchFamily="50" charset="-52"/>
              </a:rPr>
              <a:t>: category</a:t>
            </a:r>
            <a:endParaRPr lang="ru-RU" sz="2000" dirty="0" smtClean="0">
              <a:solidFill>
                <a:srgbClr val="EB5A40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8" name="Textfeld 15"/>
          <p:cNvSpPr txBox="1"/>
          <p:nvPr/>
        </p:nvSpPr>
        <p:spPr>
          <a:xfrm>
            <a:off x="2529387" y="1972880"/>
            <a:ext cx="1516799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smtClean="0">
                <a:latin typeface="GT Walsheim v2 Manual Black" panose="00000900000000000000" pitchFamily="50" charset="-52"/>
              </a:rPr>
              <a:t>OHE</a:t>
            </a:r>
            <a:endParaRPr lang="ru-RU" sz="1200" dirty="0">
              <a:latin typeface="GT Walsheim v2 Manual Black" panose="00000900000000000000" pitchFamily="50" charset="-52"/>
            </a:endParaRPr>
          </a:p>
        </p:txBody>
      </p:sp>
      <p:cxnSp>
        <p:nvCxnSpPr>
          <p:cNvPr id="9" name="Gerader Verbinder 16"/>
          <p:cNvCxnSpPr/>
          <p:nvPr/>
        </p:nvCxnSpPr>
        <p:spPr>
          <a:xfrm>
            <a:off x="2418683" y="2029661"/>
            <a:ext cx="0" cy="1250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8"/>
          <p:cNvSpPr txBox="1"/>
          <p:nvPr/>
        </p:nvSpPr>
        <p:spPr>
          <a:xfrm>
            <a:off x="4237865" y="3572921"/>
            <a:ext cx="1516799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smtClean="0">
                <a:latin typeface="GT Walsheim v2 Manual Black" panose="00000900000000000000" pitchFamily="50" charset="-52"/>
              </a:rPr>
              <a:t>Mean</a:t>
            </a:r>
            <a:br>
              <a:rPr lang="en-US" sz="2000" dirty="0" smtClean="0">
                <a:latin typeface="GT Walsheim v2 Manual Black" panose="00000900000000000000" pitchFamily="50" charset="-52"/>
              </a:rPr>
            </a:br>
            <a:r>
              <a:rPr lang="en-US" sz="2000" dirty="0" smtClean="0">
                <a:latin typeface="GT Walsheim v2 Manual Black" panose="00000900000000000000" pitchFamily="50" charset="-52"/>
              </a:rPr>
              <a:t>target</a:t>
            </a:r>
            <a:br>
              <a:rPr lang="en-US" sz="2000" dirty="0" smtClean="0">
                <a:latin typeface="GT Walsheim v2 Manual Black" panose="00000900000000000000" pitchFamily="50" charset="-52"/>
              </a:rPr>
            </a:br>
            <a:r>
              <a:rPr lang="en-US" sz="2000" dirty="0" smtClean="0">
                <a:latin typeface="GT Walsheim v2 Manual Black" panose="00000900000000000000" pitchFamily="50" charset="-52"/>
              </a:rPr>
              <a:t>encoding</a:t>
            </a:r>
          </a:p>
          <a:p>
            <a:r>
              <a:rPr lang="en-US" sz="1200" dirty="0" smtClean="0">
                <a:latin typeface="GT Walsheim v2 Manual Black" panose="00000900000000000000" pitchFamily="50" charset="-52"/>
              </a:rPr>
              <a:t>{categories: mean     in target}</a:t>
            </a:r>
            <a:endParaRPr lang="ru-RU" sz="1200" dirty="0">
              <a:latin typeface="GT Walsheim v2 Manual Black" panose="00000900000000000000" pitchFamily="50" charset="-52"/>
            </a:endParaRPr>
          </a:p>
        </p:txBody>
      </p:sp>
      <p:cxnSp>
        <p:nvCxnSpPr>
          <p:cNvPr id="11" name="Gerader Verbinder 19"/>
          <p:cNvCxnSpPr/>
          <p:nvPr/>
        </p:nvCxnSpPr>
        <p:spPr>
          <a:xfrm>
            <a:off x="4106324" y="3274392"/>
            <a:ext cx="0" cy="11193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20"/>
          <p:cNvSpPr txBox="1"/>
          <p:nvPr/>
        </p:nvSpPr>
        <p:spPr>
          <a:xfrm>
            <a:off x="6854592" y="2900351"/>
            <a:ext cx="2057260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latin typeface="GT Walsheim v2 Manual Black" panose="00000900000000000000" pitchFamily="50" charset="-52"/>
              </a:rPr>
              <a:t>Leave one out</a:t>
            </a:r>
            <a:br>
              <a:rPr lang="en-US" sz="1600" dirty="0" smtClean="0">
                <a:latin typeface="GT Walsheim v2 Manual Black" panose="00000900000000000000" pitchFamily="50" charset="-52"/>
              </a:rPr>
            </a:br>
            <a:r>
              <a:rPr lang="en-US" sz="1600" dirty="0" smtClean="0">
                <a:latin typeface="GT Walsheim v2 Manual Black" panose="00000900000000000000" pitchFamily="50" charset="-52"/>
              </a:rPr>
              <a:t/>
            </a:r>
            <a:br>
              <a:rPr lang="en-US" sz="1600" dirty="0" smtClean="0">
                <a:latin typeface="GT Walsheim v2 Manual Black" panose="00000900000000000000" pitchFamily="50" charset="-52"/>
              </a:rPr>
            </a:br>
            <a:r>
              <a:rPr lang="en-US" sz="1600" dirty="0" smtClean="0">
                <a:latin typeface="GT Walsheim v2 Manual Black" panose="00000900000000000000" pitchFamily="50" charset="-52"/>
              </a:rPr>
              <a:t>Leave bucket out</a:t>
            </a:r>
          </a:p>
          <a:p>
            <a:endParaRPr lang="en-US" sz="1600" dirty="0">
              <a:latin typeface="GT Walsheim v2 Manual Black" panose="00000900000000000000" pitchFamily="50" charset="-52"/>
            </a:endParaRPr>
          </a:p>
          <a:p>
            <a:endParaRPr lang="en-US" sz="1600" dirty="0" smtClean="0">
              <a:latin typeface="GT Walsheim v2 Manual Black" panose="00000900000000000000" pitchFamily="50" charset="-52"/>
            </a:endParaRPr>
          </a:p>
          <a:p>
            <a:endParaRPr lang="ru-RU" sz="1600" dirty="0">
              <a:latin typeface="GT Walsheim v2 Manual Black" panose="00000900000000000000" pitchFamily="50" charset="-52"/>
            </a:endParaRPr>
          </a:p>
        </p:txBody>
      </p:sp>
      <p:cxnSp>
        <p:nvCxnSpPr>
          <p:cNvPr id="14" name="Gerader Verbinder 24"/>
          <p:cNvCxnSpPr/>
          <p:nvPr/>
        </p:nvCxnSpPr>
        <p:spPr>
          <a:xfrm>
            <a:off x="700502" y="3341561"/>
            <a:ext cx="0" cy="11193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4"/>
          <p:cNvSpPr/>
          <p:nvPr/>
        </p:nvSpPr>
        <p:spPr>
          <a:xfrm>
            <a:off x="700502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16" name="Abgerundetes Rechteck 7"/>
          <p:cNvSpPr/>
          <p:nvPr/>
        </p:nvSpPr>
        <p:spPr>
          <a:xfrm>
            <a:off x="2402767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17" name="Abgerundetes Rechteck 8"/>
          <p:cNvSpPr/>
          <p:nvPr/>
        </p:nvSpPr>
        <p:spPr>
          <a:xfrm>
            <a:off x="4105032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18" name="Abgerundetes Rechteck 9"/>
          <p:cNvSpPr/>
          <p:nvPr/>
        </p:nvSpPr>
        <p:spPr>
          <a:xfrm>
            <a:off x="5807296" y="3207222"/>
            <a:ext cx="1863960" cy="1343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smtClean="0"/>
          </a:p>
        </p:txBody>
      </p:sp>
      <p:sp>
        <p:nvSpPr>
          <p:cNvPr id="33" name="Textfeld 20"/>
          <p:cNvSpPr txBox="1"/>
          <p:nvPr/>
        </p:nvSpPr>
        <p:spPr>
          <a:xfrm>
            <a:off x="5918000" y="1972880"/>
            <a:ext cx="1877404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 smtClean="0">
                <a:latin typeface="GT Walsheim v2 Manual Black" panose="00000900000000000000" pitchFamily="50" charset="-52"/>
              </a:rPr>
              <a:t>Out </a:t>
            </a:r>
            <a:r>
              <a:rPr lang="ru-RU" sz="2000" dirty="0" smtClean="0">
                <a:latin typeface="GT Walsheim v2 Manual Black" panose="00000900000000000000" pitchFamily="50" charset="-52"/>
              </a:rPr>
              <a:t/>
            </a:r>
            <a:br>
              <a:rPr lang="ru-RU" sz="2000" dirty="0" smtClean="0">
                <a:latin typeface="GT Walsheim v2 Manual Black" panose="00000900000000000000" pitchFamily="50" charset="-52"/>
              </a:rPr>
            </a:br>
            <a:r>
              <a:rPr lang="en-US" sz="2000" dirty="0" smtClean="0">
                <a:latin typeface="GT Walsheim v2 Manual Black" panose="00000900000000000000" pitchFamily="50" charset="-52"/>
              </a:rPr>
              <a:t>of</a:t>
            </a:r>
            <a:r>
              <a:rPr lang="ru-RU" sz="2000" dirty="0" smtClean="0">
                <a:latin typeface="GT Walsheim v2 Manual Black" panose="00000900000000000000" pitchFamily="50" charset="-52"/>
              </a:rPr>
              <a:t> </a:t>
            </a:r>
            <a:r>
              <a:rPr lang="en-US" sz="2000" dirty="0" smtClean="0">
                <a:latin typeface="GT Walsheim v2 Manual Black" panose="00000900000000000000" pitchFamily="50" charset="-52"/>
              </a:rPr>
              <a:t>Fold</a:t>
            </a:r>
          </a:p>
          <a:p>
            <a:r>
              <a:rPr lang="en-US" sz="1200" dirty="0" smtClean="0">
                <a:latin typeface="GT Walsheim v2 Manual Black" panose="00000900000000000000" pitchFamily="50" charset="-52"/>
              </a:rPr>
              <a:t>{categories: blended}</a:t>
            </a:r>
            <a:endParaRPr lang="ru-RU" sz="1200" dirty="0">
              <a:latin typeface="GT Walsheim v2 Manual Black" panose="00000900000000000000" pitchFamily="50" charset="-52"/>
            </a:endParaRPr>
          </a:p>
        </p:txBody>
      </p:sp>
      <p:sp>
        <p:nvSpPr>
          <p:cNvPr id="2" name="Умножение 1"/>
          <p:cNvSpPr/>
          <p:nvPr/>
        </p:nvSpPr>
        <p:spPr>
          <a:xfrm>
            <a:off x="2385517" y="1699306"/>
            <a:ext cx="833887" cy="828136"/>
          </a:xfrm>
          <a:prstGeom prst="mathMultiply">
            <a:avLst>
              <a:gd name="adj1" fmla="val 12756"/>
            </a:avLst>
          </a:prstGeom>
          <a:solidFill>
            <a:srgbClr val="EB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745432" y="4543281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731982"/>
              </a:buClr>
            </a:pPr>
            <a:r>
              <a:rPr lang="en-US" dirty="0" err="1" smtClean="0">
                <a:latin typeface="GT Walsheim v2 Manual" panose="00000500000000000000" pitchFamily="50" charset="-52"/>
              </a:rPr>
              <a:t>one_hot_max_size</a:t>
            </a:r>
            <a:r>
              <a:rPr lang="en-US" dirty="0" smtClean="0">
                <a:latin typeface="GT Walsheim v2 Manual" panose="00000500000000000000" pitchFamily="50" charset="-52"/>
              </a:rPr>
              <a:t> = 2 </a:t>
            </a:r>
            <a:r>
              <a:rPr lang="en-US" dirty="0" smtClean="0">
                <a:solidFill>
                  <a:srgbClr val="EB5A40"/>
                </a:solidFill>
                <a:latin typeface="GT Walsheim v2 Manual" panose="00000500000000000000" pitchFamily="50" charset="-52"/>
              </a:rPr>
              <a:t>!</a:t>
            </a:r>
            <a:endParaRPr lang="en-US" dirty="0">
              <a:solidFill>
                <a:srgbClr val="EB5A40"/>
              </a:solidFill>
              <a:latin typeface="GT Walsheim v2 Manual" panose="00000500000000000000" pitchFamily="50" charset="-52"/>
            </a:endParaRPr>
          </a:p>
        </p:txBody>
      </p:sp>
      <p:sp>
        <p:nvSpPr>
          <p:cNvPr id="21" name="Умножение 20"/>
          <p:cNvSpPr/>
          <p:nvPr/>
        </p:nvSpPr>
        <p:spPr>
          <a:xfrm>
            <a:off x="5675787" y="1565233"/>
            <a:ext cx="1647506" cy="1636144"/>
          </a:xfrm>
          <a:prstGeom prst="mathMultiply">
            <a:avLst>
              <a:gd name="adj1" fmla="val 8187"/>
            </a:avLst>
          </a:prstGeom>
          <a:solidFill>
            <a:srgbClr val="EB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22" name="Умножение 21"/>
          <p:cNvSpPr/>
          <p:nvPr/>
        </p:nvSpPr>
        <p:spPr>
          <a:xfrm>
            <a:off x="3963641" y="3201377"/>
            <a:ext cx="1647506" cy="1636144"/>
          </a:xfrm>
          <a:prstGeom prst="mathMultiply">
            <a:avLst>
              <a:gd name="adj1" fmla="val 8187"/>
            </a:avLst>
          </a:prstGeom>
          <a:solidFill>
            <a:srgbClr val="EB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25" name="Умножение 24"/>
          <p:cNvSpPr/>
          <p:nvPr/>
        </p:nvSpPr>
        <p:spPr>
          <a:xfrm>
            <a:off x="7142405" y="2600936"/>
            <a:ext cx="833887" cy="828136"/>
          </a:xfrm>
          <a:prstGeom prst="mathMultiply">
            <a:avLst>
              <a:gd name="adj1" fmla="val 12756"/>
            </a:avLst>
          </a:prstGeom>
          <a:solidFill>
            <a:srgbClr val="EB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26" name="Умножение 25"/>
          <p:cNvSpPr/>
          <p:nvPr/>
        </p:nvSpPr>
        <p:spPr>
          <a:xfrm>
            <a:off x="7275971" y="3131144"/>
            <a:ext cx="833887" cy="828136"/>
          </a:xfrm>
          <a:prstGeom prst="mathMultiply">
            <a:avLst>
              <a:gd name="adj1" fmla="val 12756"/>
            </a:avLst>
          </a:prstGeom>
          <a:solidFill>
            <a:srgbClr val="EB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3607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 smtClean="0">
                <a:latin typeface="GT Walsheim v2 Manual" panose="00000500000000000000" pitchFamily="50" charset="-52"/>
              </a:rPr>
              <a:t>Oblivious Trees inside</a:t>
            </a:r>
            <a:endParaRPr lang="ru-RU" dirty="0">
              <a:latin typeface="GT Walsheim v2 Manual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163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 smtClean="0">
                <a:latin typeface="GT Walsheim v2 Manual" panose="00000500000000000000" pitchFamily="50" charset="-52"/>
              </a:rPr>
              <a:t>Oblivious Trees inside</a:t>
            </a: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7" name="Textfeld 20"/>
          <p:cNvSpPr txBox="1"/>
          <p:nvPr/>
        </p:nvSpPr>
        <p:spPr>
          <a:xfrm>
            <a:off x="291600" y="2401883"/>
            <a:ext cx="4261899" cy="82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err="1" smtClean="0">
                <a:latin typeface="GT Walsheim v2 Manual" panose="00000500000000000000" pitchFamily="50" charset="-52"/>
                <a:cs typeface="Arial" panose="020B0604020202020204" pitchFamily="34" charset="0"/>
              </a:rPr>
              <a:t>Max_depth</a:t>
            </a:r>
            <a:r>
              <a:rPr lang="en-US" dirty="0" smtClean="0">
                <a:latin typeface="GT Walsheim v2 Manual" panose="00000500000000000000" pitchFamily="50" charset="-52"/>
                <a:cs typeface="Arial" panose="020B0604020202020204" pitchFamily="34" charset="0"/>
              </a:rPr>
              <a:t>: 1 – 16</a:t>
            </a:r>
          </a:p>
          <a:p>
            <a:endParaRPr lang="en-US" dirty="0">
              <a:latin typeface="GT Walsheim v2 Manual" panose="00000500000000000000" pitchFamily="50" charset="-52"/>
              <a:cs typeface="Arial" panose="020B0604020202020204" pitchFamily="34" charset="0"/>
            </a:endParaRPr>
          </a:p>
          <a:p>
            <a:endParaRPr lang="en-US" dirty="0" smtClean="0">
              <a:latin typeface="GT Walsheim v2 Manual" panose="00000500000000000000" pitchFamily="50" charset="-52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GT Walsheim v2 Manual" panose="00000500000000000000" pitchFamily="50" charset="-52"/>
                <a:cs typeface="Arial" panose="020B0604020202020204" pitchFamily="34" charset="0"/>
              </a:rPr>
              <a:t>Особенность!</a:t>
            </a:r>
            <a:endParaRPr lang="en-US" dirty="0" smtClean="0">
              <a:solidFill>
                <a:srgbClr val="FF0000"/>
              </a:solidFill>
              <a:latin typeface="GT Walsheim v2 Manual" panose="00000500000000000000" pitchFamily="50" charset="-52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T Walsheim v2 Manual" panose="00000500000000000000" pitchFamily="50" charset="-52"/>
                <a:cs typeface="Arial" panose="020B0604020202020204" pitchFamily="34" charset="0"/>
              </a:rPr>
              <a:t>Best: 6, 10</a:t>
            </a:r>
            <a:endParaRPr lang="ru-RU" dirty="0">
              <a:solidFill>
                <a:srgbClr val="FF0000"/>
              </a:solidFill>
              <a:latin typeface="GT Walsheim v2 Manual" panose="00000500000000000000" pitchFamily="50" charset="-52"/>
              <a:cs typeface="Arial" panose="020B0604020202020204" pitchFamily="34" charset="0"/>
            </a:endParaRPr>
          </a:p>
        </p:txBody>
      </p:sp>
      <p:cxnSp>
        <p:nvCxnSpPr>
          <p:cNvPr id="6" name="Gerader Verbinder 16"/>
          <p:cNvCxnSpPr/>
          <p:nvPr/>
        </p:nvCxnSpPr>
        <p:spPr>
          <a:xfrm>
            <a:off x="4573800" y="1265208"/>
            <a:ext cx="0" cy="3365932"/>
          </a:xfrm>
          <a:prstGeom prst="line">
            <a:avLst/>
          </a:prstGeom>
          <a:ln w="9525">
            <a:solidFill>
              <a:srgbClr val="28B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5081474" y="2184212"/>
            <a:ext cx="3514818" cy="939531"/>
            <a:chOff x="5244692" y="1046636"/>
            <a:chExt cx="3514818" cy="939531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5244692" y="1772106"/>
              <a:ext cx="827610" cy="214061"/>
            </a:xfrm>
            <a:prstGeom prst="roundRect">
              <a:avLst/>
            </a:prstGeom>
            <a:solidFill>
              <a:srgbClr val="FFA7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6140428" y="1772106"/>
              <a:ext cx="827610" cy="214061"/>
            </a:xfrm>
            <a:prstGeom prst="roundRect">
              <a:avLst/>
            </a:prstGeom>
            <a:solidFill>
              <a:srgbClr val="EB5A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7036164" y="1772106"/>
              <a:ext cx="827610" cy="2140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7931900" y="1772106"/>
              <a:ext cx="827610" cy="214061"/>
            </a:xfrm>
            <a:prstGeom prst="roundRect">
              <a:avLst/>
            </a:prstGeom>
            <a:solidFill>
              <a:srgbClr val="44418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103388" y="1340556"/>
              <a:ext cx="179756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5672380" y="1689864"/>
              <a:ext cx="8818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442200" y="1689864"/>
              <a:ext cx="9207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 flipV="1">
              <a:off x="5672392" y="1687482"/>
              <a:ext cx="647" cy="822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 flipV="1">
              <a:off x="6550025" y="1689864"/>
              <a:ext cx="647" cy="822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7443193" y="1689864"/>
              <a:ext cx="647" cy="822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 flipV="1">
              <a:off x="8362303" y="1689864"/>
              <a:ext cx="647" cy="822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 flipV="1">
              <a:off x="6106961" y="1615959"/>
              <a:ext cx="647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 flipV="1">
              <a:off x="7901928" y="1615959"/>
              <a:ext cx="647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 flipV="1">
              <a:off x="6980437" y="1265208"/>
              <a:ext cx="647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6106961" y="1340919"/>
              <a:ext cx="647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 flipV="1">
              <a:off x="7900953" y="1340919"/>
              <a:ext cx="647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Скругленный прямоугольник 7"/>
            <p:cNvSpPr/>
            <p:nvPr/>
          </p:nvSpPr>
          <p:spPr>
            <a:xfrm>
              <a:off x="6554233" y="1046636"/>
              <a:ext cx="827610" cy="2140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7474767" y="1408361"/>
              <a:ext cx="827610" cy="2140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672380" y="1408361"/>
              <a:ext cx="827610" cy="2140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pPr algn="ctr"/>
              <a:endParaRPr lang="ru-RU" sz="1600" dirty="0" err="1" smtClean="0"/>
            </a:p>
          </p:txBody>
        </p:sp>
        <p:sp>
          <p:nvSpPr>
            <p:cNvPr id="53" name="Textfeld 20"/>
            <p:cNvSpPr txBox="1"/>
            <p:nvPr/>
          </p:nvSpPr>
          <p:spPr>
            <a:xfrm>
              <a:off x="5938290" y="1431117"/>
              <a:ext cx="442232" cy="216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latin typeface="GT Walsheim v2 Manual" panose="00000500000000000000" pitchFamily="50" charset="-52"/>
                  <a:cs typeface="Arial" panose="020B0604020202020204" pitchFamily="34" charset="0"/>
                </a:rPr>
                <a:t>F2&gt;3</a:t>
              </a:r>
            </a:p>
          </p:txBody>
        </p:sp>
        <p:sp>
          <p:nvSpPr>
            <p:cNvPr id="54" name="Textfeld 20"/>
            <p:cNvSpPr txBox="1"/>
            <p:nvPr/>
          </p:nvSpPr>
          <p:spPr>
            <a:xfrm>
              <a:off x="6830548" y="1068080"/>
              <a:ext cx="442232" cy="216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latin typeface="GT Walsheim v2 Manual" panose="00000500000000000000" pitchFamily="50" charset="-52"/>
                  <a:cs typeface="Arial" panose="020B0604020202020204" pitchFamily="34" charset="0"/>
                </a:rPr>
                <a:t>F1&gt;3</a:t>
              </a:r>
            </a:p>
          </p:txBody>
        </p:sp>
        <p:sp>
          <p:nvSpPr>
            <p:cNvPr id="55" name="Textfeld 20"/>
            <p:cNvSpPr txBox="1"/>
            <p:nvPr/>
          </p:nvSpPr>
          <p:spPr>
            <a:xfrm>
              <a:off x="7747006" y="1436486"/>
              <a:ext cx="442232" cy="216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latin typeface="GT Walsheim v2 Manual" panose="00000500000000000000" pitchFamily="50" charset="-52"/>
                  <a:cs typeface="Arial" panose="020B0604020202020204" pitchFamily="34" charset="0"/>
                </a:rPr>
                <a:t>F2&gt;3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5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61950" y="1385888"/>
            <a:ext cx="8564400" cy="2967037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ru-RU" dirty="0" smtClean="0">
                <a:latin typeface="GT Walsheim v2 Manual" panose="00000500000000000000" pitchFamily="50" charset="-52"/>
              </a:rPr>
              <a:t>Бинаризация данных</a:t>
            </a:r>
            <a:endParaRPr lang="ru-RU" dirty="0">
              <a:latin typeface="GT Walsheim v2 Manual" panose="00000500000000000000" pitchFamily="50" charset="-52"/>
            </a:endParaRPr>
          </a:p>
        </p:txBody>
      </p:sp>
      <p:cxnSp>
        <p:nvCxnSpPr>
          <p:cNvPr id="6" name="Gerader Verbinder 16"/>
          <p:cNvCxnSpPr/>
          <p:nvPr/>
        </p:nvCxnSpPr>
        <p:spPr>
          <a:xfrm>
            <a:off x="4573800" y="1174750"/>
            <a:ext cx="0" cy="3515505"/>
          </a:xfrm>
          <a:prstGeom prst="line">
            <a:avLst/>
          </a:prstGeom>
          <a:ln w="9525">
            <a:solidFill>
              <a:srgbClr val="28B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20"/>
          <p:cNvSpPr txBox="1"/>
          <p:nvPr/>
        </p:nvSpPr>
        <p:spPr>
          <a:xfrm>
            <a:off x="330200" y="1696974"/>
            <a:ext cx="2046541" cy="371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err="1" smtClean="0">
                <a:latin typeface="GT Walsheim v2 Manual Black" panose="00000900000000000000" pitchFamily="50" charset="-52"/>
              </a:rPr>
              <a:t>XGBoost</a:t>
            </a:r>
            <a:endParaRPr lang="ru-RU" sz="2400" dirty="0">
              <a:latin typeface="GT Walsheim v2 Manual Black" panose="00000900000000000000" pitchFamily="50" charset="-52"/>
            </a:endParaRPr>
          </a:p>
        </p:txBody>
      </p:sp>
      <p:sp>
        <p:nvSpPr>
          <p:cNvPr id="8" name="Textfeld 20"/>
          <p:cNvSpPr txBox="1"/>
          <p:nvPr/>
        </p:nvSpPr>
        <p:spPr>
          <a:xfrm>
            <a:off x="5206709" y="1828774"/>
            <a:ext cx="2046541" cy="371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err="1" smtClean="0">
                <a:latin typeface="GT Walsheim v2 Manual Black" panose="00000900000000000000" pitchFamily="50" charset="-52"/>
              </a:rPr>
              <a:t>CatBoost</a:t>
            </a:r>
            <a:endParaRPr lang="ru-RU" sz="2400" dirty="0">
              <a:latin typeface="GT Walsheim v2 Manual Black" panose="00000900000000000000" pitchFamily="50" charset="-52"/>
            </a:endParaRPr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682094" y="2279982"/>
            <a:ext cx="2720119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en-US" sz="1800" dirty="0" smtClean="0">
                <a:latin typeface="GT Walsheim v2 Manual" panose="00000500000000000000" pitchFamily="50" charset="-52"/>
              </a:rPr>
              <a:t>Uniform</a:t>
            </a:r>
            <a:endParaRPr lang="ru-RU" sz="1800" dirty="0">
              <a:latin typeface="GT Walsheim v2 Manual" panose="00000500000000000000" pitchFamily="50" charset="-52"/>
            </a:endParaRPr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5264493" y="2448647"/>
            <a:ext cx="2720119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en-US" dirty="0" smtClean="0">
                <a:latin typeface="GT Walsheim v2 Manual" panose="00000500000000000000" pitchFamily="50" charset="-52"/>
              </a:rPr>
              <a:t>Uniform</a:t>
            </a:r>
          </a:p>
          <a:p>
            <a:pPr>
              <a:buClr>
                <a:srgbClr val="731982"/>
              </a:buClr>
            </a:pPr>
            <a:r>
              <a:rPr lang="en-US" dirty="0" smtClean="0">
                <a:latin typeface="GT Walsheim v2 Manual" panose="00000500000000000000" pitchFamily="50" charset="-52"/>
              </a:rPr>
              <a:t>Median</a:t>
            </a:r>
          </a:p>
          <a:p>
            <a:pPr>
              <a:buClr>
                <a:srgbClr val="731982"/>
              </a:buClr>
            </a:pPr>
            <a:r>
              <a:rPr lang="en-US" dirty="0" smtClean="0">
                <a:latin typeface="GT Walsheim v2 Manual" panose="00000500000000000000" pitchFamily="50" charset="-52"/>
              </a:rPr>
              <a:t>Quantile</a:t>
            </a:r>
          </a:p>
          <a:p>
            <a:pPr>
              <a:buClr>
                <a:srgbClr val="731982"/>
              </a:buClr>
            </a:pPr>
            <a:r>
              <a:rPr lang="en-US" dirty="0" err="1" smtClean="0">
                <a:latin typeface="GT Walsheim v2 Manual" panose="00000500000000000000" pitchFamily="50" charset="-52"/>
              </a:rPr>
              <a:t>MaxSumLog</a:t>
            </a:r>
            <a:endParaRPr lang="en-US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dirty="0" err="1" smtClean="0">
                <a:latin typeface="GT Walsheim v2 Manual" panose="00000500000000000000" pitchFamily="50" charset="-52"/>
              </a:rPr>
              <a:t>GreadyLogSum</a:t>
            </a:r>
            <a:endParaRPr lang="en-US" dirty="0" smtClean="0">
              <a:latin typeface="GT Walsheim v2 Manual" panose="00000500000000000000" pitchFamily="50" charset="-52"/>
            </a:endParaRPr>
          </a:p>
          <a:p>
            <a:pPr marL="0" indent="0">
              <a:buClr>
                <a:srgbClr val="731982"/>
              </a:buClr>
              <a:buNone/>
            </a:pPr>
            <a:endParaRPr lang="ru-RU" dirty="0">
              <a:latin typeface="GT Walsheim v2 Manual" panose="00000500000000000000" pitchFamily="50" charset="-52"/>
            </a:endParaRPr>
          </a:p>
        </p:txBody>
      </p:sp>
      <p:cxnSp>
        <p:nvCxnSpPr>
          <p:cNvPr id="12" name="Gerader Verbinder 16"/>
          <p:cNvCxnSpPr/>
          <p:nvPr/>
        </p:nvCxnSpPr>
        <p:spPr>
          <a:xfrm flipH="1">
            <a:off x="5264493" y="2743433"/>
            <a:ext cx="3198523" cy="121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6"/>
          <p:cNvCxnSpPr/>
          <p:nvPr/>
        </p:nvCxnSpPr>
        <p:spPr>
          <a:xfrm flipH="1">
            <a:off x="5243448" y="3548179"/>
            <a:ext cx="3219567" cy="121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 txBox="1">
            <a:spLocks/>
          </p:cNvSpPr>
          <p:nvPr/>
        </p:nvSpPr>
        <p:spPr>
          <a:xfrm>
            <a:off x="7878932" y="2478834"/>
            <a:ext cx="1147586" cy="4625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CPU</a:t>
            </a:r>
            <a:endParaRPr lang="en-GB" sz="1800" dirty="0">
              <a:solidFill>
                <a:srgbClr val="28B956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7607666" y="3589593"/>
            <a:ext cx="1147586" cy="4625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28B956"/>
                </a:solidFill>
                <a:latin typeface="GT Walsheim v2 Manual Black" panose="00000900000000000000" pitchFamily="50" charset="-52"/>
              </a:rPr>
              <a:t>Prod </a:t>
            </a:r>
            <a:r>
              <a:rPr lang="en-US" sz="1800" dirty="0" smtClean="0">
                <a:solidFill>
                  <a:srgbClr val="EB5A40"/>
                </a:solidFill>
                <a:latin typeface="GT Walsheim v2 Manual Black" panose="00000900000000000000" pitchFamily="50" charset="-52"/>
              </a:rPr>
              <a:t>Y</a:t>
            </a:r>
            <a:endParaRPr lang="en-GB" sz="1800" dirty="0">
              <a:solidFill>
                <a:srgbClr val="EB5A40"/>
              </a:solidFill>
              <a:latin typeface="GT Walsheim v2 Manual Black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324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4"/>
          <p:cNvSpPr txBox="1">
            <a:spLocks/>
          </p:cNvSpPr>
          <p:nvPr/>
        </p:nvSpPr>
        <p:spPr>
          <a:xfrm>
            <a:off x="676591" y="2111317"/>
            <a:ext cx="3267256" cy="2728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en-US" sz="1800" dirty="0" err="1" smtClean="0">
                <a:latin typeface="GT Walsheim v2 Manual" panose="00000500000000000000" pitchFamily="50" charset="-52"/>
              </a:rPr>
              <a:t>learning_rate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 err="1">
                <a:latin typeface="GT Walsheim v2 Manual" panose="00000500000000000000" pitchFamily="50" charset="-52"/>
              </a:rPr>
              <a:t>n_estimators</a:t>
            </a:r>
            <a:endParaRPr lang="en-US" sz="1800" dirty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>
                <a:latin typeface="GT Walsheim v2 Manual" panose="00000500000000000000" pitchFamily="50" charset="-52"/>
              </a:rPr>
              <a:t>o</a:t>
            </a:r>
            <a:r>
              <a:rPr lang="en-US" sz="1800" dirty="0" smtClean="0">
                <a:latin typeface="GT Walsheim v2 Manual" panose="00000500000000000000" pitchFamily="50" charset="-52"/>
              </a:rPr>
              <a:t>verfitting </a:t>
            </a:r>
            <a:r>
              <a:rPr lang="en-US" sz="1800" dirty="0">
                <a:latin typeface="GT Walsheim v2 Manual" panose="00000500000000000000" pitchFamily="50" charset="-52"/>
              </a:rPr>
              <a:t>detection </a:t>
            </a:r>
            <a:r>
              <a:rPr lang="en-US" sz="1800" dirty="0" smtClean="0">
                <a:latin typeface="GT Walsheim v2 Manual" panose="00000500000000000000" pitchFamily="50" charset="-52"/>
              </a:rPr>
              <a:t>settings </a:t>
            </a:r>
            <a:r>
              <a:rPr lang="en-US" sz="1800" dirty="0" smtClean="0">
                <a:solidFill>
                  <a:srgbClr val="EB5A40"/>
                </a:solidFill>
                <a:latin typeface="GT Walsheim v2 Manual" panose="00000500000000000000" pitchFamily="50" charset="-52"/>
              </a:rPr>
              <a:t>+ </a:t>
            </a:r>
            <a:r>
              <a:rPr lang="en-US" sz="1800" dirty="0" err="1" smtClean="0">
                <a:solidFill>
                  <a:srgbClr val="EB5A40"/>
                </a:solidFill>
                <a:latin typeface="GT Walsheim v2 Manual" panose="00000500000000000000" pitchFamily="50" charset="-52"/>
              </a:rPr>
              <a:t>eval</a:t>
            </a:r>
          </a:p>
          <a:p>
            <a:pPr>
              <a:buClr>
                <a:srgbClr val="731982"/>
              </a:buClr>
            </a:pPr>
            <a:r>
              <a:rPr lang="en-US" sz="1800" dirty="0" smtClean="0">
                <a:latin typeface="GT Walsheim v2 Manual" panose="00000500000000000000" pitchFamily="50" charset="-52"/>
              </a:rPr>
              <a:t>L2_leaf_reg</a:t>
            </a:r>
          </a:p>
          <a:p>
            <a:pPr>
              <a:buClr>
                <a:srgbClr val="731982"/>
              </a:buClr>
            </a:pPr>
            <a:r>
              <a:rPr lang="en-US" sz="1800" dirty="0" err="1" smtClean="0">
                <a:latin typeface="GT Walsheim v2 Manual" panose="00000500000000000000" pitchFamily="50" charset="-52"/>
              </a:rPr>
              <a:t>bagging_temperature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 err="1" smtClean="0">
                <a:latin typeface="GT Walsheim v2 Manual" panose="00000500000000000000" pitchFamily="50" charset="-52"/>
              </a:rPr>
              <a:t>random_strength</a:t>
            </a:r>
            <a:endParaRPr lang="en-US" sz="1800" dirty="0" smtClean="0">
              <a:latin typeface="GT Walsheim v2 Manual" panose="00000500000000000000" pitchFamily="50" charset="-52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ru-RU" dirty="0" smtClean="0">
                <a:latin typeface="GT Walsheim v2 Manual" panose="00000500000000000000" pitchFamily="50" charset="-52"/>
              </a:rPr>
              <a:t>Меньше параметров для подбора 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(влияющих на результат)</a:t>
            </a:r>
          </a:p>
          <a:p>
            <a:pPr marL="0" indent="0">
              <a:buNone/>
            </a:pPr>
            <a:endParaRPr lang="ru-RU" dirty="0">
              <a:latin typeface="GT Walsheim v2 Manual" panose="00000500000000000000" pitchFamily="50" charset="-52"/>
            </a:endParaRPr>
          </a:p>
          <a:p>
            <a:pPr marL="0" indent="0">
              <a:buNone/>
            </a:pP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9" name="Стрелка вниз 8"/>
          <p:cNvSpPr/>
          <p:nvPr/>
        </p:nvSpPr>
        <p:spPr>
          <a:xfrm flipV="1">
            <a:off x="2862634" y="2458960"/>
            <a:ext cx="159119" cy="208491"/>
          </a:xfrm>
          <a:prstGeom prst="downArrow">
            <a:avLst/>
          </a:prstGeom>
          <a:solidFill>
            <a:srgbClr val="28B956"/>
          </a:solidFill>
          <a:ln>
            <a:solidFill>
              <a:srgbClr val="28B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10" name="Стрелка вниз 9"/>
          <p:cNvSpPr/>
          <p:nvPr/>
        </p:nvSpPr>
        <p:spPr>
          <a:xfrm>
            <a:off x="2862635" y="2111317"/>
            <a:ext cx="159119" cy="208491"/>
          </a:xfrm>
          <a:prstGeom prst="downArrow">
            <a:avLst/>
          </a:prstGeom>
          <a:solidFill>
            <a:srgbClr val="EB5A40"/>
          </a:solidFill>
          <a:ln>
            <a:solidFill>
              <a:srgbClr val="EB5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2751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T Walsheim v2 Manual Black" panose="00000900000000000000" pitchFamily="50" charset="-52"/>
              </a:rPr>
              <a:t>CatBoost</a:t>
            </a:r>
            <a:r>
              <a:rPr lang="en-US" dirty="0" smtClean="0">
                <a:latin typeface="GT Walsheim v2 Manual Black" panose="00000900000000000000" pitchFamily="50" charset="-52"/>
              </a:rPr>
              <a:t>?</a:t>
            </a:r>
            <a:endParaRPr lang="ru-RU" dirty="0">
              <a:latin typeface="GT Walsheim v2 Manual Black" panose="00000900000000000000" pitchFamily="50" charset="-5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ru-RU" dirty="0" smtClean="0">
                <a:latin typeface="GT Walsheim v2 Manual" panose="00000500000000000000" pitchFamily="50" charset="-52"/>
              </a:rPr>
              <a:t>Меньше параметров для подбора </a:t>
            </a:r>
            <a:br>
              <a:rPr lang="ru-RU" dirty="0" smtClean="0">
                <a:latin typeface="GT Walsheim v2 Manual" panose="00000500000000000000" pitchFamily="50" charset="-52"/>
              </a:rPr>
            </a:br>
            <a:r>
              <a:rPr lang="ru-RU" dirty="0" smtClean="0">
                <a:latin typeface="GT Walsheim v2 Manual" panose="00000500000000000000" pitchFamily="50" charset="-52"/>
              </a:rPr>
              <a:t>(влияющих на результат)</a:t>
            </a:r>
          </a:p>
          <a:p>
            <a:pPr marL="0" indent="0">
              <a:buNone/>
            </a:pPr>
            <a:endParaRPr lang="ru-RU" dirty="0">
              <a:latin typeface="GT Walsheim v2 Manual" panose="00000500000000000000" pitchFamily="50" charset="-52"/>
            </a:endParaRPr>
          </a:p>
          <a:p>
            <a:pPr marL="0" indent="0">
              <a:buNone/>
            </a:pPr>
            <a:endParaRPr lang="ru-RU" dirty="0">
              <a:latin typeface="GT Walsheim v2 Manual" panose="00000500000000000000" pitchFamily="50" charset="-52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76591" y="2111317"/>
            <a:ext cx="3267256" cy="2728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1982"/>
              </a:buClr>
            </a:pPr>
            <a:r>
              <a:rPr lang="en-US" sz="1800" dirty="0" err="1" smtClean="0">
                <a:latin typeface="GT Walsheim v2 Manual" panose="00000500000000000000" pitchFamily="50" charset="-52"/>
              </a:rPr>
              <a:t>learning_rate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 err="1">
                <a:latin typeface="GT Walsheim v2 Manual" panose="00000500000000000000" pitchFamily="50" charset="-52"/>
              </a:rPr>
              <a:t>n_estimators</a:t>
            </a:r>
            <a:endParaRPr lang="en-US" sz="1800" dirty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>
                <a:latin typeface="GT Walsheim v2 Manual" panose="00000500000000000000" pitchFamily="50" charset="-52"/>
              </a:rPr>
              <a:t>o</a:t>
            </a:r>
            <a:r>
              <a:rPr lang="en-US" sz="1800" dirty="0" smtClean="0">
                <a:latin typeface="GT Walsheim v2 Manual" panose="00000500000000000000" pitchFamily="50" charset="-52"/>
              </a:rPr>
              <a:t>verfitting </a:t>
            </a:r>
            <a:r>
              <a:rPr lang="en-US" sz="1800" dirty="0">
                <a:latin typeface="GT Walsheim v2 Manual" panose="00000500000000000000" pitchFamily="50" charset="-52"/>
              </a:rPr>
              <a:t>detection </a:t>
            </a:r>
            <a:r>
              <a:rPr lang="en-US" sz="1800" dirty="0" smtClean="0">
                <a:latin typeface="GT Walsheim v2 Manual" panose="00000500000000000000" pitchFamily="50" charset="-52"/>
              </a:rPr>
              <a:t>settings </a:t>
            </a:r>
            <a:r>
              <a:rPr lang="en-US" sz="1800" dirty="0" smtClean="0">
                <a:solidFill>
                  <a:srgbClr val="EB5A40"/>
                </a:solidFill>
                <a:latin typeface="GT Walsheim v2 Manual" panose="00000500000000000000" pitchFamily="50" charset="-52"/>
              </a:rPr>
              <a:t>+ </a:t>
            </a:r>
            <a:r>
              <a:rPr lang="en-US" sz="1800" dirty="0" err="1" smtClean="0">
                <a:solidFill>
                  <a:srgbClr val="EB5A40"/>
                </a:solidFill>
                <a:latin typeface="GT Walsheim v2 Manual" panose="00000500000000000000" pitchFamily="50" charset="-52"/>
              </a:rPr>
              <a:t>eval</a:t>
            </a:r>
            <a:endParaRPr lang="en-US" sz="1800" dirty="0" smtClean="0">
              <a:solidFill>
                <a:srgbClr val="EB5A40"/>
              </a:solidFill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 smtClean="0">
                <a:latin typeface="GT Walsheim v2 Manual" panose="00000500000000000000" pitchFamily="50" charset="-52"/>
              </a:rPr>
              <a:t>L2_leaf_reg</a:t>
            </a:r>
          </a:p>
          <a:p>
            <a:pPr>
              <a:buClr>
                <a:srgbClr val="731982"/>
              </a:buClr>
            </a:pPr>
            <a:r>
              <a:rPr lang="en-US" sz="1800" dirty="0" err="1" smtClean="0">
                <a:latin typeface="GT Walsheim v2 Manual" panose="00000500000000000000" pitchFamily="50" charset="-52"/>
              </a:rPr>
              <a:t>bagging_temperature</a:t>
            </a:r>
            <a:endParaRPr lang="en-US" sz="1800" dirty="0" smtClean="0">
              <a:latin typeface="GT Walsheim v2 Manual" panose="00000500000000000000" pitchFamily="50" charset="-52"/>
            </a:endParaRPr>
          </a:p>
          <a:p>
            <a:pPr>
              <a:buClr>
                <a:srgbClr val="731982"/>
              </a:buClr>
            </a:pPr>
            <a:r>
              <a:rPr lang="en-US" sz="1800" dirty="0" err="1" smtClean="0">
                <a:latin typeface="GT Walsheim v2 Manual" panose="00000500000000000000" pitchFamily="50" charset="-52"/>
              </a:rPr>
              <a:t>random_strength</a:t>
            </a:r>
            <a:endParaRPr lang="en-US" sz="1800" dirty="0" smtClean="0">
              <a:latin typeface="GT Walsheim v2 Manual" panose="00000500000000000000" pitchFamily="50" charset="-52"/>
            </a:endParaRPr>
          </a:p>
        </p:txBody>
      </p:sp>
      <p:sp>
        <p:nvSpPr>
          <p:cNvPr id="11" name="Ellipse 6"/>
          <p:cNvSpPr>
            <a:spLocks noChangeAspect="1"/>
          </p:cNvSpPr>
          <p:nvPr/>
        </p:nvSpPr>
        <p:spPr>
          <a:xfrm>
            <a:off x="6190461" y="1927728"/>
            <a:ext cx="1305479" cy="13054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GT Walsheim v2 Manual Black" panose="00000900000000000000" pitchFamily="50" charset="-52"/>
              </a:rPr>
              <a:t>RSM</a:t>
            </a:r>
            <a:endParaRPr lang="ru-RU" sz="3200" b="1" dirty="0" smtClean="0">
              <a:solidFill>
                <a:schemeClr val="bg1"/>
              </a:solidFill>
              <a:latin typeface="GT Walsheim v2 Manual Black" panose="00000900000000000000" pitchFamily="50" charset="-52"/>
            </a:endParaRPr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5896608" y="3353626"/>
            <a:ext cx="2720119" cy="2241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31982"/>
              </a:buClr>
              <a:buNone/>
            </a:pPr>
            <a:r>
              <a:rPr lang="en-US" dirty="0" err="1">
                <a:latin typeface="GT Walsheim v2 Manual" panose="00000500000000000000" pitchFamily="50" charset="-52"/>
              </a:rPr>
              <a:t>colsample_bylevel</a:t>
            </a:r>
            <a:endParaRPr lang="ru-RU" dirty="0">
              <a:latin typeface="GT Walsheim v2 Manual" panose="00000500000000000000" pitchFamily="50" charset="-52"/>
            </a:endParaRPr>
          </a:p>
        </p:txBody>
      </p:sp>
      <p:cxnSp>
        <p:nvCxnSpPr>
          <p:cNvPr id="13" name="Gerader Verbinder 16"/>
          <p:cNvCxnSpPr/>
          <p:nvPr/>
        </p:nvCxnSpPr>
        <p:spPr>
          <a:xfrm>
            <a:off x="5158000" y="1295400"/>
            <a:ext cx="0" cy="3394855"/>
          </a:xfrm>
          <a:prstGeom prst="line">
            <a:avLst/>
          </a:prstGeom>
          <a:ln w="9525">
            <a:solidFill>
              <a:srgbClr val="28B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трелка вниз 13"/>
          <p:cNvSpPr/>
          <p:nvPr/>
        </p:nvSpPr>
        <p:spPr>
          <a:xfrm flipV="1">
            <a:off x="2962027" y="2461364"/>
            <a:ext cx="159119" cy="208491"/>
          </a:xfrm>
          <a:prstGeom prst="downArrow">
            <a:avLst/>
          </a:prstGeom>
          <a:solidFill>
            <a:srgbClr val="28B956"/>
          </a:solidFill>
          <a:ln>
            <a:solidFill>
              <a:srgbClr val="28B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  <p:sp>
        <p:nvSpPr>
          <p:cNvPr id="15" name="Стрелка вниз 14"/>
          <p:cNvSpPr/>
          <p:nvPr/>
        </p:nvSpPr>
        <p:spPr>
          <a:xfrm>
            <a:off x="2962027" y="2146616"/>
            <a:ext cx="159119" cy="208491"/>
          </a:xfrm>
          <a:prstGeom prst="downArrow">
            <a:avLst/>
          </a:prstGeom>
          <a:solidFill>
            <a:srgbClr val="EB5A40"/>
          </a:solidFill>
          <a:ln>
            <a:solidFill>
              <a:srgbClr val="EB5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2943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_MegaFon">
  <a:themeElements>
    <a:clrScheme name="Benutzerdefiniert 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8B956"/>
      </a:accent1>
      <a:accent2>
        <a:srgbClr val="731982"/>
      </a:accent2>
      <a:accent3>
        <a:srgbClr val="5BD9E5"/>
      </a:accent3>
      <a:accent4>
        <a:srgbClr val="444189"/>
      </a:accent4>
      <a:accent5>
        <a:srgbClr val="FFA717"/>
      </a:accent5>
      <a:accent6>
        <a:srgbClr val="EB5A40"/>
      </a:accent6>
      <a:hlink>
        <a:srgbClr val="0563C1"/>
      </a:hlink>
      <a:folHlink>
        <a:srgbClr val="954F72"/>
      </a:folHlink>
    </a:clrScheme>
    <a:fontScheme name="Benutzerdefiniert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t" anchorCtr="0"/>
      <a:lstStyle>
        <a:defPPr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9779D3E-C2D1-564B-82A7-574AD5E19B74}" vid="{B5FE7745-6362-BA45-AAC9-168B92011B0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MegaFon PPT Master RU for Print</Template>
  <TotalTime>1452</TotalTime>
  <Words>306</Words>
  <Application>Microsoft Office PowerPoint</Application>
  <PresentationFormat>Произвольный</PresentationFormat>
  <Paragraphs>163</Paragraphs>
  <Slides>25</Slides>
  <Notes>24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GT Walsheim v2 Manual</vt:lpstr>
      <vt:lpstr>GT Walsheim v2 Manual Black</vt:lpstr>
      <vt:lpstr>Helvetica Neue for IB</vt:lpstr>
      <vt:lpstr>2017_MegaFon</vt:lpstr>
      <vt:lpstr>think-cell Folie</vt:lpstr>
      <vt:lpstr>Выбираем  CatBoost или XGBoost</vt:lpstr>
      <vt:lpstr>CatBoost?</vt:lpstr>
      <vt:lpstr>CatBoost?</vt:lpstr>
      <vt:lpstr>CatBoost?</vt:lpstr>
      <vt:lpstr>CatBoost?</vt:lpstr>
      <vt:lpstr>CatBoost?</vt:lpstr>
      <vt:lpstr>CatBoost?</vt:lpstr>
      <vt:lpstr>CatBoost?</vt:lpstr>
      <vt:lpstr>CatBoost?</vt:lpstr>
      <vt:lpstr>CatBoost?  еще немного</vt:lpstr>
      <vt:lpstr>CatBoost пока не может</vt:lpstr>
      <vt:lpstr>TASK</vt:lpstr>
      <vt:lpstr>DataSet (churn)</vt:lpstr>
      <vt:lpstr>Преобразование</vt:lpstr>
      <vt:lpstr>Презентация PowerPoint</vt:lpstr>
      <vt:lpstr>CatBoost VS XGBoost</vt:lpstr>
      <vt:lpstr>Презентация PowerPoint</vt:lpstr>
      <vt:lpstr>Как сравнить модели и найти лучшую</vt:lpstr>
      <vt:lpstr>Как сравнить модели и найти лучшую</vt:lpstr>
      <vt:lpstr>Как сравнить модели и найти лучшую</vt:lpstr>
      <vt:lpstr>Как сравнить модели и найти лучшую</vt:lpstr>
      <vt:lpstr>Как сравнить модели и найти лучшую</vt:lpstr>
      <vt:lpstr>Как сравнить модели и найти лучшую</vt:lpstr>
      <vt:lpstr>Как сравнить модели и найти лучшую</vt:lpstr>
      <vt:lpstr>Презентация PowerPoint</vt:lpstr>
    </vt:vector>
  </TitlesOfParts>
  <Company>ОАО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на примере двух строчек (24pt)</dc:title>
  <dc:creator>Andrey Litvinov (HQ)</dc:creator>
  <cp:lastModifiedBy>Lana</cp:lastModifiedBy>
  <cp:revision>55</cp:revision>
  <dcterms:created xsi:type="dcterms:W3CDTF">2018-01-24T13:19:22Z</dcterms:created>
  <dcterms:modified xsi:type="dcterms:W3CDTF">2019-04-24T08:57:30Z</dcterms:modified>
</cp:coreProperties>
</file>