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0"/>
  </p:notesMasterIdLst>
  <p:sldIdLst>
    <p:sldId id="256" r:id="rId2"/>
    <p:sldId id="257" r:id="rId3"/>
    <p:sldId id="273" r:id="rId4"/>
    <p:sldId id="284" r:id="rId5"/>
    <p:sldId id="258" r:id="rId6"/>
    <p:sldId id="283" r:id="rId7"/>
    <p:sldId id="288" r:id="rId8"/>
    <p:sldId id="285" r:id="rId9"/>
    <p:sldId id="289" r:id="rId10"/>
    <p:sldId id="290" r:id="rId11"/>
    <p:sldId id="291" r:id="rId12"/>
    <p:sldId id="292" r:id="rId13"/>
    <p:sldId id="293" r:id="rId14"/>
    <p:sldId id="294" r:id="rId15"/>
    <p:sldId id="295" r:id="rId16"/>
    <p:sldId id="296" r:id="rId17"/>
    <p:sldId id="272" r:id="rId18"/>
    <p:sldId id="274" r:id="rId19"/>
  </p:sldIdLst>
  <p:sldSz cx="9144000" cy="5143500" type="screen16x9"/>
  <p:notesSz cx="6858000" cy="9144000"/>
  <p:embeddedFontLst>
    <p:embeddedFont>
      <p:font typeface="Roboto Medium" panose="02000000000000000000" pitchFamily="2" charset="0"/>
      <p:regular r:id="rId21"/>
      <p:bold r:id="rId22"/>
      <p:italic r:id="rId23"/>
      <p:boldItalic r:id="rId24"/>
    </p:embeddedFont>
    <p:embeddedFont>
      <p:font typeface="Roboto Thin"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F8936-6BE6-4906-BFC4-4793C6683027}" v="687" dt="2022-12-10T12:08:20.996"/>
    <p1510:client id="{DD1FCEA5-E8B6-4FA2-AB36-93A7380B5A88}" v="12" dt="2022-11-20T12:31:14.75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82374" autoAdjust="0"/>
  </p:normalViewPr>
  <p:slideViewPr>
    <p:cSldViewPr snapToGrid="0">
      <p:cViewPr varScale="1">
        <p:scale>
          <a:sx n="124" d="100"/>
          <a:sy n="124" d="100"/>
        </p:scale>
        <p:origin x="16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egakuul/api.gehege.ch"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955261b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955261b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de-DE" dirty="0"/>
              <a:t>-&gt; Google Cloud </a:t>
            </a:r>
            <a:r>
              <a:rPr lang="de-DE" dirty="0" err="1"/>
              <a:t>is</a:t>
            </a:r>
            <a:r>
              <a:rPr lang="de-DE" dirty="0"/>
              <a:t> </a:t>
            </a:r>
            <a:r>
              <a:rPr lang="de-DE" dirty="0" err="1"/>
              <a:t>known</a:t>
            </a:r>
            <a:r>
              <a:rPr lang="de-DE" dirty="0"/>
              <a:t> </a:t>
            </a:r>
            <a:r>
              <a:rPr lang="de-DE" dirty="0" err="1"/>
              <a:t>for</a:t>
            </a:r>
            <a:r>
              <a:rPr lang="de-DE" dirty="0"/>
              <a:t> </a:t>
            </a:r>
            <a:r>
              <a:rPr lang="de-DE" dirty="0" err="1"/>
              <a:t>being</a:t>
            </a:r>
            <a:r>
              <a:rPr lang="de-DE" dirty="0"/>
              <a:t> </a:t>
            </a:r>
            <a:r>
              <a:rPr lang="de-DE" dirty="0" err="1"/>
              <a:t>good</a:t>
            </a:r>
            <a:r>
              <a:rPr lang="de-DE" dirty="0"/>
              <a:t> at </a:t>
            </a:r>
            <a:r>
              <a:rPr lang="de-DE" dirty="0" err="1"/>
              <a:t>handling</a:t>
            </a:r>
            <a:r>
              <a:rPr lang="de-DE" dirty="0"/>
              <a:t> </a:t>
            </a:r>
            <a:r>
              <a:rPr lang="de-DE" dirty="0" err="1"/>
              <a:t>microservices</a:t>
            </a:r>
            <a:r>
              <a:rPr lang="de-DE" dirty="0"/>
              <a:t>.</a:t>
            </a:r>
          </a:p>
          <a:p>
            <a:pPr marL="0" indent="0">
              <a:buNone/>
            </a:pPr>
            <a:endParaRPr lang="de-DE" dirty="0"/>
          </a:p>
          <a:p>
            <a:pPr marL="0" indent="0">
              <a:buNone/>
            </a:pPr>
            <a:r>
              <a:rPr lang="de-DE" dirty="0"/>
              <a:t>-&gt; The </a:t>
            </a:r>
            <a:r>
              <a:rPr lang="de-DE" dirty="0" err="1"/>
              <a:t>most</a:t>
            </a:r>
            <a:r>
              <a:rPr lang="de-DE" dirty="0"/>
              <a:t> </a:t>
            </a:r>
            <a:r>
              <a:rPr lang="de-DE" dirty="0" err="1"/>
              <a:t>common</a:t>
            </a:r>
            <a:r>
              <a:rPr lang="de-DE" dirty="0"/>
              <a:t> </a:t>
            </a:r>
            <a:r>
              <a:rPr lang="de-DE" dirty="0" err="1"/>
              <a:t>used</a:t>
            </a:r>
            <a:r>
              <a:rPr lang="de-DE" dirty="0"/>
              <a:t> </a:t>
            </a:r>
            <a:r>
              <a:rPr lang="de-DE" dirty="0" err="1"/>
              <a:t>services</a:t>
            </a:r>
            <a:r>
              <a:rPr lang="de-DE" dirty="0"/>
              <a:t> </a:t>
            </a:r>
            <a:r>
              <a:rPr lang="de-DE" dirty="0" err="1"/>
              <a:t>for</a:t>
            </a:r>
            <a:r>
              <a:rPr lang="de-DE" dirty="0"/>
              <a:t> Microservices </a:t>
            </a:r>
            <a:r>
              <a:rPr lang="de-DE" dirty="0" err="1"/>
              <a:t>are</a:t>
            </a:r>
            <a:r>
              <a:rPr lang="de-DE" dirty="0"/>
              <a:t>:</a:t>
            </a:r>
          </a:p>
          <a:p>
            <a:pPr marL="0" indent="0">
              <a:buNone/>
            </a:pPr>
            <a:r>
              <a:rPr lang="de-DE" dirty="0"/>
              <a:t>-&gt; Cloud IAM, IAM </a:t>
            </a:r>
            <a:r>
              <a:rPr lang="de-DE" dirty="0" err="1"/>
              <a:t>handles</a:t>
            </a:r>
            <a:r>
              <a:rPr lang="de-DE" dirty="0"/>
              <a:t> </a:t>
            </a:r>
            <a:r>
              <a:rPr lang="de-DE" dirty="0" err="1"/>
              <a:t>the</a:t>
            </a:r>
            <a:r>
              <a:rPr lang="de-DE" dirty="0"/>
              <a:t> </a:t>
            </a:r>
            <a:r>
              <a:rPr lang="de-DE" dirty="0" err="1"/>
              <a:t>authentication</a:t>
            </a:r>
            <a:r>
              <a:rPr lang="de-DE" dirty="0"/>
              <a:t> and </a:t>
            </a:r>
            <a:r>
              <a:rPr lang="de-DE" dirty="0" err="1"/>
              <a:t>management</a:t>
            </a:r>
            <a:r>
              <a:rPr lang="de-DE" dirty="0"/>
              <a:t> </a:t>
            </a:r>
            <a:r>
              <a:rPr lang="de-DE" dirty="0" err="1"/>
              <a:t>of</a:t>
            </a:r>
            <a:r>
              <a:rPr lang="de-DE" dirty="0"/>
              <a:t> </a:t>
            </a:r>
            <a:r>
              <a:rPr lang="de-DE" dirty="0" err="1"/>
              <a:t>users</a:t>
            </a:r>
            <a:r>
              <a:rPr lang="de-DE" dirty="0"/>
              <a:t> and </a:t>
            </a:r>
            <a:r>
              <a:rPr lang="de-DE" dirty="0" err="1"/>
              <a:t>services</a:t>
            </a:r>
          </a:p>
          <a:p>
            <a:pPr marL="0" indent="0">
              <a:buNone/>
            </a:pPr>
            <a:r>
              <a:rPr lang="de-DE" dirty="0"/>
              <a:t>-&gt; Cloud Run, </a:t>
            </a:r>
            <a:r>
              <a:rPr lang="en" dirty="0"/>
              <a:t>You can deploy and manage individual applications on Cloud Run</a:t>
            </a:r>
          </a:p>
          <a:p>
            <a:pPr marL="0" indent="0">
              <a:buNone/>
            </a:pPr>
            <a:r>
              <a:rPr lang="de-DE" dirty="0"/>
              <a:t>-&gt; Cloud SQL, </a:t>
            </a:r>
            <a:r>
              <a:rPr lang="en" dirty="0"/>
              <a:t>This is a service for maintaining SQL databases redundantly.</a:t>
            </a:r>
          </a:p>
        </p:txBody>
      </p:sp>
    </p:spTree>
    <p:extLst>
      <p:ext uri="{BB962C8B-B14F-4D97-AF65-F5344CB8AC3E}">
        <p14:creationId xmlns:p14="http://schemas.microsoft.com/office/powerpoint/2010/main" val="1124920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955261b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955261b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de-DE" dirty="0"/>
              <a:t>I </a:t>
            </a:r>
            <a:r>
              <a:rPr lang="de-DE" dirty="0" err="1"/>
              <a:t>did</a:t>
            </a:r>
            <a:r>
              <a:rPr lang="de-DE" dirty="0"/>
              <a:t> a simple </a:t>
            </a:r>
            <a:r>
              <a:rPr lang="de-DE" dirty="0" err="1"/>
              <a:t>Example</a:t>
            </a:r>
            <a:r>
              <a:rPr lang="de-DE" dirty="0"/>
              <a:t> </a:t>
            </a:r>
            <a:r>
              <a:rPr lang="de-DE" dirty="0" err="1"/>
              <a:t>of</a:t>
            </a:r>
            <a:r>
              <a:rPr lang="de-DE" dirty="0"/>
              <a:t> an API on Google Cloud</a:t>
            </a:r>
            <a:endParaRPr dirty="0"/>
          </a:p>
        </p:txBody>
      </p:sp>
    </p:spTree>
    <p:extLst>
      <p:ext uri="{BB962C8B-B14F-4D97-AF65-F5344CB8AC3E}">
        <p14:creationId xmlns:p14="http://schemas.microsoft.com/office/powerpoint/2010/main" val="239134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-&gt; Goal: The Goal is to create a database to be filled with dinosaurs. It should then be possible to query the database using an API over the Internet.</a:t>
            </a:r>
          </a:p>
          <a:p>
            <a:pPr marL="0" indent="0">
              <a:buNone/>
            </a:pPr>
            <a:r>
              <a:rPr lang="en-US" dirty="0"/>
              <a:t>-&gt; This example will be a Function as a service.</a:t>
            </a:r>
          </a:p>
          <a:p>
            <a:pPr marL="0" indent="0">
              <a:buNone/>
            </a:pPr>
            <a:r>
              <a:rPr lang="en-US" dirty="0"/>
              <a:t>-&gt; In this case we will use microservices. </a:t>
            </a:r>
            <a:r>
              <a:rPr lang="en" dirty="0"/>
              <a:t>For the database we will use the Cloud SQL service. The application that exposes the API runs on Cloud Run. To connect the both microservices we will use the VPC Network service.</a:t>
            </a:r>
          </a:p>
          <a:p>
            <a:pPr marL="0" indent="0">
              <a:buNone/>
            </a:pPr>
            <a:r>
              <a:rPr lang="en" dirty="0"/>
              <a:t>-&gt; The database technology will be MySQL. To execute the program which runs the API we use the NodeJS runtime. The program is then built as a Docker container that we can deploy on the Google Cloud Run service</a:t>
            </a:r>
          </a:p>
        </p:txBody>
      </p:sp>
    </p:spTree>
    <p:extLst>
      <p:ext uri="{BB962C8B-B14F-4D97-AF65-F5344CB8AC3E}">
        <p14:creationId xmlns:p14="http://schemas.microsoft.com/office/powerpoint/2010/main" val="2579613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de-DE" dirty="0" err="1"/>
              <a:t>Explain</a:t>
            </a:r>
            <a:r>
              <a:rPr lang="de-DE" dirty="0"/>
              <a:t> </a:t>
            </a:r>
            <a:r>
              <a:rPr lang="de-DE" dirty="0" err="1"/>
              <a:t>how</a:t>
            </a:r>
            <a:r>
              <a:rPr lang="de-DE" dirty="0"/>
              <a:t> </a:t>
            </a:r>
            <a:r>
              <a:rPr lang="de-DE" dirty="0" err="1"/>
              <a:t>the</a:t>
            </a:r>
            <a:r>
              <a:rPr lang="de-DE" dirty="0"/>
              <a:t> </a:t>
            </a:r>
            <a:r>
              <a:rPr lang="de-DE" dirty="0" err="1"/>
              <a:t>connections</a:t>
            </a:r>
            <a:r>
              <a:rPr lang="de-DE" dirty="0"/>
              <a:t>/</a:t>
            </a:r>
            <a:r>
              <a:rPr lang="de-DE" dirty="0" err="1"/>
              <a:t>infrastructur</a:t>
            </a:r>
            <a:r>
              <a:rPr lang="de-DE" dirty="0"/>
              <a:t> </a:t>
            </a:r>
            <a:r>
              <a:rPr lang="de-DE" dirty="0" err="1"/>
              <a:t>works</a:t>
            </a:r>
            <a:r>
              <a:rPr lang="de-DE" dirty="0"/>
              <a:t>.</a:t>
            </a:r>
            <a:br>
              <a:rPr lang="en-US" dirty="0"/>
            </a:br>
            <a:r>
              <a:rPr lang="de-DE" dirty="0"/>
              <a:t>In </a:t>
            </a:r>
            <a:r>
              <a:rPr lang="de-DE" dirty="0" err="1"/>
              <a:t>this</a:t>
            </a:r>
            <a:r>
              <a:rPr lang="de-DE" dirty="0"/>
              <a:t> </a:t>
            </a:r>
            <a:r>
              <a:rPr lang="de-DE" dirty="0" err="1"/>
              <a:t>case</a:t>
            </a:r>
            <a:r>
              <a:rPr lang="de-DE" dirty="0"/>
              <a:t>, </a:t>
            </a:r>
            <a:r>
              <a:rPr lang="de-DE" dirty="0" err="1"/>
              <a:t>we</a:t>
            </a:r>
            <a:r>
              <a:rPr lang="de-DE" dirty="0"/>
              <a:t> </a:t>
            </a:r>
            <a:r>
              <a:rPr lang="de-DE" dirty="0" err="1"/>
              <a:t>don't</a:t>
            </a:r>
            <a:r>
              <a:rPr lang="de-DE" dirty="0"/>
              <a:t> </a:t>
            </a:r>
            <a:r>
              <a:rPr lang="de-DE" dirty="0" err="1"/>
              <a:t>use</a:t>
            </a:r>
            <a:r>
              <a:rPr lang="de-DE" dirty="0"/>
              <a:t> an IAM </a:t>
            </a:r>
            <a:r>
              <a:rPr lang="de-DE" dirty="0" err="1"/>
              <a:t>service</a:t>
            </a:r>
            <a:r>
              <a:rPr lang="de-DE" dirty="0"/>
              <a:t> </a:t>
            </a:r>
            <a:r>
              <a:rPr lang="de-DE" dirty="0" err="1"/>
              <a:t>to</a:t>
            </a:r>
            <a:r>
              <a:rPr lang="de-DE" dirty="0"/>
              <a:t> </a:t>
            </a:r>
            <a:r>
              <a:rPr lang="de-DE" dirty="0" err="1"/>
              <a:t>authenticate</a:t>
            </a:r>
            <a:r>
              <a:rPr lang="de-DE" dirty="0"/>
              <a:t> </a:t>
            </a:r>
            <a:r>
              <a:rPr lang="de-DE" dirty="0" err="1"/>
              <a:t>to</a:t>
            </a:r>
            <a:r>
              <a:rPr lang="de-DE" dirty="0"/>
              <a:t> </a:t>
            </a:r>
            <a:r>
              <a:rPr lang="de-DE" dirty="0" err="1"/>
              <a:t>the</a:t>
            </a:r>
            <a:r>
              <a:rPr lang="de-DE" dirty="0"/>
              <a:t> API, so </a:t>
            </a:r>
            <a:r>
              <a:rPr lang="de-DE" dirty="0" err="1"/>
              <a:t>any</a:t>
            </a:r>
            <a:r>
              <a:rPr lang="de-DE" dirty="0"/>
              <a:t> </a:t>
            </a:r>
            <a:r>
              <a:rPr lang="de-DE" dirty="0" err="1"/>
              <a:t>of</a:t>
            </a:r>
            <a:r>
              <a:rPr lang="de-DE" dirty="0"/>
              <a:t> </a:t>
            </a:r>
            <a:r>
              <a:rPr lang="de-DE" dirty="0" err="1"/>
              <a:t>you</a:t>
            </a:r>
            <a:r>
              <a:rPr lang="de-DE" dirty="0"/>
              <a:t> </a:t>
            </a:r>
            <a:r>
              <a:rPr lang="de-DE" dirty="0" err="1"/>
              <a:t>can</a:t>
            </a:r>
            <a:r>
              <a:rPr lang="de-DE" dirty="0"/>
              <a:t> </a:t>
            </a:r>
            <a:r>
              <a:rPr lang="de-DE" dirty="0" err="1"/>
              <a:t>use</a:t>
            </a:r>
            <a:r>
              <a:rPr lang="de-DE" dirty="0"/>
              <a:t> it.</a:t>
            </a:r>
          </a:p>
        </p:txBody>
      </p:sp>
    </p:spTree>
    <p:extLst>
      <p:ext uri="{BB962C8B-B14F-4D97-AF65-F5344CB8AC3E}">
        <p14:creationId xmlns:p14="http://schemas.microsoft.com/office/powerpoint/2010/main" val="953104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de-DE" dirty="0" err="1"/>
              <a:t>To</a:t>
            </a:r>
            <a:r>
              <a:rPr lang="de-DE" dirty="0"/>
              <a:t> </a:t>
            </a:r>
            <a:r>
              <a:rPr lang="de-DE" dirty="0" err="1"/>
              <a:t>use</a:t>
            </a:r>
            <a:r>
              <a:rPr lang="de-DE" dirty="0"/>
              <a:t> </a:t>
            </a:r>
            <a:r>
              <a:rPr lang="de-DE" dirty="0" err="1"/>
              <a:t>the</a:t>
            </a:r>
            <a:r>
              <a:rPr lang="de-DE" dirty="0"/>
              <a:t> API I </a:t>
            </a:r>
            <a:r>
              <a:rPr lang="de-DE" dirty="0" err="1"/>
              <a:t>created</a:t>
            </a:r>
            <a:r>
              <a:rPr lang="de-DE" dirty="0"/>
              <a:t> a simple web interface.</a:t>
            </a:r>
          </a:p>
          <a:p>
            <a:pPr marL="0" indent="0">
              <a:buNone/>
            </a:pPr>
            <a:r>
              <a:rPr lang="de-DE" dirty="0" err="1"/>
              <a:t>If</a:t>
            </a:r>
            <a:r>
              <a:rPr lang="de-DE" dirty="0"/>
              <a:t> </a:t>
            </a:r>
            <a:r>
              <a:rPr lang="de-DE" dirty="0" err="1"/>
              <a:t>you</a:t>
            </a:r>
            <a:r>
              <a:rPr lang="de-DE" dirty="0"/>
              <a:t> </a:t>
            </a:r>
            <a:r>
              <a:rPr lang="de-DE" dirty="0" err="1"/>
              <a:t>go</a:t>
            </a:r>
            <a:r>
              <a:rPr lang="de-DE" dirty="0"/>
              <a:t> </a:t>
            </a:r>
            <a:r>
              <a:rPr lang="de-DE" dirty="0" err="1"/>
              <a:t>to</a:t>
            </a:r>
            <a:r>
              <a:rPr lang="de-DE" dirty="0"/>
              <a:t> </a:t>
            </a:r>
            <a:r>
              <a:rPr lang="de-DE" dirty="0" err="1"/>
              <a:t>the</a:t>
            </a:r>
            <a:r>
              <a:rPr lang="de-DE" dirty="0"/>
              <a:t> URL https://api.gehege.ch/ </a:t>
            </a:r>
            <a:r>
              <a:rPr lang="de-DE" dirty="0" err="1"/>
              <a:t>you</a:t>
            </a:r>
            <a:r>
              <a:rPr lang="de-DE" dirty="0"/>
              <a:t> will </a:t>
            </a:r>
            <a:r>
              <a:rPr lang="de-DE" dirty="0" err="1"/>
              <a:t>see</a:t>
            </a:r>
            <a:r>
              <a:rPr lang="de-DE" dirty="0"/>
              <a:t> a web interface </a:t>
            </a:r>
            <a:r>
              <a:rPr lang="de-DE" dirty="0" err="1"/>
              <a:t>for</a:t>
            </a:r>
            <a:r>
              <a:rPr lang="de-DE" dirty="0"/>
              <a:t> </a:t>
            </a:r>
            <a:r>
              <a:rPr lang="de-DE" dirty="0" err="1"/>
              <a:t>interacting</a:t>
            </a:r>
            <a:r>
              <a:rPr lang="de-DE" dirty="0"/>
              <a:t> </a:t>
            </a:r>
            <a:r>
              <a:rPr lang="de-DE" dirty="0" err="1"/>
              <a:t>with</a:t>
            </a:r>
            <a:r>
              <a:rPr lang="de-DE" dirty="0"/>
              <a:t> </a:t>
            </a:r>
            <a:r>
              <a:rPr lang="de-DE" dirty="0" err="1"/>
              <a:t>the</a:t>
            </a:r>
            <a:r>
              <a:rPr lang="de-DE" dirty="0"/>
              <a:t> API.</a:t>
            </a:r>
          </a:p>
          <a:p>
            <a:pPr marL="0" indent="0">
              <a:buNone/>
            </a:pPr>
            <a:endParaRPr lang="de-DE" dirty="0"/>
          </a:p>
          <a:p>
            <a:pPr marL="0" indent="0">
              <a:buNone/>
            </a:pPr>
            <a:br>
              <a:rPr lang="en-US" dirty="0"/>
            </a:br>
            <a:r>
              <a:rPr lang="de-DE" dirty="0"/>
              <a:t>-&gt; In </a:t>
            </a:r>
            <a:r>
              <a:rPr lang="de-DE" dirty="0" err="1"/>
              <a:t>case</a:t>
            </a:r>
            <a:r>
              <a:rPr lang="de-DE" dirty="0"/>
              <a:t> </a:t>
            </a:r>
            <a:r>
              <a:rPr lang="de-DE" dirty="0" err="1"/>
              <a:t>you</a:t>
            </a:r>
            <a:r>
              <a:rPr lang="de-DE" dirty="0"/>
              <a:t> </a:t>
            </a:r>
            <a:r>
              <a:rPr lang="de-DE" dirty="0" err="1"/>
              <a:t>are</a:t>
            </a:r>
            <a:r>
              <a:rPr lang="de-DE" dirty="0"/>
              <a:t> </a:t>
            </a:r>
            <a:r>
              <a:rPr lang="de-DE" dirty="0" err="1"/>
              <a:t>interested</a:t>
            </a:r>
            <a:r>
              <a:rPr lang="de-DE" dirty="0"/>
              <a:t> </a:t>
            </a:r>
            <a:r>
              <a:rPr lang="de-DE" dirty="0" err="1"/>
              <a:t>how</a:t>
            </a:r>
            <a:r>
              <a:rPr lang="de-DE" dirty="0"/>
              <a:t> I </a:t>
            </a:r>
            <a:r>
              <a:rPr lang="de-DE" dirty="0" err="1"/>
              <a:t>did</a:t>
            </a:r>
            <a:r>
              <a:rPr lang="de-DE" dirty="0"/>
              <a:t> </a:t>
            </a:r>
            <a:r>
              <a:rPr lang="de-DE" dirty="0" err="1"/>
              <a:t>the</a:t>
            </a:r>
            <a:r>
              <a:rPr lang="de-DE" dirty="0"/>
              <a:t> </a:t>
            </a:r>
            <a:r>
              <a:rPr lang="de-DE" dirty="0" err="1"/>
              <a:t>project</a:t>
            </a:r>
            <a:r>
              <a:rPr lang="de-DE" dirty="0"/>
              <a:t> </a:t>
            </a:r>
            <a:r>
              <a:rPr lang="de-DE" dirty="0" err="1"/>
              <a:t>exactly</a:t>
            </a:r>
            <a:r>
              <a:rPr lang="de-DE" dirty="0"/>
              <a:t>. In </a:t>
            </a:r>
            <a:r>
              <a:rPr lang="de-DE" dirty="0" err="1"/>
              <a:t>the</a:t>
            </a:r>
            <a:r>
              <a:rPr lang="de-DE" dirty="0"/>
              <a:t> </a:t>
            </a:r>
            <a:r>
              <a:rPr lang="de-DE" dirty="0" err="1"/>
              <a:t>presentation</a:t>
            </a:r>
            <a:r>
              <a:rPr lang="de-DE" dirty="0"/>
              <a:t> </a:t>
            </a:r>
            <a:r>
              <a:rPr lang="de-DE" dirty="0" err="1"/>
              <a:t>you</a:t>
            </a:r>
            <a:r>
              <a:rPr lang="de-DE" dirty="0"/>
              <a:t> will find a link </a:t>
            </a:r>
            <a:r>
              <a:rPr lang="de-DE" dirty="0" err="1"/>
              <a:t>to</a:t>
            </a:r>
            <a:r>
              <a:rPr lang="de-DE" dirty="0"/>
              <a:t> </a:t>
            </a:r>
            <a:r>
              <a:rPr lang="de-DE" dirty="0" err="1"/>
              <a:t>the</a:t>
            </a:r>
            <a:r>
              <a:rPr lang="de-DE" dirty="0"/>
              <a:t> source code on </a:t>
            </a:r>
            <a:r>
              <a:rPr lang="de-DE" dirty="0" err="1"/>
              <a:t>Github</a:t>
            </a:r>
            <a:r>
              <a:rPr lang="de-DE" dirty="0"/>
              <a:t>.</a:t>
            </a:r>
          </a:p>
          <a:p>
            <a:pPr marL="0" indent="0">
              <a:buNone/>
            </a:pPr>
            <a:r>
              <a:rPr lang="de-DE" dirty="0" err="1"/>
              <a:t>Github</a:t>
            </a:r>
            <a:r>
              <a:rPr lang="de-DE" dirty="0"/>
              <a:t>: </a:t>
            </a:r>
            <a:r>
              <a:rPr lang="de-DE" dirty="0">
                <a:hlinkClick r:id="rId3"/>
              </a:rPr>
              <a:t>https://github.com/Megakuul/api.gehege.ch</a:t>
            </a:r>
            <a:endParaRPr lang="de-DE" dirty="0"/>
          </a:p>
        </p:txBody>
      </p:sp>
    </p:spTree>
    <p:extLst>
      <p:ext uri="{BB962C8B-B14F-4D97-AF65-F5344CB8AC3E}">
        <p14:creationId xmlns:p14="http://schemas.microsoft.com/office/powerpoint/2010/main" val="2376072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955261b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955261b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60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de-CH" dirty="0"/>
              <a:t>-&gt; In </a:t>
            </a:r>
            <a:r>
              <a:rPr lang="de-CH" dirty="0" err="1"/>
              <a:t>my</a:t>
            </a:r>
            <a:r>
              <a:rPr lang="de-CH" dirty="0"/>
              <a:t> </a:t>
            </a:r>
            <a:r>
              <a:rPr lang="de-CH" dirty="0" err="1"/>
              <a:t>opinion</a:t>
            </a:r>
            <a:r>
              <a:rPr lang="de-CH" dirty="0"/>
              <a:t>, </a:t>
            </a:r>
            <a:r>
              <a:rPr lang="de-CH" dirty="0" err="1"/>
              <a:t>cloud</a:t>
            </a:r>
            <a:r>
              <a:rPr lang="de-CH" dirty="0"/>
              <a:t> </a:t>
            </a:r>
            <a:r>
              <a:rPr lang="de-CH" dirty="0" err="1"/>
              <a:t>computing</a:t>
            </a:r>
            <a:r>
              <a:rPr lang="de-CH" dirty="0"/>
              <a:t> </a:t>
            </a:r>
            <a:r>
              <a:rPr lang="de-CH" dirty="0" err="1"/>
              <a:t>is</a:t>
            </a:r>
            <a:r>
              <a:rPr lang="de-CH" dirty="0"/>
              <a:t> a </a:t>
            </a:r>
            <a:r>
              <a:rPr lang="de-CH" dirty="0" err="1"/>
              <a:t>very</a:t>
            </a:r>
            <a:r>
              <a:rPr lang="de-CH" dirty="0"/>
              <a:t> </a:t>
            </a:r>
            <a:r>
              <a:rPr lang="de-CH" dirty="0" err="1"/>
              <a:t>important</a:t>
            </a:r>
            <a:r>
              <a:rPr lang="de-CH" dirty="0"/>
              <a:t> </a:t>
            </a:r>
            <a:r>
              <a:rPr lang="de-CH" dirty="0" err="1"/>
              <a:t>topic</a:t>
            </a:r>
            <a:r>
              <a:rPr lang="de-CH" dirty="0"/>
              <a:t> </a:t>
            </a:r>
            <a:r>
              <a:rPr lang="de-CH" dirty="0" err="1"/>
              <a:t>for</a:t>
            </a:r>
            <a:r>
              <a:rPr lang="de-CH" dirty="0"/>
              <a:t> </a:t>
            </a:r>
            <a:r>
              <a:rPr lang="de-CH" dirty="0" err="1"/>
              <a:t>the</a:t>
            </a:r>
            <a:r>
              <a:rPr lang="de-CH" dirty="0"/>
              <a:t> </a:t>
            </a:r>
            <a:r>
              <a:rPr lang="de-CH" dirty="0" err="1"/>
              <a:t>future</a:t>
            </a:r>
            <a:r>
              <a:rPr lang="de-CH" dirty="0"/>
              <a:t>. I </a:t>
            </a:r>
            <a:r>
              <a:rPr lang="de-CH" dirty="0" err="1"/>
              <a:t>think</a:t>
            </a:r>
            <a:r>
              <a:rPr lang="de-CH" dirty="0"/>
              <a:t> in </a:t>
            </a:r>
            <a:r>
              <a:rPr lang="de-CH" dirty="0" err="1"/>
              <a:t>the</a:t>
            </a:r>
            <a:r>
              <a:rPr lang="de-CH" dirty="0"/>
              <a:t> </a:t>
            </a:r>
            <a:r>
              <a:rPr lang="de-CH" dirty="0" err="1"/>
              <a:t>future</a:t>
            </a:r>
            <a:r>
              <a:rPr lang="de-CH" dirty="0"/>
              <a:t> </a:t>
            </a:r>
            <a:r>
              <a:rPr lang="de-CH" dirty="0" err="1"/>
              <a:t>we</a:t>
            </a:r>
            <a:r>
              <a:rPr lang="de-CH" dirty="0"/>
              <a:t> will </a:t>
            </a:r>
            <a:r>
              <a:rPr lang="de-CH" dirty="0" err="1"/>
              <a:t>see</a:t>
            </a:r>
            <a:r>
              <a:rPr lang="de-CH" dirty="0"/>
              <a:t> </a:t>
            </a:r>
            <a:r>
              <a:rPr lang="de-CH" dirty="0" err="1"/>
              <a:t>more</a:t>
            </a:r>
            <a:r>
              <a:rPr lang="de-CH" dirty="0"/>
              <a:t> and </a:t>
            </a:r>
            <a:r>
              <a:rPr lang="de-CH" dirty="0" err="1"/>
              <a:t>more</a:t>
            </a:r>
            <a:r>
              <a:rPr lang="de-CH" dirty="0"/>
              <a:t> </a:t>
            </a:r>
            <a:r>
              <a:rPr lang="de-CH" dirty="0" err="1"/>
              <a:t>companies</a:t>
            </a:r>
            <a:r>
              <a:rPr lang="de-CH" dirty="0"/>
              <a:t> </a:t>
            </a:r>
            <a:r>
              <a:rPr lang="de-CH" dirty="0" err="1"/>
              <a:t>switching</a:t>
            </a:r>
            <a:r>
              <a:rPr lang="de-CH" dirty="0"/>
              <a:t> </a:t>
            </a:r>
            <a:r>
              <a:rPr lang="de-CH" dirty="0" err="1"/>
              <a:t>from</a:t>
            </a:r>
            <a:r>
              <a:rPr lang="de-CH" dirty="0"/>
              <a:t> on-</a:t>
            </a:r>
            <a:r>
              <a:rPr lang="de-CH" dirty="0" err="1"/>
              <a:t>premise</a:t>
            </a:r>
            <a:r>
              <a:rPr lang="de-CH" dirty="0"/>
              <a:t> </a:t>
            </a:r>
            <a:r>
              <a:rPr lang="de-CH" dirty="0" err="1"/>
              <a:t>to</a:t>
            </a:r>
            <a:r>
              <a:rPr lang="de-CH" dirty="0"/>
              <a:t> </a:t>
            </a:r>
            <a:r>
              <a:rPr lang="de-CH" dirty="0" err="1"/>
              <a:t>cloud</a:t>
            </a:r>
            <a:r>
              <a:rPr lang="de-CH" dirty="0"/>
              <a:t> </a:t>
            </a:r>
            <a:r>
              <a:rPr lang="de-CH" dirty="0" err="1"/>
              <a:t>solutions</a:t>
            </a:r>
            <a:r>
              <a:rPr lang="de-CH" dirty="0"/>
              <a:t>. </a:t>
            </a:r>
            <a:r>
              <a:rPr lang="de-CH" dirty="0" err="1"/>
              <a:t>You</a:t>
            </a:r>
            <a:r>
              <a:rPr lang="de-CH" dirty="0"/>
              <a:t> not </a:t>
            </a:r>
            <a:r>
              <a:rPr lang="de-CH" dirty="0" err="1"/>
              <a:t>only</a:t>
            </a:r>
            <a:r>
              <a:rPr lang="de-CH" dirty="0"/>
              <a:t> </a:t>
            </a:r>
            <a:r>
              <a:rPr lang="de-CH" dirty="0" err="1"/>
              <a:t>achieve</a:t>
            </a:r>
            <a:r>
              <a:rPr lang="de-CH" dirty="0"/>
              <a:t> </a:t>
            </a:r>
            <a:r>
              <a:rPr lang="de-CH" dirty="0" err="1"/>
              <a:t>more</a:t>
            </a:r>
            <a:r>
              <a:rPr lang="de-CH" dirty="0"/>
              <a:t> redundant but </a:t>
            </a:r>
            <a:r>
              <a:rPr lang="de-CH" dirty="0" err="1"/>
              <a:t>usually</a:t>
            </a:r>
            <a:r>
              <a:rPr lang="de-CH" dirty="0"/>
              <a:t> also </a:t>
            </a:r>
            <a:r>
              <a:rPr lang="de-CH" dirty="0" err="1"/>
              <a:t>cheaper</a:t>
            </a:r>
            <a:r>
              <a:rPr lang="de-CH" dirty="0"/>
              <a:t> </a:t>
            </a:r>
            <a:r>
              <a:rPr lang="de-CH" dirty="0" err="1"/>
              <a:t>solutions</a:t>
            </a:r>
            <a:r>
              <a:rPr lang="de-CH" dirty="0"/>
              <a:t> in </a:t>
            </a:r>
            <a:r>
              <a:rPr lang="de-CH" dirty="0" err="1"/>
              <a:t>the</a:t>
            </a:r>
            <a:r>
              <a:rPr lang="de-CH" dirty="0"/>
              <a:t> </a:t>
            </a:r>
            <a:r>
              <a:rPr lang="de-CH" dirty="0" err="1"/>
              <a:t>cloud</a:t>
            </a:r>
            <a:r>
              <a:rPr lang="de-CH" dirty="0"/>
              <a:t>.</a:t>
            </a:r>
          </a:p>
          <a:p>
            <a:pPr marL="0" indent="0">
              <a:buNone/>
            </a:pPr>
            <a:r>
              <a:rPr lang="de-CH" dirty="0"/>
              <a:t>-&gt; Google Cloud </a:t>
            </a:r>
            <a:r>
              <a:rPr lang="de-CH" dirty="0" err="1"/>
              <a:t>is</a:t>
            </a:r>
            <a:r>
              <a:rPr lang="de-CH" dirty="0"/>
              <a:t> a </a:t>
            </a:r>
            <a:r>
              <a:rPr lang="de-CH" dirty="0" err="1"/>
              <a:t>very</a:t>
            </a:r>
            <a:r>
              <a:rPr lang="de-CH" dirty="0"/>
              <a:t> well-</a:t>
            </a:r>
            <a:r>
              <a:rPr lang="de-CH" dirty="0" err="1"/>
              <a:t>respected</a:t>
            </a:r>
            <a:r>
              <a:rPr lang="de-CH" dirty="0"/>
              <a:t> </a:t>
            </a:r>
            <a:r>
              <a:rPr lang="de-CH" dirty="0" err="1"/>
              <a:t>public</a:t>
            </a:r>
            <a:r>
              <a:rPr lang="de-CH" dirty="0"/>
              <a:t> </a:t>
            </a:r>
            <a:r>
              <a:rPr lang="de-CH" dirty="0" err="1"/>
              <a:t>cloud</a:t>
            </a:r>
            <a:r>
              <a:rPr lang="de-CH" dirty="0"/>
              <a:t> </a:t>
            </a:r>
            <a:r>
              <a:rPr lang="de-CH" dirty="0" err="1"/>
              <a:t>provider</a:t>
            </a:r>
            <a:r>
              <a:rPr lang="de-CH" dirty="0"/>
              <a:t>, so I </a:t>
            </a:r>
            <a:r>
              <a:rPr lang="de-CH" dirty="0" err="1"/>
              <a:t>think</a:t>
            </a:r>
            <a:r>
              <a:rPr lang="de-CH" dirty="0"/>
              <a:t> </a:t>
            </a:r>
            <a:r>
              <a:rPr lang="de-CH" dirty="0" err="1"/>
              <a:t>we</a:t>
            </a:r>
            <a:r>
              <a:rPr lang="de-CH" dirty="0"/>
              <a:t> will </a:t>
            </a:r>
            <a:r>
              <a:rPr lang="de-CH" dirty="0" err="1"/>
              <a:t>see</a:t>
            </a:r>
            <a:r>
              <a:rPr lang="de-CH" dirty="0"/>
              <a:t> Google Cloud </a:t>
            </a:r>
            <a:r>
              <a:rPr lang="de-CH" dirty="0" err="1"/>
              <a:t>among</a:t>
            </a:r>
            <a:r>
              <a:rPr lang="de-CH" dirty="0"/>
              <a:t> </a:t>
            </a:r>
            <a:r>
              <a:rPr lang="de-CH" dirty="0" err="1"/>
              <a:t>the</a:t>
            </a:r>
            <a:r>
              <a:rPr lang="de-CH" dirty="0"/>
              <a:t> </a:t>
            </a:r>
            <a:r>
              <a:rPr lang="de-CH" dirty="0" err="1"/>
              <a:t>best</a:t>
            </a:r>
            <a:r>
              <a:rPr lang="de-CH" dirty="0"/>
              <a:t> </a:t>
            </a:r>
            <a:r>
              <a:rPr lang="de-CH" dirty="0" err="1"/>
              <a:t>cloud</a:t>
            </a:r>
            <a:r>
              <a:rPr lang="de-CH" dirty="0"/>
              <a:t> </a:t>
            </a:r>
            <a:r>
              <a:rPr lang="de-CH" dirty="0" err="1"/>
              <a:t>providers</a:t>
            </a:r>
            <a:r>
              <a:rPr lang="de-CH" dirty="0"/>
              <a:t> in </a:t>
            </a:r>
            <a:r>
              <a:rPr lang="de-CH" dirty="0" err="1"/>
              <a:t>the</a:t>
            </a:r>
            <a:r>
              <a:rPr lang="de-CH" dirty="0"/>
              <a:t> </a:t>
            </a:r>
            <a:r>
              <a:rPr lang="de-CH" dirty="0" err="1"/>
              <a:t>near</a:t>
            </a:r>
            <a:r>
              <a:rPr lang="de-CH" dirty="0"/>
              <a:t> </a:t>
            </a:r>
            <a:r>
              <a:rPr lang="de-CH" dirty="0" err="1"/>
              <a:t>future</a:t>
            </a:r>
            <a:r>
              <a:rPr lang="de-CH" dirty="0"/>
              <a:t>. I </a:t>
            </a:r>
            <a:r>
              <a:rPr lang="de-CH" dirty="0" err="1"/>
              <a:t>really</a:t>
            </a:r>
            <a:r>
              <a:rPr lang="de-CH" dirty="0"/>
              <a:t> like </a:t>
            </a:r>
            <a:r>
              <a:rPr lang="de-CH" dirty="0" err="1"/>
              <a:t>working</a:t>
            </a:r>
            <a:r>
              <a:rPr lang="de-CH" dirty="0"/>
              <a:t> on Google Cloud </a:t>
            </a:r>
            <a:r>
              <a:rPr lang="de-CH" dirty="0" err="1"/>
              <a:t>because</a:t>
            </a:r>
            <a:r>
              <a:rPr lang="de-CH" dirty="0"/>
              <a:t> </a:t>
            </a:r>
            <a:r>
              <a:rPr lang="de-CH" dirty="0" err="1"/>
              <a:t>more</a:t>
            </a:r>
            <a:r>
              <a:rPr lang="de-CH" dirty="0"/>
              <a:t> and </a:t>
            </a:r>
            <a:r>
              <a:rPr lang="de-CH" dirty="0" err="1"/>
              <a:t>more</a:t>
            </a:r>
            <a:r>
              <a:rPr lang="de-CH" dirty="0"/>
              <a:t> </a:t>
            </a:r>
            <a:r>
              <a:rPr lang="de-CH" dirty="0" err="1"/>
              <a:t>is</a:t>
            </a:r>
            <a:r>
              <a:rPr lang="de-CH" dirty="0"/>
              <a:t> </a:t>
            </a:r>
            <a:r>
              <a:rPr lang="de-CH" b="1" dirty="0" err="1"/>
              <a:t>outsourced</a:t>
            </a:r>
            <a:r>
              <a:rPr lang="de-CH" b="1" dirty="0"/>
              <a:t> </a:t>
            </a:r>
            <a:r>
              <a:rPr lang="de-CH" dirty="0" err="1"/>
              <a:t>to</a:t>
            </a:r>
            <a:r>
              <a:rPr lang="de-CH" dirty="0"/>
              <a:t> </a:t>
            </a:r>
            <a:r>
              <a:rPr lang="de-CH" dirty="0" err="1"/>
              <a:t>microservices</a:t>
            </a:r>
            <a:r>
              <a:rPr lang="de-CH" dirty="0"/>
              <a:t>. Microservices </a:t>
            </a:r>
            <a:r>
              <a:rPr lang="de-CH" dirty="0" err="1"/>
              <a:t>are</a:t>
            </a:r>
            <a:r>
              <a:rPr lang="de-CH" dirty="0"/>
              <a:t> an </a:t>
            </a:r>
            <a:r>
              <a:rPr lang="de-CH" dirty="0" err="1"/>
              <a:t>enormously</a:t>
            </a:r>
            <a:r>
              <a:rPr lang="de-CH" dirty="0"/>
              <a:t> </a:t>
            </a:r>
            <a:r>
              <a:rPr lang="de-CH" dirty="0" err="1"/>
              <a:t>efficient</a:t>
            </a:r>
            <a:r>
              <a:rPr lang="de-CH" dirty="0"/>
              <a:t> </a:t>
            </a:r>
            <a:r>
              <a:rPr lang="de-CH" dirty="0" err="1"/>
              <a:t>way</a:t>
            </a:r>
            <a:r>
              <a:rPr lang="de-CH" dirty="0"/>
              <a:t> </a:t>
            </a:r>
            <a:r>
              <a:rPr lang="de-CH" dirty="0" err="1"/>
              <a:t>to</a:t>
            </a:r>
            <a:r>
              <a:rPr lang="de-CH" dirty="0"/>
              <a:t> </a:t>
            </a:r>
            <a:r>
              <a:rPr lang="de-CH" dirty="0" err="1"/>
              <a:t>run</a:t>
            </a:r>
            <a:r>
              <a:rPr lang="de-CH" dirty="0"/>
              <a:t> </a:t>
            </a:r>
            <a:r>
              <a:rPr lang="de-CH" dirty="0" err="1"/>
              <a:t>applications</a:t>
            </a:r>
            <a:r>
              <a:rPr lang="de-CH" dirty="0"/>
              <a:t>. </a:t>
            </a:r>
            <a:r>
              <a:rPr lang="de-CH" dirty="0" err="1"/>
              <a:t>Since</a:t>
            </a:r>
            <a:r>
              <a:rPr lang="de-CH" dirty="0"/>
              <a:t> </a:t>
            </a:r>
            <a:r>
              <a:rPr lang="de-CH" dirty="0" err="1"/>
              <a:t>the</a:t>
            </a:r>
            <a:r>
              <a:rPr lang="de-CH" dirty="0"/>
              <a:t> </a:t>
            </a:r>
            <a:r>
              <a:rPr lang="de-CH" dirty="0" err="1"/>
              <a:t>infrastructure</a:t>
            </a:r>
            <a:r>
              <a:rPr lang="de-CH" dirty="0"/>
              <a:t> </a:t>
            </a:r>
            <a:r>
              <a:rPr lang="de-CH" dirty="0" err="1"/>
              <a:t>under</a:t>
            </a:r>
            <a:r>
              <a:rPr lang="de-CH" dirty="0"/>
              <a:t> </a:t>
            </a:r>
            <a:r>
              <a:rPr lang="de-CH" dirty="0" err="1"/>
              <a:t>the</a:t>
            </a:r>
            <a:r>
              <a:rPr lang="de-CH" dirty="0"/>
              <a:t> </a:t>
            </a:r>
            <a:r>
              <a:rPr lang="de-CH" dirty="0" err="1"/>
              <a:t>microservices</a:t>
            </a:r>
            <a:r>
              <a:rPr lang="de-CH" dirty="0"/>
              <a:t> </a:t>
            </a:r>
            <a:r>
              <a:rPr lang="de-CH" dirty="0" err="1"/>
              <a:t>is</a:t>
            </a:r>
            <a:r>
              <a:rPr lang="de-CH" dirty="0"/>
              <a:t> </a:t>
            </a:r>
            <a:r>
              <a:rPr lang="de-CH" dirty="0" err="1"/>
              <a:t>managed</a:t>
            </a:r>
            <a:r>
              <a:rPr lang="de-CH" dirty="0"/>
              <a:t> </a:t>
            </a:r>
            <a:r>
              <a:rPr lang="de-CH" dirty="0" err="1"/>
              <a:t>by</a:t>
            </a:r>
            <a:r>
              <a:rPr lang="de-CH" dirty="0"/>
              <a:t> Google, </a:t>
            </a:r>
            <a:r>
              <a:rPr lang="de-CH" dirty="0" err="1"/>
              <a:t>it</a:t>
            </a:r>
            <a:r>
              <a:rPr lang="de-CH" dirty="0"/>
              <a:t> </a:t>
            </a:r>
            <a:r>
              <a:rPr lang="de-CH" dirty="0" err="1"/>
              <a:t>is</a:t>
            </a:r>
            <a:r>
              <a:rPr lang="de-CH" dirty="0"/>
              <a:t> </a:t>
            </a:r>
            <a:r>
              <a:rPr lang="de-CH" dirty="0" err="1"/>
              <a:t>always</a:t>
            </a:r>
            <a:r>
              <a:rPr lang="de-CH" dirty="0"/>
              <a:t> </a:t>
            </a:r>
            <a:r>
              <a:rPr lang="de-CH" dirty="0" err="1"/>
              <a:t>consistent</a:t>
            </a:r>
            <a:r>
              <a:rPr lang="de-CH" dirty="0"/>
              <a:t>. This </a:t>
            </a:r>
            <a:r>
              <a:rPr lang="de-CH" dirty="0" err="1"/>
              <a:t>is</a:t>
            </a:r>
            <a:r>
              <a:rPr lang="de-CH" dirty="0"/>
              <a:t> </a:t>
            </a:r>
            <a:r>
              <a:rPr lang="de-CH" dirty="0" err="1"/>
              <a:t>leading</a:t>
            </a:r>
            <a:r>
              <a:rPr lang="de-CH" dirty="0"/>
              <a:t> </a:t>
            </a:r>
            <a:r>
              <a:rPr lang="de-CH" dirty="0" err="1"/>
              <a:t>to</a:t>
            </a:r>
            <a:r>
              <a:rPr lang="de-CH" dirty="0"/>
              <a:t> a </a:t>
            </a:r>
            <a:r>
              <a:rPr lang="de-CH" dirty="0" err="1"/>
              <a:t>certain</a:t>
            </a:r>
            <a:r>
              <a:rPr lang="de-CH" dirty="0"/>
              <a:t> </a:t>
            </a:r>
            <a:r>
              <a:rPr lang="de-CH" dirty="0" err="1"/>
              <a:t>standard</a:t>
            </a:r>
            <a:r>
              <a:rPr lang="de-CH" dirty="0"/>
              <a:t>, </a:t>
            </a:r>
            <a:r>
              <a:rPr lang="de-CH" dirty="0" err="1"/>
              <a:t>which</a:t>
            </a:r>
            <a:r>
              <a:rPr lang="de-CH" dirty="0"/>
              <a:t> </a:t>
            </a:r>
            <a:r>
              <a:rPr lang="de-CH" dirty="0" err="1"/>
              <a:t>is</a:t>
            </a:r>
            <a:r>
              <a:rPr lang="de-CH" dirty="0"/>
              <a:t> a </a:t>
            </a:r>
            <a:r>
              <a:rPr lang="de-CH" dirty="0" err="1"/>
              <a:t>very</a:t>
            </a:r>
            <a:r>
              <a:rPr lang="de-CH" dirty="0"/>
              <a:t> positive </a:t>
            </a:r>
            <a:r>
              <a:rPr lang="de-CH" dirty="0" err="1"/>
              <a:t>development</a:t>
            </a:r>
            <a:r>
              <a:rPr lang="de-CH" dirty="0"/>
              <a:t>.</a:t>
            </a:r>
          </a:p>
        </p:txBody>
      </p:sp>
    </p:spTree>
    <p:extLst>
      <p:ext uri="{BB962C8B-B14F-4D97-AF65-F5344CB8AC3E}">
        <p14:creationId xmlns:p14="http://schemas.microsoft.com/office/powerpoint/2010/main" val="41692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b25fb4d1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fb25fb4d1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de-DE" dirty="0" err="1"/>
              <a:t>If</a:t>
            </a:r>
            <a:r>
              <a:rPr lang="de-DE" dirty="0"/>
              <a:t> </a:t>
            </a:r>
            <a:r>
              <a:rPr lang="de-DE" dirty="0" err="1"/>
              <a:t>you</a:t>
            </a:r>
            <a:r>
              <a:rPr lang="de-DE" dirty="0"/>
              <a:t> </a:t>
            </a:r>
            <a:r>
              <a:rPr lang="de-DE" dirty="0" err="1"/>
              <a:t>have</a:t>
            </a:r>
            <a:r>
              <a:rPr lang="de-DE" dirty="0"/>
              <a:t> </a:t>
            </a:r>
            <a:r>
              <a:rPr lang="de-DE" dirty="0" err="1"/>
              <a:t>any</a:t>
            </a:r>
            <a:r>
              <a:rPr lang="de-DE" dirty="0"/>
              <a:t> </a:t>
            </a:r>
            <a:r>
              <a:rPr lang="de-DE" dirty="0" err="1"/>
              <a:t>other</a:t>
            </a:r>
            <a:r>
              <a:rPr lang="de-DE" dirty="0"/>
              <a:t> </a:t>
            </a:r>
            <a:r>
              <a:rPr lang="de-DE" dirty="0" err="1"/>
              <a:t>questions</a:t>
            </a:r>
            <a:r>
              <a:rPr lang="de-DE" dirty="0"/>
              <a:t>, </a:t>
            </a:r>
            <a:r>
              <a:rPr lang="de-DE" dirty="0" err="1"/>
              <a:t>don't</a:t>
            </a:r>
            <a:r>
              <a:rPr lang="de-DE" dirty="0"/>
              <a:t> </a:t>
            </a:r>
            <a:r>
              <a:rPr lang="de-DE" dirty="0" err="1"/>
              <a:t>hesitate</a:t>
            </a:r>
            <a:r>
              <a:rPr lang="de-DE" dirty="0"/>
              <a:t> </a:t>
            </a:r>
            <a:r>
              <a:rPr lang="de-DE" dirty="0" err="1"/>
              <a:t>to</a:t>
            </a:r>
            <a:r>
              <a:rPr lang="de-DE" dirty="0"/>
              <a:t> </a:t>
            </a:r>
            <a:r>
              <a:rPr lang="de-DE" dirty="0" err="1"/>
              <a:t>ask</a:t>
            </a:r>
            <a:r>
              <a:rPr lang="de-DE" dirty="0"/>
              <a:t> 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5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b25fb4d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b25fb4d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dirty="0"/>
              <a:t>To show you an example of how important cloud computing could be, I will show an example and describe Google Cloud in more detail.</a:t>
            </a:r>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955261b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955261b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55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t>Scalability and flexibility -&gt; </a:t>
            </a:r>
            <a:r>
              <a:rPr lang="en-US" dirty="0"/>
              <a:t>Using a cloud gives you easy scalability, if you need more/less performance for your solution you can easily scale it in seconds. Public cloud providers have also integrated services that automatically scale your services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Cost saving -&gt; Is a very important point in using a cloud, with a cloud you only pay what you use.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Availability -&gt; With cloud storage, you can access your data from anywhere.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 loss prevention -&gt; Most cloud providers offer backup and disaster recovery capabilities, this results in very fast recovery times if something goes wrong.</a:t>
            </a:r>
            <a:endParaRPr dirty="0"/>
          </a:p>
        </p:txBody>
      </p:sp>
    </p:spTree>
    <p:extLst>
      <p:ext uri="{BB962C8B-B14F-4D97-AF65-F5344CB8AC3E}">
        <p14:creationId xmlns:p14="http://schemas.microsoft.com/office/powerpoint/2010/main" val="344157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t>Private Cloud </a:t>
            </a:r>
            <a:r>
              <a:rPr lang="de-CH" dirty="0" err="1"/>
              <a:t>is</a:t>
            </a:r>
            <a:r>
              <a:rPr lang="de-CH" dirty="0"/>
              <a:t> a </a:t>
            </a:r>
            <a:r>
              <a:rPr lang="de-CH" dirty="0" err="1"/>
              <a:t>deployment</a:t>
            </a:r>
            <a:r>
              <a:rPr lang="de-CH" dirty="0"/>
              <a:t> </a:t>
            </a:r>
            <a:r>
              <a:rPr lang="de-CH" dirty="0" err="1"/>
              <a:t>model</a:t>
            </a:r>
            <a:r>
              <a:rPr lang="de-CH" dirty="0"/>
              <a:t> </a:t>
            </a:r>
            <a:r>
              <a:rPr lang="de-CH" dirty="0" err="1"/>
              <a:t>where</a:t>
            </a:r>
            <a:r>
              <a:rPr lang="de-CH" dirty="0"/>
              <a:t> a </a:t>
            </a:r>
            <a:r>
              <a:rPr lang="de-CH" dirty="0" err="1"/>
              <a:t>single</a:t>
            </a:r>
            <a:r>
              <a:rPr lang="de-CH" dirty="0"/>
              <a:t> </a:t>
            </a:r>
            <a:r>
              <a:rPr lang="de-CH" dirty="0" err="1"/>
              <a:t>organization</a:t>
            </a:r>
            <a:r>
              <a:rPr lang="de-CH" dirty="0"/>
              <a:t> </a:t>
            </a:r>
            <a:r>
              <a:rPr lang="de-CH" dirty="0" err="1"/>
              <a:t>manages</a:t>
            </a:r>
            <a:r>
              <a:rPr lang="de-CH" dirty="0"/>
              <a:t> a </a:t>
            </a:r>
            <a:r>
              <a:rPr lang="de-CH" dirty="0" err="1"/>
              <a:t>the</a:t>
            </a:r>
            <a:r>
              <a:rPr lang="de-CH" dirty="0"/>
              <a:t> </a:t>
            </a:r>
            <a:r>
              <a:rPr lang="de-CH" dirty="0" err="1"/>
              <a:t>cloud</a:t>
            </a:r>
            <a:r>
              <a:rPr lang="de-CH" dirty="0"/>
              <a:t> </a:t>
            </a:r>
            <a:r>
              <a:rPr lang="de-CH" dirty="0" err="1"/>
              <a:t>service</a:t>
            </a:r>
            <a:r>
              <a:rPr lang="de-CH" dirty="0"/>
              <a:t>. </a:t>
            </a:r>
            <a:r>
              <a:rPr lang="de-CH" dirty="0" err="1"/>
              <a:t>It</a:t>
            </a:r>
            <a:r>
              <a:rPr lang="de-CH" dirty="0"/>
              <a:t> </a:t>
            </a:r>
            <a:r>
              <a:rPr lang="de-CH" dirty="0" err="1"/>
              <a:t>doesnt</a:t>
            </a:r>
            <a:r>
              <a:rPr lang="de-CH" dirty="0"/>
              <a:t> matter </a:t>
            </a:r>
            <a:r>
              <a:rPr lang="de-CH" dirty="0" err="1"/>
              <a:t>if</a:t>
            </a:r>
            <a:r>
              <a:rPr lang="de-CH" dirty="0"/>
              <a:t> ist </a:t>
            </a:r>
            <a:r>
              <a:rPr lang="de-CH" dirty="0" err="1"/>
              <a:t>hosted</a:t>
            </a:r>
            <a:r>
              <a:rPr lang="de-CH" dirty="0"/>
              <a:t> on-</a:t>
            </a:r>
            <a:r>
              <a:rPr lang="de-CH" dirty="0" err="1"/>
              <a:t>premise</a:t>
            </a:r>
            <a:r>
              <a:rPr lang="de-CH" dirty="0"/>
              <a:t> </a:t>
            </a:r>
            <a:r>
              <a:rPr lang="de-CH" dirty="0" err="1"/>
              <a:t>or</a:t>
            </a:r>
            <a:r>
              <a:rPr lang="de-CH" dirty="0"/>
              <a:t> in </a:t>
            </a:r>
            <a:r>
              <a:rPr lang="de-CH" dirty="0" err="1"/>
              <a:t>another</a:t>
            </a:r>
            <a:r>
              <a:rPr lang="de-CH" dirty="0"/>
              <a:t> </a:t>
            </a:r>
            <a:r>
              <a:rPr lang="de-CH" dirty="0" err="1"/>
              <a:t>cloud</a:t>
            </a:r>
            <a:r>
              <a:rPr lang="de-CH" dirty="0"/>
              <a:t> (off-</a:t>
            </a:r>
            <a:r>
              <a:rPr lang="de-CH" dirty="0" err="1"/>
              <a:t>premise</a:t>
            </a:r>
            <a:r>
              <a:rPr lang="de-CH" dirty="0"/>
              <a:t>). </a:t>
            </a:r>
            <a:r>
              <a:rPr lang="en-US" dirty="0"/>
              <a:t>Many SME companies offer their customers a private cloud solution.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public cloud model is the model that I will explain in more detail later in the presentation. A public cloud offers its services online and is mostly owned by huge companies. An example is the Google Cloud or AWS.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Hybrid cloud is a model in which an on-premise solution or a private cloud is connected to a public cloud, this model can be implemented in very different ways.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also some other Deployments/Cloud models, but these are </a:t>
            </a:r>
            <a:r>
              <a:rPr lang="en-US"/>
              <a:t>the most used of them.</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t>IaaS -&gt; used to build the whole infrastructur at your own, the consumer has access to various low-level APIs to configure the Network/Hypervisor/VMs etc.</a:t>
            </a:r>
          </a:p>
          <a:p>
            <a:pPr marL="0" lvl="0" indent="0" algn="l" rtl="0">
              <a:spcBef>
                <a:spcPts val="0"/>
              </a:spcBef>
              <a:spcAft>
                <a:spcPts val="0"/>
              </a:spcAft>
              <a:buNone/>
            </a:pPr>
            <a:endParaRPr lang="de-CH" dirty="0"/>
          </a:p>
          <a:p>
            <a:pPr marL="0" lvl="0" indent="0" algn="l" rtl="0">
              <a:spcBef>
                <a:spcPts val="0"/>
              </a:spcBef>
              <a:spcAft>
                <a:spcPts val="0"/>
              </a:spcAft>
              <a:buNone/>
            </a:pPr>
            <a:r>
              <a:rPr lang="de-CH" dirty="0"/>
              <a:t>PaaS -&gt; </a:t>
            </a:r>
            <a:r>
              <a:rPr lang="en-US" dirty="0"/>
              <a:t>is a service where the consumer has access to the provided applications and can also partially configure the hosting platform.</a:t>
            </a:r>
          </a:p>
          <a:p>
            <a:pPr marL="0" lvl="0" indent="0" algn="l" rtl="0">
              <a:spcBef>
                <a:spcPts val="0"/>
              </a:spcBef>
              <a:spcAft>
                <a:spcPts val="0"/>
              </a:spcAft>
              <a:buNone/>
            </a:pPr>
            <a:endParaRPr lang="de-CH" dirty="0"/>
          </a:p>
          <a:p>
            <a:pPr marL="0" lvl="0" indent="0" algn="l" rtl="0">
              <a:spcBef>
                <a:spcPts val="0"/>
              </a:spcBef>
              <a:spcAft>
                <a:spcPts val="0"/>
              </a:spcAft>
              <a:buNone/>
            </a:pPr>
            <a:r>
              <a:rPr lang="de-CH" dirty="0"/>
              <a:t>SaaS -&gt; </a:t>
            </a:r>
            <a:r>
              <a:rPr lang="en-US" dirty="0"/>
              <a:t>is a service model that runs software in the cloud without the need to manage the cloud's virtual machine or infrastructure. However, the applications provided cannot be configured and managed as with the “Platform as a Service” model.</a:t>
            </a:r>
          </a:p>
          <a:p>
            <a:pPr marL="0" indent="0">
              <a:buNone/>
            </a:pPr>
            <a:endParaRPr lang="en-US" dirty="0"/>
          </a:p>
          <a:p>
            <a:pPr marL="0" indent="0">
              <a:buNone/>
            </a:pPr>
            <a:r>
              <a:rPr lang="en-US" dirty="0" err="1"/>
              <a:t>FaaS</a:t>
            </a:r>
            <a:r>
              <a:rPr lang="en-US" dirty="0"/>
              <a:t> -&gt; is a service model where you only run your Software as a Container in the cloud. In this service model the </a:t>
            </a:r>
            <a:r>
              <a:rPr lang="en-US" dirty="0" err="1"/>
              <a:t>infrastuctur</a:t>
            </a:r>
            <a:r>
              <a:rPr lang="en-US" dirty="0"/>
              <a:t> is handled by the provider. </a:t>
            </a:r>
          </a:p>
        </p:txBody>
      </p:sp>
    </p:spTree>
    <p:extLst>
      <p:ext uri="{BB962C8B-B14F-4D97-AF65-F5344CB8AC3E}">
        <p14:creationId xmlns:p14="http://schemas.microsoft.com/office/powerpoint/2010/main" val="219664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8955261b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8955261b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69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de-DE" dirty="0"/>
              <a:t>Google </a:t>
            </a:r>
            <a:r>
              <a:rPr lang="de-DE" dirty="0" err="1"/>
              <a:t>offers</a:t>
            </a:r>
            <a:r>
              <a:rPr lang="de-DE" dirty="0"/>
              <a:t> a </a:t>
            </a:r>
            <a:r>
              <a:rPr lang="de-DE" dirty="0" err="1"/>
              <a:t>wide</a:t>
            </a:r>
            <a:r>
              <a:rPr lang="de-DE" dirty="0"/>
              <a:t> </a:t>
            </a:r>
            <a:r>
              <a:rPr lang="de-DE" dirty="0" err="1"/>
              <a:t>range</a:t>
            </a:r>
            <a:r>
              <a:rPr lang="de-DE" dirty="0"/>
              <a:t> </a:t>
            </a:r>
            <a:r>
              <a:rPr lang="de-DE" dirty="0" err="1"/>
              <a:t>of</a:t>
            </a:r>
            <a:r>
              <a:rPr lang="de-DE" dirty="0"/>
              <a:t> SDKs (Software </a:t>
            </a:r>
            <a:r>
              <a:rPr lang="de-DE" dirty="0" err="1"/>
              <a:t>development</a:t>
            </a:r>
            <a:r>
              <a:rPr lang="de-DE" dirty="0"/>
              <a:t> kit) </a:t>
            </a:r>
            <a:r>
              <a:rPr lang="de-DE" dirty="0" err="1"/>
              <a:t>to</a:t>
            </a:r>
            <a:r>
              <a:rPr lang="de-DE" dirty="0"/>
              <a:t> </a:t>
            </a:r>
            <a:r>
              <a:rPr lang="de-DE" dirty="0" err="1"/>
              <a:t>interopt</a:t>
            </a:r>
            <a:r>
              <a:rPr lang="de-DE" dirty="0"/>
              <a:t> </a:t>
            </a:r>
            <a:r>
              <a:rPr lang="de-DE" dirty="0" err="1"/>
              <a:t>with</a:t>
            </a:r>
            <a:r>
              <a:rPr lang="de-DE" dirty="0"/>
              <a:t> </a:t>
            </a:r>
            <a:r>
              <a:rPr lang="de-DE" dirty="0" err="1"/>
              <a:t>their</a:t>
            </a:r>
            <a:r>
              <a:rPr lang="de-DE" dirty="0"/>
              <a:t> </a:t>
            </a:r>
            <a:r>
              <a:rPr lang="de-DE" dirty="0" err="1"/>
              <a:t>services</a:t>
            </a:r>
            <a:r>
              <a:rPr lang="de-DE" dirty="0"/>
              <a:t> </a:t>
            </a:r>
            <a:r>
              <a:rPr lang="de-DE" dirty="0" err="1"/>
              <a:t>over</a:t>
            </a:r>
            <a:r>
              <a:rPr lang="de-DE" dirty="0"/>
              <a:t> </a:t>
            </a:r>
            <a:r>
              <a:rPr lang="de-DE" dirty="0" err="1"/>
              <a:t>programs</a:t>
            </a:r>
            <a:r>
              <a:rPr lang="de-DE" dirty="0"/>
              <a:t>.</a:t>
            </a:r>
            <a:endParaRPr dirty="0"/>
          </a:p>
        </p:txBody>
      </p:sp>
    </p:spTree>
    <p:extLst>
      <p:ext uri="{BB962C8B-B14F-4D97-AF65-F5344CB8AC3E}">
        <p14:creationId xmlns:p14="http://schemas.microsoft.com/office/powerpoint/2010/main" val="268841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25fb4d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b25fb4d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t>Google Cloud offers you Infrastructur as a Service, Platform as a Service and </a:t>
            </a:r>
            <a:r>
              <a:rPr lang="de-CH" b="0" i="0" dirty="0">
                <a:solidFill>
                  <a:srgbClr val="202122"/>
                </a:solidFill>
                <a:effectLst/>
                <a:latin typeface="Arial" panose="020B0604020202020204" pitchFamily="34" charset="0"/>
              </a:rPr>
              <a:t> </a:t>
            </a:r>
            <a:r>
              <a:rPr lang="de-CH" b="0" i="0" u="none" strike="noStrike" dirty="0">
                <a:solidFill>
                  <a:srgbClr val="0645AD"/>
                </a:solidFill>
                <a:effectLst/>
                <a:latin typeface="Arial" panose="020B0604020202020204" pitchFamily="34" charset="0"/>
              </a:rPr>
              <a:t>serverless computer </a:t>
            </a:r>
            <a:r>
              <a:rPr lang="de-CH" b="0" i="0" dirty="0">
                <a:solidFill>
                  <a:srgbClr val="202122"/>
                </a:solidFill>
                <a:effectLst/>
                <a:latin typeface="Arial" panose="020B0604020202020204" pitchFamily="34" charset="0"/>
              </a:rPr>
              <a:t>environments, as deployment models.</a:t>
            </a:r>
          </a:p>
          <a:p>
            <a:pPr marL="0" indent="0">
              <a:buNone/>
            </a:pPr>
            <a:r>
              <a:rPr lang="de-CH" b="0" i="0" dirty="0">
                <a:solidFill>
                  <a:srgbClr val="202122"/>
                </a:solidFill>
                <a:effectLst/>
              </a:rPr>
              <a:t>The </a:t>
            </a:r>
            <a:r>
              <a:rPr lang="de-CH" b="0" i="0" dirty="0" err="1">
                <a:solidFill>
                  <a:srgbClr val="202122"/>
                </a:solidFill>
                <a:effectLst/>
              </a:rPr>
              <a:t>most</a:t>
            </a:r>
            <a:r>
              <a:rPr lang="de-CH" dirty="0">
                <a:solidFill>
                  <a:srgbClr val="202122"/>
                </a:solidFill>
              </a:rPr>
              <a:t> </a:t>
            </a:r>
            <a:r>
              <a:rPr lang="de-CH" dirty="0" err="1">
                <a:solidFill>
                  <a:srgbClr val="202122"/>
                </a:solidFill>
              </a:rPr>
              <a:t>used</a:t>
            </a:r>
            <a:r>
              <a:rPr lang="de-CH" dirty="0">
                <a:solidFill>
                  <a:srgbClr val="202122"/>
                </a:solidFill>
              </a:rPr>
              <a:t> </a:t>
            </a:r>
            <a:r>
              <a:rPr lang="de-CH" dirty="0" err="1">
                <a:solidFill>
                  <a:srgbClr val="202122"/>
                </a:solidFill>
              </a:rPr>
              <a:t>is</a:t>
            </a:r>
            <a:r>
              <a:rPr lang="de-CH" dirty="0">
                <a:solidFill>
                  <a:srgbClr val="202122"/>
                </a:solidFill>
              </a:rPr>
              <a:t> </a:t>
            </a:r>
            <a:r>
              <a:rPr lang="de-CH" dirty="0" err="1">
                <a:solidFill>
                  <a:srgbClr val="202122"/>
                </a:solidFill>
              </a:rPr>
              <a:t>the</a:t>
            </a:r>
            <a:r>
              <a:rPr lang="de-CH" dirty="0">
                <a:solidFill>
                  <a:srgbClr val="202122"/>
                </a:solidFill>
              </a:rPr>
              <a:t> </a:t>
            </a:r>
            <a:r>
              <a:rPr lang="de-CH" dirty="0" err="1">
                <a:solidFill>
                  <a:srgbClr val="202122"/>
                </a:solidFill>
              </a:rPr>
              <a:t>Function</a:t>
            </a:r>
            <a:r>
              <a:rPr lang="de-CH" dirty="0">
                <a:solidFill>
                  <a:srgbClr val="202122"/>
                </a:solidFill>
              </a:rPr>
              <a:t> </a:t>
            </a:r>
            <a:r>
              <a:rPr lang="de-CH" dirty="0" err="1">
                <a:solidFill>
                  <a:srgbClr val="202122"/>
                </a:solidFill>
              </a:rPr>
              <a:t>as</a:t>
            </a:r>
            <a:r>
              <a:rPr lang="de-CH" dirty="0">
                <a:solidFill>
                  <a:srgbClr val="202122"/>
                </a:solidFill>
              </a:rPr>
              <a:t> a </a:t>
            </a:r>
            <a:r>
              <a:rPr lang="de-CH" dirty="0" err="1">
                <a:solidFill>
                  <a:srgbClr val="202122"/>
                </a:solidFill>
              </a:rPr>
              <a:t>service</a:t>
            </a:r>
            <a:r>
              <a:rPr lang="de-CH" dirty="0">
                <a:solidFill>
                  <a:srgbClr val="202122"/>
                </a:solidFill>
              </a:rPr>
              <a:t> </a:t>
            </a:r>
            <a:r>
              <a:rPr lang="de-CH" dirty="0" err="1">
                <a:solidFill>
                  <a:srgbClr val="202122"/>
                </a:solidFill>
              </a:rPr>
              <a:t>model</a:t>
            </a:r>
            <a:r>
              <a:rPr lang="de-CH" dirty="0">
                <a:solidFill>
                  <a:srgbClr val="202122"/>
                </a:solidFill>
              </a:rPr>
              <a:t>.</a:t>
            </a:r>
            <a:endParaRPr dirty="0"/>
          </a:p>
        </p:txBody>
      </p:sp>
    </p:spTree>
    <p:extLst>
      <p:ext uri="{BB962C8B-B14F-4D97-AF65-F5344CB8AC3E}">
        <p14:creationId xmlns:p14="http://schemas.microsoft.com/office/powerpoint/2010/main" val="889012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744575"/>
            <a:ext cx="8520600" cy="930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311700" y="1674575"/>
            <a:ext cx="85206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4800"/>
              <a:buFont typeface="Roboto Thin"/>
              <a:buNone/>
              <a:defRPr sz="4800">
                <a:solidFill>
                  <a:schemeClr val="lt1"/>
                </a:solidFill>
                <a:latin typeface="Roboto Thin"/>
                <a:ea typeface="Roboto Thin"/>
                <a:cs typeface="Roboto Thin"/>
                <a:sym typeface="Roboto Thin"/>
              </a:defRPr>
            </a:lvl1pPr>
            <a:lvl2pPr lvl="1" rtl="0">
              <a:lnSpc>
                <a:spcPct val="100000"/>
              </a:lnSpc>
              <a:spcBef>
                <a:spcPts val="0"/>
              </a:spcBef>
              <a:spcAft>
                <a:spcPts val="0"/>
              </a:spcAft>
              <a:buClr>
                <a:schemeClr val="lt1"/>
              </a:buClr>
              <a:buSzPts val="4800"/>
              <a:buNone/>
              <a:defRPr sz="4800">
                <a:solidFill>
                  <a:schemeClr val="lt1"/>
                </a:solidFill>
              </a:defRPr>
            </a:lvl2pPr>
            <a:lvl3pPr lvl="2" rtl="0">
              <a:lnSpc>
                <a:spcPct val="100000"/>
              </a:lnSpc>
              <a:spcBef>
                <a:spcPts val="0"/>
              </a:spcBef>
              <a:spcAft>
                <a:spcPts val="0"/>
              </a:spcAft>
              <a:buClr>
                <a:schemeClr val="lt1"/>
              </a:buClr>
              <a:buSzPts val="4800"/>
              <a:buFont typeface="Roboto Thin"/>
              <a:buNone/>
              <a:defRPr sz="4800" b="0">
                <a:solidFill>
                  <a:schemeClr val="lt1"/>
                </a:solidFill>
                <a:latin typeface="Roboto Thin"/>
                <a:ea typeface="Roboto Thin"/>
                <a:cs typeface="Roboto Thin"/>
                <a:sym typeface="Roboto Thin"/>
              </a:defRPr>
            </a:lvl3pPr>
            <a:lvl4pPr lvl="3" rtl="0">
              <a:lnSpc>
                <a:spcPct val="100000"/>
              </a:lnSpc>
              <a:spcBef>
                <a:spcPts val="0"/>
              </a:spcBef>
              <a:spcAft>
                <a:spcPts val="0"/>
              </a:spcAft>
              <a:buClr>
                <a:schemeClr val="lt1"/>
              </a:buClr>
              <a:buSzPts val="4800"/>
              <a:buFont typeface="Roboto Thin"/>
              <a:buNone/>
              <a:defRPr sz="4800">
                <a:solidFill>
                  <a:schemeClr val="lt1"/>
                </a:solidFill>
                <a:latin typeface="Roboto Thin"/>
                <a:ea typeface="Roboto Thin"/>
                <a:cs typeface="Roboto Thin"/>
                <a:sym typeface="Roboto Thin"/>
              </a:defRPr>
            </a:lvl4pPr>
            <a:lvl5pPr lvl="4" rtl="0">
              <a:lnSpc>
                <a:spcPct val="100000"/>
              </a:lnSpc>
              <a:spcBef>
                <a:spcPts val="0"/>
              </a:spcBef>
              <a:spcAft>
                <a:spcPts val="0"/>
              </a:spcAft>
              <a:buClr>
                <a:schemeClr val="lt1"/>
              </a:buClr>
              <a:buSzPts val="4800"/>
              <a:buNone/>
              <a:defRPr sz="4800">
                <a:solidFill>
                  <a:schemeClr val="lt1"/>
                </a:solidFill>
              </a:defRPr>
            </a:lvl5pPr>
            <a:lvl6pPr lvl="5" rtl="0">
              <a:lnSpc>
                <a:spcPct val="100000"/>
              </a:lnSpc>
              <a:spcBef>
                <a:spcPts val="0"/>
              </a:spcBef>
              <a:spcAft>
                <a:spcPts val="0"/>
              </a:spcAft>
              <a:buClr>
                <a:schemeClr val="lt1"/>
              </a:buClr>
              <a:buSzPts val="4800"/>
              <a:buFont typeface="Roboto Thin"/>
              <a:buNone/>
              <a:defRPr sz="4800">
                <a:solidFill>
                  <a:schemeClr val="lt1"/>
                </a:solidFill>
                <a:latin typeface="Roboto Thin"/>
                <a:ea typeface="Roboto Thin"/>
                <a:cs typeface="Roboto Thin"/>
                <a:sym typeface="Roboto Thin"/>
              </a:defRPr>
            </a:lvl6pPr>
            <a:lvl7pPr lvl="6" rtl="0">
              <a:lnSpc>
                <a:spcPct val="100000"/>
              </a:lnSpc>
              <a:spcBef>
                <a:spcPts val="0"/>
              </a:spcBef>
              <a:spcAft>
                <a:spcPts val="0"/>
              </a:spcAft>
              <a:buClr>
                <a:schemeClr val="lt1"/>
              </a:buClr>
              <a:buSzPts val="4800"/>
              <a:buFont typeface="Roboto Thin"/>
              <a:buNone/>
              <a:defRPr sz="4800">
                <a:solidFill>
                  <a:schemeClr val="lt1"/>
                </a:solidFill>
                <a:latin typeface="Roboto Thin"/>
                <a:ea typeface="Roboto Thin"/>
                <a:cs typeface="Roboto Thin"/>
                <a:sym typeface="Roboto Thin"/>
              </a:defRPr>
            </a:lvl7pPr>
            <a:lvl8pPr lvl="7" rtl="0">
              <a:lnSpc>
                <a:spcPct val="100000"/>
              </a:lnSpc>
              <a:spcBef>
                <a:spcPts val="0"/>
              </a:spcBef>
              <a:spcAft>
                <a:spcPts val="0"/>
              </a:spcAft>
              <a:buClr>
                <a:schemeClr val="lt1"/>
              </a:buClr>
              <a:buSzPts val="4800"/>
              <a:buFont typeface="Roboto Thin"/>
              <a:buNone/>
              <a:defRPr sz="4800">
                <a:solidFill>
                  <a:schemeClr val="lt1"/>
                </a:solidFill>
                <a:latin typeface="Roboto Thin"/>
                <a:ea typeface="Roboto Thin"/>
                <a:cs typeface="Roboto Thin"/>
                <a:sym typeface="Roboto Thin"/>
              </a:defRPr>
            </a:lvl8pPr>
            <a:lvl9pPr lvl="8" rtl="0">
              <a:lnSpc>
                <a:spcPct val="100000"/>
              </a:lnSpc>
              <a:spcBef>
                <a:spcPts val="0"/>
              </a:spcBef>
              <a:spcAft>
                <a:spcPts val="0"/>
              </a:spcAft>
              <a:buClr>
                <a:schemeClr val="lt1"/>
              </a:buClr>
              <a:buSzPts val="4800"/>
              <a:buFont typeface="Roboto Thin"/>
              <a:buNone/>
              <a:defRPr sz="4800">
                <a:solidFill>
                  <a:schemeClr val="lt1"/>
                </a:solidFill>
                <a:latin typeface="Roboto Thin"/>
                <a:ea typeface="Roboto Thin"/>
                <a:cs typeface="Roboto Thin"/>
                <a:sym typeface="Roboto Thin"/>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‹Nr.›</a:t>
            </a:fld>
            <a:endParaRPr/>
          </a:p>
        </p:txBody>
      </p:sp>
      <p:pic>
        <p:nvPicPr>
          <p:cNvPr id="13" name="Google Shape;13;p2" descr="informaticon_logo_weiss 300.png"/>
          <p:cNvPicPr preferRelativeResize="0"/>
          <p:nvPr/>
        </p:nvPicPr>
        <p:blipFill>
          <a:blip r:embed="rId2">
            <a:alphaModFix/>
          </a:blip>
          <a:stretch>
            <a:fillRect/>
          </a:stretch>
        </p:blipFill>
        <p:spPr>
          <a:xfrm>
            <a:off x="6925550" y="4604406"/>
            <a:ext cx="1875075" cy="1943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zwei Spalten 1">
  <p:cSld name="TITLE_AND_TWO_COLUMNS_2">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 name="Google Shape;97;p17"/>
          <p:cNvSpPr txBox="1">
            <a:spLocks noGrp="1"/>
          </p:cNvSpPr>
          <p:nvPr>
            <p:ph type="body" idx="1"/>
          </p:nvPr>
        </p:nvSpPr>
        <p:spPr>
          <a:xfrm>
            <a:off x="311700" y="1152475"/>
            <a:ext cx="3999900" cy="26226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8" name="Google Shape;98;p17"/>
          <p:cNvSpPr txBox="1">
            <a:spLocks noGrp="1"/>
          </p:cNvSpPr>
          <p:nvPr>
            <p:ph type="body" idx="2"/>
          </p:nvPr>
        </p:nvSpPr>
        <p:spPr>
          <a:xfrm>
            <a:off x="4832400" y="1152475"/>
            <a:ext cx="3999900" cy="26226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9" name="Google Shape;99;p17"/>
          <p:cNvSpPr/>
          <p:nvPr/>
        </p:nvSpPr>
        <p:spPr>
          <a:xfrm rot="10800000" flipH="1">
            <a:off x="0" y="4000950"/>
            <a:ext cx="9144000" cy="1148400"/>
          </a:xfrm>
          <a:prstGeom prst="rect">
            <a:avLst/>
          </a:prstGeom>
          <a:solidFill>
            <a:srgbClr val="004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7" descr="informaticon_logo_weiss 300.png"/>
          <p:cNvPicPr preferRelativeResize="0"/>
          <p:nvPr/>
        </p:nvPicPr>
        <p:blipFill>
          <a:blip r:embed="rId2">
            <a:alphaModFix/>
          </a:blip>
          <a:stretch>
            <a:fillRect/>
          </a:stretch>
        </p:blipFill>
        <p:spPr>
          <a:xfrm>
            <a:off x="6925550" y="4604406"/>
            <a:ext cx="1875075" cy="194344"/>
          </a:xfrm>
          <a:prstGeom prst="rect">
            <a:avLst/>
          </a:prstGeom>
          <a:noFill/>
          <a:ln>
            <a:noFill/>
          </a:ln>
        </p:spPr>
      </p:pic>
      <p:sp>
        <p:nvSpPr>
          <p:cNvPr id="101" name="Google Shape;101;p17"/>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rgbClr val="FFFFFF"/>
                </a:solidFill>
              </a:defRPr>
            </a:lvl1pPr>
            <a:lvl2pPr lvl="1" algn="l" rtl="0">
              <a:buNone/>
              <a:defRPr>
                <a:solidFill>
                  <a:srgbClr val="FFFFFF"/>
                </a:solidFill>
              </a:defRPr>
            </a:lvl2pPr>
            <a:lvl3pPr lvl="2" algn="l" rtl="0">
              <a:buNone/>
              <a:defRPr>
                <a:solidFill>
                  <a:srgbClr val="FFFFFF"/>
                </a:solidFill>
              </a:defRPr>
            </a:lvl3pPr>
            <a:lvl4pPr lvl="3" algn="l" rtl="0">
              <a:buNone/>
              <a:defRPr>
                <a:solidFill>
                  <a:srgbClr val="FFFFFF"/>
                </a:solidFill>
              </a:defRPr>
            </a:lvl4pPr>
            <a:lvl5pPr lvl="4" algn="l" rtl="0">
              <a:buNone/>
              <a:defRPr>
                <a:solidFill>
                  <a:srgbClr val="FFFFFF"/>
                </a:solidFill>
              </a:defRPr>
            </a:lvl5pPr>
            <a:lvl6pPr lvl="5" algn="l" rtl="0">
              <a:buNone/>
              <a:defRPr>
                <a:solidFill>
                  <a:srgbClr val="FFFFFF"/>
                </a:solidFill>
              </a:defRPr>
            </a:lvl6pPr>
            <a:lvl7pPr lvl="6" algn="l" rtl="0">
              <a:buNone/>
              <a:defRPr>
                <a:solidFill>
                  <a:srgbClr val="FFFFFF"/>
                </a:solidFill>
              </a:defRPr>
            </a:lvl7pPr>
            <a:lvl8pPr lvl="7" algn="l" rtl="0">
              <a:buNone/>
              <a:defRPr>
                <a:solidFill>
                  <a:srgbClr val="FFFFFF"/>
                </a:solidFill>
              </a:defRPr>
            </a:lvl8pPr>
            <a:lvl9pPr lvl="8" algn="l" rtl="0">
              <a:buNone/>
              <a:defRPr>
                <a:solidFill>
                  <a:srgbClr val="FFFFFF"/>
                </a:solidFill>
              </a:defRPr>
            </a:lvl9pPr>
          </a:lstStyle>
          <a:p>
            <a:pPr marL="0" lvl="0" indent="0" algn="l"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Überblick Inhalt"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‹Nr.›</a:t>
            </a:fld>
            <a:endParaRPr/>
          </a:p>
        </p:txBody>
      </p:sp>
      <p:pic>
        <p:nvPicPr>
          <p:cNvPr id="16" name="Google Shape;16;p3" descr="informaticon_logo_weiss 300.png"/>
          <p:cNvPicPr preferRelativeResize="0"/>
          <p:nvPr/>
        </p:nvPicPr>
        <p:blipFill>
          <a:blip r:embed="rId2">
            <a:alphaModFix/>
          </a:blip>
          <a:stretch>
            <a:fillRect/>
          </a:stretch>
        </p:blipFill>
        <p:spPr>
          <a:xfrm>
            <a:off x="6925550" y="4604406"/>
            <a:ext cx="1875075" cy="194344"/>
          </a:xfrm>
          <a:prstGeom prst="rect">
            <a:avLst/>
          </a:prstGeom>
          <a:noFill/>
          <a:ln>
            <a:noFill/>
          </a:ln>
        </p:spPr>
      </p:pic>
      <p:sp>
        <p:nvSpPr>
          <p:cNvPr id="17" name="Google Shape;17;p3"/>
          <p:cNvSpPr txBox="1">
            <a:spLocks noGrp="1"/>
          </p:cNvSpPr>
          <p:nvPr>
            <p:ph type="title"/>
          </p:nvPr>
        </p:nvSpPr>
        <p:spPr>
          <a:xfrm>
            <a:off x="464100" y="896975"/>
            <a:ext cx="8520600" cy="8418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FFFFF"/>
              </a:buClr>
              <a:buSzPts val="3000"/>
              <a:buNone/>
              <a:defRPr>
                <a:solidFill>
                  <a:srgbClr val="FFFFFF"/>
                </a:solidFill>
              </a:defRPr>
            </a:lvl1pPr>
            <a:lvl2pPr lvl="1" algn="ctr" rtl="0">
              <a:spcBef>
                <a:spcPts val="0"/>
              </a:spcBef>
              <a:spcAft>
                <a:spcPts val="0"/>
              </a:spcAft>
              <a:buClr>
                <a:srgbClr val="FFFFFF"/>
              </a:buClr>
              <a:buSzPts val="3000"/>
              <a:buNone/>
              <a:defRPr>
                <a:solidFill>
                  <a:srgbClr val="FFFFFF"/>
                </a:solidFill>
              </a:defRPr>
            </a:lvl2pPr>
            <a:lvl3pPr lvl="2" algn="ctr" rtl="0">
              <a:spcBef>
                <a:spcPts val="0"/>
              </a:spcBef>
              <a:spcAft>
                <a:spcPts val="0"/>
              </a:spcAft>
              <a:buClr>
                <a:srgbClr val="FFFFFF"/>
              </a:buClr>
              <a:buSzPts val="3000"/>
              <a:buNone/>
              <a:defRPr>
                <a:solidFill>
                  <a:srgbClr val="FFFFFF"/>
                </a:solidFill>
              </a:defRPr>
            </a:lvl3pPr>
            <a:lvl4pPr lvl="3" algn="ctr" rtl="0">
              <a:spcBef>
                <a:spcPts val="0"/>
              </a:spcBef>
              <a:spcAft>
                <a:spcPts val="0"/>
              </a:spcAft>
              <a:buClr>
                <a:srgbClr val="FFFFFF"/>
              </a:buClr>
              <a:buSzPts val="3000"/>
              <a:buNone/>
              <a:defRPr>
                <a:solidFill>
                  <a:srgbClr val="FFFFFF"/>
                </a:solidFill>
              </a:defRPr>
            </a:lvl4pPr>
            <a:lvl5pPr lvl="4" algn="ctr" rtl="0">
              <a:spcBef>
                <a:spcPts val="0"/>
              </a:spcBef>
              <a:spcAft>
                <a:spcPts val="0"/>
              </a:spcAft>
              <a:buClr>
                <a:srgbClr val="FFFFFF"/>
              </a:buClr>
              <a:buSzPts val="3000"/>
              <a:buNone/>
              <a:defRPr>
                <a:solidFill>
                  <a:srgbClr val="FFFFFF"/>
                </a:solidFill>
              </a:defRPr>
            </a:lvl5pPr>
            <a:lvl6pPr lvl="5" algn="ctr" rtl="0">
              <a:spcBef>
                <a:spcPts val="0"/>
              </a:spcBef>
              <a:spcAft>
                <a:spcPts val="0"/>
              </a:spcAft>
              <a:buClr>
                <a:srgbClr val="FFFFFF"/>
              </a:buClr>
              <a:buSzPts val="3000"/>
              <a:buNone/>
              <a:defRPr>
                <a:solidFill>
                  <a:srgbClr val="FFFFFF"/>
                </a:solidFill>
              </a:defRPr>
            </a:lvl6pPr>
            <a:lvl7pPr lvl="6" algn="ctr" rtl="0">
              <a:spcBef>
                <a:spcPts val="0"/>
              </a:spcBef>
              <a:spcAft>
                <a:spcPts val="0"/>
              </a:spcAft>
              <a:buClr>
                <a:srgbClr val="FFFFFF"/>
              </a:buClr>
              <a:buSzPts val="3000"/>
              <a:buNone/>
              <a:defRPr>
                <a:solidFill>
                  <a:srgbClr val="FFFFFF"/>
                </a:solidFill>
              </a:defRPr>
            </a:lvl7pPr>
            <a:lvl8pPr lvl="7" algn="ctr" rtl="0">
              <a:spcBef>
                <a:spcPts val="0"/>
              </a:spcBef>
              <a:spcAft>
                <a:spcPts val="0"/>
              </a:spcAft>
              <a:buClr>
                <a:srgbClr val="FFFFFF"/>
              </a:buClr>
              <a:buSzPts val="3000"/>
              <a:buNone/>
              <a:defRPr>
                <a:solidFill>
                  <a:srgbClr val="FFFFFF"/>
                </a:solidFill>
              </a:defRPr>
            </a:lvl8pPr>
            <a:lvl9pPr lvl="8" algn="ctr" rtl="0">
              <a:spcBef>
                <a:spcPts val="0"/>
              </a:spcBef>
              <a:spcAft>
                <a:spcPts val="0"/>
              </a:spcAft>
              <a:buClr>
                <a:srgbClr val="FFFFFF"/>
              </a:buClr>
              <a:buSzPts val="3000"/>
              <a:buNone/>
              <a:defRPr>
                <a:solidFill>
                  <a:srgbClr val="FFFFFF"/>
                </a:solidFill>
              </a:defRPr>
            </a:lvl9pPr>
          </a:lstStyle>
          <a:p>
            <a:endParaRPr/>
          </a:p>
        </p:txBody>
      </p:sp>
      <p:sp>
        <p:nvSpPr>
          <p:cNvPr id="18" name="Google Shape;18;p3"/>
          <p:cNvSpPr txBox="1">
            <a:spLocks noGrp="1"/>
          </p:cNvSpPr>
          <p:nvPr>
            <p:ph type="body" idx="1"/>
          </p:nvPr>
        </p:nvSpPr>
        <p:spPr>
          <a:xfrm>
            <a:off x="464100" y="1637850"/>
            <a:ext cx="8336400" cy="2363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0"/>
              </a:spcBef>
              <a:spcAft>
                <a:spcPts val="0"/>
              </a:spcAft>
              <a:buClr>
                <a:srgbClr val="FFFFFF"/>
              </a:buClr>
              <a:buSzPts val="1200"/>
              <a:buChar char="○"/>
              <a:defRPr sz="1200">
                <a:solidFill>
                  <a:srgbClr val="FFFFFF"/>
                </a:solidFill>
              </a:defRPr>
            </a:lvl2pPr>
            <a:lvl3pPr marL="1371600" lvl="2" indent="-304800" rtl="0">
              <a:spcBef>
                <a:spcPts val="0"/>
              </a:spcBef>
              <a:spcAft>
                <a:spcPts val="0"/>
              </a:spcAft>
              <a:buClr>
                <a:srgbClr val="FFFFFF"/>
              </a:buClr>
              <a:buSzPts val="1200"/>
              <a:buChar char="■"/>
              <a:defRPr sz="1200">
                <a:solidFill>
                  <a:srgbClr val="FFFFFF"/>
                </a:solidFill>
              </a:defRPr>
            </a:lvl3pPr>
            <a:lvl4pPr marL="1828800" lvl="3" indent="-304800" rtl="0">
              <a:spcBef>
                <a:spcPts val="0"/>
              </a:spcBef>
              <a:spcAft>
                <a:spcPts val="0"/>
              </a:spcAft>
              <a:buClr>
                <a:srgbClr val="FFFFFF"/>
              </a:buClr>
              <a:buSzPts val="1200"/>
              <a:buChar char="●"/>
              <a:defRPr>
                <a:solidFill>
                  <a:srgbClr val="FFFFFF"/>
                </a:solidFill>
              </a:defRPr>
            </a:lvl4pPr>
            <a:lvl5pPr marL="2286000" lvl="4" indent="-304800" rtl="0">
              <a:spcBef>
                <a:spcPts val="0"/>
              </a:spcBef>
              <a:spcAft>
                <a:spcPts val="0"/>
              </a:spcAft>
              <a:buClr>
                <a:srgbClr val="FFFFFF"/>
              </a:buClr>
              <a:buSzPts val="1200"/>
              <a:buChar char="○"/>
              <a:defRPr>
                <a:solidFill>
                  <a:srgbClr val="FFFFFF"/>
                </a:solidFill>
              </a:defRPr>
            </a:lvl5pPr>
            <a:lvl6pPr marL="2743200" lvl="5" indent="-304800" rtl="0">
              <a:spcBef>
                <a:spcPts val="0"/>
              </a:spcBef>
              <a:spcAft>
                <a:spcPts val="0"/>
              </a:spcAft>
              <a:buClr>
                <a:srgbClr val="FFFFFF"/>
              </a:buClr>
              <a:buSzPts val="1200"/>
              <a:buChar char="■"/>
              <a:defRPr>
                <a:solidFill>
                  <a:srgbClr val="FFFFFF"/>
                </a:solidFill>
              </a:defRPr>
            </a:lvl6pPr>
            <a:lvl7pPr marL="3200400" lvl="6" indent="-304800" rtl="0">
              <a:spcBef>
                <a:spcPts val="0"/>
              </a:spcBef>
              <a:spcAft>
                <a:spcPts val="0"/>
              </a:spcAft>
              <a:buClr>
                <a:srgbClr val="FFFFFF"/>
              </a:buClr>
              <a:buSzPts val="1200"/>
              <a:buChar char="●"/>
              <a:defRPr sz="1200">
                <a:solidFill>
                  <a:srgbClr val="FFFFFF"/>
                </a:solidFill>
              </a:defRPr>
            </a:lvl7pPr>
            <a:lvl8pPr marL="3657600" lvl="7" indent="-304800" rtl="0">
              <a:spcBef>
                <a:spcPts val="0"/>
              </a:spcBef>
              <a:spcAft>
                <a:spcPts val="0"/>
              </a:spcAft>
              <a:buClr>
                <a:srgbClr val="FFFFFF"/>
              </a:buClr>
              <a:buSzPts val="1200"/>
              <a:buChar char="○"/>
              <a:defRPr sz="1200">
                <a:solidFill>
                  <a:srgbClr val="FFFFFF"/>
                </a:solidFill>
              </a:defRPr>
            </a:lvl8pPr>
            <a:lvl9pPr marL="4114800" lvl="8" indent="-304800" rtl="0">
              <a:spcBef>
                <a:spcPts val="0"/>
              </a:spcBef>
              <a:spcAft>
                <a:spcPts val="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rot="10800000" flipH="1">
            <a:off x="0" y="4000950"/>
            <a:ext cx="9144000" cy="1148400"/>
          </a:xfrm>
          <a:prstGeom prst="rect">
            <a:avLst/>
          </a:prstGeom>
          <a:solidFill>
            <a:srgbClr val="004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descr="informaticon_logo_weiss 300.png"/>
          <p:cNvPicPr preferRelativeResize="0"/>
          <p:nvPr/>
        </p:nvPicPr>
        <p:blipFill>
          <a:blip r:embed="rId2">
            <a:alphaModFix/>
          </a:blip>
          <a:stretch>
            <a:fillRect/>
          </a:stretch>
        </p:blipFill>
        <p:spPr>
          <a:xfrm>
            <a:off x="6925550" y="4604406"/>
            <a:ext cx="1875075" cy="194344"/>
          </a:xfrm>
          <a:prstGeom prst="rect">
            <a:avLst/>
          </a:prstGeom>
          <a:noFill/>
          <a:ln>
            <a:noFill/>
          </a:ln>
        </p:spPr>
      </p:pic>
      <p:sp>
        <p:nvSpPr>
          <p:cNvPr id="22" name="Google Shape;22;p4"/>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rgbClr val="FFFFFF"/>
                </a:solidFill>
              </a:defRPr>
            </a:lvl1pPr>
            <a:lvl2pPr lvl="1" algn="l" rtl="0">
              <a:buNone/>
              <a:defRPr>
                <a:solidFill>
                  <a:srgbClr val="FFFFFF"/>
                </a:solidFill>
              </a:defRPr>
            </a:lvl2pPr>
            <a:lvl3pPr lvl="2" algn="l" rtl="0">
              <a:buNone/>
              <a:defRPr>
                <a:solidFill>
                  <a:srgbClr val="FFFFFF"/>
                </a:solidFill>
              </a:defRPr>
            </a:lvl3pPr>
            <a:lvl4pPr lvl="3" algn="l" rtl="0">
              <a:buNone/>
              <a:defRPr>
                <a:solidFill>
                  <a:srgbClr val="FFFFFF"/>
                </a:solidFill>
              </a:defRPr>
            </a:lvl4pPr>
            <a:lvl5pPr lvl="4" algn="l" rtl="0">
              <a:buNone/>
              <a:defRPr>
                <a:solidFill>
                  <a:srgbClr val="FFFFFF"/>
                </a:solidFill>
              </a:defRPr>
            </a:lvl5pPr>
            <a:lvl6pPr lvl="5" algn="l" rtl="0">
              <a:buNone/>
              <a:defRPr>
                <a:solidFill>
                  <a:srgbClr val="FFFFFF"/>
                </a:solidFill>
              </a:defRPr>
            </a:lvl6pPr>
            <a:lvl7pPr lvl="6" algn="l" rtl="0">
              <a:buNone/>
              <a:defRPr>
                <a:solidFill>
                  <a:srgbClr val="FFFFFF"/>
                </a:solidFill>
              </a:defRPr>
            </a:lvl7pPr>
            <a:lvl8pPr lvl="7" algn="l" rtl="0">
              <a:buNone/>
              <a:defRPr>
                <a:solidFill>
                  <a:srgbClr val="FFFFFF"/>
                </a:solidFill>
              </a:defRPr>
            </a:lvl8pPr>
            <a:lvl9pPr lvl="8" algn="l" rtl="0">
              <a:buNone/>
              <a:defRPr>
                <a:solidFill>
                  <a:srgbClr val="FFFFFF"/>
                </a:solidFill>
              </a:defRPr>
            </a:lvl9pPr>
          </a:lstStyle>
          <a:p>
            <a:pPr marL="0" lvl="0" indent="0" algn="l" rtl="0">
              <a:spcBef>
                <a:spcPts val="0"/>
              </a:spcBef>
              <a:spcAft>
                <a:spcPts val="0"/>
              </a:spcAft>
              <a:buNone/>
            </a:pPr>
            <a:fld id="{00000000-1234-1234-1234-123412341234}" type="slidenum">
              <a:rPr lang="en-GB"/>
              <a:t>‹Nr.›</a:t>
            </a:fld>
            <a:endParaRPr/>
          </a:p>
        </p:txBody>
      </p:sp>
      <p:sp>
        <p:nvSpPr>
          <p:cNvPr id="23" name="Google Shape;23;p4"/>
          <p:cNvSpPr txBox="1">
            <a:spLocks noGrp="1"/>
          </p:cNvSpPr>
          <p:nvPr>
            <p:ph type="body" idx="1"/>
          </p:nvPr>
        </p:nvSpPr>
        <p:spPr>
          <a:xfrm>
            <a:off x="311700" y="1152475"/>
            <a:ext cx="8488800" cy="2622600"/>
          </a:xfrm>
          <a:prstGeom prst="rect">
            <a:avLst/>
          </a:prstGeom>
        </p:spPr>
        <p:txBody>
          <a:bodyPr spcFirstLastPara="1" wrap="square" lIns="91425" tIns="91425" rIns="91425" bIns="91425" anchor="t" anchorCtr="0">
            <a:normAutofit/>
          </a:bodyPr>
          <a:lstStyle>
            <a:lvl1pPr marL="457200" lvl="0" indent="-304800" rtl="0">
              <a:lnSpc>
                <a:spcPct val="115000"/>
              </a:lnSpc>
              <a:spcBef>
                <a:spcPts val="0"/>
              </a:spcBef>
              <a:spcAft>
                <a:spcPts val="0"/>
              </a:spcAft>
              <a:buSzPts val="1200"/>
              <a:buFont typeface="Roboto Medium"/>
              <a:buChar char="●"/>
              <a:defRPr>
                <a:latin typeface="Roboto Medium"/>
                <a:ea typeface="Roboto Medium"/>
                <a:cs typeface="Roboto Medium"/>
                <a:sym typeface="Roboto Medium"/>
              </a:defRPr>
            </a:lvl1pPr>
            <a:lvl2pPr marL="914400" lvl="1" indent="-304800" rtl="0">
              <a:lnSpc>
                <a:spcPct val="115000"/>
              </a:lnSpc>
              <a:spcBef>
                <a:spcPts val="0"/>
              </a:spcBef>
              <a:spcAft>
                <a:spcPts val="0"/>
              </a:spcAft>
              <a:buSzPts val="1200"/>
              <a:buFont typeface="Roboto"/>
              <a:buChar char="○"/>
              <a:defRPr>
                <a:latin typeface="Roboto"/>
                <a:ea typeface="Roboto"/>
                <a:cs typeface="Roboto"/>
                <a:sym typeface="Roboto"/>
              </a:defRPr>
            </a:lvl2pPr>
            <a:lvl3pPr marL="1371600" lvl="2" indent="-304800" rtl="0">
              <a:lnSpc>
                <a:spcPct val="115000"/>
              </a:lnSpc>
              <a:spcBef>
                <a:spcPts val="0"/>
              </a:spcBef>
              <a:spcAft>
                <a:spcPts val="0"/>
              </a:spcAft>
              <a:buSzPts val="1200"/>
              <a:buFont typeface="Roboto Thin"/>
              <a:buChar char="■"/>
              <a:defRPr>
                <a:latin typeface="Roboto Thin"/>
                <a:ea typeface="Roboto Thin"/>
                <a:cs typeface="Roboto Thin"/>
                <a:sym typeface="Roboto Thin"/>
              </a:defRPr>
            </a:lvl3pPr>
            <a:lvl4pPr marL="1828800" lvl="3" indent="-304800" rtl="0">
              <a:lnSpc>
                <a:spcPct val="115000"/>
              </a:lnSpc>
              <a:spcBef>
                <a:spcPts val="0"/>
              </a:spcBef>
              <a:spcAft>
                <a:spcPts val="0"/>
              </a:spcAft>
              <a:buSzPts val="1200"/>
              <a:buFont typeface="Roboto Medium"/>
              <a:buChar char="●"/>
              <a:defRPr>
                <a:latin typeface="Roboto Medium"/>
                <a:ea typeface="Roboto Medium"/>
                <a:cs typeface="Roboto Medium"/>
                <a:sym typeface="Roboto Medium"/>
              </a:defRPr>
            </a:lvl4pPr>
            <a:lvl5pPr marL="2286000" lvl="4" indent="-304800" rtl="0">
              <a:lnSpc>
                <a:spcPct val="115000"/>
              </a:lnSpc>
              <a:spcBef>
                <a:spcPts val="0"/>
              </a:spcBef>
              <a:spcAft>
                <a:spcPts val="0"/>
              </a:spcAft>
              <a:buSzPts val="1200"/>
              <a:buFont typeface="Roboto"/>
              <a:buChar char="○"/>
              <a:defRPr>
                <a:latin typeface="Roboto"/>
                <a:ea typeface="Roboto"/>
                <a:cs typeface="Roboto"/>
                <a:sym typeface="Roboto"/>
              </a:defRPr>
            </a:lvl5pPr>
            <a:lvl6pPr marL="2743200" lvl="5" indent="-304800" rtl="0">
              <a:lnSpc>
                <a:spcPct val="115000"/>
              </a:lnSpc>
              <a:spcBef>
                <a:spcPts val="0"/>
              </a:spcBef>
              <a:spcAft>
                <a:spcPts val="0"/>
              </a:spcAft>
              <a:buSzPts val="1200"/>
              <a:buFont typeface="Roboto Thin"/>
              <a:buChar char="■"/>
              <a:defRPr>
                <a:latin typeface="Roboto Thin"/>
                <a:ea typeface="Roboto Thin"/>
                <a:cs typeface="Roboto Thin"/>
                <a:sym typeface="Roboto Thin"/>
              </a:defRPr>
            </a:lvl6pPr>
            <a:lvl7pPr marL="3200400" lvl="6" indent="-304800" rtl="0">
              <a:lnSpc>
                <a:spcPct val="115000"/>
              </a:lnSpc>
              <a:spcBef>
                <a:spcPts val="0"/>
              </a:spcBef>
              <a:spcAft>
                <a:spcPts val="0"/>
              </a:spcAft>
              <a:buSzPts val="1200"/>
              <a:buFont typeface="Roboto Medium"/>
              <a:buChar char="●"/>
              <a:defRPr>
                <a:latin typeface="Roboto Medium"/>
                <a:ea typeface="Roboto Medium"/>
                <a:cs typeface="Roboto Medium"/>
                <a:sym typeface="Roboto Medium"/>
              </a:defRPr>
            </a:lvl7pPr>
            <a:lvl8pPr marL="3657600" lvl="7" indent="-304800" rtl="0">
              <a:lnSpc>
                <a:spcPct val="115000"/>
              </a:lnSpc>
              <a:spcBef>
                <a:spcPts val="0"/>
              </a:spcBef>
              <a:spcAft>
                <a:spcPts val="0"/>
              </a:spcAft>
              <a:buSzPts val="1200"/>
              <a:buFont typeface="Roboto"/>
              <a:buChar char="○"/>
              <a:defRPr>
                <a:latin typeface="Roboto"/>
                <a:ea typeface="Roboto"/>
                <a:cs typeface="Roboto"/>
                <a:sym typeface="Roboto"/>
              </a:defRPr>
            </a:lvl8pPr>
            <a:lvl9pPr marL="4114800" lvl="8" indent="-304800" rtl="0">
              <a:lnSpc>
                <a:spcPct val="115000"/>
              </a:lnSpc>
              <a:spcBef>
                <a:spcPts val="0"/>
              </a:spcBef>
              <a:spcAft>
                <a:spcPts val="0"/>
              </a:spcAft>
              <a:buSzPts val="1200"/>
              <a:buFont typeface="Roboto Thin"/>
              <a:buChar char="■"/>
              <a:defRPr>
                <a:latin typeface="Roboto Thin"/>
                <a:ea typeface="Roboto Thin"/>
                <a:cs typeface="Roboto Thin"/>
                <a:sym typeface="Roboto Thin"/>
              </a:defRPr>
            </a:lvl9pPr>
          </a:lstStyle>
          <a:p>
            <a:endParaRPr/>
          </a:p>
        </p:txBody>
      </p:sp>
      <p:sp>
        <p:nvSpPr>
          <p:cNvPr id="24" name="Google Shape;24;p4"/>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8" descr="logo_blau_RGB_300 ppi.png"/>
          <p:cNvPicPr preferRelativeResize="0"/>
          <p:nvPr/>
        </p:nvPicPr>
        <p:blipFill>
          <a:blip r:embed="rId2">
            <a:alphaModFix/>
          </a:blip>
          <a:stretch>
            <a:fillRect/>
          </a:stretch>
        </p:blipFill>
        <p:spPr>
          <a:xfrm>
            <a:off x="6935375" y="4604413"/>
            <a:ext cx="1855417" cy="194325"/>
          </a:xfrm>
          <a:prstGeom prst="rect">
            <a:avLst/>
          </a:prstGeom>
          <a:noFill/>
          <a:ln>
            <a:noFill/>
          </a:ln>
        </p:spPr>
      </p:pic>
      <p:sp>
        <p:nvSpPr>
          <p:cNvPr id="51" name="Google Shape;51;p8"/>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chemeClr val="dk1"/>
                </a:solidFill>
              </a:defRPr>
            </a:lvl1pPr>
            <a:lvl2pPr lvl="1" algn="l" rtl="0">
              <a:buNone/>
              <a:defRPr>
                <a:solidFill>
                  <a:schemeClr val="dk1"/>
                </a:solidFill>
              </a:defRPr>
            </a:lvl2pPr>
            <a:lvl3pPr lvl="2" algn="l" rtl="0">
              <a:buNone/>
              <a:defRPr>
                <a:solidFill>
                  <a:schemeClr val="dk1"/>
                </a:solidFill>
              </a:defRPr>
            </a:lvl3pPr>
            <a:lvl4pPr lvl="3" algn="l" rtl="0">
              <a:buNone/>
              <a:defRPr>
                <a:solidFill>
                  <a:schemeClr val="dk1"/>
                </a:solidFill>
              </a:defRPr>
            </a:lvl4pPr>
            <a:lvl5pPr lvl="4" algn="l" rtl="0">
              <a:buNone/>
              <a:defRPr>
                <a:solidFill>
                  <a:schemeClr val="dk1"/>
                </a:solidFill>
              </a:defRPr>
            </a:lvl5pPr>
            <a:lvl6pPr lvl="5" algn="l" rtl="0">
              <a:buNone/>
              <a:defRPr>
                <a:solidFill>
                  <a:schemeClr val="dk1"/>
                </a:solidFill>
              </a:defRPr>
            </a:lvl6pPr>
            <a:lvl7pPr lvl="6" algn="l" rtl="0">
              <a:buNone/>
              <a:defRPr>
                <a:solidFill>
                  <a:schemeClr val="dk1"/>
                </a:solidFill>
              </a:defRPr>
            </a:lvl7pPr>
            <a:lvl8pPr lvl="7" algn="l" rtl="0">
              <a:buNone/>
              <a:defRPr>
                <a:solidFill>
                  <a:schemeClr val="dk1"/>
                </a:solidFill>
              </a:defRPr>
            </a:lvl8pPr>
            <a:lvl9pPr lvl="8" algn="l" rtl="0">
              <a:buNone/>
              <a:defRPr>
                <a:solidFill>
                  <a:schemeClr val="dk1"/>
                </a:solidFill>
              </a:defRPr>
            </a:lvl9pPr>
          </a:lstStyle>
          <a:p>
            <a:pPr marL="0" lvl="0" indent="0" algn="l" rtl="0">
              <a:spcBef>
                <a:spcPts val="0"/>
              </a:spcBef>
              <a:spcAft>
                <a:spcPts val="0"/>
              </a:spcAft>
              <a:buNone/>
            </a:pPr>
            <a:fld id="{00000000-1234-1234-1234-123412341234}" type="slidenum">
              <a:rPr lang="en-GB"/>
              <a:t>‹Nr.›</a:t>
            </a:fld>
            <a:endParaRPr/>
          </a:p>
        </p:txBody>
      </p:sp>
      <p:sp>
        <p:nvSpPr>
          <p:cNvPr id="52" name="Google Shape;52;p8"/>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490250" y="450150"/>
            <a:ext cx="8300400" cy="355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pic>
        <p:nvPicPr>
          <p:cNvPr id="68" name="Google Shape;68;p11" descr="logo_blau_RGB_300 ppi.png"/>
          <p:cNvPicPr preferRelativeResize="0"/>
          <p:nvPr/>
        </p:nvPicPr>
        <p:blipFill>
          <a:blip r:embed="rId2">
            <a:alphaModFix/>
          </a:blip>
          <a:stretch>
            <a:fillRect/>
          </a:stretch>
        </p:blipFill>
        <p:spPr>
          <a:xfrm>
            <a:off x="6935375" y="4604413"/>
            <a:ext cx="1855417" cy="194325"/>
          </a:xfrm>
          <a:prstGeom prst="rect">
            <a:avLst/>
          </a:prstGeom>
          <a:noFill/>
          <a:ln>
            <a:noFill/>
          </a:ln>
        </p:spPr>
      </p:pic>
      <p:sp>
        <p:nvSpPr>
          <p:cNvPr id="69" name="Google Shape;69;p11"/>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chemeClr val="dk1"/>
                </a:solidFill>
              </a:defRPr>
            </a:lvl1pPr>
            <a:lvl2pPr lvl="1" algn="l" rtl="0">
              <a:buNone/>
              <a:defRPr>
                <a:solidFill>
                  <a:schemeClr val="dk1"/>
                </a:solidFill>
              </a:defRPr>
            </a:lvl2pPr>
            <a:lvl3pPr lvl="2" algn="l" rtl="0">
              <a:buNone/>
              <a:defRPr>
                <a:solidFill>
                  <a:schemeClr val="dk1"/>
                </a:solidFill>
              </a:defRPr>
            </a:lvl3pPr>
            <a:lvl4pPr lvl="3" algn="l" rtl="0">
              <a:buNone/>
              <a:defRPr>
                <a:solidFill>
                  <a:schemeClr val="dk1"/>
                </a:solidFill>
              </a:defRPr>
            </a:lvl4pPr>
            <a:lvl5pPr lvl="4" algn="l" rtl="0">
              <a:buNone/>
              <a:defRPr>
                <a:solidFill>
                  <a:schemeClr val="dk1"/>
                </a:solidFill>
              </a:defRPr>
            </a:lvl5pPr>
            <a:lvl6pPr lvl="5" algn="l" rtl="0">
              <a:buNone/>
              <a:defRPr>
                <a:solidFill>
                  <a:schemeClr val="dk1"/>
                </a:solidFill>
              </a:defRPr>
            </a:lvl6pPr>
            <a:lvl7pPr lvl="6" algn="l" rtl="0">
              <a:buNone/>
              <a:defRPr>
                <a:solidFill>
                  <a:schemeClr val="dk1"/>
                </a:solidFill>
              </a:defRPr>
            </a:lvl7pPr>
            <a:lvl8pPr lvl="7" algn="l" rtl="0">
              <a:buNone/>
              <a:defRPr>
                <a:solidFill>
                  <a:schemeClr val="dk1"/>
                </a:solidFill>
              </a:defRPr>
            </a:lvl8pPr>
            <a:lvl9pPr lvl="8" algn="l" rtl="0">
              <a:buNone/>
              <a:defRPr>
                <a:solidFill>
                  <a:schemeClr val="dk1"/>
                </a:solidFill>
              </a:defRPr>
            </a:lvl9pPr>
          </a:lstStyle>
          <a:p>
            <a:pPr marL="0" lvl="0" indent="0" algn="l"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3" name="Google Shape;73;p12"/>
          <p:cNvSpPr txBox="1">
            <a:spLocks noGrp="1"/>
          </p:cNvSpPr>
          <p:nvPr>
            <p:ph type="subTitle" idx="1"/>
          </p:nvPr>
        </p:nvSpPr>
        <p:spPr>
          <a:xfrm>
            <a:off x="265500" y="2803075"/>
            <a:ext cx="4045200" cy="981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 name="Google Shape;74;p12"/>
          <p:cNvSpPr txBox="1">
            <a:spLocks noGrp="1"/>
          </p:cNvSpPr>
          <p:nvPr>
            <p:ph type="body" idx="2"/>
          </p:nvPr>
        </p:nvSpPr>
        <p:spPr>
          <a:xfrm>
            <a:off x="4939500" y="724075"/>
            <a:ext cx="3837000" cy="3060600"/>
          </a:xfrm>
          <a:prstGeom prst="rect">
            <a:avLst/>
          </a:prstGeom>
        </p:spPr>
        <p:txBody>
          <a:bodyPr spcFirstLastPara="1" wrap="square" lIns="91425" tIns="91425" rIns="91425" bIns="91425" anchor="ctr" anchorCtr="0">
            <a:norm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pic>
        <p:nvPicPr>
          <p:cNvPr id="75" name="Google Shape;75;p12" descr="logo_blau_RGB_300 ppi.png"/>
          <p:cNvPicPr preferRelativeResize="0"/>
          <p:nvPr/>
        </p:nvPicPr>
        <p:blipFill>
          <a:blip r:embed="rId2">
            <a:alphaModFix/>
          </a:blip>
          <a:stretch>
            <a:fillRect/>
          </a:stretch>
        </p:blipFill>
        <p:spPr>
          <a:xfrm>
            <a:off x="6935375" y="4604413"/>
            <a:ext cx="1855417" cy="194325"/>
          </a:xfrm>
          <a:prstGeom prst="rect">
            <a:avLst/>
          </a:prstGeom>
          <a:noFill/>
          <a:ln>
            <a:noFill/>
          </a:ln>
        </p:spPr>
      </p:pic>
      <p:sp>
        <p:nvSpPr>
          <p:cNvPr id="76" name="Google Shape;76;p12"/>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chemeClr val="dk1"/>
                </a:solidFill>
              </a:defRPr>
            </a:lvl1pPr>
            <a:lvl2pPr lvl="1" algn="l" rtl="0">
              <a:buNone/>
              <a:defRPr>
                <a:solidFill>
                  <a:schemeClr val="dk1"/>
                </a:solidFill>
              </a:defRPr>
            </a:lvl2pPr>
            <a:lvl3pPr lvl="2" algn="l" rtl="0">
              <a:buNone/>
              <a:defRPr>
                <a:solidFill>
                  <a:schemeClr val="dk1"/>
                </a:solidFill>
              </a:defRPr>
            </a:lvl3pPr>
            <a:lvl4pPr lvl="3" algn="l" rtl="0">
              <a:buNone/>
              <a:defRPr>
                <a:solidFill>
                  <a:schemeClr val="dk1"/>
                </a:solidFill>
              </a:defRPr>
            </a:lvl4pPr>
            <a:lvl5pPr lvl="4" algn="l" rtl="0">
              <a:buNone/>
              <a:defRPr>
                <a:solidFill>
                  <a:schemeClr val="dk1"/>
                </a:solidFill>
              </a:defRPr>
            </a:lvl5pPr>
            <a:lvl6pPr lvl="5" algn="l" rtl="0">
              <a:buNone/>
              <a:defRPr>
                <a:solidFill>
                  <a:schemeClr val="dk1"/>
                </a:solidFill>
              </a:defRPr>
            </a:lvl6pPr>
            <a:lvl7pPr lvl="6" algn="l" rtl="0">
              <a:buNone/>
              <a:defRPr>
                <a:solidFill>
                  <a:schemeClr val="dk1"/>
                </a:solidFill>
              </a:defRPr>
            </a:lvl7pPr>
            <a:lvl8pPr lvl="7" algn="l" rtl="0">
              <a:buNone/>
              <a:defRPr>
                <a:solidFill>
                  <a:schemeClr val="dk1"/>
                </a:solidFill>
              </a:defRPr>
            </a:lvl8pPr>
            <a:lvl9pPr lvl="8" algn="l" rtl="0">
              <a:buNone/>
              <a:defRPr>
                <a:solidFill>
                  <a:schemeClr val="dk1"/>
                </a:solidFill>
              </a:defRPr>
            </a:lvl9pPr>
          </a:lstStyle>
          <a:p>
            <a:pPr marL="0" lvl="0" indent="0" algn="l"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13"/>
          <p:cNvSpPr txBox="1">
            <a:spLocks noGrp="1"/>
          </p:cNvSpPr>
          <p:nvPr>
            <p:ph type="body" idx="1"/>
          </p:nvPr>
        </p:nvSpPr>
        <p:spPr>
          <a:xfrm>
            <a:off x="583450" y="3349225"/>
            <a:ext cx="8186700" cy="4260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200"/>
              <a:buNone/>
              <a:defRPr/>
            </a:lvl1pPr>
          </a:lstStyle>
          <a:p>
            <a:endParaRPr/>
          </a:p>
        </p:txBody>
      </p:sp>
      <p:pic>
        <p:nvPicPr>
          <p:cNvPr id="79" name="Google Shape;79;p13" descr="logo_blau_RGB_300 ppi.png"/>
          <p:cNvPicPr preferRelativeResize="0"/>
          <p:nvPr/>
        </p:nvPicPr>
        <p:blipFill>
          <a:blip r:embed="rId2">
            <a:alphaModFix/>
          </a:blip>
          <a:stretch>
            <a:fillRect/>
          </a:stretch>
        </p:blipFill>
        <p:spPr>
          <a:xfrm>
            <a:off x="6935375" y="4604413"/>
            <a:ext cx="1855417" cy="194325"/>
          </a:xfrm>
          <a:prstGeom prst="rect">
            <a:avLst/>
          </a:prstGeom>
          <a:noFill/>
          <a:ln>
            <a:noFill/>
          </a:ln>
        </p:spPr>
      </p:pic>
      <p:sp>
        <p:nvSpPr>
          <p:cNvPr id="80" name="Google Shape;80;p13"/>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chemeClr val="dk1"/>
                </a:solidFill>
              </a:defRPr>
            </a:lvl1pPr>
            <a:lvl2pPr lvl="1" algn="l" rtl="0">
              <a:buNone/>
              <a:defRPr>
                <a:solidFill>
                  <a:schemeClr val="dk1"/>
                </a:solidFill>
              </a:defRPr>
            </a:lvl2pPr>
            <a:lvl3pPr lvl="2" algn="l" rtl="0">
              <a:buNone/>
              <a:defRPr>
                <a:solidFill>
                  <a:schemeClr val="dk1"/>
                </a:solidFill>
              </a:defRPr>
            </a:lvl3pPr>
            <a:lvl4pPr lvl="3" algn="l" rtl="0">
              <a:buNone/>
              <a:defRPr>
                <a:solidFill>
                  <a:schemeClr val="dk1"/>
                </a:solidFill>
              </a:defRPr>
            </a:lvl4pPr>
            <a:lvl5pPr lvl="4" algn="l" rtl="0">
              <a:buNone/>
              <a:defRPr>
                <a:solidFill>
                  <a:schemeClr val="dk1"/>
                </a:solidFill>
              </a:defRPr>
            </a:lvl5pPr>
            <a:lvl6pPr lvl="5" algn="l" rtl="0">
              <a:buNone/>
              <a:defRPr>
                <a:solidFill>
                  <a:schemeClr val="dk1"/>
                </a:solidFill>
              </a:defRPr>
            </a:lvl6pPr>
            <a:lvl7pPr lvl="6" algn="l" rtl="0">
              <a:buNone/>
              <a:defRPr>
                <a:solidFill>
                  <a:schemeClr val="dk1"/>
                </a:solidFill>
              </a:defRPr>
            </a:lvl7pPr>
            <a:lvl8pPr lvl="7" algn="l" rtl="0">
              <a:buNone/>
              <a:defRPr>
                <a:solidFill>
                  <a:schemeClr val="dk1"/>
                </a:solidFill>
              </a:defRPr>
            </a:lvl8pPr>
            <a:lvl9pPr lvl="8" algn="l" rtl="0">
              <a:buNone/>
              <a:defRPr>
                <a:solidFill>
                  <a:schemeClr val="dk1"/>
                </a:solidFill>
              </a:defRPr>
            </a:lvl9pPr>
          </a:lstStyle>
          <a:p>
            <a:pPr marL="0" lvl="0" indent="0" algn="l"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4"/>
          <p:cNvSpPr txBox="1">
            <a:spLocks noGrp="1"/>
          </p:cNvSpPr>
          <p:nvPr>
            <p:ph type="body" idx="1"/>
          </p:nvPr>
        </p:nvSpPr>
        <p:spPr>
          <a:xfrm>
            <a:off x="311700" y="3152225"/>
            <a:ext cx="8520600" cy="637200"/>
          </a:xfrm>
          <a:prstGeom prst="rect">
            <a:avLst/>
          </a:prstGeom>
        </p:spPr>
        <p:txBody>
          <a:bodyPr spcFirstLastPara="1" wrap="square" lIns="91425" tIns="91425" rIns="91425" bIns="91425" anchor="t" anchorCtr="0">
            <a:normAutofit/>
          </a:bodyPr>
          <a:lstStyle>
            <a:lvl1pPr marL="457200" lvl="0" indent="-304800" algn="ctr" rtl="0">
              <a:spcBef>
                <a:spcPts val="0"/>
              </a:spcBef>
              <a:spcAft>
                <a:spcPts val="0"/>
              </a:spcAft>
              <a:buSzPts val="1200"/>
              <a:buChar char="●"/>
              <a:defRPr/>
            </a:lvl1pPr>
            <a:lvl2pPr marL="914400" lvl="1" indent="-304800" algn="ctr" rtl="0">
              <a:spcBef>
                <a:spcPts val="0"/>
              </a:spcBef>
              <a:spcAft>
                <a:spcPts val="0"/>
              </a:spcAft>
              <a:buSzPts val="1200"/>
              <a:buChar char="○"/>
              <a:defRPr/>
            </a:lvl2pPr>
            <a:lvl3pPr marL="1371600" lvl="2" indent="-304800" algn="ctr" rtl="0">
              <a:spcBef>
                <a:spcPts val="0"/>
              </a:spcBef>
              <a:spcAft>
                <a:spcPts val="0"/>
              </a:spcAft>
              <a:buSzPts val="1200"/>
              <a:buChar char="■"/>
              <a:defRPr/>
            </a:lvl3pPr>
            <a:lvl4pPr marL="1828800" lvl="3" indent="-304800" algn="ctr" rtl="0">
              <a:spcBef>
                <a:spcPts val="0"/>
              </a:spcBef>
              <a:spcAft>
                <a:spcPts val="0"/>
              </a:spcAft>
              <a:buSzPts val="1200"/>
              <a:buChar char="●"/>
              <a:defRPr/>
            </a:lvl4pPr>
            <a:lvl5pPr marL="2286000" lvl="4" indent="-304800" algn="ctr" rtl="0">
              <a:spcBef>
                <a:spcPts val="0"/>
              </a:spcBef>
              <a:spcAft>
                <a:spcPts val="0"/>
              </a:spcAft>
              <a:buSzPts val="1200"/>
              <a:buChar char="○"/>
              <a:defRPr/>
            </a:lvl5pPr>
            <a:lvl6pPr marL="2743200" lvl="5" indent="-304800" algn="ctr" rtl="0">
              <a:spcBef>
                <a:spcPts val="0"/>
              </a:spcBef>
              <a:spcAft>
                <a:spcPts val="0"/>
              </a:spcAft>
              <a:buSzPts val="1200"/>
              <a:buChar char="■"/>
              <a:defRPr/>
            </a:lvl6pPr>
            <a:lvl7pPr marL="3200400" lvl="6" indent="-304800" algn="ctr" rtl="0">
              <a:spcBef>
                <a:spcPts val="0"/>
              </a:spcBef>
              <a:spcAft>
                <a:spcPts val="0"/>
              </a:spcAft>
              <a:buSzPts val="1200"/>
              <a:buChar char="●"/>
              <a:defRPr/>
            </a:lvl7pPr>
            <a:lvl8pPr marL="3657600" lvl="7" indent="-304800" algn="ctr" rtl="0">
              <a:spcBef>
                <a:spcPts val="0"/>
              </a:spcBef>
              <a:spcAft>
                <a:spcPts val="0"/>
              </a:spcAft>
              <a:buSzPts val="1200"/>
              <a:buChar char="○"/>
              <a:defRPr/>
            </a:lvl8pPr>
            <a:lvl9pPr marL="4114800" lvl="8" indent="-304800" algn="ctr" rtl="0">
              <a:spcBef>
                <a:spcPts val="0"/>
              </a:spcBef>
              <a:spcAft>
                <a:spcPts val="0"/>
              </a:spcAft>
              <a:buSzPts val="1200"/>
              <a:buChar char="■"/>
              <a:defRPr/>
            </a:lvl9pPr>
          </a:lstStyle>
          <a:p>
            <a:endParaRPr/>
          </a:p>
        </p:txBody>
      </p:sp>
      <p:pic>
        <p:nvPicPr>
          <p:cNvPr id="84" name="Google Shape;84;p14" descr="logo_blau_RGB_300 ppi.png"/>
          <p:cNvPicPr preferRelativeResize="0"/>
          <p:nvPr/>
        </p:nvPicPr>
        <p:blipFill>
          <a:blip r:embed="rId2">
            <a:alphaModFix/>
          </a:blip>
          <a:stretch>
            <a:fillRect/>
          </a:stretch>
        </p:blipFill>
        <p:spPr>
          <a:xfrm>
            <a:off x="6935375" y="4604413"/>
            <a:ext cx="1855417" cy="194325"/>
          </a:xfrm>
          <a:prstGeom prst="rect">
            <a:avLst/>
          </a:prstGeom>
          <a:noFill/>
          <a:ln>
            <a:noFill/>
          </a:ln>
        </p:spPr>
      </p:pic>
      <p:sp>
        <p:nvSpPr>
          <p:cNvPr id="85" name="Google Shape;85;p14"/>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chemeClr val="dk1"/>
                </a:solidFill>
              </a:defRPr>
            </a:lvl1pPr>
            <a:lvl2pPr lvl="1" algn="l" rtl="0">
              <a:buNone/>
              <a:defRPr>
                <a:solidFill>
                  <a:schemeClr val="dk1"/>
                </a:solidFill>
              </a:defRPr>
            </a:lvl2pPr>
            <a:lvl3pPr lvl="2" algn="l" rtl="0">
              <a:buNone/>
              <a:defRPr>
                <a:solidFill>
                  <a:schemeClr val="dk1"/>
                </a:solidFill>
              </a:defRPr>
            </a:lvl3pPr>
            <a:lvl4pPr lvl="3" algn="l" rtl="0">
              <a:buNone/>
              <a:defRPr>
                <a:solidFill>
                  <a:schemeClr val="dk1"/>
                </a:solidFill>
              </a:defRPr>
            </a:lvl4pPr>
            <a:lvl5pPr lvl="4" algn="l" rtl="0">
              <a:buNone/>
              <a:defRPr>
                <a:solidFill>
                  <a:schemeClr val="dk1"/>
                </a:solidFill>
              </a:defRPr>
            </a:lvl5pPr>
            <a:lvl6pPr lvl="5" algn="l" rtl="0">
              <a:buNone/>
              <a:defRPr>
                <a:solidFill>
                  <a:schemeClr val="dk1"/>
                </a:solidFill>
              </a:defRPr>
            </a:lvl6pPr>
            <a:lvl7pPr lvl="6" algn="l" rtl="0">
              <a:buNone/>
              <a:defRPr>
                <a:solidFill>
                  <a:schemeClr val="dk1"/>
                </a:solidFill>
              </a:defRPr>
            </a:lvl7pPr>
            <a:lvl8pPr lvl="7" algn="l" rtl="0">
              <a:buNone/>
              <a:defRPr>
                <a:solidFill>
                  <a:schemeClr val="dk1"/>
                </a:solidFill>
              </a:defRPr>
            </a:lvl8pPr>
            <a:lvl9pPr lvl="8" algn="l" rtl="0">
              <a:buNone/>
              <a:defRPr>
                <a:solidFill>
                  <a:schemeClr val="dk1"/>
                </a:solidFill>
              </a:defRPr>
            </a:lvl9pPr>
          </a:lstStyle>
          <a:p>
            <a:pPr marL="0" lvl="0" indent="0" algn="l"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pic>
        <p:nvPicPr>
          <p:cNvPr id="87" name="Google Shape;87;p15" descr="logo_blau_RGB_300 ppi.png"/>
          <p:cNvPicPr preferRelativeResize="0"/>
          <p:nvPr/>
        </p:nvPicPr>
        <p:blipFill>
          <a:blip r:embed="rId2">
            <a:alphaModFix/>
          </a:blip>
          <a:stretch>
            <a:fillRect/>
          </a:stretch>
        </p:blipFill>
        <p:spPr>
          <a:xfrm>
            <a:off x="6935375" y="4604413"/>
            <a:ext cx="1855417" cy="194325"/>
          </a:xfrm>
          <a:prstGeom prst="rect">
            <a:avLst/>
          </a:prstGeom>
          <a:noFill/>
          <a:ln>
            <a:noFill/>
          </a:ln>
        </p:spPr>
      </p:pic>
      <p:sp>
        <p:nvSpPr>
          <p:cNvPr id="88" name="Google Shape;88;p15"/>
          <p:cNvSpPr txBox="1">
            <a:spLocks noGrp="1"/>
          </p:cNvSpPr>
          <p:nvPr>
            <p:ph type="sldNum" idx="12"/>
          </p:nvPr>
        </p:nvSpPr>
        <p:spPr>
          <a:xfrm>
            <a:off x="311708" y="4504767"/>
            <a:ext cx="548700" cy="393600"/>
          </a:xfrm>
          <a:prstGeom prst="rect">
            <a:avLst/>
          </a:prstGeom>
        </p:spPr>
        <p:txBody>
          <a:bodyPr spcFirstLastPara="1" wrap="square" lIns="91425" tIns="91425" rIns="91425" bIns="91425" anchor="ctr" anchorCtr="0">
            <a:normAutofit/>
          </a:bodyPr>
          <a:lstStyle>
            <a:lvl1pPr lvl="0" algn="l" rtl="0">
              <a:buNone/>
              <a:defRPr>
                <a:solidFill>
                  <a:schemeClr val="dk1"/>
                </a:solidFill>
              </a:defRPr>
            </a:lvl1pPr>
            <a:lvl2pPr lvl="1" algn="l" rtl="0">
              <a:buNone/>
              <a:defRPr>
                <a:solidFill>
                  <a:schemeClr val="dk1"/>
                </a:solidFill>
              </a:defRPr>
            </a:lvl2pPr>
            <a:lvl3pPr lvl="2" algn="l" rtl="0">
              <a:buNone/>
              <a:defRPr>
                <a:solidFill>
                  <a:schemeClr val="dk1"/>
                </a:solidFill>
              </a:defRPr>
            </a:lvl3pPr>
            <a:lvl4pPr lvl="3" algn="l" rtl="0">
              <a:buNone/>
              <a:defRPr>
                <a:solidFill>
                  <a:schemeClr val="dk1"/>
                </a:solidFill>
              </a:defRPr>
            </a:lvl4pPr>
            <a:lvl5pPr lvl="4" algn="l" rtl="0">
              <a:buNone/>
              <a:defRPr>
                <a:solidFill>
                  <a:schemeClr val="dk1"/>
                </a:solidFill>
              </a:defRPr>
            </a:lvl5pPr>
            <a:lvl6pPr lvl="5" algn="l" rtl="0">
              <a:buNone/>
              <a:defRPr>
                <a:solidFill>
                  <a:schemeClr val="dk1"/>
                </a:solidFill>
              </a:defRPr>
            </a:lvl6pPr>
            <a:lvl7pPr lvl="6" algn="l" rtl="0">
              <a:buNone/>
              <a:defRPr>
                <a:solidFill>
                  <a:schemeClr val="dk1"/>
                </a:solidFill>
              </a:defRPr>
            </a:lvl7pPr>
            <a:lvl8pPr lvl="7" algn="l" rtl="0">
              <a:buNone/>
              <a:defRPr>
                <a:solidFill>
                  <a:schemeClr val="dk1"/>
                </a:solidFill>
              </a:defRPr>
            </a:lvl8pPr>
            <a:lvl9pPr lvl="8" algn="l" rtl="0">
              <a:buNone/>
              <a:defRPr>
                <a:solidFill>
                  <a:schemeClr val="dk1"/>
                </a:solidFill>
              </a:defRPr>
            </a:lvl9pPr>
          </a:lstStyle>
          <a:p>
            <a:pPr marL="0" lvl="0" indent="0" algn="l"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1pPr>
            <a:lvl2pPr lvl="1"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2pPr>
            <a:lvl3pPr lvl="2"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3pPr>
            <a:lvl4pPr lvl="3"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4pPr>
            <a:lvl5pPr lvl="4"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5pPr>
            <a:lvl6pPr lvl="5"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6pPr>
            <a:lvl7pPr lvl="6"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7pPr>
            <a:lvl8pPr lvl="7"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8pPr>
            <a:lvl9pPr lvl="8" rtl="0">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04800" rtl="0">
              <a:lnSpc>
                <a:spcPct val="115000"/>
              </a:lnSpc>
              <a:spcBef>
                <a:spcPts val="0"/>
              </a:spcBef>
              <a:spcAft>
                <a:spcPts val="0"/>
              </a:spcAft>
              <a:buSzPts val="1200"/>
              <a:buFont typeface="Roboto Medium"/>
              <a:buChar char="●"/>
              <a:defRPr sz="1200">
                <a:latin typeface="Roboto Medium"/>
                <a:ea typeface="Roboto Medium"/>
                <a:cs typeface="Roboto Medium"/>
                <a:sym typeface="Roboto Medium"/>
              </a:defRPr>
            </a:lvl1pPr>
            <a:lvl2pPr marL="914400" lvl="1" indent="-304800" rtl="0">
              <a:lnSpc>
                <a:spcPct val="115000"/>
              </a:lnSpc>
              <a:spcBef>
                <a:spcPts val="0"/>
              </a:spcBef>
              <a:spcAft>
                <a:spcPts val="0"/>
              </a:spcAft>
              <a:buSzPts val="1200"/>
              <a:buFont typeface="Roboto"/>
              <a:buChar char="○"/>
              <a:defRPr sz="1200">
                <a:latin typeface="Roboto"/>
                <a:ea typeface="Roboto"/>
                <a:cs typeface="Roboto"/>
                <a:sym typeface="Roboto"/>
              </a:defRPr>
            </a:lvl2pPr>
            <a:lvl3pPr marL="1371600" lvl="2" indent="-304800" rtl="0">
              <a:lnSpc>
                <a:spcPct val="115000"/>
              </a:lnSpc>
              <a:spcBef>
                <a:spcPts val="0"/>
              </a:spcBef>
              <a:spcAft>
                <a:spcPts val="0"/>
              </a:spcAft>
              <a:buSzPts val="1200"/>
              <a:buFont typeface="Roboto Thin"/>
              <a:buChar char="■"/>
              <a:defRPr sz="1200">
                <a:latin typeface="Roboto Thin"/>
                <a:ea typeface="Roboto Thin"/>
                <a:cs typeface="Roboto Thin"/>
                <a:sym typeface="Roboto Thin"/>
              </a:defRPr>
            </a:lvl3pPr>
            <a:lvl4pPr marL="1828800" lvl="3" indent="-304800" rtl="0">
              <a:lnSpc>
                <a:spcPct val="115000"/>
              </a:lnSpc>
              <a:spcBef>
                <a:spcPts val="0"/>
              </a:spcBef>
              <a:spcAft>
                <a:spcPts val="0"/>
              </a:spcAft>
              <a:buSzPts val="1200"/>
              <a:buFont typeface="Roboto Medium"/>
              <a:buChar char="●"/>
              <a:defRPr sz="1200">
                <a:latin typeface="Roboto Medium"/>
                <a:ea typeface="Roboto Medium"/>
                <a:cs typeface="Roboto Medium"/>
                <a:sym typeface="Roboto Medium"/>
              </a:defRPr>
            </a:lvl4pPr>
            <a:lvl5pPr marL="2286000" lvl="4" indent="-304800" rtl="0">
              <a:lnSpc>
                <a:spcPct val="115000"/>
              </a:lnSpc>
              <a:spcBef>
                <a:spcPts val="0"/>
              </a:spcBef>
              <a:spcAft>
                <a:spcPts val="0"/>
              </a:spcAft>
              <a:buSzPts val="1200"/>
              <a:buFont typeface="Roboto"/>
              <a:buChar char="○"/>
              <a:defRPr sz="1200">
                <a:latin typeface="Roboto"/>
                <a:ea typeface="Roboto"/>
                <a:cs typeface="Roboto"/>
                <a:sym typeface="Roboto"/>
              </a:defRPr>
            </a:lvl5pPr>
            <a:lvl6pPr marL="2743200" lvl="5" indent="-304800" rtl="0">
              <a:lnSpc>
                <a:spcPct val="115000"/>
              </a:lnSpc>
              <a:spcBef>
                <a:spcPts val="0"/>
              </a:spcBef>
              <a:spcAft>
                <a:spcPts val="0"/>
              </a:spcAft>
              <a:buSzPts val="1200"/>
              <a:buFont typeface="Roboto Thin"/>
              <a:buChar char="■"/>
              <a:defRPr sz="1200">
                <a:latin typeface="Roboto Thin"/>
                <a:ea typeface="Roboto Thin"/>
                <a:cs typeface="Roboto Thin"/>
                <a:sym typeface="Roboto Thin"/>
              </a:defRPr>
            </a:lvl6pPr>
            <a:lvl7pPr marL="3200400" lvl="6" indent="-304800" rtl="0">
              <a:lnSpc>
                <a:spcPct val="115000"/>
              </a:lnSpc>
              <a:spcBef>
                <a:spcPts val="0"/>
              </a:spcBef>
              <a:spcAft>
                <a:spcPts val="0"/>
              </a:spcAft>
              <a:buSzPts val="1200"/>
              <a:buFont typeface="Roboto Medium"/>
              <a:buChar char="●"/>
              <a:defRPr sz="1200">
                <a:latin typeface="Roboto Medium"/>
                <a:ea typeface="Roboto Medium"/>
                <a:cs typeface="Roboto Medium"/>
                <a:sym typeface="Roboto Medium"/>
              </a:defRPr>
            </a:lvl7pPr>
            <a:lvl8pPr marL="3657600" lvl="7" indent="-304800" rtl="0">
              <a:lnSpc>
                <a:spcPct val="115000"/>
              </a:lnSpc>
              <a:spcBef>
                <a:spcPts val="0"/>
              </a:spcBef>
              <a:spcAft>
                <a:spcPts val="0"/>
              </a:spcAft>
              <a:buSzPts val="1200"/>
              <a:buFont typeface="Roboto"/>
              <a:buChar char="○"/>
              <a:defRPr sz="1200">
                <a:latin typeface="Roboto"/>
                <a:ea typeface="Roboto"/>
                <a:cs typeface="Roboto"/>
                <a:sym typeface="Roboto"/>
              </a:defRPr>
            </a:lvl8pPr>
            <a:lvl9pPr marL="4114800" lvl="8" indent="-304800" rtl="0">
              <a:lnSpc>
                <a:spcPct val="115000"/>
              </a:lnSpc>
              <a:spcBef>
                <a:spcPts val="0"/>
              </a:spcBef>
              <a:spcAft>
                <a:spcPts val="0"/>
              </a:spcAft>
              <a:buSzPts val="1200"/>
              <a:buFont typeface="Roboto Thin"/>
              <a:buChar char="■"/>
              <a:defRPr sz="1200">
                <a:latin typeface="Roboto Thin"/>
                <a:ea typeface="Roboto Thin"/>
                <a:cs typeface="Roboto Thin"/>
                <a:sym typeface="Roboto Thi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7" r:id="rId5"/>
    <p:sldLayoutId id="2147483658" r:id="rId6"/>
    <p:sldLayoutId id="2147483659" r:id="rId7"/>
    <p:sldLayoutId id="2147483660" r:id="rId8"/>
    <p:sldLayoutId id="2147483661"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esds.co.in/"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github.com/Megakuul/api.gehege.ch" TargetMode="External"/><Relationship Id="rId4" Type="http://schemas.openxmlformats.org/officeDocument/2006/relationships/hyperlink" Target="https://cloud.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201705" y="1335857"/>
            <a:ext cx="6519406" cy="93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800" dirty="0">
                <a:solidFill>
                  <a:srgbClr val="FFFFFF"/>
                </a:solidFill>
                <a:latin typeface="Roboto Medium"/>
                <a:ea typeface="Roboto Medium"/>
                <a:cs typeface="Roboto Medium"/>
                <a:sym typeface="Roboto Medium"/>
              </a:rPr>
              <a:t>Cloud Computing</a:t>
            </a:r>
            <a:endParaRPr dirty="0"/>
          </a:p>
        </p:txBody>
      </p:sp>
      <p:sp>
        <p:nvSpPr>
          <p:cNvPr id="107" name="Google Shape;107;p18"/>
          <p:cNvSpPr txBox="1">
            <a:spLocks noGrp="1"/>
          </p:cNvSpPr>
          <p:nvPr>
            <p:ph type="subTitle" idx="1"/>
          </p:nvPr>
        </p:nvSpPr>
        <p:spPr>
          <a:xfrm>
            <a:off x="3086101" y="2257675"/>
            <a:ext cx="5033506"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CH" sz="2800" dirty="0"/>
              <a:t>Google Cloud</a:t>
            </a:r>
            <a:endParaRPr sz="2800" dirty="0"/>
          </a:p>
        </p:txBody>
      </p:sp>
      <p:sp>
        <p:nvSpPr>
          <p:cNvPr id="2" name="Textfeld 1">
            <a:extLst>
              <a:ext uri="{FF2B5EF4-FFF2-40B4-BE49-F238E27FC236}">
                <a16:creationId xmlns:a16="http://schemas.microsoft.com/office/drawing/2014/main" id="{3FE6CFD5-F336-653C-3E1E-1A58EC155471}"/>
              </a:ext>
            </a:extLst>
          </p:cNvPr>
          <p:cNvSpPr txBox="1"/>
          <p:nvPr/>
        </p:nvSpPr>
        <p:spPr>
          <a:xfrm>
            <a:off x="201705" y="4627294"/>
            <a:ext cx="1176925" cy="307777"/>
          </a:xfrm>
          <a:prstGeom prst="rect">
            <a:avLst/>
          </a:prstGeom>
          <a:noFill/>
        </p:spPr>
        <p:txBody>
          <a:bodyPr wrap="none" rtlCol="0">
            <a:spAutoFit/>
          </a:bodyPr>
          <a:lstStyle/>
          <a:p>
            <a:r>
              <a:rPr lang="de-CH" dirty="0">
                <a:solidFill>
                  <a:schemeClr val="bg1"/>
                </a:solidFill>
                <a:latin typeface="Roboto Thin" panose="02000000000000000000" pitchFamily="2" charset="0"/>
                <a:ea typeface="Roboto Thin" panose="02000000000000000000" pitchFamily="2" charset="0"/>
              </a:rPr>
              <a:t>Linus Moser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r>
              <a:rPr lang="de-DE" dirty="0"/>
              <a:t>Google Cloud – Microservices (3/3)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DE" dirty="0"/>
              <a:t>Microservices</a:t>
            </a:r>
          </a:p>
          <a:p>
            <a:pPr marL="171450" indent="-171450">
              <a:lnSpc>
                <a:spcPct val="114999"/>
              </a:lnSpc>
              <a:spcAft>
                <a:spcPts val="1200"/>
              </a:spcAft>
            </a:pPr>
            <a:r>
              <a:rPr lang="de-DE" dirty="0"/>
              <a:t>Cloud IAM</a:t>
            </a:r>
          </a:p>
          <a:p>
            <a:pPr marL="171450" indent="-171450">
              <a:lnSpc>
                <a:spcPct val="114999"/>
              </a:lnSpc>
              <a:spcAft>
                <a:spcPts val="1200"/>
              </a:spcAft>
            </a:pPr>
            <a:r>
              <a:rPr lang="de-DE" dirty="0"/>
              <a:t>Cloud Run</a:t>
            </a:r>
          </a:p>
          <a:p>
            <a:pPr marL="171450" indent="-171450">
              <a:lnSpc>
                <a:spcPct val="114999"/>
              </a:lnSpc>
              <a:spcAft>
                <a:spcPts val="1200"/>
              </a:spcAft>
            </a:pPr>
            <a:r>
              <a:rPr lang="de-DE" dirty="0"/>
              <a:t>Cloud SQL</a:t>
            </a:r>
          </a:p>
        </p:txBody>
      </p:sp>
      <p:pic>
        <p:nvPicPr>
          <p:cNvPr id="2" name="Grafik 2">
            <a:extLst>
              <a:ext uri="{FF2B5EF4-FFF2-40B4-BE49-F238E27FC236}">
                <a16:creationId xmlns:a16="http://schemas.microsoft.com/office/drawing/2014/main" id="{85A04639-0A11-E59A-9DB4-4CBFD6BAF340}"/>
              </a:ext>
            </a:extLst>
          </p:cNvPr>
          <p:cNvPicPr>
            <a:picLocks noChangeAspect="1"/>
          </p:cNvPicPr>
          <p:nvPr/>
        </p:nvPicPr>
        <p:blipFill>
          <a:blip r:embed="rId3"/>
          <a:stretch>
            <a:fillRect/>
          </a:stretch>
        </p:blipFill>
        <p:spPr>
          <a:xfrm>
            <a:off x="6781800" y="1101090"/>
            <a:ext cx="1668780" cy="1668780"/>
          </a:xfrm>
          <a:prstGeom prst="rect">
            <a:avLst/>
          </a:prstGeom>
        </p:spPr>
      </p:pic>
      <p:pic>
        <p:nvPicPr>
          <p:cNvPr id="3" name="Grafik 3">
            <a:extLst>
              <a:ext uri="{FF2B5EF4-FFF2-40B4-BE49-F238E27FC236}">
                <a16:creationId xmlns:a16="http://schemas.microsoft.com/office/drawing/2014/main" id="{B6EB24A3-AE1C-909A-83C1-1C9FC668B8CA}"/>
              </a:ext>
            </a:extLst>
          </p:cNvPr>
          <p:cNvPicPr>
            <a:picLocks noChangeAspect="1"/>
          </p:cNvPicPr>
          <p:nvPr/>
        </p:nvPicPr>
        <p:blipFill>
          <a:blip r:embed="rId4"/>
          <a:stretch>
            <a:fillRect/>
          </a:stretch>
        </p:blipFill>
        <p:spPr>
          <a:xfrm>
            <a:off x="4998720" y="2419350"/>
            <a:ext cx="1508760" cy="1485900"/>
          </a:xfrm>
          <a:prstGeom prst="rect">
            <a:avLst/>
          </a:prstGeom>
        </p:spPr>
      </p:pic>
      <p:pic>
        <p:nvPicPr>
          <p:cNvPr id="4" name="Grafik 4">
            <a:extLst>
              <a:ext uri="{FF2B5EF4-FFF2-40B4-BE49-F238E27FC236}">
                <a16:creationId xmlns:a16="http://schemas.microsoft.com/office/drawing/2014/main" id="{86A111E7-20E7-1AA9-58D9-1D4CD806A2B1}"/>
              </a:ext>
            </a:extLst>
          </p:cNvPr>
          <p:cNvPicPr>
            <a:picLocks noChangeAspect="1"/>
          </p:cNvPicPr>
          <p:nvPr/>
        </p:nvPicPr>
        <p:blipFill>
          <a:blip r:embed="rId5"/>
          <a:stretch>
            <a:fillRect/>
          </a:stretch>
        </p:blipFill>
        <p:spPr>
          <a:xfrm>
            <a:off x="3589020" y="1036320"/>
            <a:ext cx="2743200" cy="1440180"/>
          </a:xfrm>
          <a:prstGeom prst="rect">
            <a:avLst/>
          </a:prstGeom>
        </p:spPr>
      </p:pic>
    </p:spTree>
    <p:extLst>
      <p:ext uri="{BB962C8B-B14F-4D97-AF65-F5344CB8AC3E}">
        <p14:creationId xmlns:p14="http://schemas.microsoft.com/office/powerpoint/2010/main" val="73269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1700" y="1141263"/>
            <a:ext cx="8520600" cy="93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solidFill>
                  <a:srgbClr val="FFFFFF"/>
                </a:solidFill>
              </a:rPr>
              <a:t>Example</a:t>
            </a:r>
            <a:endParaRPr dirty="0"/>
          </a:p>
        </p:txBody>
      </p:sp>
      <p:sp>
        <p:nvSpPr>
          <p:cNvPr id="3" name="Google Shape;107;p18">
            <a:extLst>
              <a:ext uri="{FF2B5EF4-FFF2-40B4-BE49-F238E27FC236}">
                <a16:creationId xmlns:a16="http://schemas.microsoft.com/office/drawing/2014/main" id="{50E631FE-CCE5-F608-A6E4-CBC986D31BC9}"/>
              </a:ext>
            </a:extLst>
          </p:cNvPr>
          <p:cNvSpPr txBox="1">
            <a:spLocks noGrp="1"/>
          </p:cNvSpPr>
          <p:nvPr>
            <p:ph type="subTitle" idx="1"/>
          </p:nvPr>
        </p:nvSpPr>
        <p:spPr>
          <a:xfrm>
            <a:off x="3093721" y="2173855"/>
            <a:ext cx="5033506" cy="792600"/>
          </a:xfrm>
          <a:prstGeom prst="rect">
            <a:avLst/>
          </a:prstGeom>
        </p:spPr>
        <p:txBody>
          <a:bodyPr spcFirstLastPara="1" wrap="square" lIns="91425" tIns="91425" rIns="91425" bIns="91425" anchor="t" anchorCtr="0">
            <a:normAutofit/>
          </a:bodyPr>
          <a:lstStyle/>
          <a:p>
            <a:pPr marL="0" indent="0" algn="ctr"/>
            <a:r>
              <a:rPr lang="de-CH" sz="2800" dirty="0" err="1"/>
              <a:t>Dinosaur</a:t>
            </a:r>
            <a:r>
              <a:rPr lang="de-CH" sz="2800" dirty="0"/>
              <a:t> API</a:t>
            </a:r>
          </a:p>
        </p:txBody>
      </p:sp>
    </p:spTree>
    <p:extLst>
      <p:ext uri="{BB962C8B-B14F-4D97-AF65-F5344CB8AC3E}">
        <p14:creationId xmlns:p14="http://schemas.microsoft.com/office/powerpoint/2010/main" val="236050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r>
              <a:rPr lang="de-DE" dirty="0" err="1"/>
              <a:t>Dinosaur</a:t>
            </a:r>
            <a:r>
              <a:rPr lang="de-DE" dirty="0"/>
              <a:t> API – </a:t>
            </a:r>
            <a:r>
              <a:rPr lang="de-DE" dirty="0" err="1"/>
              <a:t>Overview</a:t>
            </a:r>
            <a:r>
              <a:rPr lang="de-DE" dirty="0"/>
              <a:t> (1/3)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CH" dirty="0"/>
              <a:t>Goal</a:t>
            </a:r>
          </a:p>
          <a:p>
            <a:pPr marL="171450" indent="-171450">
              <a:lnSpc>
                <a:spcPct val="114999"/>
              </a:lnSpc>
              <a:spcAft>
                <a:spcPts val="1200"/>
              </a:spcAft>
            </a:pPr>
            <a:r>
              <a:rPr lang="de-CH" dirty="0" err="1"/>
              <a:t>Function</a:t>
            </a:r>
            <a:r>
              <a:rPr lang="de-CH" dirty="0"/>
              <a:t> </a:t>
            </a:r>
            <a:r>
              <a:rPr lang="de-CH" dirty="0" err="1"/>
              <a:t>as</a:t>
            </a:r>
            <a:r>
              <a:rPr lang="de-CH" dirty="0"/>
              <a:t> a </a:t>
            </a:r>
            <a:r>
              <a:rPr lang="de-CH" dirty="0" err="1"/>
              <a:t>service</a:t>
            </a:r>
            <a:r>
              <a:rPr lang="de-CH" dirty="0"/>
              <a:t> (</a:t>
            </a:r>
            <a:r>
              <a:rPr lang="de-CH" dirty="0" err="1"/>
              <a:t>FaaS</a:t>
            </a:r>
            <a:r>
              <a:rPr lang="de-CH" dirty="0"/>
              <a:t>)</a:t>
            </a:r>
          </a:p>
          <a:p>
            <a:pPr marL="171450" indent="-171450">
              <a:lnSpc>
                <a:spcPct val="114999"/>
              </a:lnSpc>
              <a:spcAft>
                <a:spcPts val="1200"/>
              </a:spcAft>
            </a:pPr>
            <a:r>
              <a:rPr lang="de-CH" dirty="0"/>
              <a:t>Microservices</a:t>
            </a:r>
          </a:p>
          <a:p>
            <a:pPr marL="171450" indent="-171450">
              <a:lnSpc>
                <a:spcPct val="114999"/>
              </a:lnSpc>
              <a:spcAft>
                <a:spcPts val="1200"/>
              </a:spcAft>
            </a:pPr>
            <a:r>
              <a:rPr lang="de-CH" dirty="0"/>
              <a:t>Technologys</a:t>
            </a:r>
          </a:p>
        </p:txBody>
      </p:sp>
      <p:pic>
        <p:nvPicPr>
          <p:cNvPr id="2" name="Grafik 3">
            <a:extLst>
              <a:ext uri="{FF2B5EF4-FFF2-40B4-BE49-F238E27FC236}">
                <a16:creationId xmlns:a16="http://schemas.microsoft.com/office/drawing/2014/main" id="{A266B8E0-CB66-86D4-27F4-C872328C7BF9}"/>
              </a:ext>
            </a:extLst>
          </p:cNvPr>
          <p:cNvPicPr>
            <a:picLocks noChangeAspect="1"/>
          </p:cNvPicPr>
          <p:nvPr/>
        </p:nvPicPr>
        <p:blipFill>
          <a:blip r:embed="rId3"/>
          <a:stretch>
            <a:fillRect/>
          </a:stretch>
        </p:blipFill>
        <p:spPr>
          <a:xfrm>
            <a:off x="6172200" y="1359408"/>
            <a:ext cx="1623060" cy="1007364"/>
          </a:xfrm>
          <a:prstGeom prst="rect">
            <a:avLst/>
          </a:prstGeom>
        </p:spPr>
      </p:pic>
      <p:pic>
        <p:nvPicPr>
          <p:cNvPr id="4" name="Grafik 4">
            <a:extLst>
              <a:ext uri="{FF2B5EF4-FFF2-40B4-BE49-F238E27FC236}">
                <a16:creationId xmlns:a16="http://schemas.microsoft.com/office/drawing/2014/main" id="{6C6187E9-C13F-3FC3-7CB5-E11FEC3B5C76}"/>
              </a:ext>
            </a:extLst>
          </p:cNvPr>
          <p:cNvPicPr>
            <a:picLocks noChangeAspect="1"/>
          </p:cNvPicPr>
          <p:nvPr/>
        </p:nvPicPr>
        <p:blipFill>
          <a:blip r:embed="rId4"/>
          <a:stretch>
            <a:fillRect/>
          </a:stretch>
        </p:blipFill>
        <p:spPr>
          <a:xfrm>
            <a:off x="4320540" y="2715056"/>
            <a:ext cx="2743200" cy="1024028"/>
          </a:xfrm>
          <a:prstGeom prst="rect">
            <a:avLst/>
          </a:prstGeom>
        </p:spPr>
      </p:pic>
      <p:grpSp>
        <p:nvGrpSpPr>
          <p:cNvPr id="8" name="Gruppieren 7">
            <a:extLst>
              <a:ext uri="{FF2B5EF4-FFF2-40B4-BE49-F238E27FC236}">
                <a16:creationId xmlns:a16="http://schemas.microsoft.com/office/drawing/2014/main" id="{6CFD25C1-C11C-335E-88D1-8F8DBF20C600}"/>
              </a:ext>
            </a:extLst>
          </p:cNvPr>
          <p:cNvGrpSpPr/>
          <p:nvPr/>
        </p:nvGrpSpPr>
        <p:grpSpPr>
          <a:xfrm>
            <a:off x="3543300" y="1322070"/>
            <a:ext cx="2026920" cy="1043940"/>
            <a:chOff x="3017520" y="1192530"/>
            <a:chExt cx="2682240" cy="1394460"/>
          </a:xfrm>
        </p:grpSpPr>
        <p:pic>
          <p:nvPicPr>
            <p:cNvPr id="6" name="Grafik 6">
              <a:extLst>
                <a:ext uri="{FF2B5EF4-FFF2-40B4-BE49-F238E27FC236}">
                  <a16:creationId xmlns:a16="http://schemas.microsoft.com/office/drawing/2014/main" id="{B4364E11-5BEF-06F7-8193-036E1B6720A1}"/>
                </a:ext>
              </a:extLst>
            </p:cNvPr>
            <p:cNvPicPr>
              <a:picLocks noChangeAspect="1"/>
            </p:cNvPicPr>
            <p:nvPr/>
          </p:nvPicPr>
          <p:blipFill>
            <a:blip r:embed="rId5"/>
            <a:stretch>
              <a:fillRect/>
            </a:stretch>
          </p:blipFill>
          <p:spPr>
            <a:xfrm>
              <a:off x="4305300" y="1192530"/>
              <a:ext cx="1394460" cy="1394460"/>
            </a:xfrm>
            <a:prstGeom prst="rect">
              <a:avLst/>
            </a:prstGeom>
          </p:spPr>
        </p:pic>
        <p:pic>
          <p:nvPicPr>
            <p:cNvPr id="7" name="Grafik 7">
              <a:extLst>
                <a:ext uri="{FF2B5EF4-FFF2-40B4-BE49-F238E27FC236}">
                  <a16:creationId xmlns:a16="http://schemas.microsoft.com/office/drawing/2014/main" id="{EDC25315-056E-E26F-277A-9163D9348D1A}"/>
                </a:ext>
              </a:extLst>
            </p:cNvPr>
            <p:cNvPicPr>
              <a:picLocks noChangeAspect="1"/>
            </p:cNvPicPr>
            <p:nvPr/>
          </p:nvPicPr>
          <p:blipFill>
            <a:blip r:embed="rId6"/>
            <a:stretch>
              <a:fillRect/>
            </a:stretch>
          </p:blipFill>
          <p:spPr>
            <a:xfrm>
              <a:off x="3017520" y="1378268"/>
              <a:ext cx="1318260" cy="1099185"/>
            </a:xfrm>
            <a:prstGeom prst="rect">
              <a:avLst/>
            </a:prstGeom>
          </p:spPr>
        </p:pic>
      </p:grpSp>
    </p:spTree>
    <p:extLst>
      <p:ext uri="{BB962C8B-B14F-4D97-AF65-F5344CB8AC3E}">
        <p14:creationId xmlns:p14="http://schemas.microsoft.com/office/powerpoint/2010/main" val="158947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r>
              <a:rPr lang="de-DE" dirty="0" err="1"/>
              <a:t>Dinosaur</a:t>
            </a:r>
            <a:r>
              <a:rPr lang="de-DE" dirty="0"/>
              <a:t> API – </a:t>
            </a:r>
            <a:r>
              <a:rPr lang="de-DE" dirty="0" err="1"/>
              <a:t>Infrastructur</a:t>
            </a:r>
            <a:r>
              <a:rPr lang="de-DE" dirty="0"/>
              <a:t> </a:t>
            </a:r>
            <a:r>
              <a:rPr lang="de-DE" dirty="0" err="1"/>
              <a:t>overview</a:t>
            </a:r>
            <a:r>
              <a:rPr lang="de-DE" dirty="0"/>
              <a:t> (2/3)</a:t>
            </a:r>
            <a:endParaRPr dirty="0"/>
          </a:p>
        </p:txBody>
      </p:sp>
      <p:pic>
        <p:nvPicPr>
          <p:cNvPr id="11" name="Grafik 11">
            <a:extLst>
              <a:ext uri="{FF2B5EF4-FFF2-40B4-BE49-F238E27FC236}">
                <a16:creationId xmlns:a16="http://schemas.microsoft.com/office/drawing/2014/main" id="{04D97C32-B9A4-6BE0-B085-55ED1CC2AA29}"/>
              </a:ext>
            </a:extLst>
          </p:cNvPr>
          <p:cNvPicPr>
            <a:picLocks noChangeAspect="1"/>
          </p:cNvPicPr>
          <p:nvPr/>
        </p:nvPicPr>
        <p:blipFill>
          <a:blip r:embed="rId3"/>
          <a:stretch>
            <a:fillRect/>
          </a:stretch>
        </p:blipFill>
        <p:spPr>
          <a:xfrm>
            <a:off x="563478" y="1106964"/>
            <a:ext cx="6452937" cy="3841968"/>
          </a:xfrm>
          <a:prstGeom prst="rect">
            <a:avLst/>
          </a:prstGeom>
        </p:spPr>
      </p:pic>
    </p:spTree>
    <p:extLst>
      <p:ext uri="{BB962C8B-B14F-4D97-AF65-F5344CB8AC3E}">
        <p14:creationId xmlns:p14="http://schemas.microsoft.com/office/powerpoint/2010/main" val="153247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r>
              <a:rPr lang="de-DE" dirty="0" err="1"/>
              <a:t>Dinosaur</a:t>
            </a:r>
            <a:r>
              <a:rPr lang="de-DE" dirty="0"/>
              <a:t> API – Preview (1/3)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CH" dirty="0"/>
              <a:t>Simple web interface</a:t>
            </a:r>
          </a:p>
          <a:p>
            <a:pPr marL="171450" indent="-171450">
              <a:lnSpc>
                <a:spcPct val="114999"/>
              </a:lnSpc>
              <a:spcAft>
                <a:spcPts val="1200"/>
              </a:spcAft>
            </a:pPr>
            <a:r>
              <a:rPr lang="de-CH" dirty="0" err="1"/>
              <a:t>Visit</a:t>
            </a:r>
            <a:r>
              <a:rPr lang="de-CH" dirty="0"/>
              <a:t> web interface: </a:t>
            </a:r>
            <a:r>
              <a:rPr lang="de-CH" b="1" dirty="0"/>
              <a:t>api.gehege.ch</a:t>
            </a:r>
            <a:endParaRPr lang="de-CH" dirty="0"/>
          </a:p>
          <a:p>
            <a:pPr marL="171450" indent="-171450">
              <a:lnSpc>
                <a:spcPct val="114999"/>
              </a:lnSpc>
              <a:spcAft>
                <a:spcPts val="1200"/>
              </a:spcAft>
            </a:pPr>
            <a:r>
              <a:rPr lang="de-CH" dirty="0"/>
              <a:t>Use API </a:t>
            </a:r>
            <a:r>
              <a:rPr lang="de-CH" dirty="0" err="1"/>
              <a:t>directly</a:t>
            </a:r>
            <a:r>
              <a:rPr lang="de-CH" dirty="0"/>
              <a:t>: </a:t>
            </a:r>
            <a:r>
              <a:rPr lang="de-CH" b="1" dirty="0"/>
              <a:t>api.gehege.ch/[</a:t>
            </a:r>
            <a:r>
              <a:rPr lang="de-CH" b="1" dirty="0" err="1"/>
              <a:t>api</a:t>
            </a:r>
            <a:r>
              <a:rPr lang="de-CH" b="1" dirty="0"/>
              <a:t>-parameters]</a:t>
            </a:r>
          </a:p>
          <a:p>
            <a:pPr marL="171450" indent="-171450">
              <a:lnSpc>
                <a:spcPct val="114999"/>
              </a:lnSpc>
              <a:spcAft>
                <a:spcPts val="1200"/>
              </a:spcAft>
            </a:pPr>
            <a:r>
              <a:rPr lang="de-CH" dirty="0"/>
              <a:t>About</a:t>
            </a:r>
            <a:endParaRPr lang="de-CH" b="1" dirty="0"/>
          </a:p>
        </p:txBody>
      </p:sp>
      <p:pic>
        <p:nvPicPr>
          <p:cNvPr id="2" name="Grafik 3">
            <a:extLst>
              <a:ext uri="{FF2B5EF4-FFF2-40B4-BE49-F238E27FC236}">
                <a16:creationId xmlns:a16="http://schemas.microsoft.com/office/drawing/2014/main" id="{D9000E2A-4CA7-E674-790C-E46110854891}"/>
              </a:ext>
            </a:extLst>
          </p:cNvPr>
          <p:cNvPicPr>
            <a:picLocks noChangeAspect="1"/>
          </p:cNvPicPr>
          <p:nvPr/>
        </p:nvPicPr>
        <p:blipFill>
          <a:blip r:embed="rId3"/>
          <a:stretch>
            <a:fillRect/>
          </a:stretch>
        </p:blipFill>
        <p:spPr>
          <a:xfrm>
            <a:off x="7299960" y="2541270"/>
            <a:ext cx="1143000" cy="1150620"/>
          </a:xfrm>
          <a:prstGeom prst="rect">
            <a:avLst/>
          </a:prstGeom>
        </p:spPr>
      </p:pic>
    </p:spTree>
    <p:extLst>
      <p:ext uri="{BB962C8B-B14F-4D97-AF65-F5344CB8AC3E}">
        <p14:creationId xmlns:p14="http://schemas.microsoft.com/office/powerpoint/2010/main" val="139518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1700" y="1141263"/>
            <a:ext cx="8520600" cy="93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Conclusion</a:t>
            </a:r>
          </a:p>
        </p:txBody>
      </p:sp>
    </p:spTree>
    <p:extLst>
      <p:ext uri="{BB962C8B-B14F-4D97-AF65-F5344CB8AC3E}">
        <p14:creationId xmlns:p14="http://schemas.microsoft.com/office/powerpoint/2010/main" val="150994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r>
              <a:rPr lang="de-DE" dirty="0" err="1"/>
              <a:t>Conclusion</a:t>
            </a:r>
            <a:r>
              <a:rPr lang="de-DE" dirty="0"/>
              <a:t> (1/1)</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DE" dirty="0"/>
              <a:t>Cloud Computing</a:t>
            </a:r>
          </a:p>
          <a:p>
            <a:pPr marL="171450" indent="-171450">
              <a:lnSpc>
                <a:spcPct val="114999"/>
              </a:lnSpc>
              <a:spcAft>
                <a:spcPts val="1200"/>
              </a:spcAft>
            </a:pPr>
            <a:r>
              <a:rPr lang="de-DE" dirty="0"/>
              <a:t>Google Cloud</a:t>
            </a:r>
          </a:p>
          <a:p>
            <a:pPr marL="171450" indent="-171450">
              <a:lnSpc>
                <a:spcPct val="114999"/>
              </a:lnSpc>
              <a:spcAft>
                <a:spcPts val="1200"/>
              </a:spcAft>
            </a:pPr>
            <a:r>
              <a:rPr lang="de-DE" dirty="0"/>
              <a:t>Microservices</a:t>
            </a:r>
          </a:p>
          <a:p>
            <a:pPr marL="171450" indent="-171450">
              <a:spcAft>
                <a:spcPts val="1200"/>
              </a:spcAft>
            </a:pPr>
            <a:endParaRPr lang="de-DE" dirty="0"/>
          </a:p>
        </p:txBody>
      </p:sp>
    </p:spTree>
    <p:extLst>
      <p:ext uri="{BB962C8B-B14F-4D97-AF65-F5344CB8AC3E}">
        <p14:creationId xmlns:p14="http://schemas.microsoft.com/office/powerpoint/2010/main" val="236012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C8D"/>
        </a:solidFill>
        <a:effectLst/>
      </p:bgPr>
    </p:bg>
    <p:spTree>
      <p:nvGrpSpPr>
        <p:cNvPr id="1" name="Shape 238"/>
        <p:cNvGrpSpPr/>
        <p:nvPr/>
      </p:nvGrpSpPr>
      <p:grpSpPr>
        <a:xfrm>
          <a:off x="0" y="0"/>
          <a:ext cx="0" cy="0"/>
          <a:chOff x="0" y="0"/>
          <a:chExt cx="0" cy="0"/>
        </a:xfrm>
      </p:grpSpPr>
      <p:sp>
        <p:nvSpPr>
          <p:cNvPr id="240" name="Google Shape;240;p34"/>
          <p:cNvSpPr txBox="1">
            <a:spLocks noGrp="1"/>
          </p:cNvSpPr>
          <p:nvPr>
            <p:ph type="ctrTitle"/>
          </p:nvPr>
        </p:nvSpPr>
        <p:spPr>
          <a:xfrm>
            <a:off x="357420" y="1712315"/>
            <a:ext cx="8520600" cy="930000"/>
          </a:xfrm>
          <a:prstGeom prst="rect">
            <a:avLst/>
          </a:prstGeom>
        </p:spPr>
        <p:txBody>
          <a:bodyPr spcFirstLastPara="1" wrap="square" lIns="91425" tIns="91425" rIns="91425" bIns="91425" anchor="t" anchorCtr="0">
            <a:normAutofit/>
          </a:bodyPr>
          <a:lstStyle/>
          <a:p>
            <a:r>
              <a:rPr lang="en-GB" dirty="0"/>
              <a:t>Thank you for your attention</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DE" dirty="0"/>
              <a:t>Sources</a:t>
            </a:r>
            <a:endParaRPr dirty="0"/>
          </a:p>
        </p:txBody>
      </p:sp>
      <p:sp>
        <p:nvSpPr>
          <p:cNvPr id="119" name="Google Shape;119;p20"/>
          <p:cNvSpPr txBox="1">
            <a:spLocks noGrp="1"/>
          </p:cNvSpPr>
          <p:nvPr>
            <p:ph type="body" idx="1"/>
          </p:nvPr>
        </p:nvSpPr>
        <p:spPr>
          <a:xfrm>
            <a:off x="311700" y="1477225"/>
            <a:ext cx="8488800" cy="2297850"/>
          </a:xfrm>
          <a:prstGeom prst="rect">
            <a:avLst/>
          </a:prstGeom>
        </p:spPr>
        <p:txBody>
          <a:bodyPr spcFirstLastPara="1" wrap="square" lIns="91425" tIns="91425" rIns="91425" bIns="91425" anchor="t" anchorCtr="0">
            <a:normAutofit/>
          </a:bodyPr>
          <a:lstStyle/>
          <a:p>
            <a:pPr marL="285750" indent="-285750">
              <a:spcAft>
                <a:spcPts val="1200"/>
              </a:spcAft>
            </a:pPr>
            <a:r>
              <a:rPr lang="de-CH" dirty="0"/>
              <a:t>https://en.wikipedia.org/wiki/Cloud_computing/</a:t>
            </a:r>
          </a:p>
          <a:p>
            <a:pPr marL="285750" indent="-285750">
              <a:spcAft>
                <a:spcPts val="1200"/>
              </a:spcAft>
            </a:pPr>
            <a:r>
              <a:rPr lang="de-CH" dirty="0">
                <a:hlinkClick r:id="rId3"/>
              </a:rPr>
              <a:t>https://www.esds.co.in/</a:t>
            </a:r>
            <a:endParaRPr lang="de-CH" dirty="0"/>
          </a:p>
          <a:p>
            <a:pPr marL="285750" indent="-285750">
              <a:spcAft>
                <a:spcPts val="1200"/>
              </a:spcAft>
            </a:pPr>
            <a:r>
              <a:rPr lang="de-CH" dirty="0">
                <a:hlinkClick r:id="rId4"/>
              </a:rPr>
              <a:t>https://cloud.google.com/</a:t>
            </a:r>
            <a:endParaRPr lang="de-CH" dirty="0"/>
          </a:p>
          <a:p>
            <a:pPr marL="285750" indent="-285750">
              <a:lnSpc>
                <a:spcPct val="114999"/>
              </a:lnSpc>
              <a:spcAft>
                <a:spcPts val="1200"/>
              </a:spcAft>
            </a:pPr>
            <a:r>
              <a:rPr lang="de-CH" dirty="0" err="1"/>
              <a:t>Dinosaur</a:t>
            </a:r>
            <a:r>
              <a:rPr lang="de-CH" dirty="0"/>
              <a:t> API </a:t>
            </a:r>
            <a:r>
              <a:rPr lang="de-CH" dirty="0" err="1"/>
              <a:t>Github</a:t>
            </a:r>
            <a:r>
              <a:rPr lang="de-CH" dirty="0"/>
              <a:t>: </a:t>
            </a:r>
            <a:r>
              <a:rPr lang="de-DE" dirty="0"/>
              <a:t> </a:t>
            </a:r>
            <a:r>
              <a:rPr lang="de-DE" dirty="0">
                <a:hlinkClick r:id="rId5"/>
              </a:rPr>
              <a:t>https://github.com/Megakuul/api.gehege.ch</a:t>
            </a:r>
          </a:p>
        </p:txBody>
      </p:sp>
    </p:spTree>
    <p:extLst>
      <p:ext uri="{BB962C8B-B14F-4D97-AF65-F5344CB8AC3E}">
        <p14:creationId xmlns:p14="http://schemas.microsoft.com/office/powerpoint/2010/main" val="35610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C8D"/>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64100" y="896975"/>
            <a:ext cx="8520600" cy="841800"/>
          </a:xfrm>
          <a:prstGeom prst="rect">
            <a:avLst/>
          </a:prstGeom>
        </p:spPr>
        <p:txBody>
          <a:bodyPr spcFirstLastPara="1" wrap="square" lIns="91425" tIns="91425" rIns="91425" bIns="91425" anchor="t" anchorCtr="0">
            <a:normAutofit/>
          </a:bodyPr>
          <a:lstStyle/>
          <a:p>
            <a:r>
              <a:rPr lang="en-GB" dirty="0"/>
              <a:t>Table of Contents</a:t>
            </a:r>
            <a:endParaRPr lang="de-DE" dirty="0"/>
          </a:p>
        </p:txBody>
      </p:sp>
      <p:sp>
        <p:nvSpPr>
          <p:cNvPr id="113" name="Google Shape;113;p19"/>
          <p:cNvSpPr txBox="1">
            <a:spLocks noGrp="1"/>
          </p:cNvSpPr>
          <p:nvPr>
            <p:ph type="body" idx="1"/>
          </p:nvPr>
        </p:nvSpPr>
        <p:spPr>
          <a:xfrm>
            <a:off x="464100" y="1637850"/>
            <a:ext cx="8336400" cy="2363100"/>
          </a:xfrm>
          <a:prstGeom prst="rect">
            <a:avLst/>
          </a:prstGeom>
        </p:spPr>
        <p:txBody>
          <a:bodyPr spcFirstLastPara="1" wrap="square" lIns="91425" tIns="91425" rIns="91425" bIns="91425" anchor="t" anchorCtr="0">
            <a:normAutofit/>
          </a:bodyPr>
          <a:lstStyle/>
          <a:p>
            <a:pPr marL="171450" indent="-171450">
              <a:spcAft>
                <a:spcPts val="1200"/>
              </a:spcAft>
            </a:pPr>
            <a:r>
              <a:rPr lang="en-US" dirty="0"/>
              <a:t>Cloud Overview</a:t>
            </a:r>
          </a:p>
          <a:p>
            <a:pPr marL="171450" indent="-171450">
              <a:spcAft>
                <a:spcPts val="1200"/>
              </a:spcAft>
            </a:pPr>
            <a:r>
              <a:rPr lang="en-US" dirty="0"/>
              <a:t>Google Cloud</a:t>
            </a:r>
          </a:p>
          <a:p>
            <a:pPr marL="171450" indent="-171450">
              <a:spcAft>
                <a:spcPts val="1200"/>
              </a:spcAft>
            </a:pPr>
            <a:r>
              <a:rPr lang="en-US" dirty="0"/>
              <a:t> Example – Dinosaur API</a:t>
            </a:r>
          </a:p>
          <a:p>
            <a:pPr marL="171450" indent="-171450">
              <a:spcAft>
                <a:spcPts val="1200"/>
              </a:spcAft>
            </a:pPr>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1700" y="1141263"/>
            <a:ext cx="8520600" cy="93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800" dirty="0">
                <a:solidFill>
                  <a:srgbClr val="FFFFFF"/>
                </a:solidFill>
                <a:latin typeface="Roboto Medium"/>
                <a:ea typeface="Roboto Medium"/>
                <a:cs typeface="Roboto Medium"/>
                <a:sym typeface="Roboto Medium"/>
              </a:rPr>
              <a:t>Cloud Overview</a:t>
            </a:r>
            <a:endParaRPr dirty="0"/>
          </a:p>
        </p:txBody>
      </p:sp>
    </p:spTree>
    <p:extLst>
      <p:ext uri="{BB962C8B-B14F-4D97-AF65-F5344CB8AC3E}">
        <p14:creationId xmlns:p14="http://schemas.microsoft.com/office/powerpoint/2010/main" val="197239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DE" dirty="0"/>
              <a:t>Cloud Overview – Cloud benefits (1/3)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CH" dirty="0"/>
              <a:t>Scalability and flexibility</a:t>
            </a:r>
          </a:p>
          <a:p>
            <a:pPr marL="171450" indent="-171450">
              <a:spcAft>
                <a:spcPts val="1200"/>
              </a:spcAft>
            </a:pPr>
            <a:r>
              <a:rPr lang="de-CH" dirty="0"/>
              <a:t>Cost saving</a:t>
            </a:r>
          </a:p>
          <a:p>
            <a:pPr marL="171450" indent="-171450">
              <a:spcAft>
                <a:spcPts val="1200"/>
              </a:spcAft>
            </a:pPr>
            <a:r>
              <a:rPr lang="de-CH" dirty="0"/>
              <a:t>Availability</a:t>
            </a:r>
          </a:p>
          <a:p>
            <a:pPr marL="171450" indent="-171450">
              <a:spcAft>
                <a:spcPts val="1200"/>
              </a:spcAft>
            </a:pPr>
            <a:r>
              <a:rPr lang="de-CH" dirty="0"/>
              <a:t>Data loss prevention</a:t>
            </a:r>
          </a:p>
        </p:txBody>
      </p:sp>
      <p:pic>
        <p:nvPicPr>
          <p:cNvPr id="3" name="Picture 2" descr="Diagram, schematic&#10;&#10;Description automatically generated">
            <a:extLst>
              <a:ext uri="{FF2B5EF4-FFF2-40B4-BE49-F238E27FC236}">
                <a16:creationId xmlns:a16="http://schemas.microsoft.com/office/drawing/2014/main" id="{FAB91948-A535-0798-28A4-FD9855DD7F42}"/>
              </a:ext>
            </a:extLst>
          </p:cNvPr>
          <p:cNvPicPr>
            <a:picLocks noChangeAspect="1"/>
          </p:cNvPicPr>
          <p:nvPr/>
        </p:nvPicPr>
        <p:blipFill>
          <a:blip r:embed="rId3"/>
          <a:stretch>
            <a:fillRect/>
          </a:stretch>
        </p:blipFill>
        <p:spPr>
          <a:xfrm>
            <a:off x="3833480" y="1081868"/>
            <a:ext cx="4403804" cy="2477140"/>
          </a:xfrm>
          <a:prstGeom prst="rect">
            <a:avLst/>
          </a:prstGeom>
        </p:spPr>
      </p:pic>
    </p:spTree>
    <p:extLst>
      <p:ext uri="{BB962C8B-B14F-4D97-AF65-F5344CB8AC3E}">
        <p14:creationId xmlns:p14="http://schemas.microsoft.com/office/powerpoint/2010/main" val="193907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DE" dirty="0"/>
              <a:t>Cloud Overview – Deployment models (2/3)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DE" dirty="0"/>
              <a:t>Private </a:t>
            </a:r>
            <a:r>
              <a:rPr lang="de-DE" dirty="0" err="1"/>
              <a:t>cloud</a:t>
            </a:r>
            <a:endParaRPr lang="de-DE" dirty="0"/>
          </a:p>
          <a:p>
            <a:pPr marL="171450" indent="-171450">
              <a:spcAft>
                <a:spcPts val="1200"/>
              </a:spcAft>
            </a:pPr>
            <a:r>
              <a:rPr lang="de-DE" dirty="0"/>
              <a:t>Public </a:t>
            </a:r>
            <a:r>
              <a:rPr lang="de-DE" dirty="0" err="1"/>
              <a:t>cloud</a:t>
            </a:r>
            <a:endParaRPr lang="de-DE" dirty="0"/>
          </a:p>
          <a:p>
            <a:pPr marL="171450" indent="-171450">
              <a:spcAft>
                <a:spcPts val="1200"/>
              </a:spcAft>
            </a:pPr>
            <a:r>
              <a:rPr lang="de-DE" dirty="0"/>
              <a:t>Hybrid </a:t>
            </a:r>
            <a:r>
              <a:rPr lang="de-DE" dirty="0" err="1"/>
              <a:t>cloud</a:t>
            </a:r>
            <a:endParaRPr lang="de-DE" dirty="0"/>
          </a:p>
          <a:p>
            <a:pPr marL="171450" indent="-171450">
              <a:spcAft>
                <a:spcPts val="1200"/>
              </a:spcAft>
            </a:pPr>
            <a:endParaRPr dirty="0"/>
          </a:p>
        </p:txBody>
      </p:sp>
      <p:pic>
        <p:nvPicPr>
          <p:cNvPr id="4" name="Grafik 3">
            <a:extLst>
              <a:ext uri="{FF2B5EF4-FFF2-40B4-BE49-F238E27FC236}">
                <a16:creationId xmlns:a16="http://schemas.microsoft.com/office/drawing/2014/main" id="{EC21D94B-23AA-33A8-1D47-C6491D336745}"/>
              </a:ext>
            </a:extLst>
          </p:cNvPr>
          <p:cNvPicPr>
            <a:picLocks noChangeAspect="1"/>
          </p:cNvPicPr>
          <p:nvPr/>
        </p:nvPicPr>
        <p:blipFill>
          <a:blip r:embed="rId3"/>
          <a:stretch>
            <a:fillRect/>
          </a:stretch>
        </p:blipFill>
        <p:spPr>
          <a:xfrm>
            <a:off x="3895866" y="1260182"/>
            <a:ext cx="4053202" cy="23695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DE" dirty="0"/>
              <a:t>Cloud Overview – Service models (3/3)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DE" dirty="0"/>
              <a:t>Infrastructure as a service (IaaS)</a:t>
            </a:r>
          </a:p>
          <a:p>
            <a:pPr marL="171450" indent="-171450">
              <a:spcAft>
                <a:spcPts val="1200"/>
              </a:spcAft>
            </a:pPr>
            <a:r>
              <a:rPr lang="de-DE" dirty="0"/>
              <a:t>Platform as a service (PaaS)</a:t>
            </a:r>
          </a:p>
          <a:p>
            <a:pPr marL="171450" indent="-171450">
              <a:spcAft>
                <a:spcPts val="1200"/>
              </a:spcAft>
            </a:pPr>
            <a:r>
              <a:rPr lang="de-DE" dirty="0"/>
              <a:t>Software as a service (SaaS)</a:t>
            </a:r>
          </a:p>
          <a:p>
            <a:pPr marL="171450" indent="-171450">
              <a:lnSpc>
                <a:spcPct val="114999"/>
              </a:lnSpc>
              <a:spcAft>
                <a:spcPts val="1200"/>
              </a:spcAft>
            </a:pPr>
            <a:r>
              <a:rPr lang="de-DE" dirty="0" err="1"/>
              <a:t>Function</a:t>
            </a:r>
            <a:r>
              <a:rPr lang="de-DE" dirty="0"/>
              <a:t> </a:t>
            </a:r>
            <a:r>
              <a:rPr lang="de-DE" dirty="0" err="1"/>
              <a:t>as</a:t>
            </a:r>
            <a:r>
              <a:rPr lang="de-DE" dirty="0"/>
              <a:t> a </a:t>
            </a:r>
            <a:r>
              <a:rPr lang="de-DE" dirty="0" err="1"/>
              <a:t>service</a:t>
            </a:r>
            <a:r>
              <a:rPr lang="de-DE" dirty="0"/>
              <a:t> (</a:t>
            </a:r>
            <a:r>
              <a:rPr lang="de-DE" dirty="0" err="1"/>
              <a:t>FaaS</a:t>
            </a:r>
            <a:r>
              <a:rPr lang="de-DE" dirty="0"/>
              <a:t>)</a:t>
            </a:r>
          </a:p>
        </p:txBody>
      </p:sp>
      <p:pic>
        <p:nvPicPr>
          <p:cNvPr id="4" name="Picture 3" descr="Graphical user interface, text, application&#10;&#10;Description automatically generated">
            <a:extLst>
              <a:ext uri="{FF2B5EF4-FFF2-40B4-BE49-F238E27FC236}">
                <a16:creationId xmlns:a16="http://schemas.microsoft.com/office/drawing/2014/main" id="{2C681A94-5B03-F40C-5E3E-846A07CFC7AF}"/>
              </a:ext>
            </a:extLst>
          </p:cNvPr>
          <p:cNvPicPr>
            <a:picLocks noChangeAspect="1"/>
          </p:cNvPicPr>
          <p:nvPr/>
        </p:nvPicPr>
        <p:blipFill>
          <a:blip r:embed="rId3"/>
          <a:stretch>
            <a:fillRect/>
          </a:stretch>
        </p:blipFill>
        <p:spPr>
          <a:xfrm>
            <a:off x="4661500" y="1241167"/>
            <a:ext cx="3629572" cy="2425104"/>
          </a:xfrm>
          <a:prstGeom prst="rect">
            <a:avLst/>
          </a:prstGeom>
        </p:spPr>
      </p:pic>
    </p:spTree>
    <p:extLst>
      <p:ext uri="{BB962C8B-B14F-4D97-AF65-F5344CB8AC3E}">
        <p14:creationId xmlns:p14="http://schemas.microsoft.com/office/powerpoint/2010/main" val="205695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1700" y="1141263"/>
            <a:ext cx="8520600" cy="93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800" dirty="0">
                <a:solidFill>
                  <a:srgbClr val="FFFFFF"/>
                </a:solidFill>
                <a:latin typeface="Roboto Medium"/>
                <a:ea typeface="Roboto Medium"/>
                <a:cs typeface="Roboto Medium"/>
                <a:sym typeface="Roboto Medium"/>
              </a:rPr>
              <a:t>Google Cloud</a:t>
            </a:r>
            <a:endParaRPr dirty="0"/>
          </a:p>
        </p:txBody>
      </p:sp>
    </p:spTree>
    <p:extLst>
      <p:ext uri="{BB962C8B-B14F-4D97-AF65-F5344CB8AC3E}">
        <p14:creationId xmlns:p14="http://schemas.microsoft.com/office/powerpoint/2010/main" val="396443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DE" dirty="0"/>
              <a:t>Google Cloud – Benefits (1/3)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CH" dirty="0"/>
              <a:t>Outstanding availability and uptime</a:t>
            </a:r>
          </a:p>
          <a:p>
            <a:pPr marL="171450" indent="-171450">
              <a:spcAft>
                <a:spcPts val="1200"/>
              </a:spcAft>
            </a:pPr>
            <a:r>
              <a:rPr lang="de-CH" dirty="0"/>
              <a:t>Live maintenance</a:t>
            </a:r>
          </a:p>
          <a:p>
            <a:pPr marL="171450" indent="-171450">
              <a:spcAft>
                <a:spcPts val="1200"/>
              </a:spcAft>
            </a:pPr>
            <a:r>
              <a:rPr lang="de-CH" dirty="0"/>
              <a:t>Leading Global Infrastructure</a:t>
            </a:r>
          </a:p>
          <a:p>
            <a:pPr marL="171450" indent="-171450">
              <a:lnSpc>
                <a:spcPct val="114999"/>
              </a:lnSpc>
              <a:spcAft>
                <a:spcPts val="1200"/>
              </a:spcAft>
            </a:pPr>
            <a:r>
              <a:rPr lang="de-CH" dirty="0"/>
              <a:t>SDKs</a:t>
            </a:r>
          </a:p>
          <a:p>
            <a:pPr marL="171450" indent="-171450">
              <a:spcAft>
                <a:spcPts val="1200"/>
              </a:spcAft>
            </a:pPr>
            <a:r>
              <a:rPr lang="de-CH" dirty="0"/>
              <a:t>*$300 starting credit</a:t>
            </a:r>
          </a:p>
        </p:txBody>
      </p:sp>
      <p:pic>
        <p:nvPicPr>
          <p:cNvPr id="3" name="Picture 2" descr="Text&#10;&#10;Description automatically generated with medium confidence">
            <a:extLst>
              <a:ext uri="{FF2B5EF4-FFF2-40B4-BE49-F238E27FC236}">
                <a16:creationId xmlns:a16="http://schemas.microsoft.com/office/drawing/2014/main" id="{5A52187E-3773-C2A4-EDDB-DB80D2FBDE2B}"/>
              </a:ext>
            </a:extLst>
          </p:cNvPr>
          <p:cNvPicPr>
            <a:picLocks noChangeAspect="1"/>
          </p:cNvPicPr>
          <p:nvPr/>
        </p:nvPicPr>
        <p:blipFill>
          <a:blip r:embed="rId3"/>
          <a:stretch>
            <a:fillRect/>
          </a:stretch>
        </p:blipFill>
        <p:spPr>
          <a:xfrm>
            <a:off x="4145707" y="1371648"/>
            <a:ext cx="4105214" cy="2216312"/>
          </a:xfrm>
          <a:prstGeom prst="rect">
            <a:avLst/>
          </a:prstGeom>
        </p:spPr>
      </p:pic>
    </p:spTree>
    <p:extLst>
      <p:ext uri="{BB962C8B-B14F-4D97-AF65-F5344CB8AC3E}">
        <p14:creationId xmlns:p14="http://schemas.microsoft.com/office/powerpoint/2010/main" val="384334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528050"/>
            <a:ext cx="8479200" cy="505500"/>
          </a:xfrm>
          <a:prstGeom prst="rect">
            <a:avLst/>
          </a:prstGeom>
        </p:spPr>
        <p:txBody>
          <a:bodyPr spcFirstLastPara="1" wrap="square" lIns="91425" tIns="91425" rIns="91425" bIns="91425" anchor="t" anchorCtr="0">
            <a:normAutofit fontScale="90000"/>
          </a:bodyPr>
          <a:lstStyle/>
          <a:p>
            <a:r>
              <a:rPr lang="de-DE" dirty="0"/>
              <a:t>Google Cloud – Service Models (2/3)</a:t>
            </a:r>
            <a:endParaRPr dirty="0"/>
          </a:p>
        </p:txBody>
      </p:sp>
      <p:sp>
        <p:nvSpPr>
          <p:cNvPr id="119" name="Google Shape;119;p20"/>
          <p:cNvSpPr txBox="1">
            <a:spLocks noGrp="1"/>
          </p:cNvSpPr>
          <p:nvPr>
            <p:ph type="body" idx="1"/>
          </p:nvPr>
        </p:nvSpPr>
        <p:spPr>
          <a:xfrm>
            <a:off x="311700" y="1471517"/>
            <a:ext cx="8488800" cy="2303557"/>
          </a:xfrm>
          <a:prstGeom prst="rect">
            <a:avLst/>
          </a:prstGeom>
        </p:spPr>
        <p:txBody>
          <a:bodyPr spcFirstLastPara="1" wrap="square" lIns="91425" tIns="91425" rIns="91425" bIns="91425" anchor="t" anchorCtr="0">
            <a:normAutofit/>
          </a:bodyPr>
          <a:lstStyle/>
          <a:p>
            <a:pPr marL="171450" indent="-171450">
              <a:spcAft>
                <a:spcPts val="1200"/>
              </a:spcAft>
            </a:pPr>
            <a:r>
              <a:rPr lang="de-DE" dirty="0"/>
              <a:t>Infrastructure as a service (IaaS)</a:t>
            </a:r>
          </a:p>
          <a:p>
            <a:pPr marL="171450" indent="-171450">
              <a:spcAft>
                <a:spcPts val="1200"/>
              </a:spcAft>
            </a:pPr>
            <a:r>
              <a:rPr lang="de-DE" dirty="0"/>
              <a:t>Platform as a service (PaaS)</a:t>
            </a:r>
          </a:p>
          <a:p>
            <a:pPr marL="171450" indent="-171450">
              <a:spcAft>
                <a:spcPts val="1200"/>
              </a:spcAft>
            </a:pPr>
            <a:r>
              <a:rPr lang="de-DE" dirty="0"/>
              <a:t>Serverless computer environments</a:t>
            </a:r>
          </a:p>
          <a:p>
            <a:pPr marL="171450" indent="-171450">
              <a:spcAft>
                <a:spcPts val="1200"/>
              </a:spcAft>
            </a:pPr>
            <a:endParaRPr dirty="0"/>
          </a:p>
        </p:txBody>
      </p:sp>
    </p:spTree>
    <p:extLst>
      <p:ext uri="{BB962C8B-B14F-4D97-AF65-F5344CB8AC3E}">
        <p14:creationId xmlns:p14="http://schemas.microsoft.com/office/powerpoint/2010/main" val="2638807386"/>
      </p:ext>
    </p:extLst>
  </p:cSld>
  <p:clrMapOvr>
    <a:masterClrMapping/>
  </p:clrMapOvr>
</p:sld>
</file>

<file path=ppt/theme/theme1.xml><?xml version="1.0" encoding="utf-8"?>
<a:theme xmlns:a="http://schemas.openxmlformats.org/drawingml/2006/main" name="INFORMATICON Slides">
  <a:themeElements>
    <a:clrScheme name="Simple Light">
      <a:dk1>
        <a:srgbClr val="000000"/>
      </a:dk1>
      <a:lt1>
        <a:srgbClr val="FFFFFF"/>
      </a:lt1>
      <a:dk2>
        <a:srgbClr val="004C8D"/>
      </a:dk2>
      <a:lt2>
        <a:srgbClr val="EEEEEE"/>
      </a:lt2>
      <a:accent1>
        <a:srgbClr val="004C8D"/>
      </a:accent1>
      <a:accent2>
        <a:srgbClr val="212121"/>
      </a:accent2>
      <a:accent3>
        <a:srgbClr val="EEEEEE"/>
      </a:accent3>
      <a:accent4>
        <a:srgbClr val="3D85C6"/>
      </a:accent4>
      <a:accent5>
        <a:srgbClr val="9FC5E8"/>
      </a:accent5>
      <a:accent6>
        <a:srgbClr val="EEFF41"/>
      </a:accent6>
      <a:hlink>
        <a:srgbClr val="004C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Bildschirmpräsentation (16:9)</PresentationFormat>
  <Paragraphs>60</Paragraphs>
  <Slides>18</Slides>
  <Notes>18</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INFORMATICON Slides</vt:lpstr>
      <vt:lpstr>Cloud Computing</vt:lpstr>
      <vt:lpstr>Table of Contents</vt:lpstr>
      <vt:lpstr>Cloud Overview</vt:lpstr>
      <vt:lpstr>Cloud Overview – Cloud benefits (1/3)</vt:lpstr>
      <vt:lpstr>Cloud Overview – Deployment models (2/3)</vt:lpstr>
      <vt:lpstr>Cloud Overview – Service models (3/3)</vt:lpstr>
      <vt:lpstr>Google Cloud</vt:lpstr>
      <vt:lpstr>Google Cloud – Benefits (1/3)</vt:lpstr>
      <vt:lpstr>Google Cloud – Service Models (2/3)</vt:lpstr>
      <vt:lpstr>Google Cloud – Microservices (3/3)</vt:lpstr>
      <vt:lpstr>Example</vt:lpstr>
      <vt:lpstr>Dinosaur API – Overview (1/3)</vt:lpstr>
      <vt:lpstr>Dinosaur API – Infrastructur overview (2/3)</vt:lpstr>
      <vt:lpstr>Dinosaur API – Preview (1/3)</vt:lpstr>
      <vt:lpstr>Conclusion</vt:lpstr>
      <vt:lpstr>Conclusion (1/1)</vt:lpstr>
      <vt:lpstr>Thank you for your attention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GFS BackUp Richtlinie</dc:title>
  <cp:lastModifiedBy>BallerCraft Bum</cp:lastModifiedBy>
  <cp:revision>335</cp:revision>
  <dcterms:modified xsi:type="dcterms:W3CDTF">2023-04-16T20:42:07Z</dcterms:modified>
</cp:coreProperties>
</file>