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ownloads\vaishu.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[vaishu.xlsx]Sheet4!PivotTable1</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Female</c:v>
                </c:pt>
              </c:strCache>
            </c:strRef>
          </c:tx>
          <c:spPr>
            <a:solidFill>
              <a:schemeClr val="accent1"/>
            </a:solidFill>
            <a:ln>
              <a:noFill/>
            </a:ln>
            <a:effectLst/>
          </c:spPr>
          <c:invertIfNegative val="0"/>
          <c:cat>
            <c:strRef>
              <c:f>Sheet4!$A$5:$A$18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DE6A-49A5-8737-E56C13DB7601}"/>
            </c:ext>
          </c:extLst>
        </c:ser>
        <c:ser>
          <c:idx val="1"/>
          <c:order val="1"/>
          <c:tx>
            <c:strRef>
              <c:f>Sheet4!$C$3:$C$4</c:f>
              <c:strCache>
                <c:ptCount val="1"/>
                <c:pt idx="0">
                  <c:v>Male</c:v>
                </c:pt>
              </c:strCache>
            </c:strRef>
          </c:tx>
          <c:spPr>
            <a:solidFill>
              <a:schemeClr val="accent2"/>
            </a:solidFill>
            <a:ln>
              <a:noFill/>
            </a:ln>
            <a:effectLst/>
          </c:spPr>
          <c:invertIfNegative val="0"/>
          <c:cat>
            <c:strRef>
              <c:f>Sheet4!$A$5:$A$18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DE6A-49A5-8737-E56C13DB7601}"/>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60375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Gender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R.MEGALA</a:t>
            </a:r>
          </a:p>
          <a:p>
            <a:r>
              <a:rPr lang="en-US" sz="2400" dirty="0"/>
              <a:t>REGISTER NO:       312215040</a:t>
            </a:r>
          </a:p>
          <a:p>
            <a:r>
              <a:rPr lang="en-US" sz="2400" dirty="0"/>
              <a:t>DEPARTMENT:       B.COM(general)</a:t>
            </a:r>
          </a:p>
          <a:p>
            <a:r>
              <a:rPr lang="en-US" sz="2400" dirty="0"/>
              <a:t>COLLEGE:                SOKA IKEDA COLLEGE OF ARTS AND SCIENCES </a:t>
            </a:r>
          </a:p>
          <a:p>
            <a:r>
              <a:rPr lang="en-US" sz="2400"/>
              <a:t>                                   </a:t>
            </a:r>
            <a:r>
              <a:rPr lang="en-US" sz="2400" dirty="0"/>
              <a:t>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219200" y="0"/>
            <a:ext cx="11201018" cy="866198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lang="en-IN" sz="4800" b="1" spc="-5" dirty="0">
                <a:latin typeface="Trebuchet MS"/>
                <a:cs typeface="Trebuchet MS"/>
              </a:rPr>
              <a:t>ING									</a:t>
            </a:r>
            <a:r>
              <a:rPr lang="en-IN" sz="3600" b="1" spc="-5" dirty="0">
                <a:latin typeface="+mj-lt"/>
                <a:cs typeface="Trebuchet MS"/>
              </a:rPr>
              <a:t>Data set</a:t>
            </a:r>
          </a:p>
          <a:p>
            <a:pPr marL="12700">
              <a:lnSpc>
                <a:spcPct val="100000"/>
              </a:lnSpc>
              <a:spcBef>
                <a:spcPts val="105"/>
              </a:spcBef>
            </a:pPr>
            <a:r>
              <a:rPr lang="en-IN" sz="2400" b="1" u="sng" spc="-5" dirty="0">
                <a:latin typeface="+mj-lt"/>
                <a:cs typeface="Trebuchet MS"/>
              </a:rPr>
              <a:t>Table:</a:t>
            </a:r>
            <a:r>
              <a:rPr lang="en-IN" sz="2400" b="1" spc="-5" dirty="0">
                <a:latin typeface="+mj-lt"/>
                <a:cs typeface="Trebuchet MS"/>
              </a:rPr>
              <a:t>												Border </a:t>
            </a:r>
          </a:p>
          <a:p>
            <a:pPr marL="12700">
              <a:lnSpc>
                <a:spcPct val="100000"/>
              </a:lnSpc>
              <a:spcBef>
                <a:spcPts val="105"/>
              </a:spcBef>
            </a:pPr>
            <a:r>
              <a:rPr lang="en-IN" sz="2400" b="1" spc="-5" dirty="0">
                <a:latin typeface="+mj-lt"/>
                <a:cs typeface="Trebuchet MS"/>
              </a:rPr>
              <a:t>              Table Colour.</a:t>
            </a:r>
          </a:p>
          <a:p>
            <a:pPr marL="12700">
              <a:lnSpc>
                <a:spcPct val="100000"/>
              </a:lnSpc>
              <a:spcBef>
                <a:spcPts val="105"/>
              </a:spcBef>
            </a:pPr>
            <a:r>
              <a:rPr lang="en-IN" sz="2400" b="1" u="sng" spc="-5" dirty="0">
                <a:latin typeface="+mj-lt"/>
                <a:cs typeface="Trebuchet MS"/>
              </a:rPr>
              <a:t>Conditional formatting:</a:t>
            </a:r>
          </a:p>
          <a:p>
            <a:pPr marL="12700">
              <a:lnSpc>
                <a:spcPct val="100000"/>
              </a:lnSpc>
              <a:spcBef>
                <a:spcPts val="105"/>
              </a:spcBef>
            </a:pPr>
            <a:r>
              <a:rPr lang="en-IN" sz="2400" b="1" spc="-5" dirty="0">
                <a:latin typeface="+mj-lt"/>
                <a:cs typeface="Trebuchet MS"/>
              </a:rPr>
              <a:t>              Highlighting data that contains blanks and null text.</a:t>
            </a:r>
          </a:p>
          <a:p>
            <a:pPr marL="12700">
              <a:lnSpc>
                <a:spcPct val="100000"/>
              </a:lnSpc>
              <a:spcBef>
                <a:spcPts val="105"/>
              </a:spcBef>
            </a:pPr>
            <a:r>
              <a:rPr lang="en-IN" sz="2400" b="1" u="sng" spc="-5" dirty="0">
                <a:latin typeface="+mj-lt"/>
                <a:cs typeface="Trebuchet MS"/>
              </a:rPr>
              <a:t>Filtering:</a:t>
            </a:r>
          </a:p>
          <a:p>
            <a:pPr marL="12700">
              <a:lnSpc>
                <a:spcPct val="100000"/>
              </a:lnSpc>
              <a:spcBef>
                <a:spcPts val="105"/>
              </a:spcBef>
            </a:pPr>
            <a:r>
              <a:rPr lang="en-IN" sz="2400" b="1" spc="-5" dirty="0">
                <a:latin typeface="+mj-lt"/>
                <a:cs typeface="Trebuchet MS"/>
              </a:rPr>
              <a:t>              Filtering all the highlighting cells.</a:t>
            </a:r>
          </a:p>
          <a:p>
            <a:pPr marL="12700">
              <a:lnSpc>
                <a:spcPct val="100000"/>
              </a:lnSpc>
              <a:spcBef>
                <a:spcPts val="105"/>
              </a:spcBef>
            </a:pPr>
            <a:r>
              <a:rPr lang="en-IN" sz="2400" b="1" u="sng" spc="-5" dirty="0">
                <a:latin typeface="+mj-lt"/>
                <a:cs typeface="Trebuchet MS"/>
              </a:rPr>
              <a:t>Pivot table:</a:t>
            </a:r>
          </a:p>
          <a:p>
            <a:pPr marL="12700">
              <a:lnSpc>
                <a:spcPct val="100000"/>
              </a:lnSpc>
              <a:spcBef>
                <a:spcPts val="105"/>
              </a:spcBef>
            </a:pPr>
            <a:r>
              <a:rPr lang="en-IN" sz="4800" b="1" spc="-5" dirty="0">
                <a:latin typeface="Trebuchet MS"/>
                <a:cs typeface="Trebuchet MS"/>
              </a:rPr>
              <a:t>     </a:t>
            </a:r>
            <a:r>
              <a:rPr lang="en-IN" sz="2400" b="1" spc="-5" dirty="0">
                <a:latin typeface="+mj-lt"/>
                <a:cs typeface="Trebuchet MS"/>
              </a:rPr>
              <a:t>Create pivot table by   selecting gender and salary to analysis the salary to each gender in the organisation.</a:t>
            </a:r>
          </a:p>
          <a:p>
            <a:pPr marL="12700">
              <a:lnSpc>
                <a:spcPct val="100000"/>
              </a:lnSpc>
              <a:spcBef>
                <a:spcPts val="105"/>
              </a:spcBef>
            </a:pPr>
            <a:r>
              <a:rPr lang="en-IN" sz="2400" b="1" u="sng" spc="-5" dirty="0">
                <a:latin typeface="+mj-lt"/>
                <a:cs typeface="Trebuchet MS"/>
              </a:rPr>
              <a:t>Final Report:</a:t>
            </a:r>
          </a:p>
          <a:p>
            <a:pPr marL="12700">
              <a:lnSpc>
                <a:spcPct val="100000"/>
              </a:lnSpc>
              <a:spcBef>
                <a:spcPts val="105"/>
              </a:spcBef>
            </a:pPr>
            <a:r>
              <a:rPr lang="en-IN" sz="2400" b="1" spc="-5" dirty="0">
                <a:latin typeface="+mj-lt"/>
                <a:cs typeface="Trebuchet MS"/>
              </a:rPr>
              <a:t>                Bar graph for the clear visualization.</a:t>
            </a:r>
          </a:p>
          <a:p>
            <a:pPr marL="12700">
              <a:lnSpc>
                <a:spcPct val="100000"/>
              </a:lnSpc>
              <a:spcBef>
                <a:spcPts val="105"/>
              </a:spcBef>
            </a:pPr>
            <a:r>
              <a:rPr lang="en-IN" sz="4800" b="1" spc="-5" dirty="0">
                <a:latin typeface="Trebuchet MS"/>
                <a:cs typeface="Trebuchet MS"/>
              </a:rPr>
              <a:t>								                             </a:t>
            </a:r>
            <a:r>
              <a:rPr lang="en-IN" sz="4800" b="1" spc="5" dirty="0">
                <a:latin typeface="+mj-lt"/>
                <a:cs typeface="Adobe Arabic" panose="02040503050201020203" pitchFamily="18" charset="-78"/>
              </a:rPr>
              <a:t>	</a:t>
            </a:r>
          </a:p>
          <a:p>
            <a:pPr marL="12700">
              <a:lnSpc>
                <a:spcPct val="100000"/>
              </a:lnSpc>
              <a:spcBef>
                <a:spcPts val="105"/>
              </a:spcBef>
            </a:pPr>
            <a:r>
              <a:rPr lang="en-IN" sz="4800" b="1" spc="5" dirty="0">
                <a:latin typeface="Sitka Subheading" panose="02000505000000020004" pitchFamily="2" charset="0"/>
                <a:cs typeface="Adobe Arabic" panose="02040503050201020203" pitchFamily="18" charset="-78"/>
              </a:rPr>
              <a:t>					</a:t>
            </a:r>
            <a:r>
              <a:rPr lang="en-IN" sz="4800" b="1" spc="5" dirty="0">
                <a:latin typeface="Adobe Arabic" panose="02040503050201020203" pitchFamily="18" charset="-78"/>
                <a:cs typeface="Adobe Arabic" panose="02040503050201020203" pitchFamily="18" charset="-78"/>
              </a:rPr>
              <a:t>	</a:t>
            </a:r>
            <a:endParaRPr sz="4800" dirty="0">
              <a:latin typeface="Stencil Std" panose="04020904080802020404"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46D360CD-986E-4A63-B397-B3D4D5C5E495}"/>
              </a:ext>
            </a:extLst>
          </p:cNvPr>
          <p:cNvGraphicFramePr>
            <a:graphicFrameLocks noGrp="1"/>
          </p:cNvGraphicFramePr>
          <p:nvPr>
            <p:extLst>
              <p:ext uri="{D42A27DB-BD31-4B8C-83A1-F6EECF244321}">
                <p14:modId xmlns:p14="http://schemas.microsoft.com/office/powerpoint/2010/main" val="3279504618"/>
              </p:ext>
            </p:extLst>
          </p:nvPr>
        </p:nvGraphicFramePr>
        <p:xfrm>
          <a:off x="228600" y="1295400"/>
          <a:ext cx="4578668" cy="3657600"/>
        </p:xfrm>
        <a:graphic>
          <a:graphicData uri="http://schemas.openxmlformats.org/drawingml/2006/table">
            <a:tbl>
              <a:tblPr>
                <a:tableStyleId>{5C22544A-7EE6-4342-B048-85BDC9FD1C3A}</a:tableStyleId>
              </a:tblPr>
              <a:tblGrid>
                <a:gridCol w="1815449">
                  <a:extLst>
                    <a:ext uri="{9D8B030D-6E8A-4147-A177-3AD203B41FA5}">
                      <a16:colId xmlns:a16="http://schemas.microsoft.com/office/drawing/2014/main" val="466591345"/>
                    </a:ext>
                  </a:extLst>
                </a:gridCol>
                <a:gridCol w="1148004">
                  <a:extLst>
                    <a:ext uri="{9D8B030D-6E8A-4147-A177-3AD203B41FA5}">
                      <a16:colId xmlns:a16="http://schemas.microsoft.com/office/drawing/2014/main" val="245135858"/>
                    </a:ext>
                  </a:extLst>
                </a:gridCol>
                <a:gridCol w="774235">
                  <a:extLst>
                    <a:ext uri="{9D8B030D-6E8A-4147-A177-3AD203B41FA5}">
                      <a16:colId xmlns:a16="http://schemas.microsoft.com/office/drawing/2014/main" val="2694271877"/>
                    </a:ext>
                  </a:extLst>
                </a:gridCol>
                <a:gridCol w="840980">
                  <a:extLst>
                    <a:ext uri="{9D8B030D-6E8A-4147-A177-3AD203B41FA5}">
                      <a16:colId xmlns:a16="http://schemas.microsoft.com/office/drawing/2014/main" val="4026177108"/>
                    </a:ext>
                  </a:extLst>
                </a:gridCol>
              </a:tblGrid>
              <a:tr h="228600">
                <a:tc>
                  <a:txBody>
                    <a:bodyPr/>
                    <a:lstStyle/>
                    <a:p>
                      <a:pPr algn="l" fontAlgn="b"/>
                      <a:r>
                        <a:rPr lang="en-US" sz="1100" u="none" strike="noStrike">
                          <a:effectLst/>
                        </a:rPr>
                        <a:t>Sum of Salary</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endParaRPr lang="en-US" sz="11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5925669"/>
                  </a:ext>
                </a:extLst>
              </a:tr>
              <a:tr h="228600">
                <a:tc>
                  <a:txBody>
                    <a:bodyPr/>
                    <a:lstStyle/>
                    <a:p>
                      <a:pPr algn="l" fontAlgn="b"/>
                      <a:r>
                        <a:rPr lang="en-US" sz="1100" u="none" strike="noStrike">
                          <a:effectLst/>
                        </a:rPr>
                        <a:t>Row Labels</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Female</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0891753"/>
                  </a:ext>
                </a:extLst>
              </a:tr>
              <a:tr h="228600">
                <a:tc>
                  <a:txBody>
                    <a:bodyPr/>
                    <a:lstStyle/>
                    <a:p>
                      <a:pPr algn="l" fontAlgn="b"/>
                      <a:r>
                        <a:rPr lang="en-US" sz="1100" u="none" strike="noStrike">
                          <a:effectLst/>
                        </a:rPr>
                        <a:t>Accounting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593328.55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675617.63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1268946.18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4569030"/>
                  </a:ext>
                </a:extLst>
              </a:tr>
              <a:tr h="228600">
                <a:tc>
                  <a:txBody>
                    <a:bodyPr/>
                    <a:lstStyle/>
                    <a:p>
                      <a:pPr algn="l" fontAlgn="b"/>
                      <a:r>
                        <a:rPr lang="en-US" sz="1100" u="none" strike="noStrike">
                          <a:effectLst/>
                        </a:rPr>
                        <a:t>Business Development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645391.8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954220.1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1599611.9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1319074"/>
                  </a:ext>
                </a:extLst>
              </a:tr>
              <a:tr h="228600">
                <a:tc>
                  <a:txBody>
                    <a:bodyPr/>
                    <a:lstStyle/>
                    <a:p>
                      <a:pPr algn="l" fontAlgn="b"/>
                      <a:r>
                        <a:rPr lang="en-US" sz="1100" u="none" strike="noStrike">
                          <a:effectLst/>
                        </a:rPr>
                        <a:t>Engineering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299955.46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700436.76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1000392.22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5018551"/>
                  </a:ext>
                </a:extLst>
              </a:tr>
              <a:tr h="228600">
                <a:tc>
                  <a:txBody>
                    <a:bodyPr/>
                    <a:lstStyle/>
                    <a:p>
                      <a:pPr algn="l" fontAlgn="b"/>
                      <a:r>
                        <a:rPr lang="en-US" sz="1100" u="none" strike="noStrike">
                          <a:effectLst/>
                        </a:rPr>
                        <a:t>Human Resources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364863.49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369460.9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734324.39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3523212"/>
                  </a:ext>
                </a:extLst>
              </a:tr>
              <a:tr h="228600">
                <a:tc>
                  <a:txBody>
                    <a:bodyPr/>
                    <a:lstStyle/>
                    <a:p>
                      <a:pPr algn="l" fontAlgn="b"/>
                      <a:r>
                        <a:rPr lang="en-US" sz="1100" u="none" strike="noStrike">
                          <a:effectLst/>
                        </a:rPr>
                        <a:t>Legal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314028.37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703739.14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1017767.51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0480223"/>
                  </a:ext>
                </a:extLst>
              </a:tr>
              <a:tr h="228600">
                <a:tc>
                  <a:txBody>
                    <a:bodyPr/>
                    <a:lstStyle/>
                    <a:p>
                      <a:pPr algn="l"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309685.02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342169.16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651854.18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2926990"/>
                  </a:ext>
                </a:extLst>
              </a:tr>
              <a:tr h="228600">
                <a:tc>
                  <a:txBody>
                    <a:bodyPr/>
                    <a:lstStyle/>
                    <a:p>
                      <a:pPr algn="l" fontAlgn="b"/>
                      <a:r>
                        <a:rPr lang="en-US" sz="1100" u="none" strike="noStrike">
                          <a:effectLst/>
                        </a:rPr>
                        <a:t>NULL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272872.87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327257.86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600130.73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42681"/>
                  </a:ext>
                </a:extLst>
              </a:tr>
              <a:tr h="228600">
                <a:tc>
                  <a:txBody>
                    <a:bodyPr/>
                    <a:lstStyle/>
                    <a:p>
                      <a:pPr algn="l" fontAlgn="b"/>
                      <a:r>
                        <a:rPr lang="en-US" sz="1100" u="none" strike="noStrike">
                          <a:effectLst/>
                        </a:rPr>
                        <a:t>Product Management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661302.88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690917.35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1352220.23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9361536"/>
                  </a:ext>
                </a:extLst>
              </a:tr>
              <a:tr h="228600">
                <a:tc>
                  <a:txBody>
                    <a:bodyPr/>
                    <a:lstStyle/>
                    <a:p>
                      <a:pPr algn="l" fontAlgn="b"/>
                      <a:r>
                        <a:rPr lang="en-US" sz="1100" u="none" strike="noStrike">
                          <a:effectLst/>
                        </a:rPr>
                        <a:t>Research and Development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566916.95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240643.96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807560.91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0144792"/>
                  </a:ext>
                </a:extLst>
              </a:tr>
              <a:tr h="228600">
                <a:tc>
                  <a:txBody>
                    <a:bodyPr/>
                    <a:lstStyle/>
                    <a:p>
                      <a:pPr algn="l"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250831.84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343193.75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594025.59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1696624"/>
                  </a:ext>
                </a:extLst>
              </a:tr>
              <a:tr h="228600">
                <a:tc>
                  <a:txBody>
                    <a:bodyPr/>
                    <a:lstStyle/>
                    <a:p>
                      <a:pPr algn="l" fontAlgn="b"/>
                      <a:r>
                        <a:rPr lang="en-US" sz="1100" u="none" strike="noStrike">
                          <a:effectLst/>
                        </a:rPr>
                        <a:t>Services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710084.74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530304.64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1240389.38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3261388"/>
                  </a:ext>
                </a:extLst>
              </a:tr>
              <a:tr h="228600">
                <a:tc>
                  <a:txBody>
                    <a:bodyPr/>
                    <a:lstStyle/>
                    <a:p>
                      <a:pPr algn="l" fontAlgn="b"/>
                      <a:r>
                        <a:rPr lang="en-US" sz="1100" u="none" strike="noStrike">
                          <a:effectLst/>
                        </a:rPr>
                        <a:t>Support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591810.4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365946.89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957757.29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3723106"/>
                  </a:ext>
                </a:extLst>
              </a:tr>
              <a:tr h="228600">
                <a:tc>
                  <a:txBody>
                    <a:bodyPr/>
                    <a:lstStyle/>
                    <a:p>
                      <a:pPr algn="l" fontAlgn="b"/>
                      <a:r>
                        <a:rPr lang="en-US" sz="1100" u="none" strike="noStrike">
                          <a:effectLst/>
                        </a:rPr>
                        <a:t>Training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943573.67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527713.8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1471287.47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2022234"/>
                  </a:ext>
                </a:extLst>
              </a:tr>
              <a:tr h="228600">
                <a:tc>
                  <a:txBody>
                    <a:bodyPr/>
                    <a:lstStyle/>
                    <a:p>
                      <a:pPr algn="l" fontAlgn="b"/>
                      <a:r>
                        <a:rPr lang="en-US" sz="1100" u="none" strike="noStrike">
                          <a:effectLst/>
                        </a:rPr>
                        <a:t>Grand Total</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6524646.04</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6771621.94</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13296267.98</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1333861"/>
                  </a:ext>
                </a:extLst>
              </a:tr>
            </a:tbl>
          </a:graphicData>
        </a:graphic>
      </p:graphicFrame>
      <p:graphicFrame>
        <p:nvGraphicFramePr>
          <p:cNvPr id="11" name="Chart 10">
            <a:extLst>
              <a:ext uri="{FF2B5EF4-FFF2-40B4-BE49-F238E27FC236}">
                <a16:creationId xmlns:a16="http://schemas.microsoft.com/office/drawing/2014/main" id="{550DE2B0-54CD-406B-897D-6047FF3E7958}"/>
              </a:ext>
            </a:extLst>
          </p:cNvPr>
          <p:cNvGraphicFramePr>
            <a:graphicFrameLocks/>
          </p:cNvGraphicFramePr>
          <p:nvPr>
            <p:extLst>
              <p:ext uri="{D42A27DB-BD31-4B8C-83A1-F6EECF244321}">
                <p14:modId xmlns:p14="http://schemas.microsoft.com/office/powerpoint/2010/main" val="847260634"/>
              </p:ext>
            </p:extLst>
          </p:nvPr>
        </p:nvGraphicFramePr>
        <p:xfrm>
          <a:off x="5257800" y="1295400"/>
          <a:ext cx="55626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762000"/>
            <a:ext cx="10474142" cy="3939540"/>
          </a:xfrm>
        </p:spPr>
        <p:txBody>
          <a:bodyPr/>
          <a:lstStyle/>
          <a:p>
            <a:r>
              <a:rPr lang="en-US" sz="3200" dirty="0">
                <a:latin typeface="Adobe Arabic" panose="02040503050201020203" pitchFamily="18" charset="-78"/>
                <a:cs typeface="Adobe Arabic" panose="02040503050201020203" pitchFamily="18" charset="-78"/>
              </a:rPr>
              <a:t>Conclusion									          		In conclusion, the Employee Gender Analysis project offers vital insights into gender representation, enabling stakeholders to identify disparities and drive positive change.  This project not only supports compliance with legal requirements but also strengthens the organization’s commitment to gender equality and overall workplace diversity.</a:t>
            </a:r>
            <a:endParaRPr lang="en-IN" sz="3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59815"/>
            <a:ext cx="7852728" cy="681083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r>
              <a:rPr lang="en-IN" sz="2400" spc="10" dirty="0">
                <a:latin typeface="Adobe Arabic" panose="02040503050201020203" pitchFamily="18" charset="-78"/>
                <a:cs typeface="Adobe Arabic" panose="02040503050201020203" pitchFamily="18" charset="-78"/>
              </a:rPr>
              <a:t>The</a:t>
            </a:r>
            <a:r>
              <a:rPr lang="en-IN" sz="2400" spc="10"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“Employee Gender Analysis</a:t>
            </a:r>
            <a:r>
              <a:rPr lang="en-IN" sz="2400" spc="10" dirty="0">
                <a:latin typeface="Adobe Arabic" panose="02040503050201020203" pitchFamily="18" charset="-78"/>
                <a:cs typeface="Adobe Arabic" panose="02040503050201020203" pitchFamily="18" charset="-78"/>
              </a:rPr>
              <a:t>” project aims to examine gender distribution, representation, potential disparities within an organisation. By </a:t>
            </a:r>
            <a:r>
              <a:rPr lang="en-IN" sz="2400" spc="10" dirty="0" err="1">
                <a:latin typeface="Adobe Arabic" panose="02040503050201020203" pitchFamily="18" charset="-78"/>
                <a:cs typeface="Adobe Arabic" panose="02040503050201020203" pitchFamily="18" charset="-78"/>
              </a:rPr>
              <a:t>analyzing</a:t>
            </a:r>
            <a:r>
              <a:rPr lang="en-IN" sz="2400" spc="10" dirty="0">
                <a:latin typeface="Adobe Arabic" panose="02040503050201020203" pitchFamily="18" charset="-78"/>
                <a:cs typeface="Adobe Arabic" panose="02040503050201020203" pitchFamily="18" charset="-78"/>
              </a:rPr>
              <a:t> data on employee demographics, positions, promotions, and salaries, the project seeks to identify trends and patterns that may indicate gender biases or imbalances. The findings will inform recommendations  for fostering a more equitable work place ,ensuring  diversity, and promoting inclusive policies.					</a:t>
            </a:r>
            <a:r>
              <a:rPr lang="en-IN" sz="2400" spc="10" dirty="0">
                <a:latin typeface="Times New Roman" panose="02020603050405020304" pitchFamily="18" charset="0"/>
                <a:cs typeface="Times New Roman" panose="02020603050405020304" pitchFamily="18" charset="0"/>
              </a:rPr>
              <a:t>	</a:t>
            </a:r>
            <a:r>
              <a:rPr lang="en-IN" sz="4250" spc="10" dirty="0"/>
              <a:t>																												</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3425" y="2170898"/>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IN" sz="2400" b="0" i="0" dirty="0">
                <a:solidFill>
                  <a:srgbClr val="0D0D0D"/>
                </a:solidFill>
                <a:effectLst/>
                <a:latin typeface="Adobe Arabic" panose="02040503050201020203" pitchFamily="18" charset="-78"/>
                <a:cs typeface="Adobe Arabic" panose="02040503050201020203" pitchFamily="18" charset="-78"/>
              </a:rPr>
              <a:t>The Employee Gender Analysis project  aims to assess gender distribution and disparities within an organisation. It involves collecting and </a:t>
            </a:r>
            <a:r>
              <a:rPr lang="en-IN" sz="2400" b="0" i="0" dirty="0" err="1">
                <a:solidFill>
                  <a:srgbClr val="0D0D0D"/>
                </a:solidFill>
                <a:effectLst/>
                <a:latin typeface="Adobe Arabic" panose="02040503050201020203" pitchFamily="18" charset="-78"/>
                <a:cs typeface="Adobe Arabic" panose="02040503050201020203" pitchFamily="18" charset="-78"/>
              </a:rPr>
              <a:t>analyzing</a:t>
            </a:r>
            <a:r>
              <a:rPr lang="en-IN" sz="2400" b="0" i="0" dirty="0">
                <a:solidFill>
                  <a:srgbClr val="0D0D0D"/>
                </a:solidFill>
                <a:effectLst/>
                <a:latin typeface="Adobe Arabic" panose="02040503050201020203" pitchFamily="18" charset="-78"/>
                <a:cs typeface="Adobe Arabic" panose="02040503050201020203" pitchFamily="18" charset="-78"/>
              </a:rPr>
              <a:t> employee data, inc</a:t>
            </a:r>
            <a:r>
              <a:rPr lang="en-IN" sz="2400" dirty="0">
                <a:solidFill>
                  <a:srgbClr val="0D0D0D"/>
                </a:solidFill>
                <a:latin typeface="Adobe Arabic" panose="02040503050201020203" pitchFamily="18" charset="-78"/>
                <a:cs typeface="Adobe Arabic" panose="02040503050201020203" pitchFamily="18" charset="-78"/>
              </a:rPr>
              <a:t>l</a:t>
            </a:r>
            <a:r>
              <a:rPr lang="en-IN" sz="2400" b="0" i="0" dirty="0">
                <a:solidFill>
                  <a:srgbClr val="0D0D0D"/>
                </a:solidFill>
                <a:effectLst/>
                <a:latin typeface="Adobe Arabic" panose="02040503050201020203" pitchFamily="18" charset="-78"/>
                <a:cs typeface="Adobe Arabic" panose="02040503050201020203" pitchFamily="18" charset="-78"/>
              </a:rPr>
              <a:t>uding gender, job roles, promotion, salaries, and performance rating. The goal is to identify trends, ensure equitable treatment, and inform policies to promote diversity and inclusion. The project will provide actionable insights to address gender imbalances and enhances organisation fairness. </a:t>
            </a:r>
            <a:endParaRPr lang="en-US" sz="2400" b="0" i="0" dirty="0">
              <a:solidFill>
                <a:srgbClr val="0D0D0D"/>
              </a:solidFill>
              <a:effectLst/>
              <a:latin typeface="Adobe Arabic" panose="02040503050201020203" pitchFamily="18" charset="-78"/>
              <a:cs typeface="Adobe Arabic" panose="02040503050201020203"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3463769"/>
          </a:xfrm>
          <a:prstGeom prst="rect">
            <a:avLst/>
          </a:prstGeom>
        </p:spPr>
        <p:txBody>
          <a:bodyPr vert="horz" wrap="square" lIns="0" tIns="16510" rIns="0" bIns="0" rtlCol="0">
            <a:spAutoFit/>
          </a:bodyPr>
          <a:lstStyle/>
          <a:p>
            <a:pPr marL="12700">
              <a:lnSpc>
                <a:spcPct val="100000"/>
              </a:lnSpc>
              <a:spcBef>
                <a:spcPts val="130"/>
              </a:spcBef>
            </a:pPr>
            <a:r>
              <a:rPr lang="en-IN" sz="3200" spc="-235" dirty="0"/>
              <a:t>WHO </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r>
              <a:rPr lang="en-IN" sz="2400" spc="5" dirty="0">
                <a:latin typeface="Sitka Subheading" panose="02000505000000020004" pitchFamily="2" charset="0"/>
                <a:cs typeface="Adobe Arabic" panose="02040503050201020203" pitchFamily="18" charset="-78"/>
              </a:rPr>
              <a:t>The  end users for the Employee Gender Analysis Dataset:</a:t>
            </a:r>
            <a:r>
              <a:rPr lang="en-IN" sz="2400" spc="5" dirty="0">
                <a:latin typeface="Adobe Arabic" panose="02040503050201020203" pitchFamily="18" charset="-78"/>
                <a:cs typeface="Adobe Arabic" panose="02040503050201020203" pitchFamily="18" charset="-78"/>
              </a:rPr>
              <a:t>	</a:t>
            </a:r>
            <a:r>
              <a:rPr lang="en-IN" sz="3200" spc="5" dirty="0"/>
              <a:t>		</a:t>
            </a:r>
            <a:r>
              <a:rPr lang="en-IN" sz="3200" spc="5" dirty="0">
                <a:latin typeface="Sitka Subheading" panose="02000505000000020004" pitchFamily="2" charset="0"/>
              </a:rPr>
              <a:t>        </a:t>
            </a:r>
            <a:r>
              <a:rPr lang="en-IN" sz="3200" spc="5" dirty="0"/>
              <a:t>	  			Diversity and </a:t>
            </a:r>
            <a:r>
              <a:rPr lang="en-IN" sz="3200" spc="5" dirty="0" err="1"/>
              <a:t>inlusion</a:t>
            </a:r>
            <a:r>
              <a:rPr lang="en-IN" sz="3200" spc="5" dirty="0"/>
              <a:t> officers.								Company executives.  		        HR Managers.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971674" y="1120567"/>
            <a:ext cx="9763125" cy="296812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IN" sz="3600" dirty="0"/>
              <a:t>			</a:t>
            </a:r>
            <a:r>
              <a:rPr lang="en-IN" sz="2400" dirty="0">
                <a:latin typeface="Adobe Arabic" panose="02040503050201020203" pitchFamily="18" charset="-78"/>
                <a:cs typeface="Adobe Arabic" panose="02040503050201020203" pitchFamily="18" charset="-78"/>
              </a:rPr>
              <a:t>Our solution for the Employee Gender Analysis project is a comprehensive data analytics tool that visualizes gender distribution across various  roles and departments. The value proposition lies in its ability to provide actionable insights for promoting gender equality, identifying disparities , and ensuring compliance with diversity  policies. This tool empowers HR and leadership teams to </a:t>
            </a:r>
            <a:r>
              <a:rPr lang="en-IN" sz="2400" dirty="0" err="1">
                <a:latin typeface="Adobe Arabic" panose="02040503050201020203" pitchFamily="18" charset="-78"/>
                <a:cs typeface="Adobe Arabic" panose="02040503050201020203" pitchFamily="18" charset="-78"/>
              </a:rPr>
              <a:t>makew</a:t>
            </a:r>
            <a:r>
              <a:rPr lang="en-IN" sz="2400" dirty="0">
                <a:latin typeface="Adobe Arabic" panose="02040503050201020203" pitchFamily="18" charset="-78"/>
                <a:cs typeface="Adobe Arabic" panose="02040503050201020203" pitchFamily="18" charset="-78"/>
              </a:rPr>
              <a:t> informed decisions. Fostering a more inclusive  balanced </a:t>
            </a:r>
            <a:r>
              <a:rPr lang="en-IN" sz="2400" dirty="0" err="1">
                <a:latin typeface="Adobe Arabic" panose="02040503050201020203" pitchFamily="18" charset="-78"/>
                <a:cs typeface="Adobe Arabic" panose="02040503050201020203" pitchFamily="18" charset="-78"/>
              </a:rPr>
              <a:t>workplacde</a:t>
            </a:r>
            <a:r>
              <a:rPr lang="en-IN" sz="2400" dirty="0">
                <a:latin typeface="Adobe Arabic" panose="02040503050201020203" pitchFamily="18" charset="-78"/>
                <a:cs typeface="Adobe Arabic" panose="02040503050201020203" pitchFamily="18" charset="-78"/>
              </a:rPr>
              <a:t> environment.</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955750"/>
          </a:xfrm>
        </p:spPr>
        <p:txBody>
          <a:bodyPr/>
          <a:lstStyle/>
          <a:p>
            <a:r>
              <a:rPr lang="en-IN" dirty="0"/>
              <a:t>Dataset Description					  </a:t>
            </a:r>
            <a:r>
              <a:rPr lang="en-IN" sz="3600" dirty="0">
                <a:latin typeface="Sitka Banner" panose="02000505000000020004" pitchFamily="2" charset="0"/>
              </a:rPr>
              <a:t>	The data which I used for this analysis, which I download from Kaggle</a:t>
            </a:r>
            <a:br>
              <a:rPr lang="en-IN" sz="3600" dirty="0">
                <a:latin typeface="Sitka Banner" panose="02000505000000020004" pitchFamily="2" charset="0"/>
              </a:rPr>
            </a:br>
            <a:r>
              <a:rPr lang="en-IN" sz="3600" dirty="0">
                <a:latin typeface="Sitka Banner" panose="02000505000000020004" pitchFamily="2" charset="0"/>
              </a:rPr>
              <a:t>         There are 8 feature in the data</a:t>
            </a:r>
            <a:br>
              <a:rPr lang="en-IN" sz="3600" dirty="0">
                <a:latin typeface="Sitka Banner" panose="02000505000000020004" pitchFamily="2" charset="0"/>
              </a:rPr>
            </a:br>
            <a:r>
              <a:rPr lang="en-IN" sz="3600" dirty="0">
                <a:latin typeface="Sitka Banner" panose="02000505000000020004" pitchFamily="2" charset="0"/>
              </a:rPr>
              <a:t>       (</a:t>
            </a:r>
            <a:r>
              <a:rPr lang="en-IN" sz="3600" dirty="0" err="1">
                <a:latin typeface="Sitka Banner" panose="02000505000000020004" pitchFamily="2" charset="0"/>
              </a:rPr>
              <a:t>e.i</a:t>
            </a:r>
            <a:r>
              <a:rPr lang="en-IN" sz="3600" dirty="0">
                <a:latin typeface="Sitka Banner" panose="02000505000000020004" pitchFamily="2" charset="0"/>
              </a:rPr>
              <a:t>) </a:t>
            </a:r>
            <a:r>
              <a:rPr lang="en-IN" sz="3200" dirty="0">
                <a:latin typeface="Sitka Banner" panose="02000505000000020004" pitchFamily="2" charset="0"/>
              </a:rPr>
              <a:t>1. emp ID</a:t>
            </a:r>
            <a:br>
              <a:rPr lang="en-IN" sz="3200" dirty="0">
                <a:latin typeface="Sitka Banner" panose="02000505000000020004" pitchFamily="2" charset="0"/>
              </a:rPr>
            </a:br>
            <a:r>
              <a:rPr lang="en-IN" sz="3200" dirty="0">
                <a:latin typeface="Sitka Banner" panose="02000505000000020004" pitchFamily="2" charset="0"/>
              </a:rPr>
              <a:t>                  2.Name                </a:t>
            </a:r>
            <a:br>
              <a:rPr lang="en-IN" sz="3200" dirty="0">
                <a:latin typeface="Sitka Banner" panose="02000505000000020004" pitchFamily="2" charset="0"/>
              </a:rPr>
            </a:br>
            <a:r>
              <a:rPr lang="en-IN" sz="3200" dirty="0">
                <a:latin typeface="Sitka Banner" panose="02000505000000020004" pitchFamily="2" charset="0"/>
              </a:rPr>
              <a:t>                  3.Gender</a:t>
            </a:r>
            <a:br>
              <a:rPr lang="en-IN" sz="3200" dirty="0">
                <a:latin typeface="Sitka Banner" panose="02000505000000020004" pitchFamily="2" charset="0"/>
              </a:rPr>
            </a:br>
            <a:r>
              <a:rPr lang="en-IN" sz="3200" dirty="0">
                <a:latin typeface="Sitka Banner" panose="02000505000000020004" pitchFamily="2" charset="0"/>
              </a:rPr>
              <a:t>                 4.Department</a:t>
            </a:r>
            <a:br>
              <a:rPr lang="en-IN" sz="3200" dirty="0">
                <a:latin typeface="Sitka Banner" panose="02000505000000020004" pitchFamily="2" charset="0"/>
              </a:rPr>
            </a:br>
            <a:r>
              <a:rPr lang="en-IN" sz="3200" dirty="0">
                <a:latin typeface="Sitka Banner" panose="02000505000000020004" pitchFamily="2" charset="0"/>
              </a:rPr>
              <a:t>                  5.Salary</a:t>
            </a:r>
            <a:br>
              <a:rPr lang="en-IN" sz="3200" dirty="0">
                <a:latin typeface="Sitka Banner" panose="02000505000000020004" pitchFamily="2" charset="0"/>
              </a:rPr>
            </a:br>
            <a:r>
              <a:rPr lang="en-IN" sz="3200" dirty="0">
                <a:latin typeface="Sitka Banner" panose="02000505000000020004" pitchFamily="2" charset="0"/>
              </a:rPr>
              <a:t>                  6.Start date </a:t>
            </a:r>
            <a:br>
              <a:rPr lang="en-IN" sz="3200" dirty="0">
                <a:latin typeface="Sitka Banner" panose="02000505000000020004" pitchFamily="2" charset="0"/>
              </a:rPr>
            </a:br>
            <a:r>
              <a:rPr lang="en-IN" sz="3200" dirty="0">
                <a:latin typeface="Sitka Banner" panose="02000505000000020004" pitchFamily="2" charset="0"/>
              </a:rPr>
              <a:t>                   7.Employee type </a:t>
            </a:r>
            <a:br>
              <a:rPr lang="en-IN" sz="3200" dirty="0">
                <a:latin typeface="Sitka Banner" panose="02000505000000020004" pitchFamily="2" charset="0"/>
              </a:rPr>
            </a:br>
            <a:r>
              <a:rPr lang="en-IN" sz="3200" dirty="0">
                <a:latin typeface="Sitka Banner" panose="02000505000000020004" pitchFamily="2" charset="0"/>
              </a:rPr>
              <a:t>                   8.work location</a:t>
            </a:r>
            <a:br>
              <a:rPr lang="en-IN" sz="3600" dirty="0">
                <a:latin typeface="Sitka Banner" panose="02000505000000020004" pitchFamily="2" charset="0"/>
              </a:rPr>
            </a:br>
            <a:r>
              <a:rPr lang="en-IN" sz="3600" dirty="0">
                <a:latin typeface="Sitka Banner" panose="02000505000000020004" pitchFamily="2" charset="0"/>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057399" y="654938"/>
            <a:ext cx="8229601" cy="429476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IN" sz="4250" spc="20" dirty="0"/>
              <a:t>		</a:t>
            </a:r>
            <a:r>
              <a:rPr lang="en-IN" sz="3600" spc="20" dirty="0">
                <a:latin typeface="Adobe Caslon Pro" panose="0205050205050A020403" pitchFamily="18" charset="0"/>
              </a:rPr>
              <a:t>1. Filtering- removing blanks. Conditional formatting.		2.highlighting blanks and ‘null’ text.		3.pivot table- Gender analysis summary.					</a:t>
            </a:r>
            <a:r>
              <a:rPr lang="en-IN" sz="4250" spc="20" dirty="0"/>
              <a:t>   	</a:t>
            </a:r>
            <a:r>
              <a:rPr lang="en-IN" sz="3600" spc="20" dirty="0">
                <a:latin typeface="Adobe Caslon Pro" panose="0205050205050A020403" pitchFamily="18" charset="0"/>
              </a:rPr>
              <a:t>4.Bar graph- Final report</a:t>
            </a:r>
            <a:r>
              <a:rPr lang="en-IN" sz="4250" spc="20" dirty="0"/>
              <a: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801</Words>
  <Application>Microsoft Office PowerPoint</Application>
  <PresentationFormat>Widescreen</PresentationFormat>
  <Paragraphs>116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Gender Analysis using Excel  </vt:lpstr>
      <vt:lpstr>PROJECT TITLE</vt:lpstr>
      <vt:lpstr>AGENDA</vt:lpstr>
      <vt:lpstr>PROBLEM STATEMENT                                     The “Employee Gender Analysis” project aims to examine gender distribution, representation, potential disparities within an organisation. By analyzing data on employee demographics, positions, promotions, and salaries, the project seeks to identify trends and patterns that may indicate gender biases or imbalances. The findings will inform recommendations  for fostering a more equitable work place ,ensuring  diversity, and promoting inclusive policies.                                  </vt:lpstr>
      <vt:lpstr>PROJECT OVERVIEW</vt:lpstr>
      <vt:lpstr>WHO  ARE THE END USERS?   The  end users for the Employee Gender Analysis Dataset:                 Diversity and inlusion officers.        Company executives.            HR Managers.</vt:lpstr>
      <vt:lpstr>OUR SOLUTION AND ITS VALUE PROPOSITION   Our solution for the Employee Gender Analysis project is a comprehensive data analytics tool that visualizes gender distribution across various  roles and departments. The value proposition lies in its ability to provide actionable insights for promoting gender equality, identifying disparities , and ensuring compliance with diversity  policies. This tool empowers HR and leadership teams to makew informed decisions. Fostering a more inclusive  balanced workplacde environment.</vt:lpstr>
      <vt:lpstr>Dataset Description        The data which I used for this analysis, which I download from Kaggle          There are 8 feature in the data        (e.i) 1. emp ID                   2.Name                                   3.Gender                  4.Department                   5.Salary                   6.Start date                     7.Employee type                     8.work location              </vt:lpstr>
      <vt:lpstr>THE "WOW" IN OUR SOLUTION  1. Filtering- removing blanks. Conditional formatting.  2.highlighting blanks and ‘null’ text.  3.pivot table- Gender analysis summary.         4.Bar graph- Final report.</vt:lpstr>
      <vt:lpstr>PowerPoint Presentation</vt:lpstr>
      <vt:lpstr>RESULTS</vt:lpstr>
      <vt:lpstr>Conclusion                     In conclusion, the Employee Gender Analysis project offers vital insights into gender representation, enabling stakeholders to identify disparities and drive positive change.  This project not only supports compliance with legal requirements but also strengthens the organization’s commitment to gender equality and overall workplace diversity.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megalaraghu07@gmail.com</cp:lastModifiedBy>
  <cp:revision>18</cp:revision>
  <dcterms:created xsi:type="dcterms:W3CDTF">2024-03-29T15:07:22Z</dcterms:created>
  <dcterms:modified xsi:type="dcterms:W3CDTF">2024-08-27T14:07:10Z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