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8"/>
  </p:handoutMasterIdLst>
  <p:sldIdLst>
    <p:sldId id="256" r:id="rId3"/>
    <p:sldId id="257" r:id="rId4"/>
    <p:sldId id="258" r:id="rId5"/>
    <p:sldId id="263" r:id="rId6"/>
    <p:sldId id="262" r:id="rId7"/>
    <p:sldId id="260" r:id="rId8"/>
    <p:sldId id="264" r:id="rId9"/>
    <p:sldId id="265" r:id="rId10"/>
    <p:sldId id="267" r:id="rId11"/>
    <p:sldId id="269" r:id="rId12"/>
    <p:sldId id="270" r:id="rId14"/>
    <p:sldId id="271" r:id="rId15"/>
    <p:sldId id="272" r:id="rId16"/>
    <p:sldId id="27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EFF"/>
    <a:srgbClr val="FFFFFF"/>
    <a:srgbClr val="6750A4"/>
    <a:srgbClr val="0077B6"/>
    <a:srgbClr val="03045E"/>
    <a:srgbClr val="90E0EF"/>
    <a:srgbClr val="00B4D8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image" Target="../media/image3.png"/><Relationship Id="rId11" Type="http://schemas.openxmlformats.org/officeDocument/2006/relationships/tags" Target="../tags/tag89.xml"/><Relationship Id="rId10" Type="http://schemas.openxmlformats.org/officeDocument/2006/relationships/image" Target="../media/image2.png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../media/image5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6.xml"/><Relationship Id="rId14" Type="http://schemas.openxmlformats.org/officeDocument/2006/relationships/image" Target="../media/image3.png"/><Relationship Id="rId13" Type="http://schemas.openxmlformats.org/officeDocument/2006/relationships/tags" Target="../tags/tag115.xml"/><Relationship Id="rId12" Type="http://schemas.openxmlformats.org/officeDocument/2006/relationships/image" Target="../media/image2.png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image" Target="../media/image3.png"/><Relationship Id="rId16" Type="http://schemas.openxmlformats.org/officeDocument/2006/relationships/tags" Target="../tags/tag131.xml"/><Relationship Id="rId15" Type="http://schemas.openxmlformats.org/officeDocument/2006/relationships/image" Target="../media/image2.png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.png"/><Relationship Id="rId20" Type="http://schemas.openxmlformats.org/officeDocument/2006/relationships/tags" Target="../tags/tag152.xml"/><Relationship Id="rId2" Type="http://schemas.openxmlformats.org/officeDocument/2006/relationships/tags" Target="../tags/tag135.xml"/><Relationship Id="rId19" Type="http://schemas.openxmlformats.org/officeDocument/2006/relationships/image" Target="../media/image2.png"/><Relationship Id="rId18" Type="http://schemas.openxmlformats.org/officeDocument/2006/relationships/tags" Target="../tags/tag151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71.xml"/><Relationship Id="rId14" Type="http://schemas.openxmlformats.org/officeDocument/2006/relationships/image" Target="../media/image3.png"/><Relationship Id="rId13" Type="http://schemas.openxmlformats.org/officeDocument/2006/relationships/tags" Target="../tags/tag70.xml"/><Relationship Id="rId12" Type="http://schemas.openxmlformats.org/officeDocument/2006/relationships/image" Target="../media/image2.png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3.png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image" Target="../media/image4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9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8580" y="1322705"/>
            <a:ext cx="3992880" cy="2186940"/>
          </a:xfrm>
        </p:spPr>
        <p:txBody>
          <a:bodyPr>
            <a:normAutofit fontScale="90000"/>
          </a:bodyPr>
          <a:p>
            <a:pPr algn="l"/>
            <a:br>
              <a:rPr lang="ru-RU" altLang="en-US"/>
            </a:br>
            <a:r>
              <a:rPr lang="ru-RU" altLang="en-US">
                <a:gradFill>
                  <a:gsLst>
                    <a:gs pos="0">
                      <a:srgbClr val="90E0EF"/>
                    </a:gs>
                    <a:gs pos="74000">
                      <a:srgbClr val="00B4D8"/>
                    </a:gs>
                    <a:gs pos="83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latin typeface="Comic Sans MS" panose="030F0702030302020204" charset="0"/>
                <a:cs typeface="Comic Sans MS" panose="030F0702030302020204" charset="0"/>
              </a:rPr>
              <a:t>SWIMskill</a:t>
            </a:r>
            <a:endParaRPr lang="ru-RU" altLang="en-US">
              <a:gradFill>
                <a:gsLst>
                  <a:gs pos="0">
                    <a:srgbClr val="90E0EF"/>
                  </a:gs>
                  <a:gs pos="74000">
                    <a:srgbClr val="00B4D8"/>
                  </a:gs>
                  <a:gs pos="83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8580" y="4151630"/>
            <a:ext cx="4058920" cy="690245"/>
          </a:xfrm>
        </p:spPr>
        <p:txBody>
          <a:bodyPr>
            <a:normAutofit fontScale="90000"/>
          </a:bodyPr>
          <a:p>
            <a:pPr algn="l"/>
            <a:r>
              <a:rPr lang="ru-RU" altLang="ru-RU"/>
              <a:t>Подготовил</a:t>
            </a:r>
            <a:r>
              <a:rPr lang="en-US" altLang="ru-RU"/>
              <a:t>: </a:t>
            </a:r>
            <a:r>
              <a:rPr lang="ru-RU" altLang="ru-RU"/>
              <a:t>Сафронов Богдан</a:t>
            </a:r>
            <a:endParaRPr lang="ru-RU" altLang="ru-RU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338580" y="1170305"/>
            <a:ext cx="2766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/>
              <a:t>концепт многофункционального приложения для пловцов</a:t>
            </a:r>
            <a:endParaRPr lang="ru-RU" alt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410335" y="2401570"/>
            <a:ext cx="3987165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кругленный прямоугольник 7"/>
          <p:cNvSpPr/>
          <p:nvPr>
            <p:custDataLst>
              <p:tags r:id="rId2"/>
            </p:custDataLst>
          </p:nvPr>
        </p:nvSpPr>
        <p:spPr>
          <a:xfrm>
            <a:off x="1410335" y="3644265"/>
            <a:ext cx="3987165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8" name="Изображение 17" descr="61103468_952210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15" y="2349500"/>
            <a:ext cx="6203950" cy="180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Скругленный прямоугольник 5"/>
          <p:cNvSpPr/>
          <p:nvPr>
            <p:custDataLst>
              <p:tags r:id="rId2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Замещающее содержимое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52195" y="2783205"/>
            <a:ext cx="6567170" cy="13163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При возвращении появятся две, уже знакомые, знакомые кнопки</a:t>
            </a:r>
            <a:r>
              <a:rPr lang="en-US" altLang="en-US"/>
              <a:t>:</a:t>
            </a:r>
            <a:r>
              <a:rPr lang="ru-RU" altLang="en-US"/>
              <a:t> </a:t>
            </a:r>
            <a:endParaRPr lang="ru-RU" altLang="en-US"/>
          </a:p>
          <a:p>
            <a:endParaRPr lang="ru-RU" altLang="en-US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>
            <p:custDataLst>
              <p:tags r:id="rId4"/>
            </p:custDataLst>
          </p:nvPr>
        </p:nvSpPr>
        <p:spPr>
          <a:xfrm>
            <a:off x="59118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>
            <p:custDataLst>
              <p:tags r:id="rId5"/>
            </p:custDataLst>
          </p:nvPr>
        </p:nvSpPr>
        <p:spPr>
          <a:xfrm>
            <a:off x="69215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Мои результаты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6"/>
            </p:custDataLst>
          </p:nvPr>
        </p:nvSpPr>
        <p:spPr>
          <a:xfrm>
            <a:off x="397700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Текстовое поле 14"/>
          <p:cNvSpPr txBox="1"/>
          <p:nvPr>
            <p:custDataLst>
              <p:tags r:id="rId7"/>
            </p:custDataLst>
          </p:nvPr>
        </p:nvSpPr>
        <p:spPr>
          <a:xfrm>
            <a:off x="432308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Нормативы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3" name="Скругленный прямоугольник 2"/>
          <p:cNvSpPr/>
          <p:nvPr>
            <p:custDataLst>
              <p:tags r:id="rId8"/>
            </p:custDataLst>
          </p:nvPr>
        </p:nvSpPr>
        <p:spPr>
          <a:xfrm>
            <a:off x="1052195" y="4061460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16" name="Изображение 15" descr="phone_035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  <p:sp>
        <p:nvSpPr>
          <p:cNvPr id="18" name="Овал 17"/>
          <p:cNvSpPr/>
          <p:nvPr>
            <p:custDataLst>
              <p:tags r:id="rId13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14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15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Овал 17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97900" y="464185"/>
            <a:ext cx="2917190" cy="614553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>
            <p:custDataLst>
              <p:tags r:id="rId6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7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7" name="Изображение 6" descr="phone_03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488045" y="317500"/>
            <a:ext cx="3065145" cy="6372860"/>
          </a:xfrm>
          <a:prstGeom prst="rect">
            <a:avLst/>
          </a:prstGeom>
        </p:spPr>
      </p:pic>
      <p:sp>
        <p:nvSpPr>
          <p:cNvPr id="9" name="Замещающее содержимое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36295" y="2545080"/>
            <a:ext cx="7339965" cy="131635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2000">
                <a:solidFill>
                  <a:prstClr val="black"/>
                </a:solidFill>
                <a:sym typeface="+mn-ea"/>
              </a:rPr>
              <a:t>При нажатии на кнопку </a:t>
            </a:r>
            <a:r>
              <a:rPr lang="en-US" altLang="en-US" sz="2000">
                <a:solidFill>
                  <a:prstClr val="black"/>
                </a:solidFill>
                <a:sym typeface="+mn-ea"/>
              </a:rPr>
              <a:t>“</a:t>
            </a:r>
            <a:r>
              <a:rPr lang="ru-RU" altLang="en-US" sz="2000">
                <a:solidFill>
                  <a:prstClr val="black"/>
                </a:solidFill>
                <a:sym typeface="+mn-ea"/>
              </a:rPr>
              <a:t>Нормативы</a:t>
            </a:r>
            <a:r>
              <a:rPr lang="en-US" altLang="en-US" sz="2000">
                <a:solidFill>
                  <a:prstClr val="black"/>
                </a:solidFill>
                <a:sym typeface="+mn-ea"/>
              </a:rPr>
              <a:t>” </a:t>
            </a:r>
            <a:r>
              <a:rPr lang="ru-RU" altLang="en-US" sz="2000">
                <a:solidFill>
                  <a:prstClr val="black"/>
                </a:solidFill>
                <a:sym typeface="+mn-ea"/>
              </a:rPr>
              <a:t>появляется меню с выбором стиля плавания и при нажатии на нужный стиль открывается окно с нормативами</a:t>
            </a:r>
            <a:endParaRPr lang="ru-RU" altLang="en-US" sz="2000">
              <a:solidFill>
                <a:prstClr val="black"/>
              </a:solidFill>
              <a:sym typeface="+mn-ea"/>
            </a:endParaRPr>
          </a:p>
          <a:p>
            <a:r>
              <a:rPr lang="ru-RU" altLang="en-US" sz="2000" b="1">
                <a:solidFill>
                  <a:schemeClr val="tx1"/>
                </a:solidFill>
                <a:sym typeface="+mn-ea"/>
              </a:rPr>
              <a:t>Для выхода в начальное меню нужно просто свайпнуть в сторону</a:t>
            </a:r>
            <a:endParaRPr lang="ru-RU" altLang="en-US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11"/>
            </p:custDataLst>
          </p:nvPr>
        </p:nvSpPr>
        <p:spPr>
          <a:xfrm>
            <a:off x="1249045" y="4379595"/>
            <a:ext cx="5899150" cy="2041525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Текстовое поле 14"/>
          <p:cNvSpPr txBox="1"/>
          <p:nvPr>
            <p:custDataLst>
              <p:tags r:id="rId12"/>
            </p:custDataLst>
          </p:nvPr>
        </p:nvSpPr>
        <p:spPr>
          <a:xfrm>
            <a:off x="1795145" y="4770755"/>
            <a:ext cx="7339965" cy="1439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66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Нормативы</a:t>
            </a:r>
            <a:endParaRPr lang="ru-RU" altLang="en-US" sz="66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5" name="Скругленный прямоугольник 4"/>
          <p:cNvSpPr/>
          <p:nvPr>
            <p:custDataLst>
              <p:tags r:id="rId13"/>
            </p:custDataLst>
          </p:nvPr>
        </p:nvSpPr>
        <p:spPr>
          <a:xfrm>
            <a:off x="1052195" y="4165600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Овал 17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Текстовое поле 2"/>
          <p:cNvSpPr txBox="1"/>
          <p:nvPr>
            <p:custDataLst>
              <p:tags r:id="rId4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5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Замещающее содержимое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6295" y="2746375"/>
            <a:ext cx="5922645" cy="13163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ym typeface="+mn-ea"/>
              </a:rPr>
              <a:t>При возвращении появятся две, уже знакомые, знакомые кнопки</a:t>
            </a:r>
            <a:r>
              <a:rPr lang="en-US" altLang="en-US">
                <a:sym typeface="+mn-ea"/>
              </a:rPr>
              <a:t>:</a:t>
            </a:r>
            <a:r>
              <a:rPr lang="ru-RU" altLang="en-US">
                <a:sym typeface="+mn-ea"/>
              </a:rPr>
              <a:t> </a:t>
            </a:r>
            <a:endParaRPr lang="ru-RU" altLang="en-US"/>
          </a:p>
          <a:p>
            <a:endParaRPr lang="ru-RU" altLang="en-US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>
            <p:custDataLst>
              <p:tags r:id="rId7"/>
            </p:custDataLst>
          </p:nvPr>
        </p:nvSpPr>
        <p:spPr>
          <a:xfrm>
            <a:off x="59118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>
            <p:custDataLst>
              <p:tags r:id="rId8"/>
            </p:custDataLst>
          </p:nvPr>
        </p:nvSpPr>
        <p:spPr>
          <a:xfrm>
            <a:off x="69215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Мои результаты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9"/>
            </p:custDataLst>
          </p:nvPr>
        </p:nvSpPr>
        <p:spPr>
          <a:xfrm>
            <a:off x="397700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Текстовое поле 14"/>
          <p:cNvSpPr txBox="1"/>
          <p:nvPr>
            <p:custDataLst>
              <p:tags r:id="rId10"/>
            </p:custDataLst>
          </p:nvPr>
        </p:nvSpPr>
        <p:spPr>
          <a:xfrm>
            <a:off x="432308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Нормативы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16" name="Изображение 15" descr="phone_035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>
            <p:custDataLst>
              <p:tags r:id="rId15"/>
            </p:custDataLst>
          </p:nvPr>
        </p:nvSpPr>
        <p:spPr>
          <a:xfrm>
            <a:off x="1052195" y="405701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Прямоугольник 33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556385" y="293624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2"/>
            </p:custDataLst>
          </p:nvPr>
        </p:nvSpPr>
        <p:spPr>
          <a:xfrm>
            <a:off x="1052195" y="119824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Используемые технологии</a:t>
            </a:r>
            <a:endParaRPr 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3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53870" y="306895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18" name="Скругленный прямоугольник 17"/>
          <p:cNvSpPr/>
          <p:nvPr>
            <p:custDataLst>
              <p:tags r:id="rId4"/>
            </p:custDataLst>
          </p:nvPr>
        </p:nvSpPr>
        <p:spPr>
          <a:xfrm>
            <a:off x="1556385" y="424688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Текстовое поле 18"/>
          <p:cNvSpPr txBox="1"/>
          <p:nvPr>
            <p:custDataLst>
              <p:tags r:id="rId5"/>
            </p:custDataLst>
          </p:nvPr>
        </p:nvSpPr>
        <p:spPr>
          <a:xfrm>
            <a:off x="1753870" y="437959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Классы </a:t>
            </a:r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RecycleView </a:t>
            </a:r>
            <a:r>
              <a:rPr lang="ru-RU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с их адаптерами</a:t>
            </a:r>
            <a:endParaRPr lang="ru-RU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20" name="Скругленный прямоугольник 19"/>
          <p:cNvSpPr/>
          <p:nvPr>
            <p:custDataLst>
              <p:tags r:id="rId6"/>
            </p:custDataLst>
          </p:nvPr>
        </p:nvSpPr>
        <p:spPr>
          <a:xfrm>
            <a:off x="1556385" y="550926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Текстовое поле 20"/>
          <p:cNvSpPr txBox="1"/>
          <p:nvPr>
            <p:custDataLst>
              <p:tags r:id="rId7"/>
            </p:custDataLst>
          </p:nvPr>
        </p:nvSpPr>
        <p:spPr>
          <a:xfrm>
            <a:off x="1753870" y="564197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Технология SharedPreferences</a:t>
            </a:r>
            <a:endParaRPr lang="ru-RU" altLang="en-US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28" name="Скругленный прямоугольник 27"/>
          <p:cNvSpPr/>
          <p:nvPr>
            <p:custDataLst>
              <p:tags r:id="rId8"/>
            </p:custDataLst>
          </p:nvPr>
        </p:nvSpPr>
        <p:spPr>
          <a:xfrm>
            <a:off x="12192000" y="293624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9" name="Текстовое поле 28"/>
          <p:cNvSpPr txBox="1"/>
          <p:nvPr>
            <p:custDataLst>
              <p:tags r:id="rId9"/>
            </p:custDataLst>
          </p:nvPr>
        </p:nvSpPr>
        <p:spPr>
          <a:xfrm>
            <a:off x="12389485" y="306895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30" name="Скругленный прямоугольник 29"/>
          <p:cNvSpPr/>
          <p:nvPr>
            <p:custDataLst>
              <p:tags r:id="rId10"/>
            </p:custDataLst>
          </p:nvPr>
        </p:nvSpPr>
        <p:spPr>
          <a:xfrm>
            <a:off x="12192000" y="424688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1" name="Текстовое поле 30"/>
          <p:cNvSpPr txBox="1"/>
          <p:nvPr>
            <p:custDataLst>
              <p:tags r:id="rId11"/>
            </p:custDataLst>
          </p:nvPr>
        </p:nvSpPr>
        <p:spPr>
          <a:xfrm>
            <a:off x="12389485" y="437959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32" name="Скругленный прямоугольник 31"/>
          <p:cNvSpPr/>
          <p:nvPr>
            <p:custDataLst>
              <p:tags r:id="rId12"/>
            </p:custDataLst>
          </p:nvPr>
        </p:nvSpPr>
        <p:spPr>
          <a:xfrm>
            <a:off x="12192000" y="5509260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3" name="Текстовое поле 32"/>
          <p:cNvSpPr txBox="1"/>
          <p:nvPr>
            <p:custDataLst>
              <p:tags r:id="rId13"/>
            </p:custDataLst>
          </p:nvPr>
        </p:nvSpPr>
        <p:spPr>
          <a:xfrm>
            <a:off x="12389485" y="5641975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pic>
        <p:nvPicPr>
          <p:cNvPr id="36" name="Изображение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37" name="Изображение 36" descr="phone_035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  <p:sp>
        <p:nvSpPr>
          <p:cNvPr id="38" name="Овал 37"/>
          <p:cNvSpPr/>
          <p:nvPr>
            <p:custDataLst>
              <p:tags r:id="rId18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9" name="Скругленный прямоугольник 38"/>
          <p:cNvSpPr/>
          <p:nvPr>
            <p:custDataLst>
              <p:tags r:id="rId19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Прямоугольник 2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кругленный прямоугольник 11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кругленный прямоугольник 16"/>
          <p:cNvSpPr/>
          <p:nvPr>
            <p:custDataLst>
              <p:tags r:id="rId4"/>
            </p:custDataLst>
          </p:nvPr>
        </p:nvSpPr>
        <p:spPr>
          <a:xfrm>
            <a:off x="-9079230" y="295084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5"/>
            </p:custDataLst>
          </p:nvPr>
        </p:nvSpPr>
        <p:spPr>
          <a:xfrm>
            <a:off x="1076960" y="772160"/>
            <a:ext cx="788543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Используемые технологии в релизной версии</a:t>
            </a:r>
            <a:endParaRPr 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6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>
            <p:custDataLst>
              <p:tags r:id="rId7"/>
            </p:custDataLst>
          </p:nvPr>
        </p:nvSpPr>
        <p:spPr>
          <a:xfrm>
            <a:off x="-8881745" y="308356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Объектно-ориентированное программирование</a:t>
            </a:r>
            <a:endParaRPr lang="en-US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18" name="Скругленный прямоугольник 17"/>
          <p:cNvSpPr/>
          <p:nvPr>
            <p:custDataLst>
              <p:tags r:id="rId8"/>
            </p:custDataLst>
          </p:nvPr>
        </p:nvSpPr>
        <p:spPr>
          <a:xfrm>
            <a:off x="-9079230" y="426148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Текстовое поле 18"/>
          <p:cNvSpPr txBox="1"/>
          <p:nvPr>
            <p:custDataLst>
              <p:tags r:id="rId9"/>
            </p:custDataLst>
          </p:nvPr>
        </p:nvSpPr>
        <p:spPr>
          <a:xfrm>
            <a:off x="-8881745" y="439420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Классы </a:t>
            </a:r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RecycleView </a:t>
            </a:r>
            <a:r>
              <a:rPr lang="ru-RU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с их адаптерами</a:t>
            </a:r>
            <a:endParaRPr lang="ru-RU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20" name="Скругленный прямоугольник 19"/>
          <p:cNvSpPr/>
          <p:nvPr>
            <p:custDataLst>
              <p:tags r:id="rId10"/>
            </p:custDataLst>
          </p:nvPr>
        </p:nvSpPr>
        <p:spPr>
          <a:xfrm>
            <a:off x="-9079230" y="552386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Текстовое поле 20"/>
          <p:cNvSpPr txBox="1"/>
          <p:nvPr>
            <p:custDataLst>
              <p:tags r:id="rId11"/>
            </p:custDataLst>
          </p:nvPr>
        </p:nvSpPr>
        <p:spPr>
          <a:xfrm>
            <a:off x="-8881745" y="565658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Технология SharedPreferences</a:t>
            </a:r>
            <a:endParaRPr lang="ru-RU" altLang="en-US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28" name="Скругленный прямоугольник 27"/>
          <p:cNvSpPr/>
          <p:nvPr>
            <p:custDataLst>
              <p:tags r:id="rId12"/>
            </p:custDataLst>
          </p:nvPr>
        </p:nvSpPr>
        <p:spPr>
          <a:xfrm>
            <a:off x="1556385" y="295084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9" name="Текстовое поле 28"/>
          <p:cNvSpPr txBox="1"/>
          <p:nvPr>
            <p:custDataLst>
              <p:tags r:id="rId13"/>
            </p:custDataLst>
          </p:nvPr>
        </p:nvSpPr>
        <p:spPr>
          <a:xfrm>
            <a:off x="1753870" y="313182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База данных </a:t>
            </a:r>
            <a:r>
              <a:rPr lang="en-US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SQlite</a:t>
            </a:r>
            <a:endParaRPr lang="en-US" altLang="en-US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30" name="Скругленный прямоугольник 29"/>
          <p:cNvSpPr/>
          <p:nvPr>
            <p:custDataLst>
              <p:tags r:id="rId14"/>
            </p:custDataLst>
          </p:nvPr>
        </p:nvSpPr>
        <p:spPr>
          <a:xfrm>
            <a:off x="1556385" y="426148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1" name="Текстовое поле 30"/>
          <p:cNvSpPr txBox="1"/>
          <p:nvPr>
            <p:custDataLst>
              <p:tags r:id="rId15"/>
            </p:custDataLst>
          </p:nvPr>
        </p:nvSpPr>
        <p:spPr>
          <a:xfrm>
            <a:off x="1753870" y="439420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Использлвание датчика </a:t>
            </a:r>
            <a:r>
              <a:rPr lang="en-US" altLang="en-US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Camera</a:t>
            </a:r>
            <a:endParaRPr lang="en-US" altLang="en-US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sp>
        <p:nvSpPr>
          <p:cNvPr id="32" name="Скругленный прямоугольник 31"/>
          <p:cNvSpPr/>
          <p:nvPr>
            <p:custDataLst>
              <p:tags r:id="rId16"/>
            </p:custDataLst>
          </p:nvPr>
        </p:nvSpPr>
        <p:spPr>
          <a:xfrm>
            <a:off x="1556385" y="5523865"/>
            <a:ext cx="4864100" cy="1017905"/>
          </a:xfrm>
          <a:prstGeom prst="roundRect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3" name="Текстовое поле 32"/>
          <p:cNvSpPr txBox="1"/>
          <p:nvPr>
            <p:custDataLst>
              <p:tags r:id="rId17"/>
            </p:custDataLst>
          </p:nvPr>
        </p:nvSpPr>
        <p:spPr>
          <a:xfrm>
            <a:off x="1753870" y="5704840"/>
            <a:ext cx="4144645" cy="7042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Parsing </a:t>
            </a:r>
            <a:r>
              <a:rPr lang="ru-RU" altLang="zh-CN" sz="2400" b="1" i="0">
                <a:solidFill>
                  <a:schemeClr val="bg1"/>
                </a:solidFill>
                <a:latin typeface="Calibri Light" panose="020F0302020204030204" pitchFamily="34" charset="0"/>
                <a:ea typeface="YS Text"/>
                <a:cs typeface="Calibri Light" panose="020F0302020204030204" pitchFamily="34" charset="0"/>
              </a:rPr>
              <a:t>сайтов</a:t>
            </a:r>
            <a:endParaRPr lang="ru-RU" altLang="zh-CN" sz="2400" b="1" i="0">
              <a:solidFill>
                <a:schemeClr val="bg1"/>
              </a:solidFill>
              <a:latin typeface="Calibri Light" panose="020F0302020204030204" pitchFamily="34" charset="0"/>
              <a:ea typeface="YS Text"/>
              <a:cs typeface="Calibri Light" panose="020F0302020204030204" pitchFamily="3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9" name="Изображение 8" descr="phone_035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Прямоугольник 17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052195" y="1249045"/>
            <a:ext cx="1658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</a:rPr>
              <a:t>Цель</a:t>
            </a:r>
            <a:endParaRPr lang="en-US" altLang="en-US" sz="28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52195" y="240157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Проект предназначен для показа концептуальной версии приложения, предоставляющего удобный интерфейс для работы с нормативами спортивных разрядов, своими рекордами и многим другим.</a:t>
            </a:r>
            <a:endParaRPr lang="ru-RU" altLang="ru-RU"/>
          </a:p>
        </p:txBody>
      </p:sp>
      <p:sp>
        <p:nvSpPr>
          <p:cNvPr id="6" name="Скругленный прямоугольник 5"/>
          <p:cNvSpPr/>
          <p:nvPr>
            <p:custDataLst>
              <p:tags r:id="rId2"/>
            </p:custDataLst>
          </p:nvPr>
        </p:nvSpPr>
        <p:spPr>
          <a:xfrm>
            <a:off x="1052195" y="2116455"/>
            <a:ext cx="3987165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Овал 6"/>
          <p:cNvSpPr/>
          <p:nvPr>
            <p:custDataLst>
              <p:tags r:id="rId3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кругленный прямоугольник 7"/>
          <p:cNvSpPr/>
          <p:nvPr>
            <p:custDataLst>
              <p:tags r:id="rId4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2"/>
            </p:custDataLst>
          </p:nvPr>
        </p:nvSpPr>
        <p:spPr>
          <a:xfrm>
            <a:off x="6537960" y="3282950"/>
            <a:ext cx="2630805" cy="2630805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3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>
            <p:custDataLst>
              <p:tags r:id="rId4"/>
            </p:custDataLst>
          </p:nvPr>
        </p:nvSpPr>
        <p:spPr>
          <a:xfrm rot="17340000">
            <a:off x="6697345" y="3507740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58410" y="3282950"/>
            <a:ext cx="2630805" cy="2630805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 rot="4020000">
            <a:off x="5320030" y="3477895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>
            <p:custDataLst>
              <p:tags r:id="rId5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кругленный прямоугольник 11"/>
          <p:cNvSpPr/>
          <p:nvPr>
            <p:custDataLst>
              <p:tags r:id="rId6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>
            <p:custDataLst>
              <p:tags r:id="rId7"/>
            </p:custDataLst>
          </p:nvPr>
        </p:nvSpPr>
        <p:spPr>
          <a:xfrm>
            <a:off x="-5463540" y="3137535"/>
            <a:ext cx="5463540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</a:rPr>
              <a:t>Просмотр нормативов </a:t>
            </a:r>
            <a:endParaRPr lang="ru-RU" altLang="en-US" sz="4000">
              <a:solidFill>
                <a:schemeClr val="bg1"/>
              </a:solidFill>
            </a:endParaRPr>
          </a:p>
        </p:txBody>
      </p:sp>
      <p:sp>
        <p:nvSpPr>
          <p:cNvPr id="15" name="Текстовое поле 14"/>
          <p:cNvSpPr txBox="1"/>
          <p:nvPr>
            <p:custDataLst>
              <p:tags r:id="rId8"/>
            </p:custDataLst>
          </p:nvPr>
        </p:nvSpPr>
        <p:spPr>
          <a:xfrm>
            <a:off x="-5463540" y="4570730"/>
            <a:ext cx="5463540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</a:rPr>
              <a:t>Запись своих рекордов</a:t>
            </a:r>
            <a:endParaRPr lang="ru-RU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Прямоугольник 18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Овал 14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кругленный прямоугольник 15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4"/>
            </p:custDataLst>
          </p:nvPr>
        </p:nvSpPr>
        <p:spPr>
          <a:xfrm>
            <a:off x="9725025" y="3799205"/>
            <a:ext cx="2630805" cy="2630805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>
            <p:custDataLst>
              <p:tags r:id="rId5"/>
            </p:custDataLst>
          </p:nvPr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>
                        <a:alpha val="59000"/>
                      </a:srgbClr>
                    </a:gs>
                    <a:gs pos="38000">
                      <a:srgbClr val="00B4D8">
                        <a:lumMod val="67000"/>
                        <a:lumOff val="33000"/>
                        <a:alpha val="21000"/>
                      </a:srgbClr>
                    </a:gs>
                    <a:gs pos="77000">
                      <a:srgbClr val="0077B6">
                        <a:alpha val="34000"/>
                      </a:srgbClr>
                    </a:gs>
                    <a:gs pos="100000">
                      <a:srgbClr val="03045E">
                        <a:lumMod val="88000"/>
                        <a:lumOff val="12000"/>
                        <a:alpha val="0"/>
                      </a:srgbClr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>
                      <a:alpha val="59000"/>
                    </a:srgbClr>
                  </a:gs>
                  <a:gs pos="38000">
                    <a:srgbClr val="00B4D8">
                      <a:lumMod val="67000"/>
                      <a:lumOff val="33000"/>
                      <a:alpha val="21000"/>
                    </a:srgbClr>
                  </a:gs>
                  <a:gs pos="77000">
                    <a:srgbClr val="0077B6">
                      <a:alpha val="34000"/>
                    </a:srgbClr>
                  </a:gs>
                  <a:gs pos="100000">
                    <a:srgbClr val="03045E">
                      <a:lumMod val="88000"/>
                      <a:lumOff val="12000"/>
                      <a:alpha val="0"/>
                    </a:srgbClr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6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>
                  <a:alpha val="0"/>
                </a:srgbClr>
              </a:gs>
              <a:gs pos="31000">
                <a:srgbClr val="00B4D8">
                  <a:alpha val="36000"/>
                </a:srgbClr>
              </a:gs>
              <a:gs pos="72000">
                <a:srgbClr val="0077B6">
                  <a:alpha val="32000"/>
                </a:srgbClr>
              </a:gs>
              <a:gs pos="100000">
                <a:srgbClr val="03045E">
                  <a:alpha val="40000"/>
                </a:srgbClr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>
              <a:solidFill>
                <a:schemeClr val="lt1"/>
              </a:solidFill>
            </a:endParaRPr>
          </a:p>
        </p:txBody>
      </p:sp>
      <p:sp>
        <p:nvSpPr>
          <p:cNvPr id="7" name="Овал 6"/>
          <p:cNvSpPr/>
          <p:nvPr>
            <p:custDataLst>
              <p:tags r:id="rId7"/>
            </p:custDataLst>
          </p:nvPr>
        </p:nvSpPr>
        <p:spPr>
          <a:xfrm>
            <a:off x="1052195" y="-116205"/>
            <a:ext cx="10111740" cy="8173720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124710" y="2727325"/>
            <a:ext cx="5463540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</a:rPr>
              <a:t>Просмотр нормативов </a:t>
            </a:r>
            <a:endParaRPr lang="ru-RU" altLang="en-US" sz="4000">
              <a:solidFill>
                <a:schemeClr val="bg1"/>
              </a:solidFill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8"/>
            </p:custDataLst>
          </p:nvPr>
        </p:nvSpPr>
        <p:spPr>
          <a:xfrm>
            <a:off x="2124710" y="4160520"/>
            <a:ext cx="5463540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</a:rPr>
              <a:t>Запись своих рекордов</a:t>
            </a:r>
            <a:endParaRPr lang="ru-RU" altLang="en-US" sz="4000">
              <a:solidFill>
                <a:schemeClr val="bg1"/>
              </a:solidFill>
            </a:endParaRPr>
          </a:p>
        </p:txBody>
      </p:sp>
      <p:sp>
        <p:nvSpPr>
          <p:cNvPr id="12" name="Текстовое поле 11"/>
          <p:cNvSpPr txBox="1"/>
          <p:nvPr>
            <p:custDataLst>
              <p:tags r:id="rId9"/>
            </p:custDataLst>
          </p:nvPr>
        </p:nvSpPr>
        <p:spPr>
          <a:xfrm rot="17340000">
            <a:off x="14474825" y="1035685"/>
            <a:ext cx="8783955" cy="889889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4" name="Текстовое поле 13"/>
          <p:cNvSpPr txBox="1"/>
          <p:nvPr>
            <p:custDataLst>
              <p:tags r:id="rId10"/>
            </p:custDataLst>
          </p:nvPr>
        </p:nvSpPr>
        <p:spPr>
          <a:xfrm rot="4020000">
            <a:off x="-7595870" y="-2410460"/>
            <a:ext cx="6001385" cy="972248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2"/>
            </p:custDataLst>
          </p:nvPr>
        </p:nvSpPr>
        <p:spPr>
          <a:xfrm>
            <a:off x="6537960" y="3282950"/>
            <a:ext cx="2630805" cy="2630805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3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>
            <p:custDataLst>
              <p:tags r:id="rId4"/>
            </p:custDataLst>
          </p:nvPr>
        </p:nvSpPr>
        <p:spPr>
          <a:xfrm rot="17340000">
            <a:off x="6697345" y="3507740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58410" y="3282950"/>
            <a:ext cx="2630805" cy="2630805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 rot="4020000">
            <a:off x="5320030" y="3477895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0" name="Текстовое поле 9"/>
          <p:cNvSpPr txBox="1"/>
          <p:nvPr>
            <p:custDataLst>
              <p:tags r:id="rId5"/>
            </p:custDataLst>
          </p:nvPr>
        </p:nvSpPr>
        <p:spPr>
          <a:xfrm>
            <a:off x="12065000" y="1708785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bg1">
                    <a:lumMod val="75000"/>
                  </a:schemeClr>
                </a:solidFill>
              </a:rPr>
              <a:t>Просмотр нормативов </a:t>
            </a:r>
            <a:endParaRPr lang="ru-RU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6"/>
            </p:custDataLst>
          </p:nvPr>
        </p:nvSpPr>
        <p:spPr>
          <a:xfrm>
            <a:off x="12065000" y="2397125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bg1">
                    <a:lumMod val="75000"/>
                  </a:schemeClr>
                </a:solidFill>
              </a:rPr>
              <a:t>Запись своих рекордов</a:t>
            </a:r>
            <a:endParaRPr lang="ru-RU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Текстовое поле 6"/>
          <p:cNvSpPr txBox="1"/>
          <p:nvPr>
            <p:custDataLst>
              <p:tags r:id="rId7"/>
            </p:custDataLst>
          </p:nvPr>
        </p:nvSpPr>
        <p:spPr>
          <a:xfrm>
            <a:off x="12065000" y="3056255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Чтение последних новостей из мира спорта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2" name="Текстовое поле 11"/>
          <p:cNvSpPr txBox="1"/>
          <p:nvPr>
            <p:custDataLst>
              <p:tags r:id="rId8"/>
            </p:custDataLst>
          </p:nvPr>
        </p:nvSpPr>
        <p:spPr>
          <a:xfrm>
            <a:off x="12192000" y="4414520"/>
            <a:ext cx="819086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Личная зачетная книжка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4" name="Текстовое поле 13"/>
          <p:cNvSpPr txBox="1"/>
          <p:nvPr>
            <p:custDataLst>
              <p:tags r:id="rId9"/>
            </p:custDataLst>
          </p:nvPr>
        </p:nvSpPr>
        <p:spPr>
          <a:xfrm>
            <a:off x="12192000" y="5225415"/>
            <a:ext cx="610679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Упражнения на воде и суши от профессиональных тренеров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3" name="Овал 2"/>
          <p:cNvSpPr/>
          <p:nvPr>
            <p:custDataLst>
              <p:tags r:id="rId10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кругленный прямоугольник 12"/>
          <p:cNvSpPr/>
          <p:nvPr>
            <p:custDataLst>
              <p:tags r:id="rId11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2"/>
            </p:custDataLst>
          </p:nvPr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>
                        <a:alpha val="42000"/>
                      </a:srgbClr>
                    </a:gs>
                    <a:gs pos="38000">
                      <a:srgbClr val="00B4D8">
                        <a:alpha val="36000"/>
                      </a:srgbClr>
                    </a:gs>
                    <a:gs pos="77000">
                      <a:srgbClr val="0077B6">
                        <a:alpha val="34000"/>
                      </a:srgbClr>
                    </a:gs>
                    <a:gs pos="100000">
                      <a:srgbClr val="03045E">
                        <a:alpha val="25000"/>
                      </a:srgbClr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>
                      <a:alpha val="42000"/>
                    </a:srgbClr>
                  </a:gs>
                  <a:gs pos="38000">
                    <a:srgbClr val="00B4D8">
                      <a:alpha val="36000"/>
                    </a:srgbClr>
                  </a:gs>
                  <a:gs pos="77000">
                    <a:srgbClr val="0077B6">
                      <a:alpha val="34000"/>
                    </a:srgbClr>
                  </a:gs>
                  <a:gs pos="100000">
                    <a:srgbClr val="03045E">
                      <a:alpha val="25000"/>
                    </a:srgbClr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3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>
                  <a:alpha val="23000"/>
                </a:srgbClr>
              </a:gs>
              <a:gs pos="31000">
                <a:srgbClr val="00B4D8">
                  <a:alpha val="30000"/>
                </a:srgbClr>
              </a:gs>
              <a:gs pos="72000">
                <a:srgbClr val="0077B6">
                  <a:alpha val="40000"/>
                </a:srgbClr>
              </a:gs>
              <a:gs pos="100000">
                <a:srgbClr val="03045E">
                  <a:alpha val="50000"/>
                </a:srgbClr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Овал 3"/>
          <p:cNvSpPr/>
          <p:nvPr>
            <p:custDataLst>
              <p:tags r:id="rId4"/>
            </p:custDataLst>
          </p:nvPr>
        </p:nvSpPr>
        <p:spPr>
          <a:xfrm>
            <a:off x="-429260" y="3137535"/>
            <a:ext cx="2630805" cy="2630805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5"/>
            </p:custDataLst>
          </p:nvPr>
        </p:nvSpPr>
        <p:spPr>
          <a:xfrm>
            <a:off x="1052195" y="-702945"/>
            <a:ext cx="9976485" cy="7955280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>
            <p:custDataLst>
              <p:tags r:id="rId6"/>
            </p:custDataLst>
          </p:nvPr>
        </p:nvSpPr>
        <p:spPr>
          <a:xfrm>
            <a:off x="2124710" y="1289050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bg1">
                    <a:lumMod val="75000"/>
                  </a:schemeClr>
                </a:solidFill>
              </a:rPr>
              <a:t>Просмотр нормативов </a:t>
            </a:r>
            <a:endParaRPr lang="ru-RU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7"/>
            </p:custDataLst>
          </p:nvPr>
        </p:nvSpPr>
        <p:spPr>
          <a:xfrm>
            <a:off x="2124710" y="1977390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bg1">
                    <a:lumMod val="75000"/>
                  </a:schemeClr>
                </a:solidFill>
              </a:rPr>
              <a:t>Запись своих рекордов</a:t>
            </a:r>
            <a:endParaRPr lang="ru-RU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Текстовое поле 6"/>
          <p:cNvSpPr txBox="1"/>
          <p:nvPr>
            <p:custDataLst>
              <p:tags r:id="rId8"/>
            </p:custDataLst>
          </p:nvPr>
        </p:nvSpPr>
        <p:spPr>
          <a:xfrm>
            <a:off x="2124710" y="2636520"/>
            <a:ext cx="568007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Чтение последних новостей из мира спорта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2" name="Текстовое поле 11"/>
          <p:cNvSpPr txBox="1"/>
          <p:nvPr>
            <p:custDataLst>
              <p:tags r:id="rId9"/>
            </p:custDataLst>
          </p:nvPr>
        </p:nvSpPr>
        <p:spPr>
          <a:xfrm>
            <a:off x="2251710" y="3994785"/>
            <a:ext cx="819086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Личная зачетная книжка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4" name="Текстовое поле 13"/>
          <p:cNvSpPr txBox="1"/>
          <p:nvPr>
            <p:custDataLst>
              <p:tags r:id="rId10"/>
            </p:custDataLst>
          </p:nvPr>
        </p:nvSpPr>
        <p:spPr>
          <a:xfrm>
            <a:off x="2251710" y="4805680"/>
            <a:ext cx="6106795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Упражнения на воде и в зале от профессиональных тренеров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5" name="Текстовое поле 14"/>
          <p:cNvSpPr txBox="1"/>
          <p:nvPr>
            <p:custDataLst>
              <p:tags r:id="rId11"/>
            </p:custDataLst>
          </p:nvPr>
        </p:nvSpPr>
        <p:spPr>
          <a:xfrm rot="4020000">
            <a:off x="-1362710" y="3477895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6" name="Текстовое поле 15"/>
          <p:cNvSpPr txBox="1"/>
          <p:nvPr>
            <p:custDataLst>
              <p:tags r:id="rId12"/>
            </p:custDataLst>
          </p:nvPr>
        </p:nvSpPr>
        <p:spPr>
          <a:xfrm rot="17340000">
            <a:off x="12266930" y="2920365"/>
            <a:ext cx="6497955" cy="709549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>
            <p:custDataLst>
              <p:tags r:id="rId13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14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Овал 4"/>
          <p:cNvSpPr/>
          <p:nvPr>
            <p:custDataLst>
              <p:tags r:id="rId2"/>
            </p:custDataLst>
          </p:nvPr>
        </p:nvSpPr>
        <p:spPr>
          <a:xfrm>
            <a:off x="6537960" y="3282950"/>
            <a:ext cx="2630805" cy="2630805"/>
          </a:xfrm>
          <a:prstGeom prst="ellipse">
            <a:avLst/>
          </a:prstGeom>
          <a:solidFill>
            <a:srgbClr val="0077B6">
              <a:alpha val="82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3"/>
            </p:custDataLst>
          </p:nvPr>
        </p:nvSpPr>
        <p:spPr>
          <a:xfrm>
            <a:off x="1052195" y="128905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Функционал программы</a:t>
            </a:r>
            <a:endParaRPr lang="ru-RU" altLang="en-US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4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>
            <p:custDataLst>
              <p:tags r:id="rId5"/>
            </p:custDataLst>
          </p:nvPr>
        </p:nvSpPr>
        <p:spPr>
          <a:xfrm rot="17340000">
            <a:off x="6697345" y="3507740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в момент релиза приложения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>
            <p:custDataLst>
              <p:tags r:id="rId6"/>
            </p:custDataLst>
          </p:nvPr>
        </p:nvSpPr>
        <p:spPr>
          <a:xfrm>
            <a:off x="5058410" y="3282950"/>
            <a:ext cx="2630805" cy="2630805"/>
          </a:xfrm>
          <a:prstGeom prst="ellipse">
            <a:avLst/>
          </a:prstGeom>
          <a:solidFill>
            <a:srgbClr val="03045E">
              <a:alpha val="8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>
            <p:custDataLst>
              <p:tags r:id="rId7"/>
            </p:custDataLst>
          </p:nvPr>
        </p:nvSpPr>
        <p:spPr>
          <a:xfrm rot="4020000">
            <a:off x="5320030" y="3477895"/>
            <a:ext cx="2244090" cy="22733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9807584"/>
              </a:avLst>
            </a:prstTxWarp>
            <a:no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Доступные команды на данном этапе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>
            <p:custDataLst>
              <p:tags r:id="rId8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Скругленный прямоугольник 2"/>
          <p:cNvSpPr/>
          <p:nvPr>
            <p:custDataLst>
              <p:tags r:id="rId9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Овал 17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кругленный прямоугольник 18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4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5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Замещающее содержимое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6295" y="3063240"/>
            <a:ext cx="7339965" cy="13163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При запуске приложение показывает две кнопки</a:t>
            </a:r>
            <a:r>
              <a:rPr lang="en-US" altLang="en-US"/>
              <a:t>:</a:t>
            </a:r>
            <a:r>
              <a:rPr lang="ru-RU" altLang="en-US"/>
              <a:t> </a:t>
            </a:r>
            <a:endParaRPr lang="ru-RU" altLang="en-US"/>
          </a:p>
          <a:p>
            <a:endParaRPr lang="ru-RU" altLang="en-US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>
            <p:custDataLst>
              <p:tags r:id="rId7"/>
            </p:custDataLst>
          </p:nvPr>
        </p:nvSpPr>
        <p:spPr>
          <a:xfrm>
            <a:off x="59118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>
            <p:custDataLst>
              <p:tags r:id="rId8"/>
            </p:custDataLst>
          </p:nvPr>
        </p:nvSpPr>
        <p:spPr>
          <a:xfrm>
            <a:off x="69215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Мои результаты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9"/>
            </p:custDataLst>
          </p:nvPr>
        </p:nvSpPr>
        <p:spPr>
          <a:xfrm>
            <a:off x="3977005" y="4379595"/>
            <a:ext cx="3171190" cy="1189990"/>
          </a:xfrm>
          <a:prstGeom prst="roundRect">
            <a:avLst>
              <a:gd name="adj" fmla="val 50000"/>
            </a:avLst>
          </a:prstGeom>
          <a:solidFill>
            <a:srgbClr val="6750A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Текстовое поле 14"/>
          <p:cNvSpPr txBox="1"/>
          <p:nvPr>
            <p:custDataLst>
              <p:tags r:id="rId10"/>
            </p:custDataLst>
          </p:nvPr>
        </p:nvSpPr>
        <p:spPr>
          <a:xfrm>
            <a:off x="4323080" y="4641215"/>
            <a:ext cx="3945890" cy="83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32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Нормативы</a:t>
            </a:r>
            <a:endParaRPr lang="ru-RU" altLang="en-US" sz="32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pic>
        <p:nvPicPr>
          <p:cNvPr id="35" name="Изображение 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10526" t="3658" r="12247" b="10472"/>
          <a:stretch>
            <a:fillRect/>
          </a:stretch>
        </p:blipFill>
        <p:spPr>
          <a:xfrm>
            <a:off x="8962390" y="243205"/>
            <a:ext cx="2534285" cy="5431155"/>
          </a:xfrm>
          <a:prstGeom prst="rect">
            <a:avLst/>
          </a:prstGeom>
        </p:spPr>
      </p:pic>
      <p:pic>
        <p:nvPicPr>
          <p:cNvPr id="16" name="Изображение 15" descr="phone_035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29675" y="243205"/>
            <a:ext cx="2648585" cy="550672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>
            <p:custDataLst>
              <p:tags r:id="rId15"/>
            </p:custDataLst>
          </p:nvPr>
        </p:nvSpPr>
        <p:spPr>
          <a:xfrm>
            <a:off x="1052195" y="405701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Прямоугольник 16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E7FEF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Овал 14"/>
          <p:cNvSpPr/>
          <p:nvPr>
            <p:custDataLst>
              <p:tags r:id="rId2"/>
            </p:custDataLst>
          </p:nvPr>
        </p:nvSpPr>
        <p:spPr>
          <a:xfrm>
            <a:off x="-999490" y="-741045"/>
            <a:ext cx="1976755" cy="1911350"/>
          </a:xfrm>
          <a:prstGeom prst="ellipse">
            <a:avLst/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кругленный прямоугольник 15"/>
          <p:cNvSpPr/>
          <p:nvPr>
            <p:custDataLst>
              <p:tags r:id="rId3"/>
            </p:custDataLst>
          </p:nvPr>
        </p:nvSpPr>
        <p:spPr>
          <a:xfrm>
            <a:off x="-755015" y="772160"/>
            <a:ext cx="2093595" cy="491490"/>
          </a:xfrm>
          <a:prstGeom prst="roundRect">
            <a:avLst>
              <a:gd name="adj" fmla="val 48966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 w="104775">
            <a:solidFill>
              <a:srgbClr val="E7FE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88375" y="477520"/>
            <a:ext cx="2981960" cy="6137910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1052195" y="4222115"/>
            <a:ext cx="5245100" cy="1862455"/>
          </a:xfrm>
          <a:prstGeom prst="roundRect">
            <a:avLst>
              <a:gd name="adj" fmla="val 50000"/>
            </a:avLst>
          </a:prstGeom>
          <a:solidFill>
            <a:srgbClr val="6750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>
            <p:custDataLst>
              <p:tags r:id="rId6"/>
            </p:custDataLst>
          </p:nvPr>
        </p:nvSpPr>
        <p:spPr>
          <a:xfrm>
            <a:off x="1052195" y="7943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Сценарий использования</a:t>
            </a:r>
            <a:r>
              <a:rPr lang="en-US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 </a:t>
            </a:r>
            <a:r>
              <a:rPr lang="ru-RU" altLang="ru-RU" sz="4000">
                <a:gradFill>
                  <a:gsLst>
                    <a:gs pos="0">
                      <a:srgbClr val="90E0EF"/>
                    </a:gs>
                    <a:gs pos="38000">
                      <a:srgbClr val="00B4D8"/>
                    </a:gs>
                    <a:gs pos="77000">
                      <a:srgbClr val="0077B6"/>
                    </a:gs>
                    <a:gs pos="100000">
                      <a:srgbClr val="03045E"/>
                    </a:gs>
                  </a:gsLst>
                  <a:lin ang="10800000" scaled="0"/>
                </a:gradFill>
                <a:sym typeface="+mn-ea"/>
              </a:rPr>
              <a:t>концепта</a:t>
            </a:r>
            <a:endParaRPr lang="ru-RU" altLang="ru-RU" sz="4000">
              <a:gradFill>
                <a:gsLst>
                  <a:gs pos="0">
                    <a:srgbClr val="90E0EF"/>
                  </a:gs>
                  <a:gs pos="38000">
                    <a:srgbClr val="00B4D8"/>
                  </a:gs>
                  <a:gs pos="77000">
                    <a:srgbClr val="0077B6"/>
                  </a:gs>
                  <a:gs pos="100000">
                    <a:srgbClr val="03045E"/>
                  </a:gs>
                </a:gsLst>
                <a:lin ang="10800000" scaled="0"/>
              </a:gradFill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>
            <p:custDataLst>
              <p:tags r:id="rId7"/>
            </p:custDataLst>
          </p:nvPr>
        </p:nvSpPr>
        <p:spPr>
          <a:xfrm>
            <a:off x="1052195" y="2116455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7" name="Изображение 6" descr="phone_03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015" y="238125"/>
            <a:ext cx="3068320" cy="6377305"/>
          </a:xfrm>
          <a:prstGeom prst="rect">
            <a:avLst/>
          </a:prstGeom>
        </p:spPr>
      </p:pic>
      <p:sp>
        <p:nvSpPr>
          <p:cNvPr id="5" name="Замещающее содержимое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836295" y="2461895"/>
            <a:ext cx="7339965" cy="131635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2000">
                <a:solidFill>
                  <a:prstClr val="black"/>
                </a:solidFill>
              </a:rPr>
              <a:t>При нажатии на кнопку </a:t>
            </a:r>
            <a:r>
              <a:rPr lang="en-US" altLang="en-US" sz="2000">
                <a:solidFill>
                  <a:prstClr val="black"/>
                </a:solidFill>
              </a:rPr>
              <a:t>“</a:t>
            </a:r>
            <a:r>
              <a:rPr lang="ru-RU" altLang="en-US" sz="2000">
                <a:solidFill>
                  <a:prstClr val="black"/>
                </a:solidFill>
              </a:rPr>
              <a:t>Мои результаты</a:t>
            </a:r>
            <a:r>
              <a:rPr lang="en-US" altLang="en-US" sz="2000">
                <a:solidFill>
                  <a:prstClr val="black"/>
                </a:solidFill>
              </a:rPr>
              <a:t>” </a:t>
            </a:r>
            <a:r>
              <a:rPr lang="ru-RU" altLang="en-US" sz="2000">
                <a:solidFill>
                  <a:prstClr val="black"/>
                </a:solidFill>
              </a:rPr>
              <a:t>открывается меню в котором можно записать свои рекорды и сохранить их, нажав кнопку </a:t>
            </a:r>
            <a:r>
              <a:rPr lang="en-US" altLang="en-US" sz="2000" b="1">
                <a:solidFill>
                  <a:srgbClr val="7030A0"/>
                </a:solidFill>
              </a:rPr>
              <a:t>SAVE</a:t>
            </a:r>
            <a:r>
              <a:rPr lang="ru-RU" altLang="en-US" sz="2000" b="1">
                <a:solidFill>
                  <a:srgbClr val="7030A0"/>
                </a:solidFill>
              </a:rPr>
              <a:t>.</a:t>
            </a:r>
            <a:endParaRPr lang="ru-RU" altLang="en-US" sz="2000" b="1">
              <a:solidFill>
                <a:srgbClr val="7030A0"/>
              </a:solidFill>
            </a:endParaRPr>
          </a:p>
          <a:p>
            <a:r>
              <a:rPr lang="ru-RU" altLang="en-US" sz="2000" b="1">
                <a:solidFill>
                  <a:schemeClr val="tx1"/>
                </a:solidFill>
              </a:rPr>
              <a:t>Для выхода в начальное меню нужно просто свайпнуть в сторону</a:t>
            </a:r>
            <a:endParaRPr lang="ru-RU" altLang="en-US" sz="2000" b="1">
              <a:solidFill>
                <a:schemeClr val="tx1"/>
              </a:solidFill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153160" y="4572000"/>
            <a:ext cx="5525135" cy="1175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 sz="54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Мои результаты</a:t>
            </a:r>
            <a:endParaRPr lang="ru-RU" altLang="en-US" sz="540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>
            <p:custDataLst>
              <p:tags r:id="rId10"/>
            </p:custDataLst>
          </p:nvPr>
        </p:nvSpPr>
        <p:spPr>
          <a:xfrm>
            <a:off x="1052195" y="3999230"/>
            <a:ext cx="5547360" cy="1244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E0EF"/>
              </a:gs>
              <a:gs pos="31000">
                <a:srgbClr val="00B4D8"/>
              </a:gs>
              <a:gs pos="72000">
                <a:srgbClr val="0077B6"/>
              </a:gs>
              <a:gs pos="100000">
                <a:srgbClr val="03045E"/>
              </a:gs>
            </a:gsLst>
            <a:lin ang="108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2405</Words>
  <Application>WPS Presentation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Comic Sans MS</vt:lpstr>
      <vt:lpstr>YS Text</vt:lpstr>
      <vt:lpstr>Segoe Print</vt:lpstr>
      <vt:lpstr>Calibri</vt:lpstr>
      <vt:lpstr>Microsoft YaHei</vt:lpstr>
      <vt:lpstr>Arial Unicode MS</vt:lpstr>
      <vt:lpstr>Office Theme</vt:lpstr>
      <vt:lpstr> SWIMskill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</dc:creator>
  <cp:lastModifiedBy>bogda</cp:lastModifiedBy>
  <cp:revision>3</cp:revision>
  <dcterms:created xsi:type="dcterms:W3CDTF">2024-06-05T00:53:00Z</dcterms:created>
  <dcterms:modified xsi:type="dcterms:W3CDTF">2024-06-05T06:45:46Z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1049-12.2.0.17119</vt:lpwstr>
  </property>
  <property fmtid="{D5CDD505-2E9C-101B-9397-08002B2CF9AE}" pid="3" name="ICV">
    <vt:lpwstr>7293F10578DE45EC9C29CA7EA087F848_11</vt:lpwstr>
  </property>
</Properties>
</file>