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66" r:id="rId3"/>
    <p:sldId id="257" r:id="rId4"/>
    <p:sldId id="258" r:id="rId5"/>
    <p:sldId id="259" r:id="rId6"/>
    <p:sldId id="260" r:id="rId7"/>
    <p:sldId id="261" r:id="rId8"/>
    <p:sldId id="262" r:id="rId9"/>
    <p:sldId id="264" r:id="rId10"/>
    <p:sldId id="265" r:id="rId11"/>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Loubag Semi-Bold" panose="020B0604020202020204" charset="0"/>
      <p:regular r:id="rId15"/>
    </p:embeddedFont>
    <p:embeddedFont>
      <p:font typeface="Loubag Thin"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76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an S J" userId="5547a4fbaa16ba0f" providerId="LiveId" clId="{5E31E6EB-2089-423D-9855-404C95F33FD2}"/>
    <pc:docChg chg="modSld">
      <pc:chgData name="Lakshan S J" userId="5547a4fbaa16ba0f" providerId="LiveId" clId="{5E31E6EB-2089-423D-9855-404C95F33FD2}" dt="2025-04-22T10:47:06.741" v="5" actId="1076"/>
      <pc:docMkLst>
        <pc:docMk/>
      </pc:docMkLst>
      <pc:sldChg chg="modSp mod">
        <pc:chgData name="Lakshan S J" userId="5547a4fbaa16ba0f" providerId="LiveId" clId="{5E31E6EB-2089-423D-9855-404C95F33FD2}" dt="2025-04-22T10:47:06.741" v="5" actId="1076"/>
        <pc:sldMkLst>
          <pc:docMk/>
          <pc:sldMk cId="0" sldId="266"/>
        </pc:sldMkLst>
        <pc:spChg chg="mod">
          <ac:chgData name="Lakshan S J" userId="5547a4fbaa16ba0f" providerId="LiveId" clId="{5E31E6EB-2089-423D-9855-404C95F33FD2}" dt="2025-04-22T10:47:06.741" v="5" actId="1076"/>
          <ac:spMkLst>
            <pc:docMk/>
            <pc:sldMk cId="0" sldId="26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32D5F-2733-40AC-80D7-ADD6525736D6}" type="datetimeFigureOut">
              <a:rPr lang="en-IN" smtClean="0"/>
              <a:t>22-04-25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7E030-94A9-4B4E-A2EC-1E0AC62FAC97}" type="slidenum">
              <a:rPr lang="en-IN" smtClean="0"/>
              <a:t>‹#›</a:t>
            </a:fld>
            <a:endParaRPr lang="en-IN"/>
          </a:p>
        </p:txBody>
      </p:sp>
    </p:spTree>
    <p:extLst>
      <p:ext uri="{BB962C8B-B14F-4D97-AF65-F5344CB8AC3E}">
        <p14:creationId xmlns:p14="http://schemas.microsoft.com/office/powerpoint/2010/main" val="249973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37E030-94A9-4B4E-A2EC-1E0AC62FAC97}" type="slidenum">
              <a:rPr lang="en-IN" smtClean="0"/>
              <a:t>2</a:t>
            </a:fld>
            <a:endParaRPr lang="en-IN"/>
          </a:p>
        </p:txBody>
      </p:sp>
    </p:spTree>
    <p:extLst>
      <p:ext uri="{BB962C8B-B14F-4D97-AF65-F5344CB8AC3E}">
        <p14:creationId xmlns:p14="http://schemas.microsoft.com/office/powerpoint/2010/main" val="276594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a:off x="-3777543" y="4169858"/>
            <a:ext cx="12639279" cy="9102218"/>
          </a:xfrm>
          <a:custGeom>
            <a:avLst/>
            <a:gdLst/>
            <a:ahLst/>
            <a:cxnLst/>
            <a:rect l="l" t="t" r="r" b="b"/>
            <a:pathLst>
              <a:path w="12639279" h="9102218">
                <a:moveTo>
                  <a:pt x="0" y="0"/>
                </a:moveTo>
                <a:lnTo>
                  <a:pt x="12639280" y="0"/>
                </a:lnTo>
                <a:lnTo>
                  <a:pt x="12639280" y="9102218"/>
                </a:lnTo>
                <a:lnTo>
                  <a:pt x="0" y="9102218"/>
                </a:lnTo>
                <a:lnTo>
                  <a:pt x="0" y="0"/>
                </a:lnTo>
                <a:close/>
              </a:path>
            </a:pathLst>
          </a:custGeom>
          <a:blipFill>
            <a:blip r:embed="rId2">
              <a:extLst>
                <a:ext uri="{96DAC541-7B7A-43D3-8B79-37D633B846F1}">
                  <asvg:svgBlip xmlns:asvg="http://schemas.microsoft.com/office/drawing/2016/SVG/main" r:embed="rId3"/>
                </a:ext>
              </a:extLst>
            </a:blip>
            <a:stretch>
              <a:fillRect t="-23963"/>
            </a:stretch>
          </a:blipFill>
        </p:spPr>
        <p:txBody>
          <a:bodyPr/>
          <a:lstStyle/>
          <a:p>
            <a:endParaRPr lang="en-IN"/>
          </a:p>
        </p:txBody>
      </p:sp>
      <p:sp>
        <p:nvSpPr>
          <p:cNvPr id="3" name="Freeform 3"/>
          <p:cNvSpPr/>
          <p:nvPr/>
        </p:nvSpPr>
        <p:spPr>
          <a:xfrm rot="-341241">
            <a:off x="-5393544" y="3137648"/>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4" name="Freeform 4"/>
          <p:cNvSpPr/>
          <p:nvPr/>
        </p:nvSpPr>
        <p:spPr>
          <a:xfrm rot="588337">
            <a:off x="-5908770" y="5348943"/>
            <a:ext cx="12184710" cy="8634511"/>
          </a:xfrm>
          <a:custGeom>
            <a:avLst/>
            <a:gdLst/>
            <a:ahLst/>
            <a:cxnLst/>
            <a:rect l="l" t="t" r="r" b="b"/>
            <a:pathLst>
              <a:path w="12184710" h="8634511">
                <a:moveTo>
                  <a:pt x="0" y="0"/>
                </a:moveTo>
                <a:lnTo>
                  <a:pt x="12184710" y="0"/>
                </a:lnTo>
                <a:lnTo>
                  <a:pt x="12184710" y="8634511"/>
                </a:lnTo>
                <a:lnTo>
                  <a:pt x="0" y="8634511"/>
                </a:lnTo>
                <a:lnTo>
                  <a:pt x="0" y="0"/>
                </a:lnTo>
                <a:close/>
              </a:path>
            </a:pathLst>
          </a:custGeom>
          <a:blipFill>
            <a:blip r:embed="rId6">
              <a:extLst>
                <a:ext uri="{96DAC541-7B7A-43D3-8B79-37D633B846F1}">
                  <asvg:svgBlip xmlns:asvg="http://schemas.microsoft.com/office/drawing/2016/SVG/main" r:embed="rId7"/>
                </a:ext>
              </a:extLst>
            </a:blip>
            <a:stretch>
              <a:fillRect t="-30678" r="-3730"/>
            </a:stretch>
          </a:blipFill>
        </p:spPr>
        <p:txBody>
          <a:bodyPr/>
          <a:lstStyle/>
          <a:p>
            <a:endParaRPr lang="en-IN"/>
          </a:p>
        </p:txBody>
      </p:sp>
      <p:sp>
        <p:nvSpPr>
          <p:cNvPr id="5" name="Freeform 5"/>
          <p:cNvSpPr/>
          <p:nvPr/>
        </p:nvSpPr>
        <p:spPr>
          <a:xfrm>
            <a:off x="317047" y="0"/>
            <a:ext cx="18353728" cy="2663191"/>
          </a:xfrm>
          <a:custGeom>
            <a:avLst/>
            <a:gdLst/>
            <a:ahLst/>
            <a:cxnLst/>
            <a:rect l="l" t="t" r="r" b="b"/>
            <a:pathLst>
              <a:path w="18353728" h="2663191">
                <a:moveTo>
                  <a:pt x="0" y="0"/>
                </a:moveTo>
                <a:lnTo>
                  <a:pt x="18353729" y="0"/>
                </a:lnTo>
                <a:lnTo>
                  <a:pt x="18353729" y="2663191"/>
                </a:lnTo>
                <a:lnTo>
                  <a:pt x="0" y="2663191"/>
                </a:lnTo>
                <a:lnTo>
                  <a:pt x="0" y="0"/>
                </a:lnTo>
                <a:close/>
              </a:path>
            </a:pathLst>
          </a:custGeom>
          <a:blipFill>
            <a:blip r:embed="rId8"/>
            <a:stretch>
              <a:fillRect t="-12886" b="-12886"/>
            </a:stretch>
          </a:blipFill>
        </p:spPr>
        <p:txBody>
          <a:bodyPr/>
          <a:lstStyle/>
          <a:p>
            <a:endParaRPr lang="en-IN"/>
          </a:p>
        </p:txBody>
      </p:sp>
      <p:sp>
        <p:nvSpPr>
          <p:cNvPr id="6" name="TextBox 6"/>
          <p:cNvSpPr txBox="1"/>
          <p:nvPr/>
        </p:nvSpPr>
        <p:spPr>
          <a:xfrm>
            <a:off x="0" y="2172019"/>
            <a:ext cx="18478992" cy="887095"/>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662113"/>
                </a:solidFill>
                <a:latin typeface="Canva Sans Bold"/>
                <a:ea typeface="Canva Sans Bold"/>
                <a:cs typeface="Canva Sans Bold"/>
                <a:sym typeface="Canva Sans Bold"/>
              </a:rPr>
              <a:t>Department of Artificial Intelligence and Data Science </a:t>
            </a:r>
          </a:p>
        </p:txBody>
      </p:sp>
      <p:sp>
        <p:nvSpPr>
          <p:cNvPr id="7" name="TextBox 7"/>
          <p:cNvSpPr txBox="1"/>
          <p:nvPr/>
        </p:nvSpPr>
        <p:spPr>
          <a:xfrm>
            <a:off x="1500988" y="3216723"/>
            <a:ext cx="14721498" cy="1811020"/>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545454"/>
                </a:solidFill>
                <a:latin typeface="Canva Sans Bold"/>
                <a:ea typeface="Canva Sans Bold"/>
                <a:cs typeface="Canva Sans Bold"/>
                <a:sym typeface="Canva Sans Bold"/>
              </a:rPr>
              <a:t>Synthetic Reconbot Mechanism Using Adaptive Learning</a:t>
            </a:r>
          </a:p>
        </p:txBody>
      </p:sp>
      <p:sp>
        <p:nvSpPr>
          <p:cNvPr id="8" name="TextBox 8"/>
          <p:cNvSpPr txBox="1"/>
          <p:nvPr/>
        </p:nvSpPr>
        <p:spPr>
          <a:xfrm>
            <a:off x="5222498" y="5218243"/>
            <a:ext cx="7843004"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5E17EB"/>
                </a:solidFill>
                <a:latin typeface="Canva Sans"/>
                <a:ea typeface="Canva Sans"/>
                <a:cs typeface="Canva Sans"/>
                <a:sym typeface="Canva Sans"/>
              </a:rPr>
              <a:t>Cybersecurity &amp; Artificial Intelligence </a:t>
            </a:r>
          </a:p>
        </p:txBody>
      </p:sp>
      <p:sp>
        <p:nvSpPr>
          <p:cNvPr id="9" name="TextBox 9"/>
          <p:cNvSpPr txBox="1"/>
          <p:nvPr/>
        </p:nvSpPr>
        <p:spPr>
          <a:xfrm>
            <a:off x="6922194" y="5970083"/>
            <a:ext cx="4443613" cy="1389676"/>
          </a:xfrm>
          <a:prstGeom prst="rect">
            <a:avLst/>
          </a:prstGeom>
        </p:spPr>
        <p:txBody>
          <a:bodyPr lIns="0" tIns="0" rIns="0" bIns="0" rtlCol="0" anchor="t">
            <a:spAutoFit/>
          </a:bodyPr>
          <a:lstStyle/>
          <a:p>
            <a:pPr marL="0" lvl="0" indent="0" algn="ctr">
              <a:lnSpc>
                <a:spcPts val="5623"/>
              </a:lnSpc>
              <a:spcBef>
                <a:spcPct val="0"/>
              </a:spcBef>
            </a:pPr>
            <a:r>
              <a:rPr lang="en-US" sz="4016" dirty="0">
                <a:solidFill>
                  <a:srgbClr val="000000"/>
                </a:solidFill>
                <a:latin typeface="Canva Sans"/>
                <a:ea typeface="Canva Sans"/>
                <a:cs typeface="Canva Sans"/>
                <a:sym typeface="Canva Sans"/>
              </a:rPr>
              <a:t>First Review (5/4/25)</a:t>
            </a:r>
          </a:p>
        </p:txBody>
      </p:sp>
      <p:sp>
        <p:nvSpPr>
          <p:cNvPr id="10" name="TextBox 10"/>
          <p:cNvSpPr txBox="1"/>
          <p:nvPr/>
        </p:nvSpPr>
        <p:spPr>
          <a:xfrm>
            <a:off x="13418070" y="6630547"/>
            <a:ext cx="5010031" cy="418084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Presented By,</a:t>
            </a:r>
          </a:p>
          <a:p>
            <a:pPr algn="ctr">
              <a:lnSpc>
                <a:spcPts val="4759"/>
              </a:lnSpc>
            </a:pPr>
            <a:r>
              <a:rPr lang="en-US" sz="3399" dirty="0">
                <a:solidFill>
                  <a:srgbClr val="000000"/>
                </a:solidFill>
                <a:latin typeface="Canva Sans"/>
                <a:ea typeface="Canva Sans"/>
                <a:cs typeface="Canva Sans"/>
                <a:sym typeface="Canva Sans"/>
              </a:rPr>
              <a:t>Lakshan S J - 3025</a:t>
            </a:r>
          </a:p>
          <a:p>
            <a:pPr algn="ctr">
              <a:lnSpc>
                <a:spcPts val="4759"/>
              </a:lnSpc>
            </a:pPr>
            <a:r>
              <a:rPr lang="en-US" sz="3399" dirty="0" err="1">
                <a:solidFill>
                  <a:srgbClr val="000000"/>
                </a:solidFill>
                <a:latin typeface="Canva Sans"/>
                <a:ea typeface="Canva Sans"/>
                <a:cs typeface="Canva Sans"/>
                <a:sym typeface="Canva Sans"/>
              </a:rPr>
              <a:t>Megalarasan</a:t>
            </a:r>
            <a:r>
              <a:rPr lang="en-US" sz="3399" dirty="0">
                <a:solidFill>
                  <a:srgbClr val="000000"/>
                </a:solidFill>
                <a:latin typeface="Canva Sans"/>
                <a:ea typeface="Canva Sans"/>
                <a:cs typeface="Canva Sans"/>
                <a:sym typeface="Canva Sans"/>
              </a:rPr>
              <a:t> S -3029</a:t>
            </a:r>
          </a:p>
          <a:p>
            <a:pPr algn="ctr">
              <a:lnSpc>
                <a:spcPts val="4759"/>
              </a:lnSpc>
            </a:pPr>
            <a:r>
              <a:rPr lang="en-US" sz="3399" dirty="0">
                <a:solidFill>
                  <a:srgbClr val="000000"/>
                </a:solidFill>
                <a:latin typeface="Canva Sans"/>
                <a:ea typeface="Canva Sans"/>
                <a:cs typeface="Canva Sans"/>
                <a:sym typeface="Canva Sans"/>
              </a:rPr>
              <a:t>Mohamed Ajmal K-3030</a:t>
            </a:r>
          </a:p>
          <a:p>
            <a:pPr algn="ctr">
              <a:lnSpc>
                <a:spcPts val="4759"/>
              </a:lnSpc>
            </a:pPr>
            <a:r>
              <a:rPr lang="en-US" sz="3399" dirty="0">
                <a:solidFill>
                  <a:srgbClr val="000000"/>
                </a:solidFill>
                <a:latin typeface="Canva Sans"/>
                <a:ea typeface="Canva Sans"/>
                <a:cs typeface="Canva Sans"/>
                <a:sym typeface="Canva Sans"/>
              </a:rPr>
              <a:t>Rajasekar D-3041</a:t>
            </a:r>
          </a:p>
          <a:p>
            <a:pPr algn="ctr">
              <a:lnSpc>
                <a:spcPts val="4759"/>
              </a:lnSpc>
            </a:pPr>
            <a:endParaRPr lang="en-US" sz="3399" dirty="0">
              <a:solidFill>
                <a:srgbClr val="000000"/>
              </a:solidFill>
              <a:latin typeface="Canva Sans"/>
              <a:ea typeface="Canva Sans"/>
              <a:cs typeface="Canva Sans"/>
              <a:sym typeface="Canva Sans"/>
            </a:endParaRPr>
          </a:p>
          <a:p>
            <a:pPr marL="0" lvl="0" indent="0" algn="ctr">
              <a:lnSpc>
                <a:spcPts val="4759"/>
              </a:lnSpc>
              <a:spcBef>
                <a:spcPct val="0"/>
              </a:spcBef>
            </a:pPr>
            <a:endParaRPr lang="en-US" sz="3399" dirty="0">
              <a:solidFill>
                <a:srgbClr val="000000"/>
              </a:solidFill>
              <a:latin typeface="Canva Sans"/>
              <a:ea typeface="Canva Sans"/>
              <a:cs typeface="Canva Sans"/>
              <a:sym typeface="Canva Sans"/>
            </a:endParaRPr>
          </a:p>
        </p:txBody>
      </p:sp>
      <p:grpSp>
        <p:nvGrpSpPr>
          <p:cNvPr id="11" name="Group 11"/>
          <p:cNvGrpSpPr/>
          <p:nvPr/>
        </p:nvGrpSpPr>
        <p:grpSpPr>
          <a:xfrm>
            <a:off x="183585" y="8302404"/>
            <a:ext cx="3740771" cy="1688924"/>
            <a:chOff x="0" y="0"/>
            <a:chExt cx="4987694" cy="2251898"/>
          </a:xfrm>
        </p:grpSpPr>
        <p:sp>
          <p:nvSpPr>
            <p:cNvPr id="12" name="TextBox 12"/>
            <p:cNvSpPr txBox="1"/>
            <p:nvPr/>
          </p:nvSpPr>
          <p:spPr>
            <a:xfrm>
              <a:off x="1291827" y="-76200"/>
              <a:ext cx="2121559" cy="879581"/>
            </a:xfrm>
            <a:prstGeom prst="rect">
              <a:avLst/>
            </a:prstGeom>
          </p:spPr>
          <p:txBody>
            <a:bodyPr lIns="0" tIns="0" rIns="0" bIns="0" rtlCol="0" anchor="t">
              <a:spAutoFit/>
            </a:bodyPr>
            <a:lstStyle/>
            <a:p>
              <a:pPr marL="0" lvl="0" indent="0" algn="ctr">
                <a:lnSpc>
                  <a:spcPts val="5539"/>
                </a:lnSpc>
                <a:spcBef>
                  <a:spcPct val="0"/>
                </a:spcBef>
              </a:pPr>
              <a:r>
                <a:rPr lang="en-US" sz="3956" b="1">
                  <a:solidFill>
                    <a:srgbClr val="000000"/>
                  </a:solidFill>
                  <a:latin typeface="Canva Sans Bold"/>
                  <a:ea typeface="Canva Sans Bold"/>
                  <a:cs typeface="Canva Sans Bold"/>
                  <a:sym typeface="Canva Sans Bold"/>
                </a:rPr>
                <a:t>Guide,</a:t>
              </a:r>
            </a:p>
          </p:txBody>
        </p:sp>
        <p:sp>
          <p:nvSpPr>
            <p:cNvPr id="13" name="TextBox 13"/>
            <p:cNvSpPr txBox="1"/>
            <p:nvPr/>
          </p:nvSpPr>
          <p:spPr>
            <a:xfrm>
              <a:off x="0" y="808234"/>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Mrs V Kavitha</a:t>
              </a:r>
            </a:p>
          </p:txBody>
        </p:sp>
        <p:sp>
          <p:nvSpPr>
            <p:cNvPr id="14" name="TextBox 14"/>
            <p:cNvSpPr txBox="1"/>
            <p:nvPr/>
          </p:nvSpPr>
          <p:spPr>
            <a:xfrm>
              <a:off x="0" y="1501491"/>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HOD AI&amp;DS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28600" y="-573217"/>
            <a:ext cx="13559005" cy="2254400"/>
          </a:xfrm>
          <a:prstGeom prst="rect">
            <a:avLst/>
          </a:prstGeom>
        </p:spPr>
        <p:txBody>
          <a:bodyPr wrap="square" lIns="0" tIns="0" rIns="0" bIns="0" rtlCol="0" anchor="t">
            <a:spAutoFit/>
          </a:bodyPr>
          <a:lstStyle/>
          <a:p>
            <a:pPr algn="l">
              <a:lnSpc>
                <a:spcPts val="21515"/>
              </a:lnSpc>
              <a:spcBef>
                <a:spcPct val="0"/>
              </a:spcBef>
            </a:pPr>
            <a:r>
              <a:rPr lang="en-US" sz="5000" b="1" dirty="0">
                <a:solidFill>
                  <a:srgbClr val="000000"/>
                </a:solidFill>
                <a:latin typeface="Loubag Semi-Bold"/>
                <a:ea typeface="Loubag Semi-Bold"/>
                <a:cs typeface="Loubag Semi-Bold"/>
                <a:sym typeface="Loubag Semi-Bold"/>
              </a:rPr>
              <a:t> Conclusion:</a:t>
            </a:r>
          </a:p>
        </p:txBody>
      </p:sp>
      <p:sp>
        <p:nvSpPr>
          <p:cNvPr id="4" name="Freeform 4"/>
          <p:cNvSpPr/>
          <p:nvPr/>
        </p:nvSpPr>
        <p:spPr>
          <a:xfrm rot="10711948">
            <a:off x="9416629" y="-3351043"/>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rot="10711948">
            <a:off x="8885282" y="-409473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10711948">
            <a:off x="9797904" y="-411811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E051AF7F-A29D-D658-00FE-DBC1716B6A4F}"/>
              </a:ext>
            </a:extLst>
          </p:cNvPr>
          <p:cNvSpPr txBox="1"/>
          <p:nvPr/>
        </p:nvSpPr>
        <p:spPr>
          <a:xfrm>
            <a:off x="1493670" y="3019841"/>
            <a:ext cx="13435700" cy="4247317"/>
          </a:xfrm>
          <a:prstGeom prst="rect">
            <a:avLst/>
          </a:prstGeom>
          <a:noFill/>
        </p:spPr>
        <p:txBody>
          <a:bodyPr wrap="square">
            <a:spAutoFit/>
          </a:bodyPr>
          <a:lstStyle/>
          <a:p>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is the world's first cybersecurity solution to consolidate 11 functions into a modular, AI-based platform. It automates 85% of manual work and accelerates threat response by 70%, providing end-to-end digital asset protection. Upcoming work involves improving adaptive learning, enhancing inter-module intelligence exchange, incorporating emerging security technology, and creating new specialized modules. This solution raises the bar in cybersecurity by combining human expertise with AI for stronger, smarter </a:t>
            </a:r>
            <a:r>
              <a:rPr lang="en-IN" sz="3000" dirty="0" err="1">
                <a:latin typeface="Canva Sans" panose="020B0604020202020204" charset="0"/>
              </a:rPr>
              <a:t>defense</a:t>
            </a:r>
            <a:r>
              <a:rPr lang="en-IN" sz="3000" dirty="0">
                <a:latin typeface="Canva Sans" panose="020B060402020202020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739487">
            <a:off x="-7367417" y="-2324485"/>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3">
              <a:extLst>
                <a:ext uri="{96DAC541-7B7A-43D3-8B79-37D633B846F1}">
                  <asvg:svgBlip xmlns:asvg="http://schemas.microsoft.com/office/drawing/2016/SVG/main" r:embed="rId4"/>
                </a:ext>
              </a:extLst>
            </a:blip>
            <a:stretch>
              <a:fillRect t="-16573" r="-364"/>
            </a:stretch>
          </a:blipFill>
        </p:spPr>
        <p:txBody>
          <a:bodyPr/>
          <a:lstStyle/>
          <a:p>
            <a:endParaRPr lang="en-IN"/>
          </a:p>
        </p:txBody>
      </p:sp>
      <p:sp>
        <p:nvSpPr>
          <p:cNvPr id="3" name="TextBox 3"/>
          <p:cNvSpPr txBox="1"/>
          <p:nvPr/>
        </p:nvSpPr>
        <p:spPr>
          <a:xfrm>
            <a:off x="-228600" y="647700"/>
            <a:ext cx="7463235" cy="1566544"/>
          </a:xfrm>
          <a:prstGeom prst="rect">
            <a:avLst/>
          </a:prstGeom>
        </p:spPr>
        <p:txBody>
          <a:bodyPr wrap="square" lIns="0" tIns="0" rIns="0" bIns="0" rtlCol="0" anchor="t">
            <a:spAutoFit/>
          </a:bodyPr>
          <a:lstStyle/>
          <a:p>
            <a:pPr marL="0" lvl="0" indent="0" algn="ctr">
              <a:lnSpc>
                <a:spcPts val="12880"/>
              </a:lnSpc>
              <a:spcBef>
                <a:spcPct val="0"/>
              </a:spcBef>
            </a:pPr>
            <a:r>
              <a:rPr lang="en-US" sz="9200" b="1" dirty="0">
                <a:solidFill>
                  <a:srgbClr val="000000"/>
                </a:solidFill>
                <a:latin typeface="Canva Sans Bold"/>
                <a:ea typeface="Canva Sans Bold"/>
                <a:cs typeface="Canva Sans Bold"/>
                <a:sym typeface="Canva Sans Bold"/>
              </a:rPr>
              <a:t>Abstract:</a:t>
            </a:r>
          </a:p>
        </p:txBody>
      </p:sp>
      <p:sp>
        <p:nvSpPr>
          <p:cNvPr id="4" name="TextBox 4"/>
          <p:cNvSpPr txBox="1"/>
          <p:nvPr/>
        </p:nvSpPr>
        <p:spPr>
          <a:xfrm>
            <a:off x="232965" y="2789266"/>
            <a:ext cx="17822070" cy="4708468"/>
          </a:xfrm>
          <a:prstGeom prst="rect">
            <a:avLst/>
          </a:prstGeom>
        </p:spPr>
        <p:txBody>
          <a:bodyPr lIns="0" tIns="0" rIns="0" bIns="0" rtlCol="0" anchor="t">
            <a:spAutoFit/>
          </a:bodyPr>
          <a:lstStyle/>
          <a:p>
            <a:pPr marL="457200" lvl="0" indent="-457200" algn="just">
              <a:lnSpc>
                <a:spcPts val="4123"/>
              </a:lnSpc>
              <a:spcBef>
                <a:spcPct val="0"/>
              </a:spcBef>
              <a:buFont typeface="Arial" panose="020B0604020202020204" pitchFamily="34" charset="0"/>
              <a:buChar char="•"/>
            </a:pPr>
            <a:r>
              <a:rPr lang="en-US" sz="3200" dirty="0"/>
              <a:t>The Synthetic </a:t>
            </a:r>
            <a:r>
              <a:rPr lang="en-US" sz="3200" dirty="0" err="1"/>
              <a:t>Reconbot</a:t>
            </a:r>
            <a:r>
              <a:rPr lang="en-US" sz="3200" dirty="0"/>
              <a:t> Mechanism is an AI-driven cybersecurity solution that enhances threat intelligence and digital forensics through real-time data analysis, machine learning, and NLP. </a:t>
            </a:r>
          </a:p>
          <a:p>
            <a:pPr marL="457200" lvl="0" indent="-457200" algn="just">
              <a:lnSpc>
                <a:spcPts val="4123"/>
              </a:lnSpc>
              <a:spcBef>
                <a:spcPct val="0"/>
              </a:spcBef>
              <a:buFont typeface="Arial" panose="020B0604020202020204" pitchFamily="34" charset="0"/>
              <a:buChar char="•"/>
            </a:pPr>
            <a:r>
              <a:rPr lang="en-US" sz="3200" dirty="0"/>
              <a:t>It uniquely integrates 11 functionalities—like </a:t>
            </a:r>
            <a:r>
              <a:rPr lang="en-US" sz="3200" dirty="0" err="1"/>
              <a:t>CyberSentry</a:t>
            </a:r>
            <a:r>
              <a:rPr lang="en-US" sz="3200" dirty="0"/>
              <a:t> AI for command retrieval, Infosight AI for simultaneous text and image generation, and </a:t>
            </a:r>
            <a:r>
              <a:rPr lang="en-US" sz="3200" dirty="0" err="1"/>
              <a:t>Tracklyst</a:t>
            </a:r>
            <a:r>
              <a:rPr lang="en-US" sz="3200" dirty="0"/>
              <a:t> for tracing digital footprints—into a single application. </a:t>
            </a:r>
          </a:p>
          <a:p>
            <a:pPr marL="457200" lvl="0" indent="-457200" algn="just">
              <a:lnSpc>
                <a:spcPts val="4123"/>
              </a:lnSpc>
              <a:spcBef>
                <a:spcPct val="0"/>
              </a:spcBef>
              <a:buFont typeface="Arial" panose="020B0604020202020204" pitchFamily="34" charset="0"/>
              <a:buChar char="•"/>
            </a:pPr>
            <a:r>
              <a:rPr lang="en-US" sz="3200" dirty="0"/>
              <a:t>Built on a Flask-based web framework with an HTML frontend and Python backend, it leverages Google Gemini AI for contextual analysis. </a:t>
            </a:r>
          </a:p>
          <a:p>
            <a:pPr marL="457200" lvl="0" indent="-457200" algn="just">
              <a:lnSpc>
                <a:spcPts val="4123"/>
              </a:lnSpc>
              <a:spcBef>
                <a:spcPct val="0"/>
              </a:spcBef>
              <a:buFont typeface="Arial" panose="020B0604020202020204" pitchFamily="34" charset="0"/>
              <a:buChar char="•"/>
            </a:pPr>
            <a:r>
              <a:rPr lang="en-US" sz="3200" dirty="0"/>
              <a:t>Its modular, scalable design enables seamless integration with existing security systems, automates threat responses, and reduces manual intervention.</a:t>
            </a:r>
            <a:endParaRPr lang="en-US" sz="2945" dirty="0">
              <a:solidFill>
                <a:srgbClr val="000000"/>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N"/>
          </a:p>
        </p:txBody>
      </p:sp>
      <p:sp>
        <p:nvSpPr>
          <p:cNvPr id="5" name="TextBox 5"/>
          <p:cNvSpPr txBox="1"/>
          <p:nvPr/>
        </p:nvSpPr>
        <p:spPr>
          <a:xfrm>
            <a:off x="599762" y="-251808"/>
            <a:ext cx="6400800" cy="1868525"/>
          </a:xfrm>
          <a:prstGeom prst="rect">
            <a:avLst/>
          </a:prstGeom>
        </p:spPr>
        <p:txBody>
          <a:bodyPr wrap="square" lIns="0" tIns="0" rIns="0" bIns="0" rtlCol="0" anchor="t">
            <a:spAutoFit/>
          </a:bodyPr>
          <a:lstStyle/>
          <a:p>
            <a:pPr algn="l">
              <a:lnSpc>
                <a:spcPts val="17091"/>
              </a:lnSpc>
              <a:spcBef>
                <a:spcPct val="0"/>
              </a:spcBef>
            </a:pPr>
            <a:r>
              <a:rPr lang="en-US" sz="6000" b="1" dirty="0">
                <a:solidFill>
                  <a:srgbClr val="000000"/>
                </a:solidFill>
                <a:latin typeface="Loubag Semi-Bold"/>
                <a:ea typeface="Loubag Semi-Bold"/>
                <a:cs typeface="Loubag Semi-Bold"/>
                <a:sym typeface="Loubag Semi-Bold"/>
              </a:rPr>
              <a:t>INTRODUCTION:</a:t>
            </a:r>
          </a:p>
        </p:txBody>
      </p:sp>
      <p:sp>
        <p:nvSpPr>
          <p:cNvPr id="6" name="TextBox 6"/>
          <p:cNvSpPr txBox="1"/>
          <p:nvPr/>
        </p:nvSpPr>
        <p:spPr>
          <a:xfrm>
            <a:off x="1890304" y="4849267"/>
            <a:ext cx="13258498" cy="773930"/>
          </a:xfrm>
          <a:prstGeom prst="rect">
            <a:avLst/>
          </a:prstGeom>
        </p:spPr>
        <p:txBody>
          <a:bodyPr lIns="0" tIns="0" rIns="0" bIns="0" rtlCol="0" anchor="t">
            <a:spAutoFit/>
          </a:bodyPr>
          <a:lstStyle/>
          <a:p>
            <a:pPr algn="l">
              <a:lnSpc>
                <a:spcPts val="6303"/>
              </a:lnSpc>
              <a:spcBef>
                <a:spcPct val="0"/>
              </a:spcBef>
            </a:pPr>
            <a:endParaRPr lang="en-US" sz="4502" dirty="0">
              <a:solidFill>
                <a:srgbClr val="000000"/>
              </a:solidFill>
              <a:latin typeface="Loubag Thin"/>
              <a:ea typeface="Loubag Thin"/>
              <a:cs typeface="Loubag Thin"/>
              <a:sym typeface="Loubag Thin"/>
            </a:endParaRPr>
          </a:p>
        </p:txBody>
      </p:sp>
      <p:sp>
        <p:nvSpPr>
          <p:cNvPr id="8" name="TextBox 7">
            <a:extLst>
              <a:ext uri="{FF2B5EF4-FFF2-40B4-BE49-F238E27FC236}">
                <a16:creationId xmlns:a16="http://schemas.microsoft.com/office/drawing/2014/main" id="{C4EA8422-84AE-1A10-3F0B-845706E79FC2}"/>
              </a:ext>
            </a:extLst>
          </p:cNvPr>
          <p:cNvSpPr txBox="1"/>
          <p:nvPr/>
        </p:nvSpPr>
        <p:spPr>
          <a:xfrm>
            <a:off x="1371600" y="2263944"/>
            <a:ext cx="14020800" cy="563231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Modern cybersecurity solutions face increasingly sophisticated threats that require immediate adaptation and real-time response solutions. </a:t>
            </a:r>
          </a:p>
          <a:p>
            <a:pPr marL="457200" indent="-457200">
              <a:buFont typeface="Arial" panose="020B0604020202020204" pitchFamily="34" charset="0"/>
              <a:buChar char="•"/>
            </a:pPr>
            <a:r>
              <a:rPr lang="en-IN" sz="3000" dirty="0">
                <a:latin typeface="Canva Sans" panose="020B0604020202020204" charset="0"/>
              </a:rPr>
              <a:t>Our solution addresses this deficiency by using an AI-driven mechanism that integrates 11 distinct cybersecurity functions into one integrated framework. The Synthetic </a:t>
            </a:r>
            <a:r>
              <a:rPr lang="en-IN" sz="3000" dirty="0" err="1">
                <a:latin typeface="Canva Sans" panose="020B0604020202020204" charset="0"/>
              </a:rPr>
              <a:t>Reconbot</a:t>
            </a:r>
            <a:r>
              <a:rPr lang="en-IN" sz="3000" dirty="0">
                <a:latin typeface="Canva Sans" panose="020B0604020202020204" charset="0"/>
              </a:rPr>
              <a:t> Mechanism offers real-time threat analysis and intelligence, real-time digital forensics, machine learning-driven threat detection, and natural language processing for security command generation.</a:t>
            </a:r>
          </a:p>
          <a:p>
            <a:pPr marL="457200" indent="-457200">
              <a:buFont typeface="Arial" panose="020B0604020202020204" pitchFamily="34" charset="0"/>
              <a:buChar char="•"/>
            </a:pPr>
            <a:r>
              <a:rPr lang="en-IN" sz="3000" dirty="0">
                <a:latin typeface="Canva Sans" panose="020B0604020202020204" charset="0"/>
              </a:rPr>
              <a:t> Our solution stands out from its predecessors in terms of its unprecedented integration of expert cybersecurity tools into one unified, integrated framework with adaptive learning capacity, a huge leap forward from traditional standalone solutions.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10711948">
            <a:off x="9286414" y="-450246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TextBox 13"/>
          <p:cNvSpPr txBox="1"/>
          <p:nvPr/>
        </p:nvSpPr>
        <p:spPr>
          <a:xfrm>
            <a:off x="-1524000" y="-34089"/>
            <a:ext cx="13948076" cy="1311834"/>
          </a:xfrm>
          <a:prstGeom prst="rect">
            <a:avLst/>
          </a:prstGeom>
        </p:spPr>
        <p:txBody>
          <a:bodyPr lIns="0" tIns="0" rIns="0" bIns="0" rtlCol="0" anchor="t">
            <a:spAutoFit/>
          </a:bodyPr>
          <a:lstStyle/>
          <a:p>
            <a:pPr algn="ctr">
              <a:lnSpc>
                <a:spcPts val="11699"/>
              </a:lnSpc>
              <a:spcBef>
                <a:spcPct val="0"/>
              </a:spcBef>
            </a:pPr>
            <a:r>
              <a:rPr lang="en-US" sz="5000" b="1" dirty="0">
                <a:solidFill>
                  <a:srgbClr val="000000"/>
                </a:solidFill>
                <a:latin typeface="Loubag Semi-Bold"/>
                <a:ea typeface="Loubag Semi-Bold"/>
                <a:cs typeface="Loubag Semi-Bold"/>
                <a:sym typeface="Loubag Semi-Bold"/>
              </a:rPr>
              <a:t>Existing Systems - Limitations</a:t>
            </a:r>
          </a:p>
        </p:txBody>
      </p:sp>
      <p:sp>
        <p:nvSpPr>
          <p:cNvPr id="21" name="TextBox 20">
            <a:extLst>
              <a:ext uri="{FF2B5EF4-FFF2-40B4-BE49-F238E27FC236}">
                <a16:creationId xmlns:a16="http://schemas.microsoft.com/office/drawing/2014/main" id="{9155E193-14AF-BF35-A0B7-206A8757F362}"/>
              </a:ext>
            </a:extLst>
          </p:cNvPr>
          <p:cNvSpPr txBox="1"/>
          <p:nvPr/>
        </p:nvSpPr>
        <p:spPr>
          <a:xfrm>
            <a:off x="1219200" y="2400300"/>
            <a:ext cx="14502062" cy="5170646"/>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Today's cybersecurity environment is characterized by isolated tools that specialize in a single activity, resulting in disjoint security capabilities.</a:t>
            </a:r>
          </a:p>
          <a:p>
            <a:pPr marL="457200" indent="-457200">
              <a:buFont typeface="Arial" panose="020B0604020202020204" pitchFamily="34" charset="0"/>
              <a:buChar char="•"/>
            </a:pPr>
            <a:r>
              <a:rPr lang="en-IN" sz="3000" dirty="0">
                <a:latin typeface="Canva Sans" panose="020B0604020202020204" charset="0"/>
              </a:rPr>
              <a:t>Solutions are generally single malware scanners, isolated port scanners, isolated text and image </a:t>
            </a:r>
            <a:r>
              <a:rPr lang="en-IN" sz="3000" dirty="0" err="1">
                <a:latin typeface="Canva Sans" panose="020B0604020202020204" charset="0"/>
              </a:rPr>
              <a:t>analyzers</a:t>
            </a:r>
            <a:r>
              <a:rPr lang="en-IN" sz="3000" dirty="0">
                <a:latin typeface="Canva Sans" panose="020B0604020202020204" charset="0"/>
              </a:rPr>
              <a:t>, or independent encryption systems.</a:t>
            </a:r>
          </a:p>
          <a:p>
            <a:pPr marL="457200" indent="-457200">
              <a:buFont typeface="Arial" panose="020B0604020202020204" pitchFamily="34" charset="0"/>
              <a:buChar char="•"/>
            </a:pPr>
            <a:r>
              <a:rPr lang="en-IN" sz="3000" dirty="0">
                <a:latin typeface="Canva Sans" panose="020B0604020202020204" charset="0"/>
              </a:rPr>
              <a:t>Isolation results in huge integration issues as there are no common APIs among tools, minimal sharing of data among security functions, and duplicate processing of the same data on multiple platforms. </a:t>
            </a:r>
          </a:p>
          <a:p>
            <a:pPr marL="457200" indent="-457200">
              <a:buFont typeface="Arial" panose="020B0604020202020204" pitchFamily="34" charset="0"/>
              <a:buChar char="•"/>
            </a:pPr>
            <a:r>
              <a:rPr lang="en-IN" sz="3000" dirty="0">
                <a:latin typeface="Canva Sans" panose="020B0604020202020204" charset="0"/>
              </a:rPr>
              <a:t>Isolated approaches suffer from technical issues such as low scalability in distributed environments, inability to learn new threats, high manual effort requirements, and absence of security insights that can uncover sophisticated attack patterns across security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590800" y="62562"/>
            <a:ext cx="15895265" cy="1177182"/>
          </a:xfrm>
          <a:prstGeom prst="rect">
            <a:avLst/>
          </a:prstGeom>
        </p:spPr>
        <p:txBody>
          <a:bodyPr wrap="square" lIns="0" tIns="0" rIns="0" bIns="0" rtlCol="0" anchor="t">
            <a:spAutoFit/>
          </a:bodyPr>
          <a:lstStyle/>
          <a:p>
            <a:pPr algn="ctr">
              <a:lnSpc>
                <a:spcPts val="10262"/>
              </a:lnSpc>
              <a:spcBef>
                <a:spcPct val="0"/>
              </a:spcBef>
            </a:pPr>
            <a:r>
              <a:rPr lang="en-US" sz="5000" b="1" dirty="0">
                <a:solidFill>
                  <a:srgbClr val="000000"/>
                </a:solidFill>
                <a:latin typeface="Loubag Semi-Bold"/>
                <a:ea typeface="Loubag Semi-Bold"/>
                <a:cs typeface="Loubag Semi-Bold"/>
                <a:sym typeface="Loubag Semi-Bold"/>
              </a:rPr>
              <a:t>Proposed System - Overview</a:t>
            </a:r>
          </a:p>
        </p:txBody>
      </p:sp>
      <p:sp>
        <p:nvSpPr>
          <p:cNvPr id="18" name="Freeform 18"/>
          <p:cNvSpPr/>
          <p:nvPr/>
        </p:nvSpPr>
        <p:spPr>
          <a:xfrm rot="-306770">
            <a:off x="-4494783" y="298747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a:off x="-6012034" y="3683538"/>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1" name="Freeform 21"/>
          <p:cNvSpPr/>
          <p:nvPr/>
        </p:nvSpPr>
        <p:spPr>
          <a:xfrm rot="1290039">
            <a:off x="-6407685" y="215814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9" name="TextBox 38">
            <a:extLst>
              <a:ext uri="{FF2B5EF4-FFF2-40B4-BE49-F238E27FC236}">
                <a16:creationId xmlns:a16="http://schemas.microsoft.com/office/drawing/2014/main" id="{1376FD57-F0E1-7712-2F26-38EC2FE255C6}"/>
              </a:ext>
            </a:extLst>
          </p:cNvPr>
          <p:cNvSpPr txBox="1"/>
          <p:nvPr/>
        </p:nvSpPr>
        <p:spPr>
          <a:xfrm>
            <a:off x="2514600" y="1681125"/>
            <a:ext cx="13868400"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offers an integrated framework that brings 11 specialized security modules together under one control with intelligent learning from experience and enhanced performance over time. </a:t>
            </a:r>
          </a:p>
          <a:p>
            <a:pPr marL="457200" indent="-457200">
              <a:buFont typeface="Arial" panose="020B0604020202020204" pitchFamily="34" charset="0"/>
              <a:buChar char="•"/>
            </a:pPr>
            <a:r>
              <a:rPr lang="en-IN" sz="3000" dirty="0">
                <a:latin typeface="Canva Sans" panose="020B0604020202020204" charset="0"/>
              </a:rPr>
              <a:t>The framework uses a Flask-based web application framework with a easy-to-use HTML/CSS/JavaScript frontend interface for end-users and a strong Python backend to manage module operation and data processing.</a:t>
            </a:r>
          </a:p>
          <a:p>
            <a:pPr marL="457200" indent="-457200">
              <a:buFont typeface="Arial" panose="020B0604020202020204" pitchFamily="34" charset="0"/>
              <a:buChar char="•"/>
            </a:pPr>
            <a:r>
              <a:rPr lang="en-IN" sz="3000" dirty="0">
                <a:latin typeface="Canva Sans" panose="020B0604020202020204" charset="0"/>
              </a:rPr>
              <a:t> Google Gemini AI integration offers strong contextual analysis features.</a:t>
            </a:r>
          </a:p>
          <a:p>
            <a:pPr marL="457200" indent="-457200">
              <a:buFont typeface="Arial" panose="020B0604020202020204" pitchFamily="34" charset="0"/>
              <a:buChar char="•"/>
            </a:pPr>
            <a:r>
              <a:rPr lang="en-IN" sz="3000" dirty="0">
                <a:latin typeface="Canva Sans" panose="020B0604020202020204" charset="0"/>
              </a:rPr>
              <a:t>Our solution stands out because of the modular framework that allows easy installation of components, real-time data exchange between components, a common API layer to facilitate communications, and intelligent learning algorithms that enhance the performance of the system continuously based on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13" name="TextBox 13"/>
          <p:cNvSpPr txBox="1"/>
          <p:nvPr/>
        </p:nvSpPr>
        <p:spPr>
          <a:xfrm>
            <a:off x="-1447800" y="114300"/>
            <a:ext cx="14878085" cy="1408014"/>
          </a:xfrm>
          <a:prstGeom prst="rect">
            <a:avLst/>
          </a:prstGeom>
        </p:spPr>
        <p:txBody>
          <a:bodyPr lIns="0" tIns="0" rIns="0" bIns="0" rtlCol="0" anchor="t">
            <a:spAutoFit/>
          </a:bodyPr>
          <a:lstStyle/>
          <a:p>
            <a:pPr algn="ctr">
              <a:lnSpc>
                <a:spcPts val="12719"/>
              </a:lnSpc>
              <a:spcBef>
                <a:spcPct val="0"/>
              </a:spcBef>
            </a:pPr>
            <a:r>
              <a:rPr lang="en-US" sz="5000" b="1" dirty="0">
                <a:solidFill>
                  <a:srgbClr val="000000"/>
                </a:solidFill>
                <a:latin typeface="Loubag Semi-Bold"/>
                <a:ea typeface="Loubag Semi-Bold"/>
                <a:cs typeface="Loubag Semi-Bold"/>
                <a:sym typeface="Loubag Semi-Bold"/>
              </a:rPr>
              <a:t>Advantages of Proposed System</a:t>
            </a:r>
          </a:p>
        </p:txBody>
      </p:sp>
      <p:sp>
        <p:nvSpPr>
          <p:cNvPr id="30" name="Freeform 30"/>
          <p:cNvSpPr/>
          <p:nvPr/>
        </p:nvSpPr>
        <p:spPr>
          <a:xfrm rot="235289">
            <a:off x="-4493210" y="3184686"/>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1" name="Freeform 31"/>
          <p:cNvSpPr/>
          <p:nvPr/>
        </p:nvSpPr>
        <p:spPr>
          <a:xfrm rot="9777091">
            <a:off x="11200590" y="-495790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dirty="0"/>
          </a:p>
        </p:txBody>
      </p:sp>
      <p:sp>
        <p:nvSpPr>
          <p:cNvPr id="33" name="TextBox 32">
            <a:extLst>
              <a:ext uri="{FF2B5EF4-FFF2-40B4-BE49-F238E27FC236}">
                <a16:creationId xmlns:a16="http://schemas.microsoft.com/office/drawing/2014/main" id="{F5F9F9A0-223B-E58A-02E5-9B159F75BA75}"/>
              </a:ext>
            </a:extLst>
          </p:cNvPr>
          <p:cNvSpPr txBox="1"/>
          <p:nvPr/>
        </p:nvSpPr>
        <p:spPr>
          <a:xfrm>
            <a:off x="1688432" y="1955800"/>
            <a:ext cx="14911136"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creates an integrated security platform that eliminates silos between security functions, builds overall security posture awareness, and offers cross-module insight and correlation capabilities that were not previously achievable with tools of varying provenance. </a:t>
            </a:r>
          </a:p>
          <a:p>
            <a:pPr marL="457200" indent="-457200">
              <a:buFont typeface="Arial" panose="020B0604020202020204" pitchFamily="34" charset="0"/>
              <a:buChar char="•"/>
            </a:pPr>
            <a:r>
              <a:rPr lang="en-IN" sz="3000" dirty="0">
                <a:latin typeface="Canva Sans" panose="020B0604020202020204" charset="0"/>
              </a:rPr>
              <a:t>Technical advantages are significant, including standalone modular pieces that speak effectively to each other, containerized architecture with scale support across heterogeneous environments, and performance optimized for real-time threat response with sub-100ms latency. </a:t>
            </a:r>
          </a:p>
          <a:p>
            <a:pPr marL="457200" indent="-457200">
              <a:buFont typeface="Arial" panose="020B0604020202020204" pitchFamily="34" charset="0"/>
              <a:buChar char="•"/>
            </a:pPr>
            <a:r>
              <a:rPr lang="en-IN" sz="3000" dirty="0">
                <a:latin typeface="Canva Sans" panose="020B0604020202020204" charset="0"/>
              </a:rPr>
              <a:t>High automation minimizes manual security tasks by up to 85%, and is compatible with existing security infrastructure. </a:t>
            </a:r>
          </a:p>
          <a:p>
            <a:pPr marL="457200" indent="-457200">
              <a:buFont typeface="Arial" panose="020B0604020202020204" pitchFamily="34" charset="0"/>
              <a:buChar char="•"/>
            </a:pPr>
            <a:r>
              <a:rPr lang="en-IN" sz="3000" dirty="0">
                <a:latin typeface="Canva Sans" panose="020B0604020202020204" charset="0"/>
              </a:rPr>
              <a:t>Most importantly, adaptive nature of the system means that it can improve automatically through machine learning algorithms continuously refining detection effectiveness and response effectiveness based on operating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0" name="TextBox 20"/>
          <p:cNvSpPr txBox="1"/>
          <p:nvPr/>
        </p:nvSpPr>
        <p:spPr>
          <a:xfrm>
            <a:off x="172746" y="266700"/>
            <a:ext cx="15659100" cy="1325748"/>
          </a:xfrm>
          <a:prstGeom prst="rect">
            <a:avLst/>
          </a:prstGeom>
        </p:spPr>
        <p:txBody>
          <a:bodyPr wrap="square" lIns="0" tIns="0" rIns="0" bIns="0" rtlCol="0" anchor="t">
            <a:spAutoFit/>
          </a:bodyPr>
          <a:lstStyle/>
          <a:p>
            <a:pPr algn="l">
              <a:lnSpc>
                <a:spcPts val="10768"/>
              </a:lnSpc>
              <a:spcBef>
                <a:spcPct val="0"/>
              </a:spcBef>
            </a:pPr>
            <a:r>
              <a:rPr lang="en-US" sz="7692" b="1" dirty="0">
                <a:solidFill>
                  <a:srgbClr val="000000"/>
                </a:solidFill>
                <a:latin typeface="Loubag Semi-Bold"/>
                <a:ea typeface="Loubag Semi-Bold"/>
                <a:cs typeface="Loubag Semi-Bold"/>
                <a:sym typeface="Loubag Semi-Bold"/>
              </a:rPr>
              <a:t>System Architecture:</a:t>
            </a:r>
          </a:p>
        </p:txBody>
      </p:sp>
      <p:sp>
        <p:nvSpPr>
          <p:cNvPr id="25" name="Freeform 25"/>
          <p:cNvSpPr/>
          <p:nvPr/>
        </p:nvSpPr>
        <p:spPr>
          <a:xfrm rot="9770323">
            <a:off x="13971653" y="-3067561"/>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6" name="Freeform 26"/>
          <p:cNvSpPr/>
          <p:nvPr/>
        </p:nvSpPr>
        <p:spPr>
          <a:xfrm rot="10077093">
            <a:off x="15539778" y="-2845868"/>
            <a:ext cx="12039468" cy="9253524"/>
          </a:xfrm>
          <a:custGeom>
            <a:avLst/>
            <a:gdLst/>
            <a:ahLst/>
            <a:cxnLst/>
            <a:rect l="l" t="t" r="r" b="b"/>
            <a:pathLst>
              <a:path w="12039468" h="9253524">
                <a:moveTo>
                  <a:pt x="0" y="0"/>
                </a:moveTo>
                <a:lnTo>
                  <a:pt x="12039468" y="0"/>
                </a:lnTo>
                <a:lnTo>
                  <a:pt x="12039468" y="9253524"/>
                </a:lnTo>
                <a:lnTo>
                  <a:pt x="0" y="925352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7" name="Freeform 27"/>
          <p:cNvSpPr/>
          <p:nvPr/>
        </p:nvSpPr>
        <p:spPr>
          <a:xfrm rot="-10232867">
            <a:off x="15205532" y="-33534"/>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pic>
        <p:nvPicPr>
          <p:cNvPr id="31" name="Picture 30">
            <a:extLst>
              <a:ext uri="{FF2B5EF4-FFF2-40B4-BE49-F238E27FC236}">
                <a16:creationId xmlns:a16="http://schemas.microsoft.com/office/drawing/2014/main" id="{C43C1FD2-D20D-B8E9-2F28-4A7F5401A7B3}"/>
              </a:ext>
            </a:extLst>
          </p:cNvPr>
          <p:cNvPicPr>
            <a:picLocks noChangeAspect="1"/>
          </p:cNvPicPr>
          <p:nvPr/>
        </p:nvPicPr>
        <p:blipFill>
          <a:blip r:embed="rId8"/>
          <a:stretch>
            <a:fillRect/>
          </a:stretch>
        </p:blipFill>
        <p:spPr>
          <a:xfrm>
            <a:off x="2514600" y="1857576"/>
            <a:ext cx="12825862" cy="71394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8" name="Freeform 8"/>
          <p:cNvSpPr/>
          <p:nvPr/>
        </p:nvSpPr>
        <p:spPr>
          <a:xfrm rot="235289">
            <a:off x="-5283083" y="259058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304800" y="-266700"/>
            <a:ext cx="13690818" cy="1590756"/>
          </a:xfrm>
          <a:prstGeom prst="rect">
            <a:avLst/>
          </a:prstGeom>
        </p:spPr>
        <p:txBody>
          <a:bodyPr wrap="square" lIns="0" tIns="0" rIns="0" bIns="0" rtlCol="0" anchor="t">
            <a:spAutoFit/>
          </a:bodyPr>
          <a:lstStyle/>
          <a:p>
            <a:pPr algn="l">
              <a:lnSpc>
                <a:spcPts val="14614"/>
              </a:lnSpc>
              <a:spcBef>
                <a:spcPct val="0"/>
              </a:spcBef>
            </a:pPr>
            <a:r>
              <a:rPr lang="en-US" sz="5000" b="1" dirty="0">
                <a:solidFill>
                  <a:srgbClr val="000000"/>
                </a:solidFill>
                <a:latin typeface="Loubag Semi-Bold"/>
                <a:ea typeface="Loubag Semi-Bold"/>
                <a:cs typeface="Loubag Semi-Bold"/>
                <a:sym typeface="Loubag Semi-Bold"/>
              </a:rPr>
              <a:t>Module Overview:</a:t>
            </a:r>
          </a:p>
        </p:txBody>
      </p:sp>
      <p:sp>
        <p:nvSpPr>
          <p:cNvPr id="125" name="Freeform 125"/>
          <p:cNvSpPr/>
          <p:nvPr/>
        </p:nvSpPr>
        <p:spPr>
          <a:xfrm rot="-10232867">
            <a:off x="10571613" y="-3473810"/>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28" name="TextBox 127">
            <a:extLst>
              <a:ext uri="{FF2B5EF4-FFF2-40B4-BE49-F238E27FC236}">
                <a16:creationId xmlns:a16="http://schemas.microsoft.com/office/drawing/2014/main" id="{3FCB83AE-D5DB-CFFB-134B-0DFECAD996A6}"/>
              </a:ext>
            </a:extLst>
          </p:cNvPr>
          <p:cNvSpPr txBox="1"/>
          <p:nvPr/>
        </p:nvSpPr>
        <p:spPr>
          <a:xfrm>
            <a:off x="1860885" y="2028635"/>
            <a:ext cx="14566230" cy="5724644"/>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Flask </a:t>
            </a:r>
          </a:p>
          <a:p>
            <a:pPr marL="457200" indent="-457200">
              <a:buFont typeface="Arial" panose="020B0604020202020204" pitchFamily="34" charset="0"/>
              <a:buChar char="•"/>
            </a:pPr>
            <a:r>
              <a:rPr lang="en-IN" sz="3000" dirty="0">
                <a:latin typeface="Canva Sans" panose="020B0604020202020204" charset="0"/>
              </a:rPr>
              <a:t>flask-</a:t>
            </a:r>
            <a:r>
              <a:rPr lang="en-IN" sz="3000" dirty="0" err="1">
                <a:latin typeface="Canva Sans" panose="020B0604020202020204" charset="0"/>
              </a:rPr>
              <a:t>cors</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flask-limiter </a:t>
            </a:r>
          </a:p>
          <a:p>
            <a:pPr marL="457200" indent="-457200">
              <a:buFont typeface="Arial" panose="020B0604020202020204" pitchFamily="34" charset="0"/>
              <a:buChar char="•"/>
            </a:pPr>
            <a:r>
              <a:rPr lang="en-IN" sz="3000" dirty="0">
                <a:latin typeface="Canva Sans" panose="020B0604020202020204" charset="0"/>
              </a:rPr>
              <a:t>google-</a:t>
            </a:r>
            <a:r>
              <a:rPr lang="en-IN" sz="3000" dirty="0" err="1">
                <a:latin typeface="Canva Sans" panose="020B0604020202020204" charset="0"/>
              </a:rPr>
              <a:t>generativeai</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fuzzywuzzy</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requests </a:t>
            </a:r>
          </a:p>
          <a:p>
            <a:pPr marL="457200" indent="-457200">
              <a:buFont typeface="Arial" panose="020B0604020202020204" pitchFamily="34" charset="0"/>
              <a:buChar char="•"/>
            </a:pPr>
            <a:r>
              <a:rPr lang="en-IN" sz="3000" dirty="0" err="1">
                <a:latin typeface="Canva Sans" panose="020B0604020202020204" charset="0"/>
              </a:rPr>
              <a:t>dnspython</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tldextract</a:t>
            </a:r>
            <a:r>
              <a:rPr lang="en-IN" sz="3000" dirty="0">
                <a:latin typeface="Canva Sans" panose="020B0604020202020204" charset="0"/>
              </a:rPr>
              <a:t> </a:t>
            </a:r>
          </a:p>
          <a:p>
            <a:pPr marL="457200" indent="-457200">
              <a:buFont typeface="Arial" panose="020B0604020202020204" pitchFamily="34" charset="0"/>
              <a:buChar char="•"/>
            </a:pPr>
            <a:r>
              <a:rPr lang="en-IN" sz="3200" dirty="0"/>
              <a:t>python-</a:t>
            </a:r>
            <a:r>
              <a:rPr lang="en-IN" sz="3200" dirty="0" err="1"/>
              <a:t>whois</a:t>
            </a:r>
            <a:r>
              <a:rPr lang="en-IN" sz="3200" dirty="0"/>
              <a:t> </a:t>
            </a:r>
          </a:p>
          <a:p>
            <a:pPr marL="457200" indent="-457200">
              <a:buFont typeface="Arial" panose="020B0604020202020204" pitchFamily="34" charset="0"/>
              <a:buChar char="•"/>
            </a:pPr>
            <a:r>
              <a:rPr lang="en-IN" sz="3200" dirty="0"/>
              <a:t>beautifulsoup4 </a:t>
            </a:r>
          </a:p>
          <a:p>
            <a:pPr marL="457200" indent="-457200">
              <a:buFont typeface="Arial" panose="020B0604020202020204" pitchFamily="34" charset="0"/>
              <a:buChar char="•"/>
            </a:pPr>
            <a:r>
              <a:rPr lang="en-IN" sz="3200" dirty="0"/>
              <a:t>cryptography </a:t>
            </a:r>
          </a:p>
          <a:p>
            <a:endParaRPr lang="en-IN" sz="3000" dirty="0">
              <a:latin typeface="Canva Sans" panose="020B0604020202020204" charset="0"/>
            </a:endParaRPr>
          </a:p>
        </p:txBody>
      </p:sp>
      <p:sp>
        <p:nvSpPr>
          <p:cNvPr id="130" name="TextBox 129">
            <a:extLst>
              <a:ext uri="{FF2B5EF4-FFF2-40B4-BE49-F238E27FC236}">
                <a16:creationId xmlns:a16="http://schemas.microsoft.com/office/drawing/2014/main" id="{E771F870-C5E3-2FA2-65DA-5D8FF118CC90}"/>
              </a:ext>
            </a:extLst>
          </p:cNvPr>
          <p:cNvSpPr txBox="1"/>
          <p:nvPr/>
        </p:nvSpPr>
        <p:spPr>
          <a:xfrm>
            <a:off x="6553200" y="1843969"/>
            <a:ext cx="14562944" cy="6093976"/>
          </a:xfrm>
          <a:prstGeom prst="rect">
            <a:avLst/>
          </a:prstGeom>
          <a:noFill/>
        </p:spPr>
        <p:txBody>
          <a:bodyPr wrap="square">
            <a:spAutoFit/>
          </a:bodyPr>
          <a:lstStyle/>
          <a:p>
            <a:pPr marL="457200" indent="-457200">
              <a:buFont typeface="Arial" panose="020B0604020202020204" pitchFamily="34" charset="0"/>
              <a:buChar char="•"/>
            </a:pPr>
            <a:r>
              <a:rPr lang="en-IN" sz="3000">
                <a:latin typeface="Canva Sans" panose="020B0604020202020204" charset="0"/>
              </a:rPr>
              <a:t>pyaudio </a:t>
            </a:r>
          </a:p>
          <a:p>
            <a:pPr marL="457200" indent="-457200">
              <a:buFont typeface="Arial" panose="020B0604020202020204" pitchFamily="34" charset="0"/>
              <a:buChar char="•"/>
            </a:pPr>
            <a:r>
              <a:rPr lang="en-IN" sz="3000">
                <a:latin typeface="Canva Sans" panose="020B0604020202020204" charset="0"/>
              </a:rPr>
              <a:t>gtts </a:t>
            </a:r>
          </a:p>
          <a:p>
            <a:pPr marL="457200" indent="-457200">
              <a:buFont typeface="Arial" panose="020B0604020202020204" pitchFamily="34" charset="0"/>
              <a:buChar char="•"/>
            </a:pPr>
            <a:r>
              <a:rPr lang="en-IN" sz="3000">
                <a:latin typeface="Canva Sans" panose="020B0604020202020204" charset="0"/>
              </a:rPr>
              <a:t>pygame </a:t>
            </a:r>
          </a:p>
          <a:p>
            <a:pPr marL="457200" indent="-457200">
              <a:buFont typeface="Arial" panose="020B0604020202020204" pitchFamily="34" charset="0"/>
              <a:buChar char="•"/>
            </a:pPr>
            <a:r>
              <a:rPr lang="en-IN" sz="3000">
                <a:latin typeface="Canva Sans" panose="020B0604020202020204" charset="0"/>
              </a:rPr>
              <a:t>numpy </a:t>
            </a:r>
          </a:p>
          <a:p>
            <a:pPr marL="457200" indent="-457200">
              <a:buFont typeface="Arial" panose="020B0604020202020204" pitchFamily="34" charset="0"/>
              <a:buChar char="•"/>
            </a:pPr>
            <a:r>
              <a:rPr lang="en-IN" sz="3000">
                <a:latin typeface="Canva Sans" panose="020B0604020202020204" charset="0"/>
              </a:rPr>
              <a:t>transformers </a:t>
            </a:r>
          </a:p>
          <a:p>
            <a:pPr marL="457200" indent="-457200">
              <a:buFont typeface="Arial" panose="020B0604020202020204" pitchFamily="34" charset="0"/>
              <a:buChar char="•"/>
            </a:pPr>
            <a:r>
              <a:rPr lang="en-IN" sz="3000">
                <a:latin typeface="Canva Sans" panose="020B0604020202020204" charset="0"/>
              </a:rPr>
              <a:t>torch </a:t>
            </a:r>
          </a:p>
          <a:p>
            <a:pPr marL="457200" indent="-457200">
              <a:buFont typeface="Arial" panose="020B0604020202020204" pitchFamily="34" charset="0"/>
              <a:buChar char="•"/>
            </a:pPr>
            <a:r>
              <a:rPr lang="en-IN" sz="3000">
                <a:latin typeface="Canva Sans" panose="020B0604020202020204" charset="0"/>
              </a:rPr>
              <a:t>Pillow </a:t>
            </a:r>
          </a:p>
          <a:p>
            <a:pPr marL="457200" indent="-457200">
              <a:buFont typeface="Arial" panose="020B0604020202020204" pitchFamily="34" charset="0"/>
              <a:buChar char="•"/>
            </a:pPr>
            <a:r>
              <a:rPr lang="en-IN" sz="3000">
                <a:latin typeface="Canva Sans" panose="020B0604020202020204" charset="0"/>
              </a:rPr>
              <a:t>scipy </a:t>
            </a:r>
          </a:p>
          <a:p>
            <a:pPr marL="457200" indent="-457200">
              <a:buFont typeface="Arial" panose="020B0604020202020204" pitchFamily="34" charset="0"/>
              <a:buChar char="•"/>
            </a:pPr>
            <a:r>
              <a:rPr lang="en-IN" sz="3000">
                <a:latin typeface="Canva Sans" panose="020B0604020202020204" charset="0"/>
              </a:rPr>
              <a:t>opencv-python </a:t>
            </a:r>
          </a:p>
          <a:p>
            <a:pPr marL="457200" indent="-457200">
              <a:buFont typeface="Arial" panose="020B0604020202020204" pitchFamily="34" charset="0"/>
              <a:buChar char="•"/>
            </a:pPr>
            <a:r>
              <a:rPr lang="en-IN" sz="3000">
                <a:latin typeface="Canva Sans" panose="020B0604020202020204" charset="0"/>
              </a:rPr>
              <a:t>scikit-learn </a:t>
            </a:r>
          </a:p>
          <a:p>
            <a:pPr marL="457200" indent="-457200">
              <a:buFont typeface="Arial" panose="020B0604020202020204" pitchFamily="34" charset="0"/>
              <a:buChar char="•"/>
            </a:pPr>
            <a:r>
              <a:rPr lang="en-IN" sz="3000">
                <a:latin typeface="Canva Sans" panose="020B0604020202020204" charset="0"/>
              </a:rPr>
              <a:t>SpeechRecognition </a:t>
            </a:r>
          </a:p>
          <a:p>
            <a:pPr marL="457200" indent="-457200">
              <a:buFont typeface="Arial" panose="020B0604020202020204" pitchFamily="34" charset="0"/>
              <a:buChar char="•"/>
            </a:pPr>
            <a:r>
              <a:rPr lang="en-IN" sz="3000">
                <a:latin typeface="Canva Sans" panose="020B0604020202020204" charset="0"/>
              </a:rPr>
              <a:t>python-nmap </a:t>
            </a:r>
          </a:p>
          <a:p>
            <a:endParaRPr lang="en-IN" sz="3000" dirty="0">
              <a:latin typeface="Canva Sans" panose="020B0604020202020204" charset="0"/>
            </a:endParaRPr>
          </a:p>
        </p:txBody>
      </p:sp>
      <p:sp>
        <p:nvSpPr>
          <p:cNvPr id="136" name="TextBox 135">
            <a:extLst>
              <a:ext uri="{FF2B5EF4-FFF2-40B4-BE49-F238E27FC236}">
                <a16:creationId xmlns:a16="http://schemas.microsoft.com/office/drawing/2014/main" id="{AD6E904F-9BE3-423F-AD5F-0B26BAF1CA8C}"/>
              </a:ext>
            </a:extLst>
          </p:cNvPr>
          <p:cNvSpPr txBox="1"/>
          <p:nvPr/>
        </p:nvSpPr>
        <p:spPr>
          <a:xfrm>
            <a:off x="11476483" y="2797749"/>
            <a:ext cx="14566230" cy="3323987"/>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validators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pyOpenSSL</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imagehash</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torchvision</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tensorflow</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deepface</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tf-keras</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3" name="TextBox 3"/>
          <p:cNvSpPr txBox="1"/>
          <p:nvPr/>
        </p:nvSpPr>
        <p:spPr>
          <a:xfrm>
            <a:off x="381000" y="-723900"/>
            <a:ext cx="14777373" cy="2254400"/>
          </a:xfrm>
          <a:prstGeom prst="rect">
            <a:avLst/>
          </a:prstGeom>
        </p:spPr>
        <p:txBody>
          <a:bodyPr lIns="0" tIns="0" rIns="0" bIns="0" rtlCol="0" anchor="t">
            <a:spAutoFit/>
          </a:bodyPr>
          <a:lstStyle/>
          <a:p>
            <a:pPr algn="l">
              <a:lnSpc>
                <a:spcPts val="21462"/>
              </a:lnSpc>
              <a:spcBef>
                <a:spcPct val="0"/>
              </a:spcBef>
            </a:pPr>
            <a:r>
              <a:rPr lang="en-US" sz="5000" b="1" dirty="0">
                <a:solidFill>
                  <a:srgbClr val="000000"/>
                </a:solidFill>
                <a:latin typeface="Loubag Semi-Bold"/>
                <a:ea typeface="Loubag Semi-Bold"/>
                <a:cs typeface="Loubag Semi-Bold"/>
                <a:sym typeface="Loubag Semi-Bold"/>
              </a:rPr>
              <a:t> Implementation Details:</a:t>
            </a:r>
          </a:p>
        </p:txBody>
      </p:sp>
      <p:sp>
        <p:nvSpPr>
          <p:cNvPr id="5" name="Freeform 5"/>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2">
              <a:extLst>
                <a:ext uri="{96DAC541-7B7A-43D3-8B79-37D633B846F1}">
                  <asvg:svgBlip xmlns:asvg="http://schemas.microsoft.com/office/drawing/2016/SVG/main" r:embed="rId3"/>
                </a:ext>
              </a:extLst>
            </a:blip>
            <a:stretch>
              <a:fillRect t="-16573" r="-364"/>
            </a:stretch>
          </a:blipFill>
        </p:spPr>
        <p:txBody>
          <a:bodyPr/>
          <a:lstStyle/>
          <a:p>
            <a:endParaRPr lang="en-IN"/>
          </a:p>
        </p:txBody>
      </p:sp>
      <p:sp>
        <p:nvSpPr>
          <p:cNvPr id="6" name="Freeform 6"/>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CAD5BF73-7DB8-CF07-1133-2BBEB798F32C}"/>
              </a:ext>
            </a:extLst>
          </p:cNvPr>
          <p:cNvSpPr txBox="1"/>
          <p:nvPr/>
        </p:nvSpPr>
        <p:spPr>
          <a:xfrm>
            <a:off x="1846569" y="2417988"/>
            <a:ext cx="14930202" cy="3785652"/>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uses a Flask web framework to provide the overall application structure. Python 3.9+ is used as the backend programming language for combining different parts.</a:t>
            </a:r>
          </a:p>
          <a:p>
            <a:pPr marL="457200" indent="-457200">
              <a:buFont typeface="Arial" panose="020B0604020202020204" pitchFamily="34" charset="0"/>
              <a:buChar char="•"/>
            </a:pPr>
            <a:r>
              <a:rPr lang="en-IN" sz="3000" dirty="0">
                <a:latin typeface="Canva Sans" panose="020B0604020202020204" charset="0"/>
              </a:rPr>
              <a:t> The system uses a RESTful API architecture, which facilitates standard communication among parts. </a:t>
            </a:r>
          </a:p>
          <a:p>
            <a:pPr marL="457200" indent="-457200">
              <a:buFont typeface="Arial" panose="020B0604020202020204" pitchFamily="34" charset="0"/>
              <a:buChar char="•"/>
            </a:pPr>
            <a:r>
              <a:rPr lang="en-IN" sz="3000" dirty="0">
                <a:latin typeface="Canva Sans" panose="020B0604020202020204" charset="0"/>
              </a:rPr>
              <a:t>It also uses Google Gemini AI to enhance security data understanding. Our deployment strategy uses containerized microservices, which allows different parts to scale individually.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TotalTime>
  <Words>836</Words>
  <Application>Microsoft Office PowerPoint</Application>
  <PresentationFormat>Custom</PresentationFormat>
  <Paragraphs>75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Canva Sans Bold</vt:lpstr>
      <vt:lpstr>Loubag Semi-Bold</vt:lpstr>
      <vt:lpstr>Calibri</vt:lpstr>
      <vt:lpstr>Aptos</vt:lpstr>
      <vt:lpstr>Canva Sans</vt:lpstr>
      <vt:lpstr>Loubag Thin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Intellignece</dc:title>
  <dc:creator>Lakshan S J</dc:creator>
  <cp:lastModifiedBy>Lakshan S J</cp:lastModifiedBy>
  <cp:revision>2</cp:revision>
  <dcterms:created xsi:type="dcterms:W3CDTF">2006-08-16T00:00:00Z</dcterms:created>
  <dcterms:modified xsi:type="dcterms:W3CDTF">2025-04-22T10:47:12Z</dcterms:modified>
  <dc:identifier>DAGfAfoLIzA</dc:identifier>
</cp:coreProperties>
</file>