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Lst>
  <p:sldSz cx="18288000" cy="10287000"/>
  <p:notesSz cx="6858000" cy="9144000"/>
  <p:embeddedFontLst>
    <p:embeddedFont>
      <p:font typeface="Canva Sans Bold" charset="1" panose="020B0803030501040103"/>
      <p:regular r:id="rId8"/>
    </p:embeddedFont>
    <p:embeddedFont>
      <p:font typeface="Canva Sans" charset="1" panose="020B0503030501040103"/>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5EE"/>
        </a:solidFill>
      </p:bgPr>
    </p:bg>
    <p:spTree>
      <p:nvGrpSpPr>
        <p:cNvPr id="1" name=""/>
        <p:cNvGrpSpPr/>
        <p:nvPr/>
      </p:nvGrpSpPr>
      <p:grpSpPr>
        <a:xfrm>
          <a:off x="0" y="0"/>
          <a:ext cx="0" cy="0"/>
          <a:chOff x="0" y="0"/>
          <a:chExt cx="0" cy="0"/>
        </a:xfrm>
      </p:grpSpPr>
      <p:sp>
        <p:nvSpPr>
          <p:cNvPr name="Freeform 2" id="2"/>
          <p:cNvSpPr/>
          <p:nvPr/>
        </p:nvSpPr>
        <p:spPr>
          <a:xfrm flipH="false" flipV="false" rot="0">
            <a:off x="-3777543" y="4169858"/>
            <a:ext cx="12639279" cy="9102218"/>
          </a:xfrm>
          <a:custGeom>
            <a:avLst/>
            <a:gdLst/>
            <a:ahLst/>
            <a:cxnLst/>
            <a:rect r="r" b="b" t="t" l="l"/>
            <a:pathLst>
              <a:path h="9102218" w="12639279">
                <a:moveTo>
                  <a:pt x="0" y="0"/>
                </a:moveTo>
                <a:lnTo>
                  <a:pt x="12639280" y="0"/>
                </a:lnTo>
                <a:lnTo>
                  <a:pt x="12639280" y="9102218"/>
                </a:lnTo>
                <a:lnTo>
                  <a:pt x="0" y="9102218"/>
                </a:lnTo>
                <a:lnTo>
                  <a:pt x="0" y="0"/>
                </a:lnTo>
                <a:close/>
              </a:path>
            </a:pathLst>
          </a:custGeom>
          <a:blipFill>
            <a:blip r:embed="rId2">
              <a:extLst>
                <a:ext uri="{96DAC541-7B7A-43D3-8B79-37D633B846F1}">
                  <asvg:svgBlip xmlns:asvg="http://schemas.microsoft.com/office/drawing/2016/SVG/main" r:embed="rId3"/>
                </a:ext>
              </a:extLst>
            </a:blip>
            <a:stretch>
              <a:fillRect l="0" t="-23963" r="0" b="0"/>
            </a:stretch>
          </a:blipFill>
        </p:spPr>
      </p:sp>
      <p:sp>
        <p:nvSpPr>
          <p:cNvPr name="Freeform 3" id="3"/>
          <p:cNvSpPr/>
          <p:nvPr/>
        </p:nvSpPr>
        <p:spPr>
          <a:xfrm flipH="false" flipV="false" rot="-341241">
            <a:off x="-5393544" y="3137648"/>
            <a:ext cx="12593372" cy="9679254"/>
          </a:xfrm>
          <a:custGeom>
            <a:avLst/>
            <a:gdLst/>
            <a:ahLst/>
            <a:cxnLst/>
            <a:rect r="r" b="b" t="t" l="l"/>
            <a:pathLst>
              <a:path h="9679254" w="12593372">
                <a:moveTo>
                  <a:pt x="0" y="0"/>
                </a:moveTo>
                <a:lnTo>
                  <a:pt x="12593372" y="0"/>
                </a:lnTo>
                <a:lnTo>
                  <a:pt x="12593372" y="9679253"/>
                </a:lnTo>
                <a:lnTo>
                  <a:pt x="0" y="9679253"/>
                </a:lnTo>
                <a:lnTo>
                  <a:pt x="0" y="0"/>
                </a:lnTo>
                <a:close/>
              </a:path>
            </a:pathLst>
          </a:custGeom>
          <a:blipFill>
            <a:blip r:embed="rId4">
              <a:extLst>
                <a:ext uri="{96DAC541-7B7A-43D3-8B79-37D633B846F1}">
                  <asvg:svgBlip xmlns:asvg="http://schemas.microsoft.com/office/drawing/2016/SVG/main" r:embed="rId5"/>
                </a:ext>
              </a:extLst>
            </a:blip>
            <a:stretch>
              <a:fillRect l="0" t="-16573" r="-364" b="0"/>
            </a:stretch>
          </a:blipFill>
        </p:spPr>
      </p:sp>
      <p:sp>
        <p:nvSpPr>
          <p:cNvPr name="Freeform 4" id="4"/>
          <p:cNvSpPr/>
          <p:nvPr/>
        </p:nvSpPr>
        <p:spPr>
          <a:xfrm flipH="false" flipV="false" rot="588337">
            <a:off x="-5908770" y="5348943"/>
            <a:ext cx="12184710" cy="8634511"/>
          </a:xfrm>
          <a:custGeom>
            <a:avLst/>
            <a:gdLst/>
            <a:ahLst/>
            <a:cxnLst/>
            <a:rect r="r" b="b" t="t" l="l"/>
            <a:pathLst>
              <a:path h="8634511" w="12184710">
                <a:moveTo>
                  <a:pt x="0" y="0"/>
                </a:moveTo>
                <a:lnTo>
                  <a:pt x="12184710" y="0"/>
                </a:lnTo>
                <a:lnTo>
                  <a:pt x="12184710" y="8634511"/>
                </a:lnTo>
                <a:lnTo>
                  <a:pt x="0" y="8634511"/>
                </a:lnTo>
                <a:lnTo>
                  <a:pt x="0" y="0"/>
                </a:lnTo>
                <a:close/>
              </a:path>
            </a:pathLst>
          </a:custGeom>
          <a:blipFill>
            <a:blip r:embed="rId6">
              <a:extLst>
                <a:ext uri="{96DAC541-7B7A-43D3-8B79-37D633B846F1}">
                  <asvg:svgBlip xmlns:asvg="http://schemas.microsoft.com/office/drawing/2016/SVG/main" r:embed="rId7"/>
                </a:ext>
              </a:extLst>
            </a:blip>
            <a:stretch>
              <a:fillRect l="0" t="-30678" r="-3730" b="0"/>
            </a:stretch>
          </a:blipFill>
        </p:spPr>
      </p:sp>
      <p:sp>
        <p:nvSpPr>
          <p:cNvPr name="Freeform 5" id="5"/>
          <p:cNvSpPr/>
          <p:nvPr/>
        </p:nvSpPr>
        <p:spPr>
          <a:xfrm flipH="false" flipV="false" rot="0">
            <a:off x="317047" y="0"/>
            <a:ext cx="18353728" cy="2663191"/>
          </a:xfrm>
          <a:custGeom>
            <a:avLst/>
            <a:gdLst/>
            <a:ahLst/>
            <a:cxnLst/>
            <a:rect r="r" b="b" t="t" l="l"/>
            <a:pathLst>
              <a:path h="2663191" w="18353728">
                <a:moveTo>
                  <a:pt x="0" y="0"/>
                </a:moveTo>
                <a:lnTo>
                  <a:pt x="18353729" y="0"/>
                </a:lnTo>
                <a:lnTo>
                  <a:pt x="18353729" y="2663191"/>
                </a:lnTo>
                <a:lnTo>
                  <a:pt x="0" y="2663191"/>
                </a:lnTo>
                <a:lnTo>
                  <a:pt x="0" y="0"/>
                </a:lnTo>
                <a:close/>
              </a:path>
            </a:pathLst>
          </a:custGeom>
          <a:blipFill>
            <a:blip r:embed="rId8"/>
            <a:stretch>
              <a:fillRect l="0" t="-12886" r="0" b="-12886"/>
            </a:stretch>
          </a:blipFill>
        </p:spPr>
      </p:sp>
      <p:sp>
        <p:nvSpPr>
          <p:cNvPr name="TextBox 6" id="6"/>
          <p:cNvSpPr txBox="true"/>
          <p:nvPr/>
        </p:nvSpPr>
        <p:spPr>
          <a:xfrm rot="0">
            <a:off x="0" y="2172019"/>
            <a:ext cx="18478992" cy="887095"/>
          </a:xfrm>
          <a:prstGeom prst="rect">
            <a:avLst/>
          </a:prstGeom>
        </p:spPr>
        <p:txBody>
          <a:bodyPr anchor="t" rtlCol="false" tIns="0" lIns="0" bIns="0" rIns="0">
            <a:spAutoFit/>
          </a:bodyPr>
          <a:lstStyle/>
          <a:p>
            <a:pPr algn="ctr" marL="0" indent="0" lvl="0">
              <a:lnSpc>
                <a:spcPts val="7279"/>
              </a:lnSpc>
              <a:spcBef>
                <a:spcPct val="0"/>
              </a:spcBef>
            </a:pPr>
            <a:r>
              <a:rPr lang="en-US" b="true" sz="5199">
                <a:solidFill>
                  <a:srgbClr val="662113"/>
                </a:solidFill>
                <a:latin typeface="Canva Sans Bold"/>
                <a:ea typeface="Canva Sans Bold"/>
                <a:cs typeface="Canva Sans Bold"/>
                <a:sym typeface="Canva Sans Bold"/>
              </a:rPr>
              <a:t>Department of Artificial Intelligence and Data Science </a:t>
            </a:r>
          </a:p>
        </p:txBody>
      </p:sp>
      <p:sp>
        <p:nvSpPr>
          <p:cNvPr name="TextBox 7" id="7"/>
          <p:cNvSpPr txBox="true"/>
          <p:nvPr/>
        </p:nvSpPr>
        <p:spPr>
          <a:xfrm rot="0">
            <a:off x="1500988" y="3216723"/>
            <a:ext cx="14721498" cy="1811020"/>
          </a:xfrm>
          <a:prstGeom prst="rect">
            <a:avLst/>
          </a:prstGeom>
        </p:spPr>
        <p:txBody>
          <a:bodyPr anchor="t" rtlCol="false" tIns="0" lIns="0" bIns="0" rIns="0">
            <a:spAutoFit/>
          </a:bodyPr>
          <a:lstStyle/>
          <a:p>
            <a:pPr algn="ctr" marL="0" indent="0" lvl="0">
              <a:lnSpc>
                <a:spcPts val="7279"/>
              </a:lnSpc>
              <a:spcBef>
                <a:spcPct val="0"/>
              </a:spcBef>
            </a:pPr>
            <a:r>
              <a:rPr lang="en-US" b="true" sz="5199">
                <a:solidFill>
                  <a:srgbClr val="545454"/>
                </a:solidFill>
                <a:latin typeface="Canva Sans Bold"/>
                <a:ea typeface="Canva Sans Bold"/>
                <a:cs typeface="Canva Sans Bold"/>
                <a:sym typeface="Canva Sans Bold"/>
              </a:rPr>
              <a:t>Synthetic Reconbot Mechanism Using Adaptive Learning</a:t>
            </a:r>
          </a:p>
        </p:txBody>
      </p:sp>
      <p:sp>
        <p:nvSpPr>
          <p:cNvPr name="TextBox 8" id="8"/>
          <p:cNvSpPr txBox="true"/>
          <p:nvPr/>
        </p:nvSpPr>
        <p:spPr>
          <a:xfrm rot="0">
            <a:off x="5222498" y="5218243"/>
            <a:ext cx="7843004" cy="580390"/>
          </a:xfrm>
          <a:prstGeom prst="rect">
            <a:avLst/>
          </a:prstGeom>
        </p:spPr>
        <p:txBody>
          <a:bodyPr anchor="t" rtlCol="false" tIns="0" lIns="0" bIns="0" rIns="0">
            <a:spAutoFit/>
          </a:bodyPr>
          <a:lstStyle/>
          <a:p>
            <a:pPr algn="ctr" marL="0" indent="0" lvl="0">
              <a:lnSpc>
                <a:spcPts val="4759"/>
              </a:lnSpc>
              <a:spcBef>
                <a:spcPct val="0"/>
              </a:spcBef>
            </a:pPr>
            <a:r>
              <a:rPr lang="en-US" sz="3399">
                <a:solidFill>
                  <a:srgbClr val="5E17EB"/>
                </a:solidFill>
                <a:latin typeface="Canva Sans"/>
                <a:ea typeface="Canva Sans"/>
                <a:cs typeface="Canva Sans"/>
                <a:sym typeface="Canva Sans"/>
              </a:rPr>
              <a:t>Cybersecurity &amp; Artificial Intelligence </a:t>
            </a:r>
          </a:p>
        </p:txBody>
      </p:sp>
      <p:sp>
        <p:nvSpPr>
          <p:cNvPr name="TextBox 9" id="9"/>
          <p:cNvSpPr txBox="true"/>
          <p:nvPr/>
        </p:nvSpPr>
        <p:spPr>
          <a:xfrm rot="0">
            <a:off x="6922194" y="5970083"/>
            <a:ext cx="4443613" cy="1401528"/>
          </a:xfrm>
          <a:prstGeom prst="rect">
            <a:avLst/>
          </a:prstGeom>
        </p:spPr>
        <p:txBody>
          <a:bodyPr anchor="t" rtlCol="false" tIns="0" lIns="0" bIns="0" rIns="0">
            <a:spAutoFit/>
          </a:bodyPr>
          <a:lstStyle/>
          <a:p>
            <a:pPr algn="ctr" marL="0" indent="0" lvl="0">
              <a:lnSpc>
                <a:spcPts val="5623"/>
              </a:lnSpc>
              <a:spcBef>
                <a:spcPct val="0"/>
              </a:spcBef>
            </a:pPr>
            <a:r>
              <a:rPr lang="en-US" sz="4016">
                <a:solidFill>
                  <a:srgbClr val="000000"/>
                </a:solidFill>
                <a:latin typeface="Canva Sans"/>
                <a:ea typeface="Canva Sans"/>
                <a:cs typeface="Canva Sans"/>
                <a:sym typeface="Canva Sans"/>
              </a:rPr>
              <a:t>Zeroth Review (15/2/25)</a:t>
            </a:r>
          </a:p>
        </p:txBody>
      </p:sp>
      <p:sp>
        <p:nvSpPr>
          <p:cNvPr name="TextBox 10" id="10"/>
          <p:cNvSpPr txBox="true"/>
          <p:nvPr/>
        </p:nvSpPr>
        <p:spPr>
          <a:xfrm rot="0">
            <a:off x="13065502" y="7023109"/>
            <a:ext cx="5010031" cy="418084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Presented By,</a:t>
            </a:r>
          </a:p>
          <a:p>
            <a:pPr algn="ctr">
              <a:lnSpc>
                <a:spcPts val="4759"/>
              </a:lnSpc>
            </a:pPr>
            <a:r>
              <a:rPr lang="en-US" sz="3399">
                <a:solidFill>
                  <a:srgbClr val="000000"/>
                </a:solidFill>
                <a:latin typeface="Canva Sans"/>
                <a:ea typeface="Canva Sans"/>
                <a:cs typeface="Canva Sans"/>
                <a:sym typeface="Canva Sans"/>
              </a:rPr>
              <a:t>Lakshan S J - 3025</a:t>
            </a:r>
          </a:p>
          <a:p>
            <a:pPr algn="ctr">
              <a:lnSpc>
                <a:spcPts val="4759"/>
              </a:lnSpc>
            </a:pPr>
            <a:r>
              <a:rPr lang="en-US" sz="3399">
                <a:solidFill>
                  <a:srgbClr val="000000"/>
                </a:solidFill>
                <a:latin typeface="Canva Sans"/>
                <a:ea typeface="Canva Sans"/>
                <a:cs typeface="Canva Sans"/>
                <a:sym typeface="Canva Sans"/>
              </a:rPr>
              <a:t>Megalarasan S -3029</a:t>
            </a:r>
          </a:p>
          <a:p>
            <a:pPr algn="ctr">
              <a:lnSpc>
                <a:spcPts val="4759"/>
              </a:lnSpc>
            </a:pPr>
            <a:r>
              <a:rPr lang="en-US" sz="3399">
                <a:solidFill>
                  <a:srgbClr val="000000"/>
                </a:solidFill>
                <a:latin typeface="Canva Sans"/>
                <a:ea typeface="Canva Sans"/>
                <a:cs typeface="Canva Sans"/>
                <a:sym typeface="Canva Sans"/>
              </a:rPr>
              <a:t>Mohamed Ajmal K-3030</a:t>
            </a:r>
          </a:p>
          <a:p>
            <a:pPr algn="ctr">
              <a:lnSpc>
                <a:spcPts val="4759"/>
              </a:lnSpc>
            </a:pPr>
            <a:r>
              <a:rPr lang="en-US" sz="3399">
                <a:solidFill>
                  <a:srgbClr val="000000"/>
                </a:solidFill>
                <a:latin typeface="Canva Sans"/>
                <a:ea typeface="Canva Sans"/>
                <a:cs typeface="Canva Sans"/>
                <a:sym typeface="Canva Sans"/>
              </a:rPr>
              <a:t>Rajasekar D-3041</a:t>
            </a:r>
          </a:p>
          <a:p>
            <a:pPr algn="ctr">
              <a:lnSpc>
                <a:spcPts val="4759"/>
              </a:lnSpc>
            </a:pPr>
          </a:p>
          <a:p>
            <a:pPr algn="ctr" marL="0" indent="0" lvl="0">
              <a:lnSpc>
                <a:spcPts val="4759"/>
              </a:lnSpc>
              <a:spcBef>
                <a:spcPct val="0"/>
              </a:spcBef>
            </a:pPr>
          </a:p>
        </p:txBody>
      </p:sp>
      <p:grpSp>
        <p:nvGrpSpPr>
          <p:cNvPr name="Group 11" id="11"/>
          <p:cNvGrpSpPr/>
          <p:nvPr/>
        </p:nvGrpSpPr>
        <p:grpSpPr>
          <a:xfrm rot="0">
            <a:off x="183585" y="8302404"/>
            <a:ext cx="3740771" cy="1688924"/>
            <a:chOff x="0" y="0"/>
            <a:chExt cx="4987694" cy="2251898"/>
          </a:xfrm>
        </p:grpSpPr>
        <p:sp>
          <p:nvSpPr>
            <p:cNvPr name="TextBox 12" id="12"/>
            <p:cNvSpPr txBox="true"/>
            <p:nvPr/>
          </p:nvSpPr>
          <p:spPr>
            <a:xfrm rot="0">
              <a:off x="1291827" y="-76200"/>
              <a:ext cx="2121559" cy="879581"/>
            </a:xfrm>
            <a:prstGeom prst="rect">
              <a:avLst/>
            </a:prstGeom>
          </p:spPr>
          <p:txBody>
            <a:bodyPr anchor="t" rtlCol="false" tIns="0" lIns="0" bIns="0" rIns="0">
              <a:spAutoFit/>
            </a:bodyPr>
            <a:lstStyle/>
            <a:p>
              <a:pPr algn="ctr" marL="0" indent="0" lvl="0">
                <a:lnSpc>
                  <a:spcPts val="5539"/>
                </a:lnSpc>
                <a:spcBef>
                  <a:spcPct val="0"/>
                </a:spcBef>
              </a:pPr>
              <a:r>
                <a:rPr lang="en-US" b="true" sz="3956">
                  <a:solidFill>
                    <a:srgbClr val="000000"/>
                  </a:solidFill>
                  <a:latin typeface="Canva Sans Bold"/>
                  <a:ea typeface="Canva Sans Bold"/>
                  <a:cs typeface="Canva Sans Bold"/>
                  <a:sym typeface="Canva Sans Bold"/>
                </a:rPr>
                <a:t>Guide,</a:t>
              </a:r>
            </a:p>
          </p:txBody>
        </p:sp>
        <p:sp>
          <p:nvSpPr>
            <p:cNvPr name="TextBox 13" id="13"/>
            <p:cNvSpPr txBox="true"/>
            <p:nvPr/>
          </p:nvSpPr>
          <p:spPr>
            <a:xfrm rot="0">
              <a:off x="0" y="808234"/>
              <a:ext cx="4987694" cy="750407"/>
            </a:xfrm>
            <a:prstGeom prst="rect">
              <a:avLst/>
            </a:prstGeom>
          </p:spPr>
          <p:txBody>
            <a:bodyPr anchor="t" rtlCol="false" tIns="0" lIns="0" bIns="0" rIns="0">
              <a:spAutoFit/>
            </a:bodyPr>
            <a:lstStyle/>
            <a:p>
              <a:pPr algn="ctr" marL="0" indent="0" lvl="0">
                <a:lnSpc>
                  <a:spcPts val="4780"/>
                </a:lnSpc>
                <a:spcBef>
                  <a:spcPct val="0"/>
                </a:spcBef>
              </a:pPr>
              <a:r>
                <a:rPr lang="en-US" b="true" sz="3414">
                  <a:solidFill>
                    <a:srgbClr val="000000"/>
                  </a:solidFill>
                  <a:latin typeface="Canva Sans Bold"/>
                  <a:ea typeface="Canva Sans Bold"/>
                  <a:cs typeface="Canva Sans Bold"/>
                  <a:sym typeface="Canva Sans Bold"/>
                </a:rPr>
                <a:t>Mrs V Kavitha</a:t>
              </a:r>
            </a:p>
          </p:txBody>
        </p:sp>
        <p:sp>
          <p:nvSpPr>
            <p:cNvPr name="TextBox 14" id="14"/>
            <p:cNvSpPr txBox="true"/>
            <p:nvPr/>
          </p:nvSpPr>
          <p:spPr>
            <a:xfrm rot="0">
              <a:off x="0" y="1501491"/>
              <a:ext cx="4987694" cy="750407"/>
            </a:xfrm>
            <a:prstGeom prst="rect">
              <a:avLst/>
            </a:prstGeom>
          </p:spPr>
          <p:txBody>
            <a:bodyPr anchor="t" rtlCol="false" tIns="0" lIns="0" bIns="0" rIns="0">
              <a:spAutoFit/>
            </a:bodyPr>
            <a:lstStyle/>
            <a:p>
              <a:pPr algn="ctr" marL="0" indent="0" lvl="0">
                <a:lnSpc>
                  <a:spcPts val="4780"/>
                </a:lnSpc>
                <a:spcBef>
                  <a:spcPct val="0"/>
                </a:spcBef>
              </a:pPr>
              <a:r>
                <a:rPr lang="en-US" b="true" sz="3414">
                  <a:solidFill>
                    <a:srgbClr val="000000"/>
                  </a:solidFill>
                  <a:latin typeface="Canva Sans Bold"/>
                  <a:ea typeface="Canva Sans Bold"/>
                  <a:cs typeface="Canva Sans Bold"/>
                  <a:sym typeface="Canva Sans Bold"/>
                </a:rPr>
                <a:t>HOD AI&amp;DS</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5EE"/>
        </a:solidFill>
      </p:bgPr>
    </p:bg>
    <p:spTree>
      <p:nvGrpSpPr>
        <p:cNvPr id="1" name=""/>
        <p:cNvGrpSpPr/>
        <p:nvPr/>
      </p:nvGrpSpPr>
      <p:grpSpPr>
        <a:xfrm>
          <a:off x="0" y="0"/>
          <a:ext cx="0" cy="0"/>
          <a:chOff x="0" y="0"/>
          <a:chExt cx="0" cy="0"/>
        </a:xfrm>
      </p:grpSpPr>
      <p:sp>
        <p:nvSpPr>
          <p:cNvPr name="Freeform 2" id="2"/>
          <p:cNvSpPr/>
          <p:nvPr/>
        </p:nvSpPr>
        <p:spPr>
          <a:xfrm flipH="false" flipV="false" rot="5739487">
            <a:off x="-7367417" y="-2324485"/>
            <a:ext cx="12593372" cy="9679254"/>
          </a:xfrm>
          <a:custGeom>
            <a:avLst/>
            <a:gdLst/>
            <a:ahLst/>
            <a:cxnLst/>
            <a:rect r="r" b="b" t="t" l="l"/>
            <a:pathLst>
              <a:path h="9679254" w="12593372">
                <a:moveTo>
                  <a:pt x="0" y="0"/>
                </a:moveTo>
                <a:lnTo>
                  <a:pt x="12593372" y="0"/>
                </a:lnTo>
                <a:lnTo>
                  <a:pt x="12593372" y="9679253"/>
                </a:lnTo>
                <a:lnTo>
                  <a:pt x="0" y="9679253"/>
                </a:lnTo>
                <a:lnTo>
                  <a:pt x="0" y="0"/>
                </a:lnTo>
                <a:close/>
              </a:path>
            </a:pathLst>
          </a:custGeom>
          <a:blipFill>
            <a:blip r:embed="rId2">
              <a:extLst>
                <a:ext uri="{96DAC541-7B7A-43D3-8B79-37D633B846F1}">
                  <asvg:svgBlip xmlns:asvg="http://schemas.microsoft.com/office/drawing/2016/SVG/main" r:embed="rId3"/>
                </a:ext>
              </a:extLst>
            </a:blip>
            <a:stretch>
              <a:fillRect l="0" t="-16573" r="-364" b="0"/>
            </a:stretch>
          </a:blipFill>
        </p:spPr>
      </p:sp>
      <p:sp>
        <p:nvSpPr>
          <p:cNvPr name="TextBox 3" id="3"/>
          <p:cNvSpPr txBox="true"/>
          <p:nvPr/>
        </p:nvSpPr>
        <p:spPr>
          <a:xfrm rot="0">
            <a:off x="232965" y="355930"/>
            <a:ext cx="5252561" cy="1566544"/>
          </a:xfrm>
          <a:prstGeom prst="rect">
            <a:avLst/>
          </a:prstGeom>
        </p:spPr>
        <p:txBody>
          <a:bodyPr anchor="t" rtlCol="false" tIns="0" lIns="0" bIns="0" rIns="0">
            <a:spAutoFit/>
          </a:bodyPr>
          <a:lstStyle/>
          <a:p>
            <a:pPr algn="ctr" marL="0" indent="0" lvl="0">
              <a:lnSpc>
                <a:spcPts val="12880"/>
              </a:lnSpc>
              <a:spcBef>
                <a:spcPct val="0"/>
              </a:spcBef>
            </a:pPr>
            <a:r>
              <a:rPr lang="en-US" b="true" sz="9200">
                <a:solidFill>
                  <a:srgbClr val="000000"/>
                </a:solidFill>
                <a:latin typeface="Canva Sans Bold"/>
                <a:ea typeface="Canva Sans Bold"/>
                <a:cs typeface="Canva Sans Bold"/>
                <a:sym typeface="Canva Sans Bold"/>
              </a:rPr>
              <a:t>Abstract:</a:t>
            </a:r>
          </a:p>
        </p:txBody>
      </p:sp>
      <p:sp>
        <p:nvSpPr>
          <p:cNvPr name="TextBox 4" id="4"/>
          <p:cNvSpPr txBox="true"/>
          <p:nvPr/>
        </p:nvSpPr>
        <p:spPr>
          <a:xfrm rot="0">
            <a:off x="232965" y="2485532"/>
            <a:ext cx="17822070" cy="6772768"/>
          </a:xfrm>
          <a:prstGeom prst="rect">
            <a:avLst/>
          </a:prstGeom>
        </p:spPr>
        <p:txBody>
          <a:bodyPr anchor="t" rtlCol="false" tIns="0" lIns="0" bIns="0" rIns="0">
            <a:spAutoFit/>
          </a:bodyPr>
          <a:lstStyle/>
          <a:p>
            <a:pPr algn="just" marL="0" indent="0" lvl="0">
              <a:lnSpc>
                <a:spcPts val="4123"/>
              </a:lnSpc>
              <a:spcBef>
                <a:spcPct val="0"/>
              </a:spcBef>
            </a:pPr>
            <a:r>
              <a:rPr lang="en-US" sz="2945">
                <a:solidFill>
                  <a:srgbClr val="000000"/>
                </a:solidFill>
                <a:latin typeface="Canva Sans"/>
                <a:ea typeface="Canva Sans"/>
                <a:cs typeface="Canva Sans"/>
                <a:sym typeface="Canva Sans"/>
              </a:rPr>
              <a:t>The Synthetic Reconbot Mechanism implementing using Adaptive Learning is disclosed as an AI-driven cybersecurity solution that advances threat intelligence and digital forensics by integrating real-time data analysis, machine learning, and natural language processing to detect and mitigate security risks. The system uniquely combines 11 distinct functionalities into a single application, uniting modules such as CyberSentry AI for fetching Cyber-security related commands, Infosight AI for generating text and image simultaneously, and Tracklyst for tracing digital footprints, among others, thereby achieving an unprecedented level of integration compared to existing solutions that address only individual cybersecurity aspects. Implemented using a Flask-based website framework with an HTML frontend and Python backend, and employing Google Gemini AI for contextual analysis, the mechanism enables seamless integration with current security infrastructures and enhanced user engagement. Its modular design ensures scalability and adaptability to evolving cybersecurity challenges, while the automation of security processes significantly reduces response times and minimizes manual intervention.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DAGfAfoLIzA</dc:identifier>
  <dcterms:modified xsi:type="dcterms:W3CDTF">2011-08-01T06:04:30Z</dcterms:modified>
  <cp:revision>1</cp:revision>
  <dc:title>Synthetic reconbot mechanism using adaptive learning</dc:title>
</cp:coreProperties>
</file>