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9.xml" ContentType="application/vnd.openxmlformats-officedocument.themeOverr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10.xml" ContentType="application/vnd.openxmlformats-officedocument.themeOverr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1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1.xm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package" Target="../embeddings/Microsoft_Excel_Worksheet10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Sheet1!$I$7</c:f>
              <c:strCache>
                <c:ptCount val="1"/>
                <c:pt idx="0">
                  <c:v>Red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8B51-48A1-BA74-20C4A05F6931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B51-48A1-BA74-20C4A05F6931}"/>
              </c:ext>
            </c:extLst>
          </c:dPt>
          <c:dPt>
            <c:idx val="3"/>
            <c:invertIfNegative val="0"/>
            <c:bubble3D val="0"/>
            <c:spPr>
              <a:solidFill>
                <a:srgbClr val="FFC000"/>
              </a:solidFill>
              <a:ln>
                <a:solidFill>
                  <a:sysClr val="window" lastClr="FFFF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B51-48A1-BA74-20C4A05F6931}"/>
              </c:ext>
            </c:extLst>
          </c:dPt>
          <c:dLbls>
            <c:dLbl>
              <c:idx val="0"/>
              <c:layout>
                <c:manualLayout>
                  <c:x val="-6.542176385568043E-3"/>
                  <c:y val="-0.32992741728024505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8B51-48A1-BA74-20C4A05F6931}"/>
                </c:ext>
              </c:extLst>
            </c:dLbl>
            <c:dLbl>
              <c:idx val="1"/>
              <c:layout>
                <c:manualLayout>
                  <c:x val="-1.0963621155335049E-3"/>
                  <c:y val="-0.343918405435706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8B51-48A1-BA74-20C4A05F6931}"/>
                </c:ext>
              </c:extLst>
            </c:dLbl>
            <c:dLbl>
              <c:idx val="2"/>
              <c:layout>
                <c:manualLayout>
                  <c:x val="-2.6679975132042387E-3"/>
                  <c:y val="-0.29896385163847361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8B51-48A1-BA74-20C4A05F6931}"/>
                </c:ext>
              </c:extLst>
            </c:dLbl>
            <c:dLbl>
              <c:idx val="3"/>
              <c:layout>
                <c:manualLayout>
                  <c:x val="-6.4323571419419821E-3"/>
                  <c:y val="-0.29618570326073101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8B51-48A1-BA74-20C4A05F6931}"/>
                </c:ext>
              </c:extLst>
            </c:dLbl>
            <c:dLbl>
              <c:idx val="4"/>
              <c:layout>
                <c:manualLayout>
                  <c:x val="-3.8741788723638043E-3"/>
                  <c:y val="-0.2686120830658257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B51-48A1-BA74-20C4A05F6931}"/>
                </c:ext>
              </c:extLst>
            </c:dLbl>
            <c:dLbl>
              <c:idx val="5"/>
              <c:layout>
                <c:manualLayout>
                  <c:x val="1.2061988267402829E-3"/>
                  <c:y val="-0.20833304170312045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B51-48A1-BA74-20C4A05F6931}"/>
                </c:ext>
              </c:extLst>
            </c:dLbl>
            <c:dLbl>
              <c:idx val="6"/>
              <c:layout>
                <c:manualLayout>
                  <c:x val="3.8741788723638043E-3"/>
                  <c:y val="-0.2062692246172398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B51-48A1-BA74-20C4A05F6931}"/>
                </c:ext>
              </c:extLst>
            </c:dLbl>
            <c:dLbl>
              <c:idx val="8"/>
              <c:layout>
                <c:manualLayout>
                  <c:x val="2.7778649182797102E-3"/>
                  <c:y val="-0.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B51-48A1-BA74-20C4A05F6931}"/>
                </c:ext>
              </c:extLst>
            </c:dLbl>
            <c:dLbl>
              <c:idx val="10"/>
              <c:layout>
                <c:manualLayout>
                  <c:x val="-7.3040324890632623E-17"/>
                  <c:y val="-0.1879632545931758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B51-48A1-BA74-20C4A05F6931}"/>
                </c:ext>
              </c:extLst>
            </c:dLbl>
            <c:dLbl>
              <c:idx val="11"/>
              <c:layout>
                <c:manualLayout>
                  <c:x val="0"/>
                  <c:y val="-0.2148148148148148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19D-4C46-8DBA-E958D15F0F33}"/>
                </c:ext>
              </c:extLst>
            </c:dLbl>
            <c:dLbl>
              <c:idx val="13"/>
              <c:layout>
                <c:manualLayout>
                  <c:x val="2.7778649182794912E-3"/>
                  <c:y val="-0.1925925925925925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8B51-48A1-BA74-20C4A05F6931}"/>
                </c:ext>
              </c:extLst>
            </c:dLbl>
            <c:dLbl>
              <c:idx val="14"/>
              <c:layout>
                <c:manualLayout>
                  <c:x val="-1.4608064978126525E-16"/>
                  <c:y val="-0.221296004666083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19D-4C46-8DBA-E958D15F0F3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Sheet1!$F$8:$F$11</c:f>
              <c:strCache>
                <c:ptCount val="4"/>
                <c:pt idx="0">
                  <c:v>Abuja</c:v>
                </c:pt>
                <c:pt idx="1">
                  <c:v>Makurdi</c:v>
                </c:pt>
                <c:pt idx="2">
                  <c:v>Kaduna</c:v>
                </c:pt>
                <c:pt idx="3">
                  <c:v>Jos</c:v>
                </c:pt>
              </c:strCache>
            </c:strRef>
          </c:cat>
          <c:val>
            <c:numRef>
              <c:f>Sheet1!$I$8:$I$11</c:f>
              <c:numCache>
                <c:formatCode>0%</c:formatCode>
                <c:ptCount val="4"/>
                <c:pt idx="0">
                  <c:v>0.3091517857142857</c:v>
                </c:pt>
                <c:pt idx="1">
                  <c:v>0.29438274585546437</c:v>
                </c:pt>
                <c:pt idx="2">
                  <c:v>#N/A</c:v>
                </c:pt>
                <c:pt idx="3">
                  <c:v>0.28313676482074512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8B51-48A1-BA74-20C4A05F6931}"/>
            </c:ext>
          </c:extLst>
        </c:ser>
        <c:ser>
          <c:idx val="1"/>
          <c:order val="1"/>
          <c:tx>
            <c:strRef>
              <c:f>Sheet1!$J$7</c:f>
              <c:strCache>
                <c:ptCount val="1"/>
                <c:pt idx="0">
                  <c:v>Green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-0.3744492904996760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9F7-4D54-A2C7-3951163638FF}"/>
                </c:ext>
              </c:extLst>
            </c:dLbl>
            <c:dLbl>
              <c:idx val="1"/>
              <c:layout>
                <c:manualLayout>
                  <c:x val="-7.7483577447276797E-3"/>
                  <c:y val="-0.3557268259746922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9F7-4D54-A2C7-3951163638FF}"/>
                </c:ext>
              </c:extLst>
            </c:dLbl>
            <c:dLbl>
              <c:idx val="2"/>
              <c:layout>
                <c:manualLayout>
                  <c:x val="0"/>
                  <c:y val="-0.4025329872871517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F667-4552-8513-8836B54B8B9C}"/>
                </c:ext>
              </c:extLst>
            </c:dLbl>
            <c:dLbl>
              <c:idx val="4"/>
              <c:layout>
                <c:manualLayout>
                  <c:x val="-7.7483577447276797E-3"/>
                  <c:y val="-0.2714757356122651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667-4552-8513-8836B54B8B9C}"/>
                </c:ext>
              </c:extLst>
            </c:dLbl>
            <c:dLbl>
              <c:idx val="5"/>
              <c:layout>
                <c:manualLayout>
                  <c:x val="0"/>
                  <c:y val="-0.3182818969247246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9F7-4D54-A2C7-3951163638FF}"/>
                </c:ext>
              </c:extLst>
            </c:dLbl>
            <c:dLbl>
              <c:idx val="7"/>
              <c:layout>
                <c:manualLayout>
                  <c:x val="-5.5554161307525803E-3"/>
                  <c:y val="-0.2432919218431029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19D-4C46-8DBA-E958D15F0F33}"/>
                </c:ext>
              </c:extLst>
            </c:dLbl>
            <c:dLbl>
              <c:idx val="9"/>
              <c:layout>
                <c:manualLayout>
                  <c:x val="-3.984063745020066E-3"/>
                  <c:y val="-0.2432919218431029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8B51-48A1-BA74-20C4A05F6931}"/>
                </c:ext>
              </c:extLst>
            </c:dLbl>
            <c:dLbl>
              <c:idx val="12"/>
              <c:layout>
                <c:manualLayout>
                  <c:x val="0"/>
                  <c:y val="-0.2506993292505103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19D-4C46-8DBA-E958D15F0F33}"/>
                </c:ext>
              </c:extLst>
            </c:dLbl>
            <c:dLbl>
              <c:idx val="15"/>
              <c:layout>
                <c:manualLayout>
                  <c:x val="0"/>
                  <c:y val="-0.2616762904636920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19D-4C46-8DBA-E958D15F0F3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Sheet1!$F$8:$F$11</c:f>
              <c:strCache>
                <c:ptCount val="4"/>
                <c:pt idx="0">
                  <c:v>Abuja</c:v>
                </c:pt>
                <c:pt idx="1">
                  <c:v>Makurdi</c:v>
                </c:pt>
                <c:pt idx="2">
                  <c:v>Kaduna</c:v>
                </c:pt>
                <c:pt idx="3">
                  <c:v>Jos</c:v>
                </c:pt>
              </c:strCache>
            </c:strRef>
          </c:cat>
          <c:val>
            <c:numRef>
              <c:f>Sheet1!$J$8:$J$11</c:f>
              <c:numCache>
                <c:formatCode>0%</c:formatCode>
                <c:ptCount val="4"/>
                <c:pt idx="0">
                  <c:v>#N/A</c:v>
                </c:pt>
                <c:pt idx="1">
                  <c:v>#N/A</c:v>
                </c:pt>
                <c:pt idx="2">
                  <c:v>0.36000580888759803</c:v>
                </c:pt>
                <c:pt idx="3">
                  <c:v>#N/A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8B51-48A1-BA74-20C4A05F693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284748624"/>
        <c:axId val="1284749040"/>
      </c:barChart>
      <c:catAx>
        <c:axId val="1284748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4749040"/>
        <c:crosses val="autoZero"/>
        <c:auto val="1"/>
        <c:lblAlgn val="ctr"/>
        <c:lblOffset val="100"/>
        <c:noMultiLvlLbl val="0"/>
      </c:catAx>
      <c:valAx>
        <c:axId val="1284749040"/>
        <c:scaling>
          <c:orientation val="minMax"/>
          <c:max val="0.4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4748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Sheet1!$AL$64:$AL$67</c:f>
              <c:strCache>
                <c:ptCount val="4"/>
                <c:pt idx="0">
                  <c:v>Week 2</c:v>
                </c:pt>
                <c:pt idx="1">
                  <c:v>Week 3</c:v>
                </c:pt>
                <c:pt idx="2">
                  <c:v>Week 4</c:v>
                </c:pt>
                <c:pt idx="3">
                  <c:v>Week 5</c:v>
                </c:pt>
              </c:strCache>
            </c:strRef>
          </c:cat>
          <c:val>
            <c:numRef>
              <c:f>Sheet1!$AM$64:$AM$67</c:f>
              <c:numCache>
                <c:formatCode>0%</c:formatCode>
                <c:ptCount val="4"/>
                <c:pt idx="0">
                  <c:v>0.76</c:v>
                </c:pt>
                <c:pt idx="1">
                  <c:v>0.76</c:v>
                </c:pt>
                <c:pt idx="2">
                  <c:v>0.8</c:v>
                </c:pt>
                <c:pt idx="3">
                  <c:v>0.63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D5A-4FC5-BF91-40BEE1447C43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583033104"/>
        <c:axId val="1583041840"/>
      </c:lineChart>
      <c:catAx>
        <c:axId val="1583033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3041840"/>
        <c:crosses val="autoZero"/>
        <c:auto val="1"/>
        <c:lblAlgn val="ctr"/>
        <c:lblOffset val="100"/>
        <c:noMultiLvlLbl val="0"/>
      </c:catAx>
      <c:valAx>
        <c:axId val="1583041840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583033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Sheet1!$AL$64:$AL$67</c:f>
              <c:strCache>
                <c:ptCount val="4"/>
                <c:pt idx="0">
                  <c:v>Week 2</c:v>
                </c:pt>
                <c:pt idx="1">
                  <c:v>Week 3</c:v>
                </c:pt>
                <c:pt idx="2">
                  <c:v>Week 4</c:v>
                </c:pt>
                <c:pt idx="3">
                  <c:v>Week 5</c:v>
                </c:pt>
              </c:strCache>
            </c:strRef>
          </c:cat>
          <c:val>
            <c:numRef>
              <c:f>Sheet1!$AM$64:$AM$67</c:f>
              <c:numCache>
                <c:formatCode>0%</c:formatCode>
                <c:ptCount val="4"/>
                <c:pt idx="0">
                  <c:v>0.31</c:v>
                </c:pt>
                <c:pt idx="1">
                  <c:v>0.28999999999999998</c:v>
                </c:pt>
                <c:pt idx="2">
                  <c:v>0.31</c:v>
                </c:pt>
                <c:pt idx="3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F42-4117-A63B-458F4A3D42C4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583033104"/>
        <c:axId val="1583041840"/>
      </c:lineChart>
      <c:catAx>
        <c:axId val="1583033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3041840"/>
        <c:crosses val="autoZero"/>
        <c:auto val="1"/>
        <c:lblAlgn val="ctr"/>
        <c:lblOffset val="100"/>
        <c:noMultiLvlLbl val="0"/>
      </c:catAx>
      <c:valAx>
        <c:axId val="1583041840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583033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4379647008580073E-2"/>
          <c:y val="5.9172196762742168E-3"/>
          <c:w val="0.93888888888888888"/>
          <c:h val="0.63597560119683283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Sheet1!$G$33:$G$37</c:f>
              <c:strCache>
                <c:ptCount val="5"/>
                <c:pt idx="0">
                  <c:v>WK 2</c:v>
                </c:pt>
                <c:pt idx="1">
                  <c:v>WK 3</c:v>
                </c:pt>
                <c:pt idx="2">
                  <c:v>WK 4</c:v>
                </c:pt>
                <c:pt idx="3">
                  <c:v>WK 5</c:v>
                </c:pt>
                <c:pt idx="4">
                  <c:v>WK 6</c:v>
                </c:pt>
              </c:strCache>
            </c:strRef>
          </c:cat>
          <c:val>
            <c:numRef>
              <c:f>Sheet1!$H$33:$H$37</c:f>
              <c:numCache>
                <c:formatCode>General</c:formatCode>
                <c:ptCount val="5"/>
                <c:pt idx="0">
                  <c:v>9</c:v>
                </c:pt>
                <c:pt idx="1">
                  <c:v>9</c:v>
                </c:pt>
                <c:pt idx="2">
                  <c:v>9</c:v>
                </c:pt>
                <c:pt idx="3">
                  <c:v>9</c:v>
                </c:pt>
                <c:pt idx="4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A60-4033-9A33-5D267D32DED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051598688"/>
        <c:axId val="1051609504"/>
      </c:lineChart>
      <c:catAx>
        <c:axId val="1051598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1609504"/>
        <c:crosses val="autoZero"/>
        <c:auto val="1"/>
        <c:lblAlgn val="ctr"/>
        <c:lblOffset val="100"/>
        <c:noMultiLvlLbl val="0"/>
      </c:catAx>
      <c:valAx>
        <c:axId val="10516095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51598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Sheet1!$AL$64:$AL$67</c:f>
              <c:strCache>
                <c:ptCount val="4"/>
                <c:pt idx="0">
                  <c:v>Week 2</c:v>
                </c:pt>
                <c:pt idx="1">
                  <c:v>Week 3</c:v>
                </c:pt>
                <c:pt idx="2">
                  <c:v>Week 4</c:v>
                </c:pt>
                <c:pt idx="3">
                  <c:v>Week 5</c:v>
                </c:pt>
              </c:strCache>
            </c:strRef>
          </c:cat>
          <c:val>
            <c:numRef>
              <c:f>Sheet1!$AM$64:$AM$67</c:f>
              <c:numCache>
                <c:formatCode>0%</c:formatCode>
                <c:ptCount val="4"/>
                <c:pt idx="0">
                  <c:v>0.33</c:v>
                </c:pt>
                <c:pt idx="1">
                  <c:v>0.32</c:v>
                </c:pt>
                <c:pt idx="2">
                  <c:v>0.35</c:v>
                </c:pt>
                <c:pt idx="3">
                  <c:v>0.28000000000000003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029-43BF-9448-DE876B7BB6D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583033104"/>
        <c:axId val="1583041840"/>
      </c:lineChart>
      <c:catAx>
        <c:axId val="1583033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3041840"/>
        <c:crosses val="autoZero"/>
        <c:auto val="1"/>
        <c:lblAlgn val="ctr"/>
        <c:lblOffset val="100"/>
        <c:noMultiLvlLbl val="0"/>
      </c:catAx>
      <c:valAx>
        <c:axId val="1583041840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583033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7350554336233591E-2"/>
          <c:y val="0.2255946283609751"/>
          <c:w val="0.92529889132753285"/>
          <c:h val="0.20981879402598583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Sheet1!$L$54:$L$58</c:f>
              <c:strCache>
                <c:ptCount val="5"/>
                <c:pt idx="0">
                  <c:v>Week 2</c:v>
                </c:pt>
                <c:pt idx="1">
                  <c:v>Week 3</c:v>
                </c:pt>
                <c:pt idx="2">
                  <c:v>Week 4</c:v>
                </c:pt>
                <c:pt idx="3">
                  <c:v>Week 5</c:v>
                </c:pt>
                <c:pt idx="4">
                  <c:v>Week 6</c:v>
                </c:pt>
              </c:strCache>
            </c:strRef>
          </c:cat>
          <c:val>
            <c:numRef>
              <c:f>Sheet1!$M$54:$M$58</c:f>
              <c:numCache>
                <c:formatCode>0%</c:formatCode>
                <c:ptCount val="5"/>
                <c:pt idx="0">
                  <c:v>0.69</c:v>
                </c:pt>
                <c:pt idx="1">
                  <c:v>0.64</c:v>
                </c:pt>
                <c:pt idx="2">
                  <c:v>0.56999999999999995</c:v>
                </c:pt>
                <c:pt idx="3">
                  <c:v>0.55000000000000004</c:v>
                </c:pt>
                <c:pt idx="4">
                  <c:v>0.56999999999999995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D70-4593-98BE-4C08E8FFB98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583023120"/>
        <c:axId val="1583029360"/>
      </c:lineChart>
      <c:catAx>
        <c:axId val="1583023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3029360"/>
        <c:crosses val="autoZero"/>
        <c:auto val="1"/>
        <c:lblAlgn val="ctr"/>
        <c:lblOffset val="100"/>
        <c:noMultiLvlLbl val="0"/>
      </c:catAx>
      <c:valAx>
        <c:axId val="1583029360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583023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155175335895694"/>
          <c:y val="0.13506322377923621"/>
          <c:w val="0.7147583713369009"/>
          <c:h val="0.82054775009677328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Sheet1!$I$5</c:f>
              <c:strCache>
                <c:ptCount val="1"/>
                <c:pt idx="0">
                  <c:v>Red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3E81-4B6D-9B1E-910002FF2222}"/>
              </c:ext>
            </c:extLst>
          </c:dPt>
          <c:dPt>
            <c:idx val="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E81-4B6D-9B1E-910002FF2222}"/>
              </c:ext>
            </c:extLst>
          </c:dPt>
          <c:dPt>
            <c:idx val="2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E81-4B6D-9B1E-910002FF2222}"/>
              </c:ext>
            </c:extLst>
          </c:dPt>
          <c:dPt>
            <c:idx val="3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987F-4202-A4B2-03CB49E25012}"/>
              </c:ext>
            </c:extLst>
          </c:dPt>
          <c:dLbls>
            <c:dLbl>
              <c:idx val="0"/>
              <c:layout>
                <c:manualLayout>
                  <c:x val="0.24111554188444448"/>
                  <c:y val="1.030428327888104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3E81-4B6D-9B1E-910002FF2222}"/>
                </c:ext>
              </c:extLst>
            </c:dLbl>
            <c:dLbl>
              <c:idx val="1"/>
              <c:layout>
                <c:manualLayout>
                  <c:x val="0.32385234420810038"/>
                  <c:y val="-1.6718410173824978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3E81-4B6D-9B1E-910002FF2222}"/>
                </c:ext>
              </c:extLst>
            </c:dLbl>
            <c:dLbl>
              <c:idx val="2"/>
              <c:layout>
                <c:manualLayout>
                  <c:x val="0.26591990711609892"/>
                  <c:y val="4.6171577566764856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3E81-4B6D-9B1E-910002FF2222}"/>
                </c:ext>
              </c:extLst>
            </c:dLbl>
            <c:dLbl>
              <c:idx val="3"/>
              <c:layout>
                <c:manualLayout>
                  <c:x val="0.28698943562510582"/>
                  <c:y val="-5.5477544657718519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987F-4202-A4B2-03CB49E25012}"/>
                </c:ext>
              </c:extLst>
            </c:dLbl>
            <c:dLbl>
              <c:idx val="4"/>
              <c:layout>
                <c:manualLayout>
                  <c:x val="0.35833333333333323"/>
                  <c:y val="3.4334754666012052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0C0-4A97-A209-13821BCD3E79}"/>
                </c:ext>
              </c:extLst>
            </c:dLbl>
            <c:dLbl>
              <c:idx val="5"/>
              <c:layout>
                <c:manualLayout>
                  <c:x val="0.32172366856768725"/>
                  <c:y val="3.4339648591960939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E81-4B6D-9B1E-910002FF2222}"/>
                </c:ext>
              </c:extLst>
            </c:dLbl>
            <c:dLbl>
              <c:idx val="6"/>
              <c:layout>
                <c:manualLayout>
                  <c:x val="0.30020474198808172"/>
                  <c:y val="4.3673708472385248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E81-4B6D-9B1E-910002FF2222}"/>
                </c:ext>
              </c:extLst>
            </c:dLbl>
            <c:dLbl>
              <c:idx val="8"/>
              <c:layout>
                <c:manualLayout>
                  <c:x val="0.30555555555555564"/>
                  <c:y val="6.2946323059726692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E81-4B6D-9B1E-910002FF2222}"/>
                </c:ext>
              </c:extLst>
            </c:dLbl>
            <c:dLbl>
              <c:idx val="9"/>
              <c:layout>
                <c:manualLayout>
                  <c:x val="0.33791491972594317"/>
                  <c:y val="3.4338143354399084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0C0-4A97-A209-13821BCD3E79}"/>
                </c:ext>
              </c:extLst>
            </c:dLbl>
            <c:dLbl>
              <c:idx val="10"/>
              <c:layout>
                <c:manualLayout>
                  <c:x val="0.3527777777777778"/>
                  <c:y val="3.4334754666012052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E81-4B6D-9B1E-910002FF2222}"/>
                </c:ext>
              </c:extLst>
            </c:dLbl>
            <c:dLbl>
              <c:idx val="11"/>
              <c:layout>
                <c:manualLayout>
                  <c:x val="0.36007601322561938"/>
                  <c:y val="3.3794059004427022E-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E81-4B6D-9B1E-910002FF2222}"/>
                </c:ext>
              </c:extLst>
            </c:dLbl>
            <c:dLbl>
              <c:idx val="12"/>
              <c:layout>
                <c:manualLayout>
                  <c:x val="0.30269887489446751"/>
                  <c:y val="3.4384348260690484E-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3E81-4B6D-9B1E-910002FF2222}"/>
                </c:ext>
              </c:extLst>
            </c:dLbl>
            <c:dLbl>
              <c:idx val="14"/>
              <c:layout>
                <c:manualLayout>
                  <c:x val="0.30345870879925568"/>
                  <c:y val="4.3674999140391295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3E81-4B6D-9B1E-910002FF222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Sheet1!$F$6:$F$9</c:f>
              <c:strCache>
                <c:ptCount val="4"/>
                <c:pt idx="0">
                  <c:v>Abuja</c:v>
                </c:pt>
                <c:pt idx="1">
                  <c:v>Makurdi</c:v>
                </c:pt>
                <c:pt idx="2">
                  <c:v>Kaduna</c:v>
                </c:pt>
                <c:pt idx="3">
                  <c:v>Jos</c:v>
                </c:pt>
              </c:strCache>
            </c:strRef>
          </c:cat>
          <c:val>
            <c:numRef>
              <c:f>Sheet1!$I$6:$I$9</c:f>
              <c:numCache>
                <c:formatCode>0%</c:formatCode>
                <c:ptCount val="4"/>
                <c:pt idx="0">
                  <c:v>0.54220875623557474</c:v>
                </c:pt>
                <c:pt idx="1">
                  <c:v>0.7297819465700921</c:v>
                </c:pt>
                <c:pt idx="2">
                  <c:v>0.6013397966066174</c:v>
                </c:pt>
                <c:pt idx="3">
                  <c:v>0.61719377119885388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3E81-4B6D-9B1E-910002FF2222}"/>
            </c:ext>
          </c:extLst>
        </c:ser>
        <c:ser>
          <c:idx val="1"/>
          <c:order val="1"/>
          <c:tx>
            <c:strRef>
              <c:f>Sheet1!$J$5</c:f>
              <c:strCache>
                <c:ptCount val="1"/>
                <c:pt idx="0">
                  <c:v>Green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39089940369626514"/>
                  <c:y val="4.7503948064345032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E6D-4FDA-B782-BFE82FDF306B}"/>
                </c:ext>
              </c:extLst>
            </c:dLbl>
            <c:dLbl>
              <c:idx val="1"/>
              <c:layout>
                <c:manualLayout>
                  <c:x val="0.35131465395487105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E6D-4FDA-B782-BFE82FDF306B}"/>
                </c:ext>
              </c:extLst>
            </c:dLbl>
            <c:dLbl>
              <c:idx val="2"/>
              <c:layout>
                <c:manualLayout>
                  <c:x val="0.34141846651952257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E6D-4FDA-B782-BFE82FDF306B}"/>
                </c:ext>
              </c:extLst>
            </c:dLbl>
            <c:dLbl>
              <c:idx val="3"/>
              <c:layout>
                <c:manualLayout>
                  <c:x val="0.36650802896388068"/>
                  <c:y val="-4.3662487067330676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0C0-4A97-A209-13821BCD3E79}"/>
                </c:ext>
              </c:extLst>
            </c:dLbl>
            <c:dLbl>
              <c:idx val="4"/>
              <c:layout>
                <c:manualLayout>
                  <c:x val="0.33152227908417409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E6D-4FDA-B782-BFE82FDF306B}"/>
                </c:ext>
              </c:extLst>
            </c:dLbl>
            <c:dLbl>
              <c:idx val="5"/>
              <c:layout>
                <c:manualLayout>
                  <c:x val="0.37110702882556801"/>
                  <c:y val="8.7089565385208255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E6D-4FDA-B782-BFE82FDF306B}"/>
                </c:ext>
              </c:extLst>
            </c:dLbl>
            <c:dLbl>
              <c:idx val="6"/>
              <c:layout>
                <c:manualLayout>
                  <c:x val="0.28698943562510593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76C-43B7-87AE-8A0813469BA2}"/>
                </c:ext>
              </c:extLst>
            </c:dLbl>
            <c:dLbl>
              <c:idx val="7"/>
              <c:layout>
                <c:manualLayout>
                  <c:x val="0.35189786178259447"/>
                  <c:y val="4.3671560705567623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0C0-4A97-A209-13821BCD3E79}"/>
                </c:ext>
              </c:extLst>
            </c:dLbl>
            <c:dLbl>
              <c:idx val="13"/>
              <c:layout>
                <c:manualLayout>
                  <c:x val="0.38333333333333336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0C0-4A97-A209-13821BCD3E79}"/>
                </c:ext>
              </c:extLst>
            </c:dLbl>
            <c:dLbl>
              <c:idx val="15"/>
              <c:layout>
                <c:manualLayout>
                  <c:x val="0.17777777777777778"/>
                  <c:y val="-3.4334754666012052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3E81-4B6D-9B1E-910002FF222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Sheet1!$F$6:$F$9</c:f>
              <c:strCache>
                <c:ptCount val="4"/>
                <c:pt idx="0">
                  <c:v>Abuja</c:v>
                </c:pt>
                <c:pt idx="1">
                  <c:v>Makurdi</c:v>
                </c:pt>
                <c:pt idx="2">
                  <c:v>Kaduna</c:v>
                </c:pt>
                <c:pt idx="3">
                  <c:v>Jos</c:v>
                </c:pt>
              </c:strCache>
            </c:strRef>
          </c:cat>
          <c:val>
            <c:numRef>
              <c:f>Sheet1!$J$6:$J$9</c:f>
              <c:numCache>
                <c:formatCode>0%</c:formatCode>
                <c:ptCount val="4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3E81-4B6D-9B1E-910002FF22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84380960"/>
        <c:axId val="1384393856"/>
      </c:barChart>
      <c:catAx>
        <c:axId val="138438096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4393856"/>
        <c:crosses val="autoZero"/>
        <c:auto val="1"/>
        <c:lblAlgn val="ctr"/>
        <c:lblOffset val="100"/>
        <c:noMultiLvlLbl val="0"/>
      </c:catAx>
      <c:valAx>
        <c:axId val="1384393856"/>
        <c:scaling>
          <c:orientation val="minMax"/>
          <c:max val="1"/>
        </c:scaling>
        <c:delete val="0"/>
        <c:axPos val="t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4380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Sheet1!$J$5</c:f>
              <c:strCache>
                <c:ptCount val="1"/>
                <c:pt idx="0">
                  <c:v>Red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B2DE-425F-A38B-430AED0215E9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2DE-425F-A38B-430AED0215E9}"/>
              </c:ext>
            </c:extLst>
          </c:dPt>
          <c:dPt>
            <c:idx val="2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B2DE-425F-A38B-430AED0215E9}"/>
              </c:ext>
            </c:extLst>
          </c:dPt>
          <c:dPt>
            <c:idx val="3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348-45EC-BBB1-06EB71B71D18}"/>
              </c:ext>
            </c:extLst>
          </c:dPt>
          <c:dLbls>
            <c:dLbl>
              <c:idx val="0"/>
              <c:layout>
                <c:manualLayout>
                  <c:x val="0.41251371265906828"/>
                  <c:y val="1.2547750521688359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2DE-425F-A38B-430AED0215E9}"/>
                </c:ext>
              </c:extLst>
            </c:dLbl>
            <c:dLbl>
              <c:idx val="1"/>
              <c:layout>
                <c:manualLayout>
                  <c:x val="0.41520085265202666"/>
                  <c:y val="-1.0651082781534982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B2DE-425F-A38B-430AED0215E9}"/>
                </c:ext>
              </c:extLst>
            </c:dLbl>
            <c:dLbl>
              <c:idx val="2"/>
              <c:layout>
                <c:manualLayout>
                  <c:x val="0.39567109737563738"/>
                  <c:y val="1.7588308700465082E-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B2DE-425F-A38B-430AED0215E9}"/>
                </c:ext>
              </c:extLst>
            </c:dLbl>
            <c:dLbl>
              <c:idx val="3"/>
              <c:layout>
                <c:manualLayout>
                  <c:x val="0.40439658251566712"/>
                  <c:y val="6.6519520439450022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1348-45EC-BBB1-06EB71B71D18}"/>
                </c:ext>
              </c:extLst>
            </c:dLbl>
            <c:dLbl>
              <c:idx val="4"/>
              <c:layout>
                <c:manualLayout>
                  <c:x val="0.35641930296613555"/>
                  <c:y val="4.3970771748603268E-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3C8-4193-8D3B-076056E9D969}"/>
                </c:ext>
              </c:extLst>
            </c:dLbl>
            <c:dLbl>
              <c:idx val="5"/>
              <c:layout>
                <c:manualLayout>
                  <c:x val="0.35380439109044881"/>
                  <c:y val="5.5847277197902034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2DE-425F-A38B-430AED0215E9}"/>
                </c:ext>
              </c:extLst>
            </c:dLbl>
            <c:dLbl>
              <c:idx val="6"/>
              <c:layout>
                <c:manualLayout>
                  <c:x val="0.3463395373274531"/>
                  <c:y val="1.1169015731862715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2DE-425F-A38B-430AED0215E9}"/>
                </c:ext>
              </c:extLst>
            </c:dLbl>
            <c:dLbl>
              <c:idx val="7"/>
              <c:layout>
                <c:manualLayout>
                  <c:x val="0.3120567375886523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2DE-425F-A38B-430AED0215E9}"/>
                </c:ext>
              </c:extLst>
            </c:dLbl>
            <c:dLbl>
              <c:idx val="8"/>
              <c:layout>
                <c:manualLayout>
                  <c:x val="0.26477541371158403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2DE-425F-A38B-430AED0215E9}"/>
                </c:ext>
              </c:extLst>
            </c:dLbl>
            <c:dLbl>
              <c:idx val="9"/>
              <c:layout>
                <c:manualLayout>
                  <c:x val="0.28841607565011829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B2DE-425F-A38B-430AED0215E9}"/>
                </c:ext>
              </c:extLst>
            </c:dLbl>
            <c:dLbl>
              <c:idx val="10"/>
              <c:layout>
                <c:manualLayout>
                  <c:x val="0.29314420803782504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2DE-425F-A38B-430AED0215E9}"/>
                </c:ext>
              </c:extLst>
            </c:dLbl>
            <c:dLbl>
              <c:idx val="11"/>
              <c:layout>
                <c:manualLayout>
                  <c:x val="0.33096926713947972"/>
                  <c:y val="4.4345898004435405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B2DE-425F-A38B-430AED0215E9}"/>
                </c:ext>
              </c:extLst>
            </c:dLbl>
            <c:dLbl>
              <c:idx val="12"/>
              <c:layout>
                <c:manualLayout>
                  <c:x val="0.34042553191489361"/>
                  <c:y val="8.869179600886918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B2DE-425F-A38B-430AED0215E9}"/>
                </c:ext>
              </c:extLst>
            </c:dLbl>
            <c:dLbl>
              <c:idx val="13"/>
              <c:layout>
                <c:manualLayout>
                  <c:x val="0.33096926713947988"/>
                  <c:y val="4.434589800443459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B2DE-425F-A38B-430AED0215E9}"/>
                </c:ext>
              </c:extLst>
            </c:dLbl>
            <c:dLbl>
              <c:idx val="14"/>
              <c:layout>
                <c:manualLayout>
                  <c:x val="0.28841607565011823"/>
                  <c:y val="4.434589800443459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B2DE-425F-A38B-430AED0215E9}"/>
                </c:ext>
              </c:extLst>
            </c:dLbl>
            <c:dLbl>
              <c:idx val="15"/>
              <c:layout>
                <c:manualLayout>
                  <c:x val="0.32151300236406605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B2DE-425F-A38B-430AED0215E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Sheet1!$G$6:$G$9</c:f>
              <c:strCache>
                <c:ptCount val="4"/>
                <c:pt idx="0">
                  <c:v>Abuja</c:v>
                </c:pt>
                <c:pt idx="1">
                  <c:v>Makurdi</c:v>
                </c:pt>
                <c:pt idx="2">
                  <c:v>Kaduna</c:v>
                </c:pt>
                <c:pt idx="3">
                  <c:v>Jos</c:v>
                </c:pt>
              </c:strCache>
            </c:strRef>
          </c:cat>
          <c:val>
            <c:numRef>
              <c:f>Sheet1!$J$6:$J$9</c:f>
              <c:numCache>
                <c:formatCode>0%</c:formatCode>
                <c:ptCount val="4"/>
                <c:pt idx="0">
                  <c:v>#N/A</c:v>
                </c:pt>
                <c:pt idx="1">
                  <c:v>0.85814581856839123</c:v>
                </c:pt>
                <c:pt idx="2">
                  <c:v>0.88957549704459971</c:v>
                </c:pt>
                <c:pt idx="3">
                  <c:v>0.88422153264975711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B2DE-425F-A38B-430AED0215E9}"/>
            </c:ext>
          </c:extLst>
        </c:ser>
        <c:ser>
          <c:idx val="1"/>
          <c:order val="1"/>
          <c:tx>
            <c:strRef>
              <c:f>Sheet1!$K$5</c:f>
              <c:strCache>
                <c:ptCount val="1"/>
                <c:pt idx="0">
                  <c:v>Green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41248665343629848"/>
                  <c:y val="1.11690241703442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1348-45EC-BBB1-06EB71B71D18}"/>
                </c:ext>
              </c:extLst>
            </c:dLbl>
            <c:dLbl>
              <c:idx val="1"/>
              <c:layout>
                <c:manualLayout>
                  <c:x val="0.40034311094472325"/>
                  <c:y val="4.5191172273671039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430-4BD6-BF24-7FA6B25764F2}"/>
                </c:ext>
              </c:extLst>
            </c:dLbl>
            <c:dLbl>
              <c:idx val="2"/>
              <c:layout>
                <c:manualLayout>
                  <c:x val="0.40025365633768384"/>
                  <c:y val="5.3922773960045382E-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8C3-4B22-A807-60848B6E8FF0}"/>
                </c:ext>
              </c:extLst>
            </c:dLbl>
            <c:dLbl>
              <c:idx val="3"/>
              <c:layout>
                <c:manualLayout>
                  <c:x val="0.39702692360831221"/>
                  <c:y val="-6.6498574357282559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3C8-4193-8D3B-076056E9D969}"/>
                </c:ext>
              </c:extLst>
            </c:dLbl>
            <c:dLbl>
              <c:idx val="4"/>
              <c:layout>
                <c:manualLayout>
                  <c:x val="0.35991657246572945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072-46ED-8FCD-06C581472AC6}"/>
                </c:ext>
              </c:extLst>
            </c:dLbl>
            <c:dLbl>
              <c:idx val="5"/>
              <c:layout>
                <c:manualLayout>
                  <c:x val="0.3680045853301277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072-46ED-8FCD-06C581472AC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Sheet1!$G$6:$G$9</c:f>
              <c:strCache>
                <c:ptCount val="4"/>
                <c:pt idx="0">
                  <c:v>Abuja</c:v>
                </c:pt>
                <c:pt idx="1">
                  <c:v>Makurdi</c:v>
                </c:pt>
                <c:pt idx="2">
                  <c:v>Kaduna</c:v>
                </c:pt>
                <c:pt idx="3">
                  <c:v>Jos</c:v>
                </c:pt>
              </c:strCache>
            </c:strRef>
          </c:cat>
          <c:val>
            <c:numRef>
              <c:f>Sheet1!$K$6:$K$9</c:f>
              <c:numCache>
                <c:formatCode>0%</c:formatCode>
                <c:ptCount val="4"/>
                <c:pt idx="0">
                  <c:v>0.91783835485413678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B2DE-425F-A38B-430AED0215E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372041328"/>
        <c:axId val="1372041744"/>
      </c:barChart>
      <c:catAx>
        <c:axId val="137204132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2041744"/>
        <c:crosses val="autoZero"/>
        <c:auto val="1"/>
        <c:lblAlgn val="ctr"/>
        <c:lblOffset val="100"/>
        <c:noMultiLvlLbl val="0"/>
      </c:catAx>
      <c:valAx>
        <c:axId val="1372041744"/>
        <c:scaling>
          <c:orientation val="minMax"/>
          <c:max val="0.9"/>
          <c:min val="0.1"/>
        </c:scaling>
        <c:delete val="0"/>
        <c:axPos val="t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2041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7.7941765617195222E-2"/>
          <c:y val="9.993488983482901E-2"/>
          <c:w val="0.91729323308270672"/>
          <c:h val="0.56146803683437874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Sheet1!$AV$72:$AV$75</c:f>
              <c:strCache>
                <c:ptCount val="4"/>
                <c:pt idx="0">
                  <c:v>Week 2</c:v>
                </c:pt>
                <c:pt idx="1">
                  <c:v>Week 3</c:v>
                </c:pt>
                <c:pt idx="2">
                  <c:v>Week 4</c:v>
                </c:pt>
                <c:pt idx="3">
                  <c:v>Week 5</c:v>
                </c:pt>
              </c:strCache>
            </c:strRef>
          </c:cat>
          <c:val>
            <c:numRef>
              <c:f>Sheet1!$AW$72:$AW$75</c:f>
              <c:numCache>
                <c:formatCode>0%</c:formatCode>
                <c:ptCount val="4"/>
                <c:pt idx="0">
                  <c:v>0.86</c:v>
                </c:pt>
                <c:pt idx="1">
                  <c:v>0.88</c:v>
                </c:pt>
                <c:pt idx="2">
                  <c:v>0.91</c:v>
                </c:pt>
                <c:pt idx="3">
                  <c:v>0.88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4F2-4170-AB66-F8F3941DFD53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249468560"/>
        <c:axId val="1249471888"/>
      </c:lineChart>
      <c:catAx>
        <c:axId val="1249468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9471888"/>
        <c:crosses val="autoZero"/>
        <c:auto val="1"/>
        <c:lblAlgn val="ctr"/>
        <c:lblOffset val="100"/>
        <c:noMultiLvlLbl val="0"/>
      </c:catAx>
      <c:valAx>
        <c:axId val="1249471888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249468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2.0068879489439893E-2"/>
          <c:y val="5.9172196762742168E-3"/>
          <c:w val="0.93888888888888888"/>
          <c:h val="0.63597560119683283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Sheet1!$G$33:$G$36</c:f>
              <c:strCache>
                <c:ptCount val="4"/>
                <c:pt idx="0">
                  <c:v>WK 2</c:v>
                </c:pt>
                <c:pt idx="1">
                  <c:v>WK 3</c:v>
                </c:pt>
                <c:pt idx="2">
                  <c:v>WK 4</c:v>
                </c:pt>
                <c:pt idx="3">
                  <c:v>WK 5</c:v>
                </c:pt>
              </c:strCache>
            </c:strRef>
          </c:cat>
          <c:val>
            <c:numRef>
              <c:f>Sheet1!$H$33:$H$36</c:f>
              <c:numCache>
                <c:formatCode>General</c:formatCode>
                <c:ptCount val="4"/>
                <c:pt idx="0">
                  <c:v>11</c:v>
                </c:pt>
                <c:pt idx="1">
                  <c:v>14</c:v>
                </c:pt>
                <c:pt idx="2">
                  <c:v>12</c:v>
                </c:pt>
                <c:pt idx="3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A60-4033-9A33-5D267D32DED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051598688"/>
        <c:axId val="1051609504"/>
      </c:lineChart>
      <c:catAx>
        <c:axId val="1051598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1609504"/>
        <c:crosses val="autoZero"/>
        <c:auto val="1"/>
        <c:lblAlgn val="ctr"/>
        <c:lblOffset val="100"/>
        <c:noMultiLvlLbl val="0"/>
      </c:catAx>
      <c:valAx>
        <c:axId val="10516095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51598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322933292898335"/>
          <c:y val="0.10297355488741092"/>
          <c:w val="0.81876310147055698"/>
          <c:h val="0.5508230144789516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Sheet1!$I$7</c:f>
              <c:strCache>
                <c:ptCount val="1"/>
                <c:pt idx="0">
                  <c:v>Red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3A71-4A2E-B5E9-AC5958DE6F8B}"/>
              </c:ext>
            </c:extLst>
          </c:dPt>
          <c:dPt>
            <c:idx val="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A71-4A2E-B5E9-AC5958DE6F8B}"/>
              </c:ext>
            </c:extLst>
          </c:dPt>
          <c:dPt>
            <c:idx val="2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A71-4A2E-B5E9-AC5958DE6F8B}"/>
              </c:ext>
            </c:extLst>
          </c:dPt>
          <c:dPt>
            <c:idx val="3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A71-4A2E-B5E9-AC5958DE6F8B}"/>
              </c:ext>
            </c:extLst>
          </c:dPt>
          <c:dLbls>
            <c:dLbl>
              <c:idx val="0"/>
              <c:layout>
                <c:manualLayout>
                  <c:x val="4.9381983230988918E-3"/>
                  <c:y val="-0.3026623191523091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3A71-4A2E-B5E9-AC5958DE6F8B}"/>
                </c:ext>
              </c:extLst>
            </c:dLbl>
            <c:dLbl>
              <c:idx val="1"/>
              <c:layout>
                <c:manualLayout>
                  <c:x val="-4.6860725176113404E-3"/>
                  <c:y val="-0.3167438596073393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3A71-4A2E-B5E9-AC5958DE6F8B}"/>
                </c:ext>
              </c:extLst>
            </c:dLbl>
            <c:dLbl>
              <c:idx val="2"/>
              <c:layout>
                <c:manualLayout>
                  <c:x val="-6.542176385568043E-3"/>
                  <c:y val="-0.33640878068844121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3A71-4A2E-B5E9-AC5958DE6F8B}"/>
                </c:ext>
              </c:extLst>
            </c:dLbl>
            <c:dLbl>
              <c:idx val="3"/>
              <c:layout>
                <c:manualLayout>
                  <c:x val="-2.5581782695781783E-3"/>
                  <c:y val="-0.29618570326073101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3A71-4A2E-B5E9-AC5958DE6F8B}"/>
                </c:ext>
              </c:extLst>
            </c:dLbl>
            <c:dLbl>
              <c:idx val="4"/>
              <c:layout>
                <c:manualLayout>
                  <c:x val="3.8742033521229889E-3"/>
                  <c:y val="-0.28353180430337521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A71-4A2E-B5E9-AC5958DE6F8B}"/>
                </c:ext>
              </c:extLst>
            </c:dLbl>
            <c:dLbl>
              <c:idx val="5"/>
              <c:layout>
                <c:manualLayout>
                  <c:x val="-2.6679585807742206E-3"/>
                  <c:y val="-0.2958359577555756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A71-4A2E-B5E9-AC5958DE6F8B}"/>
                </c:ext>
              </c:extLst>
            </c:dLbl>
            <c:dLbl>
              <c:idx val="6"/>
              <c:layout>
                <c:manualLayout>
                  <c:x val="3.9785455255059669E-3"/>
                  <c:y val="-0.2930770050124155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A71-4A2E-B5E9-AC5958DE6F8B}"/>
                </c:ext>
              </c:extLst>
            </c:dLbl>
            <c:dLbl>
              <c:idx val="8"/>
              <c:layout>
                <c:manualLayout>
                  <c:x val="2.7778649182797102E-3"/>
                  <c:y val="-0.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A71-4A2E-B5E9-AC5958DE6F8B}"/>
                </c:ext>
              </c:extLst>
            </c:dLbl>
            <c:dLbl>
              <c:idx val="10"/>
              <c:layout>
                <c:manualLayout>
                  <c:x val="-7.3040324890632623E-17"/>
                  <c:y val="-0.1879632545931758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A71-4A2E-B5E9-AC5958DE6F8B}"/>
                </c:ext>
              </c:extLst>
            </c:dLbl>
            <c:dLbl>
              <c:idx val="11"/>
              <c:layout>
                <c:manualLayout>
                  <c:x val="0"/>
                  <c:y val="-0.2148148148148148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A71-4A2E-B5E9-AC5958DE6F8B}"/>
                </c:ext>
              </c:extLst>
            </c:dLbl>
            <c:dLbl>
              <c:idx val="13"/>
              <c:layout>
                <c:manualLayout>
                  <c:x val="2.7778649182794912E-3"/>
                  <c:y val="-0.1925925925925925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3A71-4A2E-B5E9-AC5958DE6F8B}"/>
                </c:ext>
              </c:extLst>
            </c:dLbl>
            <c:dLbl>
              <c:idx val="14"/>
              <c:layout>
                <c:manualLayout>
                  <c:x val="-1.4608064978126525E-16"/>
                  <c:y val="-0.221296004666083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3A71-4A2E-B5E9-AC5958DE6F8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Sheet1!$F$8:$F$11</c:f>
              <c:strCache>
                <c:ptCount val="4"/>
                <c:pt idx="0">
                  <c:v>Abuja</c:v>
                </c:pt>
                <c:pt idx="1">
                  <c:v>Makurdi</c:v>
                </c:pt>
                <c:pt idx="2">
                  <c:v>Kaduna</c:v>
                </c:pt>
                <c:pt idx="3">
                  <c:v>Jos</c:v>
                </c:pt>
              </c:strCache>
            </c:strRef>
          </c:cat>
          <c:val>
            <c:numRef>
              <c:f>Sheet1!$I$8:$I$11</c:f>
              <c:numCache>
                <c:formatCode>0%</c:formatCode>
                <c:ptCount val="4"/>
                <c:pt idx="0">
                  <c:v>0.42274305555555558</c:v>
                </c:pt>
                <c:pt idx="1">
                  <c:v>0.55037823917592144</c:v>
                </c:pt>
                <c:pt idx="2">
                  <c:v>0.61762997386000584</c:v>
                </c:pt>
                <c:pt idx="3">
                  <c:v>0.62133874873076622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3A71-4A2E-B5E9-AC5958DE6F8B}"/>
            </c:ext>
          </c:extLst>
        </c:ser>
        <c:ser>
          <c:idx val="1"/>
          <c:order val="1"/>
          <c:tx>
            <c:strRef>
              <c:f>Sheet1!$J$7</c:f>
              <c:strCache>
                <c:ptCount val="1"/>
                <c:pt idx="0">
                  <c:v>Green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3.8742033521231324E-3"/>
                  <c:y val="-0.29034699018019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3A71-4A2E-B5E9-AC5958DE6F8B}"/>
                </c:ext>
              </c:extLst>
            </c:dLbl>
            <c:dLbl>
              <c:idx val="1"/>
              <c:layout>
                <c:manualLayout>
                  <c:x val="3.9785455255059669E-3"/>
                  <c:y val="-0.28843585665759741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3A71-4A2E-B5E9-AC5958DE6F8B}"/>
                </c:ext>
              </c:extLst>
            </c:dLbl>
            <c:dLbl>
              <c:idx val="2"/>
              <c:layout>
                <c:manualLayout>
                  <c:x val="0"/>
                  <c:y val="-0.2899498635300434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3A71-4A2E-B5E9-AC5958DE6F8B}"/>
                </c:ext>
              </c:extLst>
            </c:dLbl>
            <c:dLbl>
              <c:idx val="3"/>
              <c:layout>
                <c:manualLayout>
                  <c:x val="-7.7484067042462648E-3"/>
                  <c:y val="-0.2917507867109724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3A71-4A2E-B5E9-AC5958DE6F8B}"/>
                </c:ext>
              </c:extLst>
            </c:dLbl>
            <c:dLbl>
              <c:idx val="5"/>
              <c:layout>
                <c:manualLayout>
                  <c:x val="-1.1622536617091414E-2"/>
                  <c:y val="-0.3463655937122003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3A71-4A2E-B5E9-AC5958DE6F8B}"/>
                </c:ext>
              </c:extLst>
            </c:dLbl>
            <c:dLbl>
              <c:idx val="7"/>
              <c:layout>
                <c:manualLayout>
                  <c:x val="-5.5554161307525803E-3"/>
                  <c:y val="-0.2432919218431029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3A71-4A2E-B5E9-AC5958DE6F8B}"/>
                </c:ext>
              </c:extLst>
            </c:dLbl>
            <c:dLbl>
              <c:idx val="9"/>
              <c:layout>
                <c:manualLayout>
                  <c:x val="-3.984063745020066E-3"/>
                  <c:y val="-0.2432919218431029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3A71-4A2E-B5E9-AC5958DE6F8B}"/>
                </c:ext>
              </c:extLst>
            </c:dLbl>
            <c:dLbl>
              <c:idx val="12"/>
              <c:layout>
                <c:manualLayout>
                  <c:x val="0"/>
                  <c:y val="-0.2506993292505103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3A71-4A2E-B5E9-AC5958DE6F8B}"/>
                </c:ext>
              </c:extLst>
            </c:dLbl>
            <c:dLbl>
              <c:idx val="15"/>
              <c:layout>
                <c:manualLayout>
                  <c:x val="0"/>
                  <c:y val="-0.2616762904636920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3A71-4A2E-B5E9-AC5958DE6F8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Sheet1!$F$8:$F$11</c:f>
              <c:strCache>
                <c:ptCount val="4"/>
                <c:pt idx="0">
                  <c:v>Abuja</c:v>
                </c:pt>
                <c:pt idx="1">
                  <c:v>Makurdi</c:v>
                </c:pt>
                <c:pt idx="2">
                  <c:v>Kaduna</c:v>
                </c:pt>
                <c:pt idx="3">
                  <c:v>Jos</c:v>
                </c:pt>
              </c:strCache>
            </c:strRef>
          </c:cat>
          <c:val>
            <c:numRef>
              <c:f>Sheet1!$J$8:$J$11</c:f>
              <c:numCache>
                <c:formatCode>0%</c:formatCode>
                <c:ptCount val="4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3A71-4A2E-B5E9-AC5958DE6F8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284748624"/>
        <c:axId val="1284749040"/>
      </c:barChart>
      <c:catAx>
        <c:axId val="1284748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4749040"/>
        <c:crosses val="autoZero"/>
        <c:auto val="1"/>
        <c:lblAlgn val="ctr"/>
        <c:lblOffset val="100"/>
        <c:noMultiLvlLbl val="0"/>
      </c:catAx>
      <c:valAx>
        <c:axId val="1284749040"/>
        <c:scaling>
          <c:orientation val="minMax"/>
          <c:max val="1"/>
          <c:min val="0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4748624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98E4E5-0BE6-479D-9CEC-A85D5DC8D5D6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081C17-3537-4ED2-B43F-916C68FB7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82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CE9705-3E28-4E62-9103-8D2AA9E1885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4596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84352" y="2248989"/>
            <a:ext cx="6268312" cy="1443855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4800">
                <a:solidFill>
                  <a:schemeClr val="bg1">
                    <a:lumMod val="95000"/>
                  </a:schemeClr>
                </a:solidFill>
                <a:latin typeface="HEINEKEN Core ExtraBold" panose="02000503050000020004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1623" y="4058194"/>
            <a:ext cx="5011440" cy="8077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95000"/>
                  </a:schemeClr>
                </a:solidFill>
                <a:latin typeface="HEINEKEN Core" panose="02000503050000020004" pitchFamily="2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114033" y="63540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100EA0A-F28C-42D3-B4FC-6D7ABCF7069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9553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114033" y="63540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100EA0A-F28C-42D3-B4FC-6D7ABCF7069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5354" y="946059"/>
            <a:ext cx="11397343" cy="5106397"/>
          </a:xfrm>
        </p:spPr>
        <p:txBody>
          <a:bodyPr/>
          <a:lstStyle>
            <a:lvl1pPr>
              <a:defRPr lang="en-US" sz="3200" kern="1200" dirty="0" smtClean="0">
                <a:solidFill>
                  <a:srgbClr val="000099"/>
                </a:solidFill>
                <a:latin typeface="Lucida Sans Unicode" panose="020B0602030504020204" pitchFamily="34" charset="0"/>
                <a:ea typeface="+mn-ea"/>
                <a:cs typeface="Lucida Sans Unicode" panose="020B0602030504020204" pitchFamily="34" charset="0"/>
              </a:defRPr>
            </a:lvl1pPr>
            <a:lvl2pPr>
              <a:defRPr>
                <a:solidFill>
                  <a:srgbClr val="0000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defRPr>
                <a:solidFill>
                  <a:srgbClr val="0000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defRPr>
                <a:solidFill>
                  <a:srgbClr val="0000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defRPr>
                <a:solidFill>
                  <a:srgbClr val="0000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525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6"/>
            <a:ext cx="3932237" cy="1069975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0000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solidFill>
                  <a:srgbClr val="0000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>
              <a:defRPr sz="2800">
                <a:solidFill>
                  <a:srgbClr val="0000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defRPr sz="2400">
                <a:solidFill>
                  <a:srgbClr val="0000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defRPr sz="2000">
                <a:solidFill>
                  <a:srgbClr val="0000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defRPr sz="2000">
                <a:solidFill>
                  <a:srgbClr val="0000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0000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114033" y="63540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0EA0A-F28C-42D3-B4FC-6D7ABCF70691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385354" y="94367"/>
            <a:ext cx="11471879" cy="616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000099"/>
                </a:solidFill>
                <a:latin typeface="HEINEKEN Core ExtraBold" panose="02000503050000020004" pitchFamily="2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4786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6"/>
            <a:ext cx="3932237" cy="1069975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0000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0000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114033" y="63540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0EA0A-F28C-42D3-B4FC-6D7ABCF70691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385354" y="94367"/>
            <a:ext cx="11471879" cy="616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000099"/>
                </a:solidFill>
                <a:latin typeface="HEINEKEN Core ExtraBold" panose="02000503050000020004" pitchFamily="2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18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Vertica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253331"/>
            <a:ext cx="10352314" cy="4351338"/>
          </a:xfrm>
        </p:spPr>
        <p:txBody>
          <a:bodyPr vert="eaVert"/>
          <a:lstStyle>
            <a:lvl1pPr>
              <a:defRPr>
                <a:solidFill>
                  <a:srgbClr val="0000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>
              <a:defRPr>
                <a:solidFill>
                  <a:srgbClr val="0000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defRPr>
                <a:solidFill>
                  <a:srgbClr val="0000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defRPr>
                <a:solidFill>
                  <a:srgbClr val="0000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defRPr>
                <a:solidFill>
                  <a:srgbClr val="0000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114033" y="63540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100EA0A-F28C-42D3-B4FC-6D7ABCF7069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 rot="5400000">
            <a:off x="8691978" y="2955665"/>
            <a:ext cx="6187244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000099"/>
                </a:solidFill>
                <a:latin typeface="HEINEKEN Core ExtraBold" panose="02000503050000020004" pitchFamily="2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6334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73303"/>
            <a:ext cx="2628900" cy="5303660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0000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73303"/>
            <a:ext cx="7734300" cy="5303660"/>
          </a:xfrm>
        </p:spPr>
        <p:txBody>
          <a:bodyPr vert="eaVert"/>
          <a:lstStyle>
            <a:lvl1pPr>
              <a:defRPr>
                <a:solidFill>
                  <a:srgbClr val="0000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>
              <a:defRPr>
                <a:solidFill>
                  <a:srgbClr val="0000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defRPr>
                <a:solidFill>
                  <a:srgbClr val="0000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defRPr>
                <a:solidFill>
                  <a:srgbClr val="0000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defRPr>
                <a:solidFill>
                  <a:srgbClr val="0000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114033" y="63540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100EA0A-F28C-42D3-B4FC-6D7ABCF7069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4406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presenta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94" t="5740" r="33611" b="5926"/>
          <a:stretch/>
        </p:blipFill>
        <p:spPr>
          <a:xfrm>
            <a:off x="4578350" y="400050"/>
            <a:ext cx="3035300" cy="6057900"/>
          </a:xfrm>
          <a:prstGeom prst="rect">
            <a:avLst/>
          </a:prstGeom>
        </p:spPr>
      </p:pic>
      <p:sp>
        <p:nvSpPr>
          <p:cNvPr id="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114033" y="63540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100EA0A-F28C-42D3-B4FC-6D7ABCF7069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9973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ortfoli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0EA0A-F28C-42D3-B4FC-6D7ABCF70691}" type="slidenum">
              <a:rPr lang="en-GB" smtClean="0"/>
              <a:t>‹#›</a:t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42510" y="2240781"/>
            <a:ext cx="5409932" cy="2583723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5354" y="946059"/>
            <a:ext cx="6061947" cy="5408025"/>
          </a:xfrm>
        </p:spPr>
        <p:txBody>
          <a:bodyPr/>
          <a:lstStyle>
            <a:lvl1pPr>
              <a:defRPr lang="en-US" sz="3200" kern="1200" dirty="0" smtClean="0">
                <a:solidFill>
                  <a:srgbClr val="000099"/>
                </a:solidFill>
                <a:latin typeface="Lucida Sans Unicode" panose="020B0602030504020204" pitchFamily="34" charset="0"/>
                <a:ea typeface="+mn-ea"/>
                <a:cs typeface="Lucida Sans Unicode" panose="020B0602030504020204" pitchFamily="34" charset="0"/>
              </a:defRPr>
            </a:lvl1pPr>
            <a:lvl2pPr>
              <a:defRPr>
                <a:solidFill>
                  <a:srgbClr val="0000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defRPr>
                <a:solidFill>
                  <a:srgbClr val="0000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defRPr>
                <a:solidFill>
                  <a:srgbClr val="0000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defRPr>
                <a:solidFill>
                  <a:srgbClr val="0000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288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ull portfoli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354" y="94369"/>
            <a:ext cx="11397343" cy="60413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rgbClr val="000099"/>
                </a:solidFill>
                <a:latin typeface="HEINEKEN Core ExtraBold" panose="02000503050000020004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355" y="946059"/>
            <a:ext cx="7615645" cy="5106397"/>
          </a:xfrm>
        </p:spPr>
        <p:txBody>
          <a:bodyPr/>
          <a:lstStyle>
            <a:lvl1pPr>
              <a:defRPr lang="en-US" sz="3200" kern="1200" dirty="0" smtClean="0">
                <a:solidFill>
                  <a:srgbClr val="000099"/>
                </a:solidFill>
                <a:latin typeface="Lucida Sans Unicode" panose="020B0602030504020204" pitchFamily="34" charset="0"/>
                <a:ea typeface="+mn-ea"/>
                <a:cs typeface="Lucida Sans Unicode" panose="020B0602030504020204" pitchFamily="34" charset="0"/>
              </a:defRPr>
            </a:lvl1pPr>
            <a:lvl2pPr>
              <a:defRPr>
                <a:solidFill>
                  <a:srgbClr val="0000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defRPr>
                <a:solidFill>
                  <a:srgbClr val="0000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defRPr>
                <a:solidFill>
                  <a:srgbClr val="0000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defRPr>
                <a:solidFill>
                  <a:srgbClr val="0000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114033" y="63540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0EA0A-F28C-42D3-B4FC-6D7ABCF70691}" type="slidenum">
              <a:rPr lang="en-GB" smtClean="0"/>
              <a:t>‹#›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46801" y="1567315"/>
            <a:ext cx="8090397" cy="3863883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088371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Full portfolio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354" y="94369"/>
            <a:ext cx="11397343" cy="60413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rgbClr val="000099"/>
                </a:solidFill>
                <a:latin typeface="HEINEKEN Core ExtraBold" panose="02000503050000020004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1950" y="946059"/>
            <a:ext cx="7610747" cy="5106397"/>
          </a:xfrm>
        </p:spPr>
        <p:txBody>
          <a:bodyPr/>
          <a:lstStyle>
            <a:lvl1pPr>
              <a:defRPr lang="en-US" sz="3200" kern="1200" dirty="0" smtClean="0">
                <a:solidFill>
                  <a:srgbClr val="000099"/>
                </a:solidFill>
                <a:latin typeface="Lucida Sans Unicode" panose="020B0602030504020204" pitchFamily="34" charset="0"/>
                <a:ea typeface="+mn-ea"/>
                <a:cs typeface="Lucida Sans Unicode" panose="020B0602030504020204" pitchFamily="34" charset="0"/>
              </a:defRPr>
            </a:lvl1pPr>
            <a:lvl2pPr>
              <a:defRPr>
                <a:solidFill>
                  <a:srgbClr val="0000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defRPr>
                <a:solidFill>
                  <a:srgbClr val="0000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defRPr>
                <a:solidFill>
                  <a:srgbClr val="0000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defRPr>
                <a:solidFill>
                  <a:srgbClr val="0000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114033" y="63540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0EA0A-F28C-42D3-B4FC-6D7ABCF70691}" type="slidenum">
              <a:rPr lang="en-GB" smtClean="0"/>
              <a:t>‹#›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045199" y="1567315"/>
            <a:ext cx="8090397" cy="3863883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4059584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3429001"/>
            <a:ext cx="10363200" cy="1362075"/>
          </a:xfrm>
        </p:spPr>
        <p:txBody>
          <a:bodyPr anchor="t">
            <a:normAutofit/>
          </a:bodyPr>
          <a:lstStyle>
            <a:lvl1pPr algn="l">
              <a:defRPr sz="2800" b="1" cap="all">
                <a:solidFill>
                  <a:srgbClr val="D1050C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MX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1928814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fld id="{CEE95E3C-C01B-46CB-87DB-C7DAEBA354F2}" type="datetimeFigureOut">
              <a:rPr lang="es-MX" smtClean="0"/>
              <a:pPr/>
              <a:t>14/02/2023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0CCB6D20-2A56-4A71-A839-652FB93E4A54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2289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354" y="94369"/>
            <a:ext cx="11397343" cy="60413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rgbClr val="000099"/>
                </a:solidFill>
                <a:latin typeface="HEINEKEN Core ExtraBold" panose="02000503050000020004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354" y="946059"/>
            <a:ext cx="11397343" cy="5106397"/>
          </a:xfrm>
        </p:spPr>
        <p:txBody>
          <a:bodyPr/>
          <a:lstStyle>
            <a:lvl1pPr>
              <a:defRPr lang="en-US" sz="3200" kern="1200" dirty="0" smtClean="0">
                <a:solidFill>
                  <a:srgbClr val="000099"/>
                </a:solidFill>
                <a:latin typeface="Lucida Sans Unicode" panose="020B0602030504020204" pitchFamily="34" charset="0"/>
                <a:ea typeface="+mn-ea"/>
                <a:cs typeface="Lucida Sans Unicode" panose="020B0602030504020204" pitchFamily="34" charset="0"/>
              </a:defRPr>
            </a:lvl1pPr>
            <a:lvl2pPr>
              <a:defRPr>
                <a:solidFill>
                  <a:srgbClr val="0000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defRPr>
                <a:solidFill>
                  <a:srgbClr val="0000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defRPr>
                <a:solidFill>
                  <a:srgbClr val="0000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defRPr>
                <a:solidFill>
                  <a:srgbClr val="0000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114033" y="63540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0EA0A-F28C-42D3-B4FC-6D7ABCF70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40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Vertical Tex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908720"/>
          </a:xfrm>
        </p:spPr>
        <p:txBody>
          <a:bodyPr/>
          <a:lstStyle>
            <a:lvl1pPr algn="r">
              <a:defRPr b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972748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Vertical Tex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908720"/>
          </a:xfrm>
        </p:spPr>
        <p:txBody>
          <a:bodyPr/>
          <a:lstStyle>
            <a:lvl1pPr algn="r">
              <a:defRPr b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239244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Vertical Tex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908720"/>
          </a:xfrm>
        </p:spPr>
        <p:txBody>
          <a:bodyPr/>
          <a:lstStyle>
            <a:lvl1pPr algn="r">
              <a:defRPr b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482010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Vertical Tex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908720"/>
          </a:xfrm>
        </p:spPr>
        <p:txBody>
          <a:bodyPr/>
          <a:lstStyle>
            <a:lvl1pPr algn="r">
              <a:defRPr b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882282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Vertical Tex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908720"/>
          </a:xfrm>
        </p:spPr>
        <p:txBody>
          <a:bodyPr/>
          <a:lstStyle>
            <a:lvl1pPr algn="r">
              <a:defRPr b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485851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Vertical Tex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908720"/>
          </a:xfrm>
        </p:spPr>
        <p:txBody>
          <a:bodyPr/>
          <a:lstStyle>
            <a:lvl1pPr algn="r">
              <a:defRPr b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32607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Vertical Tex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908720"/>
          </a:xfrm>
        </p:spPr>
        <p:txBody>
          <a:bodyPr/>
          <a:lstStyle>
            <a:lvl1pPr algn="r">
              <a:defRPr b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052388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Vertical Tex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908720"/>
          </a:xfrm>
        </p:spPr>
        <p:txBody>
          <a:bodyPr/>
          <a:lstStyle>
            <a:lvl1pPr algn="r">
              <a:defRPr b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67642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Vertical Tex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908720"/>
          </a:xfrm>
        </p:spPr>
        <p:txBody>
          <a:bodyPr/>
          <a:lstStyle>
            <a:lvl1pPr algn="r">
              <a:defRPr b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48310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Vertical Tex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908720"/>
          </a:xfrm>
        </p:spPr>
        <p:txBody>
          <a:bodyPr/>
          <a:lstStyle>
            <a:lvl1pPr algn="r">
              <a:defRPr b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25057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85354" y="1168400"/>
            <a:ext cx="11471879" cy="43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Topic 1</a:t>
            </a:r>
          </a:p>
          <a:p>
            <a:pPr lvl="0"/>
            <a:r>
              <a:rPr lang="en-US" dirty="0" smtClean="0"/>
              <a:t>Topic 2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114033" y="63540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0EA0A-F28C-42D3-B4FC-6D7ABCF70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196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Vertical Tex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908720"/>
          </a:xfrm>
        </p:spPr>
        <p:txBody>
          <a:bodyPr/>
          <a:lstStyle>
            <a:lvl1pPr algn="r">
              <a:defRPr b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04436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Vertical Tex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908720"/>
          </a:xfrm>
        </p:spPr>
        <p:txBody>
          <a:bodyPr/>
          <a:lstStyle>
            <a:lvl1pPr algn="r">
              <a:defRPr b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925661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Vertical Tex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908720"/>
          </a:xfrm>
        </p:spPr>
        <p:txBody>
          <a:bodyPr/>
          <a:lstStyle>
            <a:lvl1pPr algn="r">
              <a:defRPr b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524143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Vertical Tex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908720"/>
          </a:xfrm>
        </p:spPr>
        <p:txBody>
          <a:bodyPr/>
          <a:lstStyle>
            <a:lvl1pPr algn="r">
              <a:defRPr b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58473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Vertical Tex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908720"/>
          </a:xfrm>
        </p:spPr>
        <p:txBody>
          <a:bodyPr/>
          <a:lstStyle>
            <a:lvl1pPr algn="r">
              <a:defRPr b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9814974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Vertical Tex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908720"/>
          </a:xfrm>
        </p:spPr>
        <p:txBody>
          <a:bodyPr/>
          <a:lstStyle>
            <a:lvl1pPr algn="r">
              <a:defRPr b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435083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Vertical Tex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908720"/>
          </a:xfrm>
        </p:spPr>
        <p:txBody>
          <a:bodyPr/>
          <a:lstStyle>
            <a:lvl1pPr algn="r">
              <a:defRPr b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096253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Vertical Tex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908720"/>
          </a:xfrm>
        </p:spPr>
        <p:txBody>
          <a:bodyPr/>
          <a:lstStyle>
            <a:lvl1pPr algn="r">
              <a:defRPr b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158498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Vertical Tex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908720"/>
          </a:xfrm>
        </p:spPr>
        <p:txBody>
          <a:bodyPr/>
          <a:lstStyle>
            <a:lvl1pPr algn="r">
              <a:defRPr b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951215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Vertical Tex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908720"/>
          </a:xfrm>
        </p:spPr>
        <p:txBody>
          <a:bodyPr/>
          <a:lstStyle>
            <a:lvl1pPr algn="r">
              <a:defRPr b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60422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rgbClr val="000099"/>
                </a:solidFill>
                <a:latin typeface="HEINEKEN Core ExtraBold" panose="02000503050000020004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4496313" y="63998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100EA0A-F28C-42D3-B4FC-6D7ABCF7069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6474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Vertical Tex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908720"/>
          </a:xfrm>
        </p:spPr>
        <p:txBody>
          <a:bodyPr/>
          <a:lstStyle>
            <a:lvl1pPr algn="r">
              <a:defRPr b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7273064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Vertical Tex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908720"/>
          </a:xfrm>
        </p:spPr>
        <p:txBody>
          <a:bodyPr/>
          <a:lstStyle>
            <a:lvl1pPr algn="r">
              <a:defRPr b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867123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Vertical Tex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908720"/>
          </a:xfrm>
        </p:spPr>
        <p:txBody>
          <a:bodyPr/>
          <a:lstStyle>
            <a:lvl1pPr algn="r">
              <a:defRPr b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3890205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Vertical Tex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908720"/>
          </a:xfrm>
        </p:spPr>
        <p:txBody>
          <a:bodyPr/>
          <a:lstStyle>
            <a:lvl1pPr algn="r">
              <a:defRPr b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8736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and Vertical Tex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908720"/>
          </a:xfrm>
        </p:spPr>
        <p:txBody>
          <a:bodyPr/>
          <a:lstStyle>
            <a:lvl1pPr algn="r">
              <a:defRPr b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6561519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and Vertical Tex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908720"/>
          </a:xfrm>
        </p:spPr>
        <p:txBody>
          <a:bodyPr/>
          <a:lstStyle>
            <a:lvl1pPr algn="r">
              <a:defRPr b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2744279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and Vertical Tex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908720"/>
          </a:xfrm>
        </p:spPr>
        <p:txBody>
          <a:bodyPr/>
          <a:lstStyle>
            <a:lvl1pPr algn="r">
              <a:defRPr b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6985415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Vertical Tex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908720"/>
          </a:xfrm>
        </p:spPr>
        <p:txBody>
          <a:bodyPr/>
          <a:lstStyle>
            <a:lvl1pPr algn="r">
              <a:defRPr b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8232040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and Vertical Tex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908720"/>
          </a:xfrm>
        </p:spPr>
        <p:txBody>
          <a:bodyPr/>
          <a:lstStyle>
            <a:lvl1pPr algn="r">
              <a:defRPr b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845954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and Vertical Tex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908720"/>
          </a:xfrm>
        </p:spPr>
        <p:txBody>
          <a:bodyPr/>
          <a:lstStyle>
            <a:lvl1pPr algn="r">
              <a:defRPr b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84073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4711" y="1210072"/>
            <a:ext cx="5181600" cy="4351338"/>
          </a:xfrm>
        </p:spPr>
        <p:txBody>
          <a:bodyPr/>
          <a:lstStyle>
            <a:lvl1pPr>
              <a:defRPr>
                <a:solidFill>
                  <a:srgbClr val="0000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>
              <a:defRPr>
                <a:solidFill>
                  <a:srgbClr val="0000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defRPr>
                <a:solidFill>
                  <a:srgbClr val="0000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defRPr>
                <a:solidFill>
                  <a:srgbClr val="0000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defRPr>
                <a:solidFill>
                  <a:srgbClr val="0000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44211" y="1210072"/>
            <a:ext cx="5181600" cy="4351338"/>
          </a:xfrm>
        </p:spPr>
        <p:txBody>
          <a:bodyPr/>
          <a:lstStyle>
            <a:lvl1pPr>
              <a:defRPr>
                <a:solidFill>
                  <a:srgbClr val="000099"/>
                </a:solidFill>
                <a:latin typeface="Heineken Sans" panose="020B0604020202020204" pitchFamily="34" charset="0"/>
              </a:defRPr>
            </a:lvl1pPr>
            <a:lvl2pPr>
              <a:defRPr>
                <a:solidFill>
                  <a:srgbClr val="000099"/>
                </a:solidFill>
                <a:latin typeface="Heineken Sans" panose="020B0604020202020204" pitchFamily="34" charset="0"/>
              </a:defRPr>
            </a:lvl2pPr>
            <a:lvl3pPr>
              <a:defRPr>
                <a:solidFill>
                  <a:srgbClr val="000099"/>
                </a:solidFill>
                <a:latin typeface="Heineken Sans" panose="020B0604020202020204" pitchFamily="34" charset="0"/>
              </a:defRPr>
            </a:lvl3pPr>
            <a:lvl4pPr>
              <a:defRPr>
                <a:solidFill>
                  <a:srgbClr val="000099"/>
                </a:solidFill>
                <a:latin typeface="Heineken Sans" panose="020B0604020202020204" pitchFamily="34" charset="0"/>
              </a:defRPr>
            </a:lvl4pPr>
            <a:lvl5pPr>
              <a:defRPr>
                <a:solidFill>
                  <a:srgbClr val="000099"/>
                </a:solidFill>
                <a:latin typeface="Heineken Sans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5354" y="94369"/>
            <a:ext cx="11397343" cy="61683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rgbClr val="000099"/>
                </a:solidFill>
                <a:latin typeface="HEINEKEN Core ExtraBold" panose="02000503050000020004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114033" y="63540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0EA0A-F28C-42D3-B4FC-6D7ABCF70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303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and Vertical Tex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908720"/>
          </a:xfrm>
        </p:spPr>
        <p:txBody>
          <a:bodyPr/>
          <a:lstStyle>
            <a:lvl1pPr algn="r">
              <a:defRPr b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2343294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itle and Vertical Tex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908720"/>
          </a:xfrm>
        </p:spPr>
        <p:txBody>
          <a:bodyPr/>
          <a:lstStyle>
            <a:lvl1pPr algn="r">
              <a:defRPr b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7498743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and Vertical Tex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908720"/>
          </a:xfrm>
        </p:spPr>
        <p:txBody>
          <a:bodyPr/>
          <a:lstStyle>
            <a:lvl1pPr algn="r">
              <a:defRPr b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264279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and Vertical Tex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908720"/>
          </a:xfrm>
        </p:spPr>
        <p:txBody>
          <a:bodyPr/>
          <a:lstStyle>
            <a:lvl1pPr algn="r">
              <a:defRPr b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8703560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itle and Vertical Tex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908720"/>
          </a:xfrm>
        </p:spPr>
        <p:txBody>
          <a:bodyPr/>
          <a:lstStyle>
            <a:lvl1pPr algn="r">
              <a:defRPr b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8113247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Title and Vertical Tex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908720"/>
          </a:xfrm>
        </p:spPr>
        <p:txBody>
          <a:bodyPr/>
          <a:lstStyle>
            <a:lvl1pPr algn="r">
              <a:defRPr b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3881007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itle and Vertical Tex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908720"/>
          </a:xfrm>
        </p:spPr>
        <p:txBody>
          <a:bodyPr/>
          <a:lstStyle>
            <a:lvl1pPr algn="r">
              <a:defRPr b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3309478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Title and Vertical Tex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908720"/>
          </a:xfrm>
        </p:spPr>
        <p:txBody>
          <a:bodyPr/>
          <a:lstStyle>
            <a:lvl1pPr algn="r">
              <a:defRPr b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5437754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Title and Vertical Tex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908720"/>
          </a:xfrm>
        </p:spPr>
        <p:txBody>
          <a:bodyPr/>
          <a:lstStyle>
            <a:lvl1pPr algn="r">
              <a:defRPr b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2908650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Title and Vertical Tex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908720"/>
          </a:xfrm>
        </p:spPr>
        <p:txBody>
          <a:bodyPr/>
          <a:lstStyle>
            <a:lvl1pPr algn="r">
              <a:defRPr b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07283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105812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00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929724"/>
            <a:ext cx="5157787" cy="3684588"/>
          </a:xfrm>
        </p:spPr>
        <p:txBody>
          <a:bodyPr/>
          <a:lstStyle>
            <a:lvl1pPr>
              <a:defRPr>
                <a:solidFill>
                  <a:srgbClr val="0000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>
              <a:defRPr>
                <a:solidFill>
                  <a:srgbClr val="0000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defRPr>
                <a:solidFill>
                  <a:srgbClr val="0000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defRPr>
                <a:solidFill>
                  <a:srgbClr val="0000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defRPr>
                <a:solidFill>
                  <a:srgbClr val="0000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105812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00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929724"/>
            <a:ext cx="5183188" cy="3684588"/>
          </a:xfrm>
        </p:spPr>
        <p:txBody>
          <a:bodyPr/>
          <a:lstStyle>
            <a:lvl1pPr>
              <a:defRPr>
                <a:solidFill>
                  <a:srgbClr val="0000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>
              <a:defRPr>
                <a:solidFill>
                  <a:srgbClr val="0000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defRPr>
                <a:solidFill>
                  <a:srgbClr val="0000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defRPr>
                <a:solidFill>
                  <a:srgbClr val="0000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defRPr>
                <a:solidFill>
                  <a:srgbClr val="0000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85354" y="94369"/>
            <a:ext cx="11397343" cy="61683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rgbClr val="000099"/>
                </a:solidFill>
                <a:latin typeface="HEINEKEN Core ExtraBold" panose="02000503050000020004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9114033" y="63540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0EA0A-F28C-42D3-B4FC-6D7ABCF70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595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Title and Vertical Tex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908720"/>
          </a:xfrm>
        </p:spPr>
        <p:txBody>
          <a:bodyPr/>
          <a:lstStyle>
            <a:lvl1pPr algn="r">
              <a:defRPr b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757890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Title and Vertical Tex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908720"/>
          </a:xfrm>
        </p:spPr>
        <p:txBody>
          <a:bodyPr/>
          <a:lstStyle>
            <a:lvl1pPr algn="r">
              <a:defRPr b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64332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Title and Vertical Tex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908720"/>
          </a:xfrm>
        </p:spPr>
        <p:txBody>
          <a:bodyPr/>
          <a:lstStyle>
            <a:lvl1pPr algn="r">
              <a:defRPr b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1313224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793116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logo and no title 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37"/>
          <a:stretch/>
        </p:blipFill>
        <p:spPr>
          <a:xfrm>
            <a:off x="0" y="825500"/>
            <a:ext cx="12192000" cy="6032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91" y="6194517"/>
            <a:ext cx="1366839" cy="652787"/>
          </a:xfrm>
          <a:prstGeom prst="rect">
            <a:avLst/>
          </a:prstGeom>
        </p:spPr>
      </p:pic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114033" y="63540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0EA0A-F28C-42D3-B4FC-6D7ABCF70691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5354" y="946059"/>
            <a:ext cx="11397343" cy="5106397"/>
          </a:xfrm>
        </p:spPr>
        <p:txBody>
          <a:bodyPr/>
          <a:lstStyle>
            <a:lvl1pPr>
              <a:defRPr lang="en-US" sz="3200" kern="1200" dirty="0" smtClean="0">
                <a:solidFill>
                  <a:srgbClr val="000099"/>
                </a:solidFill>
                <a:latin typeface="Lucida Sans Unicode" panose="020B0602030504020204" pitchFamily="34" charset="0"/>
                <a:ea typeface="+mn-ea"/>
                <a:cs typeface="Lucida Sans Unicode" panose="020B0602030504020204" pitchFamily="34" charset="0"/>
              </a:defRPr>
            </a:lvl1pPr>
            <a:lvl2pPr>
              <a:defRPr>
                <a:solidFill>
                  <a:srgbClr val="0000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defRPr>
                <a:solidFill>
                  <a:srgbClr val="0000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defRPr>
                <a:solidFill>
                  <a:srgbClr val="0000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defRPr>
                <a:solidFill>
                  <a:srgbClr val="0000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593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bol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354" y="94367"/>
            <a:ext cx="11471879" cy="614293"/>
          </a:xfrm>
          <a:solidFill>
            <a:srgbClr val="000099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114033" y="63540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0EA0A-F28C-42D3-B4FC-6D7ABCF70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459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354" y="94369"/>
            <a:ext cx="11397343" cy="60413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rgbClr val="000099"/>
                </a:solidFill>
                <a:latin typeface="HEINEKEN Core ExtraBold" panose="02000503050000020004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114033" y="63540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0EA0A-F28C-42D3-B4FC-6D7ABCF70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560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5354" y="1253447"/>
            <a:ext cx="11471879" cy="492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85354" y="94367"/>
            <a:ext cx="11471879" cy="616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114033" y="63540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0EA0A-F28C-42D3-B4FC-6D7ABCF70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43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000099"/>
          </a:solidFill>
          <a:latin typeface="HEINEKEN Core ExtraBold" panose="02000503050000020004" pitchFamily="2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0099"/>
          </a:solidFill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0099"/>
          </a:solidFill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0099"/>
          </a:solidFill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99"/>
          </a:solidFill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99"/>
          </a:solidFill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13" Type="http://schemas.openxmlformats.org/officeDocument/2006/relationships/chart" Target="../charts/chart8.xml"/><Relationship Id="rId18" Type="http://schemas.openxmlformats.org/officeDocument/2006/relationships/image" Target="../media/image8.emf"/><Relationship Id="rId3" Type="http://schemas.openxmlformats.org/officeDocument/2006/relationships/notesSlide" Target="../notesSlides/notesSlide1.xml"/><Relationship Id="rId7" Type="http://schemas.openxmlformats.org/officeDocument/2006/relationships/chart" Target="../charts/chart4.xml"/><Relationship Id="rId12" Type="http://schemas.openxmlformats.org/officeDocument/2006/relationships/chart" Target="../charts/chart7.xml"/><Relationship Id="rId17" Type="http://schemas.openxmlformats.org/officeDocument/2006/relationships/oleObject" Target="../embeddings/oleObject3.bin"/><Relationship Id="rId2" Type="http://schemas.openxmlformats.org/officeDocument/2006/relationships/slideLayout" Target="../slideLayouts/slideLayout63.xml"/><Relationship Id="rId16" Type="http://schemas.openxmlformats.org/officeDocument/2006/relationships/image" Target="../media/image7.emf"/><Relationship Id="rId20" Type="http://schemas.openxmlformats.org/officeDocument/2006/relationships/chart" Target="../charts/chart11.xml"/><Relationship Id="rId1" Type="http://schemas.openxmlformats.org/officeDocument/2006/relationships/vmlDrawing" Target="../drawings/vmlDrawing1.vml"/><Relationship Id="rId6" Type="http://schemas.openxmlformats.org/officeDocument/2006/relationships/chart" Target="../charts/chart3.xml"/><Relationship Id="rId11" Type="http://schemas.openxmlformats.org/officeDocument/2006/relationships/chart" Target="../charts/chart6.xml"/><Relationship Id="rId5" Type="http://schemas.openxmlformats.org/officeDocument/2006/relationships/chart" Target="../charts/chart2.xml"/><Relationship Id="rId15" Type="http://schemas.openxmlformats.org/officeDocument/2006/relationships/oleObject" Target="../embeddings/oleObject2.bin"/><Relationship Id="rId10" Type="http://schemas.openxmlformats.org/officeDocument/2006/relationships/chart" Target="../charts/chart5.xml"/><Relationship Id="rId19" Type="http://schemas.openxmlformats.org/officeDocument/2006/relationships/chart" Target="../charts/chart10.xml"/><Relationship Id="rId4" Type="http://schemas.openxmlformats.org/officeDocument/2006/relationships/chart" Target="../charts/chart1.xml"/><Relationship Id="rId9" Type="http://schemas.openxmlformats.org/officeDocument/2006/relationships/image" Target="../media/image6.emf"/><Relationship Id="rId14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575996" y="530536"/>
            <a:ext cx="2616003" cy="1555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59361" y="530536"/>
            <a:ext cx="3214734" cy="28690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60303" y="521300"/>
            <a:ext cx="3594172" cy="2863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6" name="Chart 95"/>
          <p:cNvGraphicFramePr>
            <a:graphicFrameLocks/>
          </p:cNvGraphicFramePr>
          <p:nvPr>
            <p:extLst/>
          </p:nvPr>
        </p:nvGraphicFramePr>
        <p:xfrm>
          <a:off x="6468018" y="1304022"/>
          <a:ext cx="3278114" cy="13566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Rectangle 6"/>
          <p:cNvSpPr/>
          <p:nvPr/>
        </p:nvSpPr>
        <p:spPr>
          <a:xfrm>
            <a:off x="2764234" y="3399632"/>
            <a:ext cx="3595125" cy="3414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918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58351" y="539464"/>
            <a:ext cx="3599587" cy="2861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918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-13745"/>
            <a:ext cx="2764234" cy="752128"/>
          </a:xfrm>
          <a:prstGeom prst="rect">
            <a:avLst/>
          </a:prstGeom>
          <a:solidFill>
            <a:srgbClr val="002060"/>
          </a:solidFill>
        </p:spPr>
        <p:txBody>
          <a:bodyPr wrap="none" lIns="91440" tIns="45720" rIns="91440" bIns="4572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WK6: MAKURDI CONTACT HUB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Date: 13.02.23</a:t>
            </a:r>
            <a:endParaRPr kumimoji="0" lang="en-US" sz="1400" b="1" i="0" u="none" strike="noStrike" kern="1200" cap="none" spc="0" normalizeH="0" baseline="0" noProof="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66094" y="3678556"/>
            <a:ext cx="712514" cy="2475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10u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69066" y="3481562"/>
            <a:ext cx="679994" cy="226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819456" y="1181555"/>
            <a:ext cx="1420582" cy="2123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Actual Calls / Calls Planed</a:t>
            </a:r>
            <a:endParaRPr kumimoji="0" lang="en-GB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38062" y="3969994"/>
            <a:ext cx="25030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Total Vol delivered / </a:t>
            </a: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Presale No</a:t>
            </a:r>
            <a:endParaRPr kumimoji="0" lang="en-GB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3504" y="3319929"/>
            <a:ext cx="1891582" cy="28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 Drop Size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7112148" y="440848"/>
            <a:ext cx="1646797" cy="311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Call Effectiveness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4082427" y="2519598"/>
            <a:ext cx="769763" cy="2123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6wks. Trend</a:t>
            </a:r>
            <a:endParaRPr kumimoji="0" lang="en-GB" sz="9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090133" y="1137529"/>
            <a:ext cx="1795684" cy="2123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Calls with Purchase / Calls Planed</a:t>
            </a:r>
            <a:endParaRPr kumimoji="0" lang="en-GB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7546181" y="6007493"/>
            <a:ext cx="769763" cy="2123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6wks. Trend</a:t>
            </a:r>
            <a:endParaRPr kumimoji="0" lang="en-GB" sz="9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885570" y="5721932"/>
            <a:ext cx="7772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6wks. Trend</a:t>
            </a:r>
            <a:endParaRPr kumimoji="0" lang="en-GB" sz="9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7518518" y="2511301"/>
            <a:ext cx="769763" cy="2123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6wks. Trend</a:t>
            </a:r>
            <a:endParaRPr kumimoji="0" lang="en-GB" sz="9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E0085CB-7305-430F-9771-DA109A214B09}"/>
              </a:ext>
            </a:extLst>
          </p:cNvPr>
          <p:cNvSpPr txBox="1"/>
          <p:nvPr/>
        </p:nvSpPr>
        <p:spPr>
          <a:xfrm>
            <a:off x="6539776" y="3926294"/>
            <a:ext cx="2880637" cy="212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Total Order Delivered / (Total Order Raised – Cancelled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3401392"/>
            <a:ext cx="2754326" cy="3456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918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F013555-0769-4391-9F4F-BC719050AC4E}"/>
              </a:ext>
            </a:extLst>
          </p:cNvPr>
          <p:cNvSpPr/>
          <p:nvPr/>
        </p:nvSpPr>
        <p:spPr>
          <a:xfrm>
            <a:off x="1715342" y="3491858"/>
            <a:ext cx="725216" cy="212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Week-D</a:t>
            </a:r>
          </a:p>
        </p:txBody>
      </p:sp>
      <p:graphicFrame>
        <p:nvGraphicFramePr>
          <p:cNvPr id="178" name="Chart 177"/>
          <p:cNvGraphicFramePr>
            <a:graphicFrameLocks/>
          </p:cNvGraphicFramePr>
          <p:nvPr>
            <p:extLst/>
          </p:nvPr>
        </p:nvGraphicFramePr>
        <p:xfrm>
          <a:off x="47951" y="6094010"/>
          <a:ext cx="2662331" cy="7203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89" name="Chart 188"/>
          <p:cNvGraphicFramePr>
            <a:graphicFrameLocks/>
          </p:cNvGraphicFramePr>
          <p:nvPr>
            <p:extLst/>
          </p:nvPr>
        </p:nvGraphicFramePr>
        <p:xfrm>
          <a:off x="6410561" y="2863589"/>
          <a:ext cx="3159328" cy="603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90" name="Chart 189"/>
          <p:cNvGraphicFramePr>
            <a:graphicFrameLocks/>
          </p:cNvGraphicFramePr>
          <p:nvPr>
            <p:extLst/>
          </p:nvPr>
        </p:nvGraphicFramePr>
        <p:xfrm>
          <a:off x="2750026" y="2835486"/>
          <a:ext cx="3740239" cy="5066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35" name="TextBox 134"/>
          <p:cNvSpPr txBox="1"/>
          <p:nvPr/>
        </p:nvSpPr>
        <p:spPr>
          <a:xfrm>
            <a:off x="2821246" y="3404128"/>
            <a:ext cx="3458006" cy="3114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Unique Outlet Penetration</a:t>
            </a:r>
            <a:endParaRPr kumimoji="0" lang="en-GB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62023AB-EC04-47D7-89A4-8B93C9A6F089}"/>
              </a:ext>
            </a:extLst>
          </p:cNvPr>
          <p:cNvSpPr txBox="1"/>
          <p:nvPr/>
        </p:nvSpPr>
        <p:spPr>
          <a:xfrm>
            <a:off x="9816359" y="452028"/>
            <a:ext cx="2096151" cy="311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Depletion by Channels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>
            <p:extLst/>
          </p:nvPr>
        </p:nvGraphicFramePr>
        <p:xfrm>
          <a:off x="19050" y="4235450"/>
          <a:ext cx="2759075" cy="262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8" imgW="11055264" imgH="4438781" progId="Excel.Sheet.12">
                  <p:embed/>
                </p:oleObj>
              </mc:Choice>
              <mc:Fallback>
                <p:oleObj name="Worksheet" r:id="rId8" imgW="11055264" imgH="4438781" progId="Excel.Sheet.12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050" y="4235450"/>
                        <a:ext cx="2759075" cy="2622550"/>
                      </a:xfrm>
                      <a:prstGeom prst="rect">
                        <a:avLst/>
                      </a:prstGeom>
                      <a:ln w="635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Group 23"/>
          <p:cNvGrpSpPr/>
          <p:nvPr/>
        </p:nvGrpSpPr>
        <p:grpSpPr>
          <a:xfrm>
            <a:off x="9590592" y="2004639"/>
            <a:ext cx="2575809" cy="1025503"/>
            <a:chOff x="9576981" y="5562962"/>
            <a:chExt cx="2615018" cy="1295038"/>
          </a:xfrm>
        </p:grpSpPr>
        <p:grpSp>
          <p:nvGrpSpPr>
            <p:cNvPr id="23" name="Group 22"/>
            <p:cNvGrpSpPr/>
            <p:nvPr/>
          </p:nvGrpSpPr>
          <p:grpSpPr>
            <a:xfrm>
              <a:off x="9576981" y="5562962"/>
              <a:ext cx="2615018" cy="1295038"/>
              <a:chOff x="9576981" y="5562962"/>
              <a:chExt cx="2615018" cy="1295038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9576981" y="5586248"/>
                <a:ext cx="2615018" cy="1271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TextBox 238"/>
              <p:cNvSpPr txBox="1"/>
              <p:nvPr/>
            </p:nvSpPr>
            <p:spPr>
              <a:xfrm>
                <a:off x="9650059" y="5562962"/>
                <a:ext cx="2334230" cy="3114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Customers with Purchase</a:t>
                </a: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9594386" y="5824435"/>
              <a:ext cx="2573646" cy="1008893"/>
              <a:chOff x="9594386" y="5824435"/>
              <a:chExt cx="2573646" cy="1008893"/>
            </a:xfrm>
          </p:grpSpPr>
          <p:sp>
            <p:nvSpPr>
              <p:cNvPr id="241" name="Rounded Rectangle 240"/>
              <p:cNvSpPr/>
              <p:nvPr/>
            </p:nvSpPr>
            <p:spPr>
              <a:xfrm>
                <a:off x="9678457" y="6262095"/>
                <a:ext cx="747216" cy="32159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47k</a:t>
                </a:r>
                <a:endParaRPr kumimoji="0" lang="en-GB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3" name="Rounded Rectangle 242"/>
              <p:cNvSpPr/>
              <p:nvPr/>
            </p:nvSpPr>
            <p:spPr>
              <a:xfrm>
                <a:off x="10537180" y="6252891"/>
                <a:ext cx="747216" cy="33476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11.9k</a:t>
                </a:r>
                <a:endParaRPr kumimoji="0" lang="en-GB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4" name="Rounded Rectangle 243"/>
              <p:cNvSpPr/>
              <p:nvPr/>
            </p:nvSpPr>
            <p:spPr>
              <a:xfrm>
                <a:off x="11410444" y="6258876"/>
                <a:ext cx="641706" cy="309352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25%</a:t>
                </a:r>
                <a:endParaRPr kumimoji="0" lang="en-GB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Rectangle 245"/>
              <p:cNvSpPr/>
              <p:nvPr/>
            </p:nvSpPr>
            <p:spPr>
              <a:xfrm>
                <a:off x="9659459" y="6039527"/>
                <a:ext cx="755335" cy="2265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*</a:t>
                </a:r>
                <a:r>
                  <a:rPr kumimoji="0" lang="en-GB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Objective</a:t>
                </a:r>
                <a:endParaRPr kumimoji="0" lang="en-GB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10301154" y="6047458"/>
                <a:ext cx="1055425" cy="2265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</a:t>
                </a:r>
                <a:r>
                  <a:rPr kumimoji="0" lang="en-GB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Week to Date</a:t>
                </a:r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11112607" y="6029717"/>
                <a:ext cx="1055425" cy="2265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% </a:t>
                </a:r>
                <a:r>
                  <a:rPr kumimoji="0" lang="en-GB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Ach</a:t>
                </a:r>
              </a:p>
            </p:txBody>
          </p:sp>
          <p:sp>
            <p:nvSpPr>
              <p:cNvPr id="252" name="TextBox 251"/>
              <p:cNvSpPr txBox="1"/>
              <p:nvPr/>
            </p:nvSpPr>
            <p:spPr>
              <a:xfrm>
                <a:off x="9747320" y="5824435"/>
                <a:ext cx="2136443" cy="28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TELESALES</a:t>
                </a:r>
                <a:endPara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00000728-C9C9-4FE0-9232-787E6147D762}"/>
                  </a:ext>
                </a:extLst>
              </p:cNvPr>
              <p:cNvSpPr/>
              <p:nvPr/>
            </p:nvSpPr>
            <p:spPr>
              <a:xfrm>
                <a:off x="9594386" y="6606796"/>
                <a:ext cx="2442313" cy="2265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</a:t>
                </a:r>
                <a:r>
                  <a:rPr kumimoji="0" lang="en-GB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Telesales Customers Weekly Purchase</a:t>
                </a:r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9543515" y="3369766"/>
            <a:ext cx="2622886" cy="2946919"/>
            <a:chOff x="9543515" y="2101462"/>
            <a:chExt cx="2599797" cy="3445032"/>
          </a:xfrm>
        </p:grpSpPr>
        <p:sp>
          <p:nvSpPr>
            <p:cNvPr id="156" name="Rounded Rectangle 155"/>
            <p:cNvSpPr/>
            <p:nvPr/>
          </p:nvSpPr>
          <p:spPr>
            <a:xfrm>
              <a:off x="9806551" y="2618263"/>
              <a:ext cx="880566" cy="2265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100%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9682636" y="2101462"/>
              <a:ext cx="2201127" cy="311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Volume vs Target</a:t>
              </a:r>
              <a:endPara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9590592" y="2133282"/>
              <a:ext cx="2552720" cy="34132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91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aphicFrame>
          <p:nvGraphicFramePr>
            <p:cNvPr id="102" name="Chart 101"/>
            <p:cNvGraphicFramePr>
              <a:graphicFrameLocks/>
            </p:cNvGraphicFramePr>
            <p:nvPr>
              <p:extLst/>
            </p:nvPr>
          </p:nvGraphicFramePr>
          <p:xfrm>
            <a:off x="9543515" y="2849411"/>
            <a:ext cx="2544051" cy="267573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sp>
          <p:nvSpPr>
            <p:cNvPr id="107" name="Rectangle 106"/>
            <p:cNvSpPr/>
            <p:nvPr/>
          </p:nvSpPr>
          <p:spPr>
            <a:xfrm>
              <a:off x="9922887" y="2407279"/>
              <a:ext cx="716863" cy="2336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Objective</a:t>
              </a:r>
            </a:p>
          </p:txBody>
        </p:sp>
        <p:sp>
          <p:nvSpPr>
            <p:cNvPr id="101" name="Rounded Rectangle 155">
              <a:extLst>
                <a:ext uri="{FF2B5EF4-FFF2-40B4-BE49-F238E27FC236}">
                  <a16:creationId xmlns:a16="http://schemas.microsoft.com/office/drawing/2014/main" id="{6D12F104-F4EE-4BC1-88CF-7B1680F05C96}"/>
                </a:ext>
              </a:extLst>
            </p:cNvPr>
            <p:cNvSpPr/>
            <p:nvPr/>
          </p:nvSpPr>
          <p:spPr>
            <a:xfrm>
              <a:off x="11059186" y="2623332"/>
              <a:ext cx="880566" cy="226532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63%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450C57ED-70EA-41E9-AF4E-A39DC29A62E5}"/>
                </a:ext>
              </a:extLst>
            </p:cNvPr>
            <p:cNvSpPr/>
            <p:nvPr/>
          </p:nvSpPr>
          <p:spPr>
            <a:xfrm>
              <a:off x="11204284" y="2402210"/>
              <a:ext cx="558166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% Ach.</a:t>
              </a:r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319E37-744D-4425-B221-FEE033F50204}"/>
              </a:ext>
            </a:extLst>
          </p:cNvPr>
          <p:cNvCxnSpPr/>
          <p:nvPr/>
        </p:nvCxnSpPr>
        <p:spPr>
          <a:xfrm>
            <a:off x="11782156" y="4207482"/>
            <a:ext cx="1" cy="2165631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ounded Rectangle 155">
            <a:extLst>
              <a:ext uri="{FF2B5EF4-FFF2-40B4-BE49-F238E27FC236}">
                <a16:creationId xmlns:a16="http://schemas.microsoft.com/office/drawing/2014/main" id="{589516F1-DC3F-4BE3-9C3C-F473BBCDA88D}"/>
              </a:ext>
            </a:extLst>
          </p:cNvPr>
          <p:cNvSpPr/>
          <p:nvPr/>
        </p:nvSpPr>
        <p:spPr>
          <a:xfrm>
            <a:off x="6810935" y="942033"/>
            <a:ext cx="880566" cy="2265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35%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3565C4A-FCE0-4195-A3BC-F346D3D61BA8}"/>
              </a:ext>
            </a:extLst>
          </p:cNvPr>
          <p:cNvSpPr/>
          <p:nvPr/>
        </p:nvSpPr>
        <p:spPr>
          <a:xfrm>
            <a:off x="6897581" y="731483"/>
            <a:ext cx="716863" cy="2336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</a:t>
            </a:r>
          </a:p>
        </p:txBody>
      </p:sp>
      <p:sp>
        <p:nvSpPr>
          <p:cNvPr id="113" name="Rounded Rectangle 155">
            <a:extLst>
              <a:ext uri="{FF2B5EF4-FFF2-40B4-BE49-F238E27FC236}">
                <a16:creationId xmlns:a16="http://schemas.microsoft.com/office/drawing/2014/main" id="{0B62ED23-97D8-4CBF-A327-0F5115F68B0C}"/>
              </a:ext>
            </a:extLst>
          </p:cNvPr>
          <p:cNvSpPr/>
          <p:nvPr/>
        </p:nvSpPr>
        <p:spPr>
          <a:xfrm>
            <a:off x="8318662" y="939560"/>
            <a:ext cx="880566" cy="226532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31%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B920C5E-8932-46C5-9783-E7AD81B8ED6B}"/>
              </a:ext>
            </a:extLst>
          </p:cNvPr>
          <p:cNvSpPr/>
          <p:nvPr/>
        </p:nvSpPr>
        <p:spPr>
          <a:xfrm>
            <a:off x="8488111" y="733783"/>
            <a:ext cx="55816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% Ach.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6345005" y="3363588"/>
            <a:ext cx="3252110" cy="3450765"/>
            <a:chOff x="6344891" y="3216498"/>
            <a:chExt cx="3278307" cy="3597854"/>
          </a:xfrm>
        </p:grpSpPr>
        <p:graphicFrame>
          <p:nvGraphicFramePr>
            <p:cNvPr id="105" name="Chart 104"/>
            <p:cNvGraphicFramePr>
              <a:graphicFrameLocks/>
            </p:cNvGraphicFramePr>
            <p:nvPr>
              <p:extLst/>
            </p:nvPr>
          </p:nvGraphicFramePr>
          <p:xfrm>
            <a:off x="6456636" y="4108627"/>
            <a:ext cx="3166562" cy="19910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1"/>
            </a:graphicData>
          </a:graphic>
        </p:graphicFrame>
        <p:sp>
          <p:nvSpPr>
            <p:cNvPr id="9" name="Rectangle 8"/>
            <p:cNvSpPr/>
            <p:nvPr/>
          </p:nvSpPr>
          <p:spPr>
            <a:xfrm>
              <a:off x="6359360" y="3254078"/>
              <a:ext cx="3242547" cy="35602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91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45659" y="3216498"/>
              <a:ext cx="1242200" cy="311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Strike Rate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aphicFrame>
          <p:nvGraphicFramePr>
            <p:cNvPr id="168" name="Chart 167"/>
            <p:cNvGraphicFramePr>
              <a:graphicFrameLocks/>
            </p:cNvGraphicFramePr>
            <p:nvPr>
              <p:extLst/>
            </p:nvPr>
          </p:nvGraphicFramePr>
          <p:xfrm>
            <a:off x="6344891" y="6227523"/>
            <a:ext cx="3180528" cy="55383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2"/>
            </a:graphicData>
          </a:graphic>
        </p:graphicFrame>
        <p:sp>
          <p:nvSpPr>
            <p:cNvPr id="117" name="Rounded Rectangle 155">
              <a:extLst>
                <a:ext uri="{FF2B5EF4-FFF2-40B4-BE49-F238E27FC236}">
                  <a16:creationId xmlns:a16="http://schemas.microsoft.com/office/drawing/2014/main" id="{DC961B83-C28A-4601-939A-807C5ECC575D}"/>
                </a:ext>
              </a:extLst>
            </p:cNvPr>
            <p:cNvSpPr/>
            <p:nvPr/>
          </p:nvSpPr>
          <p:spPr>
            <a:xfrm>
              <a:off x="6869823" y="3603012"/>
              <a:ext cx="880566" cy="2265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90%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B20FE51D-48BF-42CF-B3D7-8437E5C618B6}"/>
                </a:ext>
              </a:extLst>
            </p:cNvPr>
            <p:cNvSpPr/>
            <p:nvPr/>
          </p:nvSpPr>
          <p:spPr>
            <a:xfrm>
              <a:off x="6986159" y="3392028"/>
              <a:ext cx="716863" cy="2336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Objective</a:t>
              </a:r>
            </a:p>
          </p:txBody>
        </p:sp>
        <p:sp>
          <p:nvSpPr>
            <p:cNvPr id="121" name="Rounded Rectangle 155">
              <a:extLst>
                <a:ext uri="{FF2B5EF4-FFF2-40B4-BE49-F238E27FC236}">
                  <a16:creationId xmlns:a16="http://schemas.microsoft.com/office/drawing/2014/main" id="{499D3F68-E05C-4557-B23A-EEE18A821F56}"/>
                </a:ext>
              </a:extLst>
            </p:cNvPr>
            <p:cNvSpPr/>
            <p:nvPr/>
          </p:nvSpPr>
          <p:spPr>
            <a:xfrm>
              <a:off x="8465888" y="3558347"/>
              <a:ext cx="880566" cy="226532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88%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9565A774-0EC8-4E45-BA8B-41A5FF595603}"/>
                </a:ext>
              </a:extLst>
            </p:cNvPr>
            <p:cNvSpPr/>
            <p:nvPr/>
          </p:nvSpPr>
          <p:spPr>
            <a:xfrm>
              <a:off x="8564197" y="3366115"/>
              <a:ext cx="558166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% Ach.</a:t>
              </a:r>
            </a:p>
          </p:txBody>
        </p:sp>
      </p:grp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90F7BA3-A1E5-4CBF-A929-10AD0C1B5030}"/>
              </a:ext>
            </a:extLst>
          </p:cNvPr>
          <p:cNvCxnSpPr>
            <a:cxnSpLocks/>
          </p:cNvCxnSpPr>
          <p:nvPr/>
        </p:nvCxnSpPr>
        <p:spPr>
          <a:xfrm flipV="1">
            <a:off x="6865742" y="1529148"/>
            <a:ext cx="2786783" cy="5824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3A5726D2-B4B0-4765-92B9-C6E2417B9381}"/>
              </a:ext>
            </a:extLst>
          </p:cNvPr>
          <p:cNvCxnSpPr>
            <a:cxnSpLocks/>
          </p:cNvCxnSpPr>
          <p:nvPr/>
        </p:nvCxnSpPr>
        <p:spPr>
          <a:xfrm>
            <a:off x="9371219" y="4226925"/>
            <a:ext cx="7530" cy="1957247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5ED48213-8784-455C-B9E4-A033D18EE6DF}"/>
              </a:ext>
            </a:extLst>
          </p:cNvPr>
          <p:cNvSpPr txBox="1"/>
          <p:nvPr/>
        </p:nvSpPr>
        <p:spPr>
          <a:xfrm>
            <a:off x="3793435" y="473667"/>
            <a:ext cx="1494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Successful Calls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Rounded Rectangle 155">
            <a:extLst>
              <a:ext uri="{FF2B5EF4-FFF2-40B4-BE49-F238E27FC236}">
                <a16:creationId xmlns:a16="http://schemas.microsoft.com/office/drawing/2014/main" id="{9EF0AA71-B31A-4DA4-9ABE-AA2717287838}"/>
              </a:ext>
            </a:extLst>
          </p:cNvPr>
          <p:cNvSpPr/>
          <p:nvPr/>
        </p:nvSpPr>
        <p:spPr>
          <a:xfrm>
            <a:off x="3287994" y="940646"/>
            <a:ext cx="880566" cy="2265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80%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5F508EE-EB1F-4C65-9792-B34127FEEF76}"/>
              </a:ext>
            </a:extLst>
          </p:cNvPr>
          <p:cNvSpPr/>
          <p:nvPr/>
        </p:nvSpPr>
        <p:spPr>
          <a:xfrm>
            <a:off x="3295252" y="716269"/>
            <a:ext cx="716863" cy="2336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</a:t>
            </a:r>
          </a:p>
        </p:txBody>
      </p:sp>
      <p:sp>
        <p:nvSpPr>
          <p:cNvPr id="127" name="Rounded Rectangle 155">
            <a:extLst>
              <a:ext uri="{FF2B5EF4-FFF2-40B4-BE49-F238E27FC236}">
                <a16:creationId xmlns:a16="http://schemas.microsoft.com/office/drawing/2014/main" id="{7167A891-5E7C-43A6-A950-B2DE43F0080A}"/>
              </a:ext>
            </a:extLst>
          </p:cNvPr>
          <p:cNvSpPr/>
          <p:nvPr/>
        </p:nvSpPr>
        <p:spPr>
          <a:xfrm>
            <a:off x="4847344" y="934973"/>
            <a:ext cx="880566" cy="22653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57%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EF91CA4-DD96-40A6-BEE9-7951D5C9C578}"/>
              </a:ext>
            </a:extLst>
          </p:cNvPr>
          <p:cNvSpPr/>
          <p:nvPr/>
        </p:nvSpPr>
        <p:spPr>
          <a:xfrm>
            <a:off x="5027941" y="722361"/>
            <a:ext cx="55816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% Ach.</a:t>
            </a:r>
          </a:p>
        </p:txBody>
      </p:sp>
      <p:sp>
        <p:nvSpPr>
          <p:cNvPr id="132" name="Rounded Rectangle 33">
            <a:extLst>
              <a:ext uri="{FF2B5EF4-FFF2-40B4-BE49-F238E27FC236}">
                <a16:creationId xmlns:a16="http://schemas.microsoft.com/office/drawing/2014/main" id="{5F61E919-725A-4110-A03E-5A8FEB870508}"/>
              </a:ext>
            </a:extLst>
          </p:cNvPr>
          <p:cNvSpPr/>
          <p:nvPr/>
        </p:nvSpPr>
        <p:spPr>
          <a:xfrm>
            <a:off x="1699998" y="3673357"/>
            <a:ext cx="712514" cy="247505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  <a:r>
              <a:rPr kumimoji="0" lang="en-GB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-8208" y="669203"/>
            <a:ext cx="2786924" cy="1963375"/>
            <a:chOff x="525" y="810481"/>
            <a:chExt cx="2728217" cy="2460360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EDFB7600-2B32-4BC8-B35F-43629255D705}"/>
                </a:ext>
              </a:extLst>
            </p:cNvPr>
            <p:cNvSpPr txBox="1"/>
            <p:nvPr/>
          </p:nvSpPr>
          <p:spPr>
            <a:xfrm>
              <a:off x="300923" y="2499474"/>
              <a:ext cx="2255041" cy="311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Tele Sales Vol. Contr. (%)</a:t>
              </a:r>
              <a:endParaRPr kumimoji="0" lang="en-GB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836025" y="1140481"/>
              <a:ext cx="770676" cy="2265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% </a:t>
              </a:r>
              <a:r>
                <a:rPr kumimoji="0" lang="en-GB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Ach</a:t>
              </a:r>
            </a:p>
          </p:txBody>
        </p:sp>
        <p:sp>
          <p:nvSpPr>
            <p:cNvPr id="193" name="Rounded Rectangle 192"/>
            <p:cNvSpPr/>
            <p:nvPr/>
          </p:nvSpPr>
          <p:spPr>
            <a:xfrm>
              <a:off x="917925" y="2188146"/>
              <a:ext cx="986933" cy="315481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  <a:r>
                <a:rPr kumimoji="0" lang="en-GB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.9K</a:t>
              </a:r>
              <a:endPara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5" name="Rounded Rectangle 194"/>
            <p:cNvSpPr/>
            <p:nvPr/>
          </p:nvSpPr>
          <p:spPr>
            <a:xfrm>
              <a:off x="141641" y="2197041"/>
              <a:ext cx="713177" cy="32429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14.1k</a:t>
              </a:r>
              <a:endPara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190278" y="1952005"/>
              <a:ext cx="691216" cy="2265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Objective</a:t>
              </a: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1958066" y="1952394"/>
              <a:ext cx="770676" cy="2265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% </a:t>
              </a:r>
              <a:r>
                <a:rPr kumimoji="0" lang="en-GB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Ach</a:t>
              </a:r>
            </a:p>
          </p:txBody>
        </p:sp>
        <p:sp>
          <p:nvSpPr>
            <p:cNvPr id="205" name="Rounded Rectangle 204"/>
            <p:cNvSpPr/>
            <p:nvPr/>
          </p:nvSpPr>
          <p:spPr>
            <a:xfrm>
              <a:off x="1048293" y="2955652"/>
              <a:ext cx="710711" cy="26778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??%  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1022242" y="2712792"/>
              <a:ext cx="741115" cy="3085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% </a:t>
              </a:r>
              <a:r>
                <a:rPr kumimoji="0" lang="en-GB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Ach</a:t>
              </a:r>
            </a:p>
          </p:txBody>
        </p:sp>
        <p:cxnSp>
          <p:nvCxnSpPr>
            <p:cNvPr id="211" name="Straight Connector 210"/>
            <p:cNvCxnSpPr/>
            <p:nvPr/>
          </p:nvCxnSpPr>
          <p:spPr>
            <a:xfrm>
              <a:off x="345734" y="1754340"/>
              <a:ext cx="210850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418307" y="2570943"/>
              <a:ext cx="210850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108"/>
            <p:cNvSpPr/>
            <p:nvPr/>
          </p:nvSpPr>
          <p:spPr>
            <a:xfrm>
              <a:off x="888847" y="1209563"/>
              <a:ext cx="848309" cy="2265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Actual</a:t>
              </a: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GB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Wk</a:t>
              </a:r>
              <a:r>
                <a:rPr kumimoji="0" lang="en-GB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-D</a:t>
              </a:r>
            </a:p>
          </p:txBody>
        </p:sp>
        <p:sp>
          <p:nvSpPr>
            <p:cNvPr id="170" name="Rounded Rectangle 26">
              <a:extLst>
                <a:ext uri="{FF2B5EF4-FFF2-40B4-BE49-F238E27FC236}">
                  <a16:creationId xmlns:a16="http://schemas.microsoft.com/office/drawing/2014/main" id="{BADC1638-30C0-4F11-8C7E-70816C03292E}"/>
                </a:ext>
              </a:extLst>
            </p:cNvPr>
            <p:cNvSpPr/>
            <p:nvPr/>
          </p:nvSpPr>
          <p:spPr>
            <a:xfrm>
              <a:off x="893630" y="1386441"/>
              <a:ext cx="986933" cy="305054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??K</a:t>
              </a:r>
              <a:endPara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Rounded Rectangle 27">
              <a:extLst>
                <a:ext uri="{FF2B5EF4-FFF2-40B4-BE49-F238E27FC236}">
                  <a16:creationId xmlns:a16="http://schemas.microsoft.com/office/drawing/2014/main" id="{8861DF33-8AFD-4457-B739-AA7C2E448276}"/>
                </a:ext>
              </a:extLst>
            </p:cNvPr>
            <p:cNvSpPr/>
            <p:nvPr/>
          </p:nvSpPr>
          <p:spPr>
            <a:xfrm>
              <a:off x="1944236" y="1399140"/>
              <a:ext cx="672934" cy="32047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??6%</a:t>
              </a:r>
              <a:endPara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Rounded Rectangle 34">
              <a:extLst>
                <a:ext uri="{FF2B5EF4-FFF2-40B4-BE49-F238E27FC236}">
                  <a16:creationId xmlns:a16="http://schemas.microsoft.com/office/drawing/2014/main" id="{388C8A11-4D36-4868-B472-7287E7D00444}"/>
                </a:ext>
              </a:extLst>
            </p:cNvPr>
            <p:cNvSpPr/>
            <p:nvPr/>
          </p:nvSpPr>
          <p:spPr>
            <a:xfrm>
              <a:off x="132675" y="1406202"/>
              <a:ext cx="705748" cy="30579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??K</a:t>
              </a:r>
              <a:endPara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991E625D-1D51-4B19-8F32-7E3134AF7937}"/>
                </a:ext>
              </a:extLst>
            </p:cNvPr>
            <p:cNvSpPr/>
            <p:nvPr/>
          </p:nvSpPr>
          <p:spPr>
            <a:xfrm>
              <a:off x="166232" y="1162205"/>
              <a:ext cx="691215" cy="2265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Objective</a:t>
              </a: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C4656DD9-5ED4-4573-9BB4-0625738BD9A3}"/>
                </a:ext>
              </a:extLst>
            </p:cNvPr>
            <p:cNvSpPr/>
            <p:nvPr/>
          </p:nvSpPr>
          <p:spPr>
            <a:xfrm>
              <a:off x="1022242" y="1984296"/>
              <a:ext cx="848309" cy="2265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Actual</a:t>
              </a: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GB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Wk</a:t>
              </a:r>
              <a:r>
                <a:rPr kumimoji="0" lang="en-GB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-D</a:t>
              </a: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3A01A7CE-734C-4762-96B4-F28622F6C51F}"/>
                </a:ext>
              </a:extLst>
            </p:cNvPr>
            <p:cNvSpPr/>
            <p:nvPr/>
          </p:nvSpPr>
          <p:spPr>
            <a:xfrm>
              <a:off x="525" y="1014277"/>
              <a:ext cx="2700131" cy="22565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91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447E07E-7E35-46DC-991A-811D30C1B9B0}"/>
                </a:ext>
              </a:extLst>
            </p:cNvPr>
            <p:cNvSpPr txBox="1"/>
            <p:nvPr/>
          </p:nvSpPr>
          <p:spPr>
            <a:xfrm>
              <a:off x="607477" y="810481"/>
              <a:ext cx="1687933" cy="424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Zonal </a:t>
              </a: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Vol. Plan </a:t>
              </a:r>
              <a:r>
                <a:rPr kumimoji="0" lang="en-GB" sz="11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(HL)</a:t>
              </a:r>
              <a:endPara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1F3CABE9-E463-40C1-B86C-B42D2E4C1F67}"/>
                </a:ext>
              </a:extLst>
            </p:cNvPr>
            <p:cNvSpPr txBox="1"/>
            <p:nvPr/>
          </p:nvSpPr>
          <p:spPr>
            <a:xfrm>
              <a:off x="643645" y="1685222"/>
              <a:ext cx="16578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Tele Sales Vol. </a:t>
              </a:r>
              <a:r>
                <a:rPr kumimoji="0" lang="en-GB" sz="11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(HL)</a:t>
              </a:r>
              <a:endPara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Rounded Rectangle 27">
              <a:extLst>
                <a:ext uri="{FF2B5EF4-FFF2-40B4-BE49-F238E27FC236}">
                  <a16:creationId xmlns:a16="http://schemas.microsoft.com/office/drawing/2014/main" id="{9952A7A6-5E2B-4A64-B471-97AC687D146B}"/>
                </a:ext>
              </a:extLst>
            </p:cNvPr>
            <p:cNvSpPr/>
            <p:nvPr/>
          </p:nvSpPr>
          <p:spPr>
            <a:xfrm>
              <a:off x="1967965" y="2195309"/>
              <a:ext cx="672934" cy="284624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70%</a:t>
              </a:r>
              <a:endPara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423A71A5-AD9B-4FA4-885E-A2CB01CDA714}"/>
              </a:ext>
            </a:extLst>
          </p:cNvPr>
          <p:cNvSpPr/>
          <p:nvPr/>
        </p:nvSpPr>
        <p:spPr>
          <a:xfrm>
            <a:off x="2750026" y="-6334"/>
            <a:ext cx="9441974" cy="5386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none" lIns="91440" tIns="45720" rIns="91440" bIns="4572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 w="0"/>
              <a:solidFill>
                <a:srgbClr val="E7E6E6">
                  <a:lumMod val="25000"/>
                </a:srgb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3" name="Chart 92"/>
          <p:cNvGraphicFramePr>
            <a:graphicFrameLocks/>
          </p:cNvGraphicFramePr>
          <p:nvPr>
            <p:extLst/>
          </p:nvPr>
        </p:nvGraphicFramePr>
        <p:xfrm>
          <a:off x="124192" y="2894731"/>
          <a:ext cx="2662331" cy="493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95" name="TextBox 94"/>
          <p:cNvSpPr txBox="1"/>
          <p:nvPr/>
        </p:nvSpPr>
        <p:spPr>
          <a:xfrm>
            <a:off x="1075105" y="2660465"/>
            <a:ext cx="769763" cy="2123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6wks. Trend</a:t>
            </a:r>
            <a:endParaRPr kumimoji="0" lang="en-GB" sz="9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04" name="Chart 103"/>
          <p:cNvGraphicFramePr>
            <a:graphicFrameLocks/>
          </p:cNvGraphicFramePr>
          <p:nvPr>
            <p:extLst/>
          </p:nvPr>
        </p:nvGraphicFramePr>
        <p:xfrm>
          <a:off x="2819336" y="1377865"/>
          <a:ext cx="3403063" cy="13436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/>
          </p:nvPr>
        </p:nvGraphicFramePr>
        <p:xfrm>
          <a:off x="9622654" y="723961"/>
          <a:ext cx="2601912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Worksheet" r:id="rId15" imgW="2266765" imgH="1479594" progId="Excel.Sheet.12">
                  <p:embed/>
                </p:oleObj>
              </mc:Choice>
              <mc:Fallback>
                <p:oleObj name="Worksheet" r:id="rId15" imgW="2266765" imgH="1479594" progId="Excel.Sheet.12">
                  <p:embed/>
                  <p:pic>
                    <p:nvPicPr>
                      <p:cNvPr id="21" name="Object 2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622654" y="723961"/>
                        <a:ext cx="2601912" cy="1355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" name="Rectangle 109"/>
          <p:cNvSpPr/>
          <p:nvPr/>
        </p:nvSpPr>
        <p:spPr>
          <a:xfrm>
            <a:off x="-9833" y="742463"/>
            <a:ext cx="2760358" cy="2657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918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DA42689-F42B-4893-A5C1-0FC571B5DD58}"/>
              </a:ext>
            </a:extLst>
          </p:cNvPr>
          <p:cNvCxnSpPr>
            <a:cxnSpLocks/>
          </p:cNvCxnSpPr>
          <p:nvPr/>
        </p:nvCxnSpPr>
        <p:spPr>
          <a:xfrm>
            <a:off x="3181812" y="1691131"/>
            <a:ext cx="2876665" cy="13993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6" name="Object 105"/>
          <p:cNvGraphicFramePr>
            <a:graphicFrameLocks noChangeAspect="1"/>
          </p:cNvGraphicFramePr>
          <p:nvPr>
            <p:extLst/>
          </p:nvPr>
        </p:nvGraphicFramePr>
        <p:xfrm>
          <a:off x="2844800" y="4105087"/>
          <a:ext cx="3482617" cy="275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Worksheet" r:id="rId17" imgW="5365664" imgH="2286000" progId="Excel.Sheet.12">
                  <p:embed/>
                </p:oleObj>
              </mc:Choice>
              <mc:Fallback>
                <p:oleObj name="Worksheet" r:id="rId17" imgW="5365664" imgH="2286000" progId="Excel.Sheet.12">
                  <p:embed/>
                  <p:pic>
                    <p:nvPicPr>
                      <p:cNvPr id="106" name="Object 10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844800" y="4105087"/>
                        <a:ext cx="3482617" cy="275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" name="Chart 107"/>
          <p:cNvGraphicFramePr>
            <a:graphicFrameLocks/>
          </p:cNvGraphicFramePr>
          <p:nvPr>
            <p:extLst/>
          </p:nvPr>
        </p:nvGraphicFramePr>
        <p:xfrm>
          <a:off x="9636976" y="6391374"/>
          <a:ext cx="2555023" cy="3300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graphicFrame>
        <p:nvGraphicFramePr>
          <p:cNvPr id="116" name="Chart 115"/>
          <p:cNvGraphicFramePr>
            <a:graphicFrameLocks/>
          </p:cNvGraphicFramePr>
          <p:nvPr>
            <p:extLst/>
          </p:nvPr>
        </p:nvGraphicFramePr>
        <p:xfrm>
          <a:off x="9490470" y="3030142"/>
          <a:ext cx="2747928" cy="4078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</p:spTree>
    <p:extLst>
      <p:ext uri="{BB962C8B-B14F-4D97-AF65-F5344CB8AC3E}">
        <p14:creationId xmlns:p14="http://schemas.microsoft.com/office/powerpoint/2010/main" val="20932235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B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</Words>
  <Application>Microsoft Office PowerPoint</Application>
  <PresentationFormat>Widescreen</PresentationFormat>
  <Paragraphs>97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Calibri</vt:lpstr>
      <vt:lpstr>Calibri Light</vt:lpstr>
      <vt:lpstr>HEINEKEN Core</vt:lpstr>
      <vt:lpstr>HEINEKEN Core ExtraBold</vt:lpstr>
      <vt:lpstr>Heineken Sans</vt:lpstr>
      <vt:lpstr>Lucida Sans Unicode</vt:lpstr>
      <vt:lpstr>NB Theme</vt:lpstr>
      <vt:lpstr>Microsoft Excel Worksheet</vt:lpstr>
      <vt:lpstr>Worksheet</vt:lpstr>
      <vt:lpstr>PowerPoint Presentation</vt:lpstr>
    </vt:vector>
  </TitlesOfParts>
  <Company>HEINEKEN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Eniola Adekoya</dc:creator>
  <cp:lastModifiedBy>Eniola Adekoya</cp:lastModifiedBy>
  <cp:revision>1</cp:revision>
  <dcterms:created xsi:type="dcterms:W3CDTF">2023-02-14T22:57:45Z</dcterms:created>
  <dcterms:modified xsi:type="dcterms:W3CDTF">2023-02-14T22:58:08Z</dcterms:modified>
</cp:coreProperties>
</file>