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8288000" cy="10287000"/>
  <p:notesSz cx="6858000" cy="9144000"/>
  <p:embeddedFontLst>
    <p:embeddedFont>
      <p:font typeface="Aileron Heavy" panose="020B0604020202020204" charset="0"/>
      <p:regular r:id="rId28"/>
    </p:embeddedFont>
    <p:embeddedFont>
      <p:font typeface="Aileron Heavy Bold" panose="020B0604020202020204" charset="0"/>
      <p:regular r:id="rId29"/>
    </p:embeddedFont>
    <p:embeddedFont>
      <p:font typeface="Aileron Regular" panose="020B0604020202020204" charset="0"/>
      <p:regular r:id="rId30"/>
    </p:embeddedFont>
    <p:embeddedFont>
      <p:font typeface="Aileron Regular Bold" panose="020B0604020202020204" charset="0"/>
      <p:regular r:id="rId31"/>
    </p:embeddedFont>
    <p:embeddedFont>
      <p:font typeface="Aileron Regular Bold Italics" panose="020B0604020202020204" charset="0"/>
      <p:regular r:id="rId32"/>
    </p:embeddedFont>
    <p:embeddedFont>
      <p:font typeface="Aileron Regular Italics" panose="020B0604020202020204" charset="0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Open Sans" panose="020B0606030504020204" pitchFamily="34" charset="0"/>
      <p:regular r:id="rId38"/>
    </p:embeddedFont>
    <p:embeddedFont>
      <p:font typeface="Open Sans Bold" panose="020B0806030504020204" charset="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EAE9"/>
    <a:srgbClr val="37C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51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10" Type="http://schemas.openxmlformats.org/officeDocument/2006/relationships/image" Target="../media/image50.svg"/><Relationship Id="rId4" Type="http://schemas.openxmlformats.org/officeDocument/2006/relationships/image" Target="../media/image24.png"/><Relationship Id="rId9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10" Type="http://schemas.openxmlformats.org/officeDocument/2006/relationships/image" Target="../media/image61.png"/><Relationship Id="rId4" Type="http://schemas.openxmlformats.org/officeDocument/2006/relationships/image" Target="../media/image24.png"/><Relationship Id="rId9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6.sv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svg"/><Relationship Id="rId3" Type="http://schemas.openxmlformats.org/officeDocument/2006/relationships/image" Target="../media/image65.png"/><Relationship Id="rId7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66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svg"/><Relationship Id="rId3" Type="http://schemas.openxmlformats.org/officeDocument/2006/relationships/image" Target="../media/image66.svg"/><Relationship Id="rId7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svg"/><Relationship Id="rId3" Type="http://schemas.openxmlformats.org/officeDocument/2006/relationships/image" Target="../media/image66.svg"/><Relationship Id="rId7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svg"/><Relationship Id="rId7" Type="http://schemas.openxmlformats.org/officeDocument/2006/relationships/image" Target="../media/image90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svg"/><Relationship Id="rId4" Type="http://schemas.openxmlformats.org/officeDocument/2006/relationships/image" Target="../media/image87.png"/><Relationship Id="rId9" Type="http://schemas.openxmlformats.org/officeDocument/2006/relationships/image" Target="../media/image92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18" Type="http://schemas.openxmlformats.org/officeDocument/2006/relationships/image" Target="../media/image3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5" Type="http://schemas.openxmlformats.org/officeDocument/2006/relationships/image" Target="../media/image35.svg"/><Relationship Id="rId10" Type="http://schemas.openxmlformats.org/officeDocument/2006/relationships/image" Target="../media/image30.png"/><Relationship Id="rId19" Type="http://schemas.openxmlformats.org/officeDocument/2006/relationships/image" Target="../media/image39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4042582"/>
            <a:ext cx="1433508" cy="2201836"/>
          </a:xfrm>
          <a:prstGeom prst="rect">
            <a:avLst/>
          </a:prstGeom>
          <a:solidFill>
            <a:srgbClr val="86EAE9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42000"/>
          </a:blip>
          <a:srcRect l="52893" r="1102"/>
          <a:stretch>
            <a:fillRect/>
          </a:stretch>
        </p:blipFill>
        <p:spPr>
          <a:xfrm rot="5400000">
            <a:off x="9971985" y="1425964"/>
            <a:ext cx="10287000" cy="743507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670449" y="3361372"/>
            <a:ext cx="9489959" cy="3621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40"/>
              </a:lnSpc>
            </a:pPr>
            <a:r>
              <a:rPr lang="en-US" sz="11000" spc="110">
                <a:solidFill>
                  <a:srgbClr val="FFFFFF"/>
                </a:solidFill>
                <a:latin typeface="Aileron Heavy Bold"/>
              </a:rPr>
              <a:t>Steiner Tree:</a:t>
            </a:r>
          </a:p>
          <a:p>
            <a:pPr>
              <a:lnSpc>
                <a:spcPts val="7979"/>
              </a:lnSpc>
            </a:pPr>
            <a:r>
              <a:rPr lang="en-US" sz="6999" spc="110">
                <a:solidFill>
                  <a:srgbClr val="FFFFFF"/>
                </a:solidFill>
                <a:latin typeface="Aileron Heavy Bold"/>
              </a:rPr>
              <a:t> A solution using a </a:t>
            </a:r>
          </a:p>
          <a:p>
            <a:pPr>
              <a:lnSpc>
                <a:spcPts val="7979"/>
              </a:lnSpc>
            </a:pPr>
            <a:r>
              <a:rPr lang="en-US" sz="6999" spc="110">
                <a:solidFill>
                  <a:srgbClr val="FFFFFF"/>
                </a:solidFill>
                <a:latin typeface="Aileron Heavy Bold"/>
              </a:rPr>
              <a:t>genetic algorithm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668385"/>
            <a:ext cx="8730272" cy="58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Aileron Regular"/>
              </a:rPr>
              <a:t>Daniele Petrillo                 Maria Zampella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499947"/>
            <a:ext cx="1028700" cy="2201836"/>
          </a:xfrm>
          <a:prstGeom prst="rect">
            <a:avLst/>
          </a:prstGeom>
          <a:solidFill>
            <a:srgbClr val="86EAE9"/>
          </a:solidFill>
        </p:spPr>
      </p:sp>
      <p:sp>
        <p:nvSpPr>
          <p:cNvPr id="3" name="AutoShape 3"/>
          <p:cNvSpPr/>
          <p:nvPr/>
        </p:nvSpPr>
        <p:spPr>
          <a:xfrm>
            <a:off x="12165996" y="3876872"/>
            <a:ext cx="5296336" cy="5021197"/>
          </a:xfrm>
          <a:prstGeom prst="rect">
            <a:avLst/>
          </a:prstGeom>
          <a:solidFill>
            <a:srgbClr val="37C9EF"/>
          </a:solidFill>
        </p:spPr>
      </p:sp>
      <p:sp>
        <p:nvSpPr>
          <p:cNvPr id="4" name="AutoShape 4"/>
          <p:cNvSpPr/>
          <p:nvPr/>
        </p:nvSpPr>
        <p:spPr>
          <a:xfrm>
            <a:off x="6497986" y="3876872"/>
            <a:ext cx="5296336" cy="5021197"/>
          </a:xfrm>
          <a:prstGeom prst="rect">
            <a:avLst/>
          </a:prstGeom>
          <a:solidFill>
            <a:srgbClr val="86EAE9"/>
          </a:solidFill>
        </p:spPr>
      </p:sp>
      <p:grpSp>
        <p:nvGrpSpPr>
          <p:cNvPr id="5" name="Group 5"/>
          <p:cNvGrpSpPr/>
          <p:nvPr/>
        </p:nvGrpSpPr>
        <p:grpSpPr>
          <a:xfrm rot="-8100000">
            <a:off x="11247574" y="5807897"/>
            <a:ext cx="1033258" cy="1031604"/>
            <a:chOff x="0" y="0"/>
            <a:chExt cx="6350000" cy="63398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sp>
        <p:nvSpPr>
          <p:cNvPr id="7" name="AutoShape 7"/>
          <p:cNvSpPr/>
          <p:nvPr/>
        </p:nvSpPr>
        <p:spPr>
          <a:xfrm>
            <a:off x="825669" y="3876872"/>
            <a:ext cx="5296336" cy="5021197"/>
          </a:xfrm>
          <a:prstGeom prst="rect">
            <a:avLst/>
          </a:prstGeom>
          <a:solidFill>
            <a:srgbClr val="B5F6F5"/>
          </a:solidFill>
        </p:spPr>
      </p:sp>
      <p:grpSp>
        <p:nvGrpSpPr>
          <p:cNvPr id="8" name="Group 8"/>
          <p:cNvGrpSpPr/>
          <p:nvPr/>
        </p:nvGrpSpPr>
        <p:grpSpPr>
          <a:xfrm rot="-8100000">
            <a:off x="5545136" y="5935440"/>
            <a:ext cx="1033258" cy="1031604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F6F5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4000" y="6519866"/>
            <a:ext cx="1787740" cy="170972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845942" y="352753"/>
            <a:ext cx="3154617" cy="3154617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227613" y="352753"/>
            <a:ext cx="9217246" cy="2496225"/>
            <a:chOff x="0" y="0"/>
            <a:chExt cx="12289662" cy="3328300"/>
          </a:xfrm>
        </p:grpSpPr>
        <p:sp>
          <p:nvSpPr>
            <p:cNvPr id="13" name="TextBox 13"/>
            <p:cNvSpPr txBox="1"/>
            <p:nvPr/>
          </p:nvSpPr>
          <p:spPr>
            <a:xfrm>
              <a:off x="0" y="510688"/>
              <a:ext cx="12289662" cy="117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41"/>
                </a:lnSpc>
              </a:pPr>
              <a:r>
                <a:rPr lang="en-US" sz="5725" spc="343">
                  <a:solidFill>
                    <a:srgbClr val="191919"/>
                  </a:solidFill>
                  <a:latin typeface="Aileron Heavy Bold"/>
                </a:rPr>
                <a:t>GENETIC ALGORTIHM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525026"/>
              <a:ext cx="12289662" cy="815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25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356892" y="4417802"/>
            <a:ext cx="4233890" cy="3267356"/>
            <a:chOff x="0" y="0"/>
            <a:chExt cx="5645186" cy="4356475"/>
          </a:xfrm>
        </p:grpSpPr>
        <p:sp>
          <p:nvSpPr>
            <p:cNvPr id="16" name="TextBox 16"/>
            <p:cNvSpPr txBox="1"/>
            <p:nvPr/>
          </p:nvSpPr>
          <p:spPr>
            <a:xfrm>
              <a:off x="0" y="1142682"/>
              <a:ext cx="5645186" cy="30448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53"/>
                </a:lnSpc>
              </a:pPr>
              <a:r>
                <a:rPr lang="en-US" sz="2659" spc="109">
                  <a:solidFill>
                    <a:srgbClr val="000000"/>
                  </a:solidFill>
                  <a:latin typeface="Aileron Regular"/>
                </a:rPr>
                <a:t>It is the total length of the minimum spanning tree (containing both fixed and steiner vertices).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171450"/>
              <a:ext cx="5645186" cy="9996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671"/>
                </a:lnSpc>
              </a:pPr>
              <a:r>
                <a:rPr lang="en-US" sz="4118" spc="370">
                  <a:solidFill>
                    <a:srgbClr val="000000"/>
                  </a:solidFill>
                  <a:latin typeface="Aileron Regular Italics"/>
                </a:rPr>
                <a:t>What is it?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875911" y="4353318"/>
            <a:ext cx="4536177" cy="2511374"/>
            <a:chOff x="0" y="0"/>
            <a:chExt cx="6048236" cy="3348499"/>
          </a:xfrm>
        </p:grpSpPr>
        <p:sp>
          <p:nvSpPr>
            <p:cNvPr id="19" name="TextBox 19"/>
            <p:cNvSpPr txBox="1"/>
            <p:nvPr/>
          </p:nvSpPr>
          <p:spPr>
            <a:xfrm>
              <a:off x="0" y="1148096"/>
              <a:ext cx="6048236" cy="222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53"/>
                </a:lnSpc>
              </a:pPr>
              <a:r>
                <a:rPr lang="en-US" sz="2659" spc="132">
                  <a:solidFill>
                    <a:srgbClr val="FFFFFF"/>
                  </a:solidFill>
                  <a:latin typeface="Aileron Regular"/>
                </a:rPr>
                <a:t>By analizing the possible paths which link all the points.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171450"/>
              <a:ext cx="6048236" cy="1005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671"/>
                </a:lnSpc>
              </a:pPr>
              <a:r>
                <a:rPr lang="en-US" sz="4118" spc="370">
                  <a:solidFill>
                    <a:srgbClr val="FFFFFF"/>
                  </a:solidFill>
                  <a:latin typeface="Aileron Regular Italics"/>
                </a:rPr>
                <a:t>How to find it?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2579966" y="4353318"/>
            <a:ext cx="4599802" cy="3850115"/>
            <a:chOff x="0" y="0"/>
            <a:chExt cx="6133070" cy="5133487"/>
          </a:xfrm>
        </p:grpSpPr>
        <p:sp>
          <p:nvSpPr>
            <p:cNvPr id="22" name="TextBox 22"/>
            <p:cNvSpPr txBox="1"/>
            <p:nvPr/>
          </p:nvSpPr>
          <p:spPr>
            <a:xfrm>
              <a:off x="0" y="1143414"/>
              <a:ext cx="6133070" cy="3825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651"/>
                </a:lnSpc>
              </a:pPr>
              <a:r>
                <a:rPr lang="en-US" sz="2657" spc="132">
                  <a:solidFill>
                    <a:srgbClr val="FFFFFF"/>
                  </a:solidFill>
                  <a:latin typeface="Aileron Regular"/>
                </a:rPr>
                <a:t>Starting from a set with only one point, it iteratively includes the closest point not yet in the set, saving its connection.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171450"/>
              <a:ext cx="6133070" cy="9995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673"/>
                </a:lnSpc>
              </a:pPr>
              <a:r>
                <a:rPr lang="en-US" sz="4119" spc="370">
                  <a:solidFill>
                    <a:srgbClr val="FFFFFF"/>
                  </a:solidFill>
                  <a:latin typeface="Aileron Regular Italics"/>
                </a:rPr>
                <a:t>Prim's Algorithm</a:t>
              </a: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227613" y="1681708"/>
            <a:ext cx="7594826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191919"/>
                </a:solidFill>
                <a:latin typeface="Aileron Heavy"/>
              </a:rPr>
              <a:t>Genetic encoding: Fitness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6359" y="299755"/>
            <a:ext cx="8427817" cy="9687491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5400000">
            <a:off x="3568564" y="-2329601"/>
            <a:ext cx="2279343" cy="8142755"/>
            <a:chOff x="0" y="0"/>
            <a:chExt cx="3270126" cy="1168224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70126" cy="11682242"/>
            </a:xfrm>
            <a:custGeom>
              <a:avLst/>
              <a:gdLst/>
              <a:ahLst/>
              <a:cxnLst/>
              <a:rect l="l" t="t" r="r" b="b"/>
              <a:pathLst>
                <a:path w="3270126" h="11682242">
                  <a:moveTo>
                    <a:pt x="3270126" y="279400"/>
                  </a:moveTo>
                  <a:lnTo>
                    <a:pt x="3270126" y="0"/>
                  </a:lnTo>
                  <a:lnTo>
                    <a:pt x="0" y="0"/>
                  </a:lnTo>
                  <a:lnTo>
                    <a:pt x="0" y="11682242"/>
                  </a:lnTo>
                  <a:lnTo>
                    <a:pt x="3270126" y="11682242"/>
                  </a:lnTo>
                  <a:lnTo>
                    <a:pt x="3270126" y="279400"/>
                  </a:lnTo>
                  <a:close/>
                  <a:moveTo>
                    <a:pt x="3191386" y="279400"/>
                  </a:moveTo>
                  <a:lnTo>
                    <a:pt x="3191386" y="11603502"/>
                  </a:lnTo>
                  <a:lnTo>
                    <a:pt x="78740" y="11603502"/>
                  </a:lnTo>
                  <a:lnTo>
                    <a:pt x="78740" y="78740"/>
                  </a:lnTo>
                  <a:lnTo>
                    <a:pt x="3191386" y="78740"/>
                  </a:lnTo>
                  <a:lnTo>
                    <a:pt x="3191386" y="279400"/>
                  </a:ln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2297057" y="1392699"/>
            <a:ext cx="4822356" cy="8142755"/>
            <a:chOff x="0" y="0"/>
            <a:chExt cx="6918535" cy="1168224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918534" cy="11682242"/>
            </a:xfrm>
            <a:custGeom>
              <a:avLst/>
              <a:gdLst/>
              <a:ahLst/>
              <a:cxnLst/>
              <a:rect l="l" t="t" r="r" b="b"/>
              <a:pathLst>
                <a:path w="6918534" h="11682242">
                  <a:moveTo>
                    <a:pt x="6918534" y="279400"/>
                  </a:moveTo>
                  <a:lnTo>
                    <a:pt x="6918534" y="0"/>
                  </a:lnTo>
                  <a:lnTo>
                    <a:pt x="0" y="0"/>
                  </a:lnTo>
                  <a:lnTo>
                    <a:pt x="0" y="11682242"/>
                  </a:lnTo>
                  <a:lnTo>
                    <a:pt x="6918534" y="11682242"/>
                  </a:lnTo>
                  <a:lnTo>
                    <a:pt x="6918534" y="279400"/>
                  </a:lnTo>
                  <a:close/>
                  <a:moveTo>
                    <a:pt x="6839794" y="279400"/>
                  </a:moveTo>
                  <a:lnTo>
                    <a:pt x="6839794" y="11603502"/>
                  </a:lnTo>
                  <a:lnTo>
                    <a:pt x="78740" y="11603502"/>
                  </a:lnTo>
                  <a:lnTo>
                    <a:pt x="78740" y="78740"/>
                  </a:lnTo>
                  <a:lnTo>
                    <a:pt x="6839794" y="78740"/>
                  </a:lnTo>
                  <a:lnTo>
                    <a:pt x="6839794" y="27940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4093994" y="4589568"/>
            <a:ext cx="1383046" cy="8297318"/>
            <a:chOff x="0" y="0"/>
            <a:chExt cx="1984227" cy="119039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84227" cy="11903990"/>
            </a:xfrm>
            <a:custGeom>
              <a:avLst/>
              <a:gdLst/>
              <a:ahLst/>
              <a:cxnLst/>
              <a:rect l="l" t="t" r="r" b="b"/>
              <a:pathLst>
                <a:path w="1984227" h="11903990">
                  <a:moveTo>
                    <a:pt x="1984227" y="279400"/>
                  </a:moveTo>
                  <a:lnTo>
                    <a:pt x="1984227" y="0"/>
                  </a:lnTo>
                  <a:lnTo>
                    <a:pt x="0" y="0"/>
                  </a:lnTo>
                  <a:lnTo>
                    <a:pt x="0" y="11903990"/>
                  </a:lnTo>
                  <a:lnTo>
                    <a:pt x="1984227" y="11903990"/>
                  </a:lnTo>
                  <a:lnTo>
                    <a:pt x="1984227" y="279400"/>
                  </a:lnTo>
                  <a:close/>
                  <a:moveTo>
                    <a:pt x="1905487" y="279400"/>
                  </a:moveTo>
                  <a:lnTo>
                    <a:pt x="1905487" y="11825250"/>
                  </a:lnTo>
                  <a:lnTo>
                    <a:pt x="78740" y="11825250"/>
                  </a:lnTo>
                  <a:lnTo>
                    <a:pt x="78740" y="78740"/>
                  </a:lnTo>
                  <a:lnTo>
                    <a:pt x="1905487" y="78740"/>
                  </a:lnTo>
                  <a:lnTo>
                    <a:pt x="1905487" y="279400"/>
                  </a:lnTo>
                  <a:close/>
                </a:path>
              </a:pathLst>
            </a:custGeom>
            <a:solidFill>
              <a:srgbClr val="9C31FF"/>
            </a:solidFill>
          </p:spPr>
        </p:sp>
      </p:grp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CFD035E4-4557-9734-D91B-227A53DEA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323" y="894611"/>
            <a:ext cx="8297318" cy="85351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4781664" y="3761720"/>
            <a:ext cx="4139625" cy="6116615"/>
            <a:chOff x="0" y="0"/>
            <a:chExt cx="6839944" cy="1010654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839945" cy="10106544"/>
            </a:xfrm>
            <a:custGeom>
              <a:avLst/>
              <a:gdLst/>
              <a:ahLst/>
              <a:cxnLst/>
              <a:rect l="l" t="t" r="r" b="b"/>
              <a:pathLst>
                <a:path w="6839945" h="10106544">
                  <a:moveTo>
                    <a:pt x="0" y="0"/>
                  </a:moveTo>
                  <a:lnTo>
                    <a:pt x="0" y="10106544"/>
                  </a:lnTo>
                  <a:lnTo>
                    <a:pt x="6839945" y="10106544"/>
                  </a:lnTo>
                  <a:lnTo>
                    <a:pt x="6839945" y="0"/>
                  </a:lnTo>
                  <a:lnTo>
                    <a:pt x="0" y="0"/>
                  </a:lnTo>
                  <a:close/>
                  <a:moveTo>
                    <a:pt x="6778984" y="10045585"/>
                  </a:moveTo>
                  <a:lnTo>
                    <a:pt x="59690" y="10045585"/>
                  </a:lnTo>
                  <a:lnTo>
                    <a:pt x="59690" y="59690"/>
                  </a:lnTo>
                  <a:lnTo>
                    <a:pt x="6778984" y="59690"/>
                  </a:lnTo>
                  <a:lnTo>
                    <a:pt x="6778984" y="10045585"/>
                  </a:ln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AFB85591-FCED-4C6D-2D3E-DA53434206FF}"/>
              </a:ext>
            </a:extLst>
          </p:cNvPr>
          <p:cNvSpPr/>
          <p:nvPr/>
        </p:nvSpPr>
        <p:spPr>
          <a:xfrm>
            <a:off x="5629472" y="3116766"/>
            <a:ext cx="2534201" cy="1272678"/>
          </a:xfrm>
          <a:prstGeom prst="ellipse">
            <a:avLst/>
          </a:prstGeom>
          <a:solidFill>
            <a:srgbClr val="86EAE9"/>
          </a:solidFill>
          <a:ln>
            <a:solidFill>
              <a:srgbClr val="86E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" name="Group 2"/>
          <p:cNvGrpSpPr/>
          <p:nvPr/>
        </p:nvGrpSpPr>
        <p:grpSpPr>
          <a:xfrm>
            <a:off x="196618" y="3761720"/>
            <a:ext cx="4139625" cy="6116615"/>
            <a:chOff x="0" y="0"/>
            <a:chExt cx="6839944" cy="101065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39945" cy="10106544"/>
            </a:xfrm>
            <a:custGeom>
              <a:avLst/>
              <a:gdLst/>
              <a:ahLst/>
              <a:cxnLst/>
              <a:rect l="l" t="t" r="r" b="b"/>
              <a:pathLst>
                <a:path w="6839945" h="10106544">
                  <a:moveTo>
                    <a:pt x="0" y="0"/>
                  </a:moveTo>
                  <a:lnTo>
                    <a:pt x="0" y="10106544"/>
                  </a:lnTo>
                  <a:lnTo>
                    <a:pt x="6839945" y="10106544"/>
                  </a:lnTo>
                  <a:lnTo>
                    <a:pt x="6839945" y="0"/>
                  </a:lnTo>
                  <a:lnTo>
                    <a:pt x="0" y="0"/>
                  </a:lnTo>
                  <a:close/>
                  <a:moveTo>
                    <a:pt x="6778984" y="10045585"/>
                  </a:moveTo>
                  <a:lnTo>
                    <a:pt x="59690" y="10045585"/>
                  </a:lnTo>
                  <a:lnTo>
                    <a:pt x="59690" y="59690"/>
                  </a:lnTo>
                  <a:lnTo>
                    <a:pt x="6778984" y="59690"/>
                  </a:lnTo>
                  <a:lnTo>
                    <a:pt x="6778984" y="10045585"/>
                  </a:ln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B92C2347-4B57-852B-F76C-3449A8F9A2AE}"/>
              </a:ext>
            </a:extLst>
          </p:cNvPr>
          <p:cNvSpPr/>
          <p:nvPr/>
        </p:nvSpPr>
        <p:spPr>
          <a:xfrm>
            <a:off x="987881" y="3143232"/>
            <a:ext cx="2534201" cy="1272678"/>
          </a:xfrm>
          <a:prstGeom prst="ellipse">
            <a:avLst/>
          </a:prstGeom>
          <a:solidFill>
            <a:srgbClr val="86EAE9"/>
          </a:solidFill>
          <a:ln>
            <a:solidFill>
              <a:srgbClr val="86E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" name="Group 9"/>
          <p:cNvGrpSpPr/>
          <p:nvPr/>
        </p:nvGrpSpPr>
        <p:grpSpPr>
          <a:xfrm>
            <a:off x="9366710" y="3761720"/>
            <a:ext cx="4139625" cy="6116615"/>
            <a:chOff x="0" y="0"/>
            <a:chExt cx="6839944" cy="1010654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839945" cy="10106544"/>
            </a:xfrm>
            <a:custGeom>
              <a:avLst/>
              <a:gdLst/>
              <a:ahLst/>
              <a:cxnLst/>
              <a:rect l="l" t="t" r="r" b="b"/>
              <a:pathLst>
                <a:path w="6839945" h="10106544">
                  <a:moveTo>
                    <a:pt x="0" y="0"/>
                  </a:moveTo>
                  <a:lnTo>
                    <a:pt x="0" y="10106544"/>
                  </a:lnTo>
                  <a:lnTo>
                    <a:pt x="6839945" y="10106544"/>
                  </a:lnTo>
                  <a:lnTo>
                    <a:pt x="6839945" y="0"/>
                  </a:lnTo>
                  <a:lnTo>
                    <a:pt x="0" y="0"/>
                  </a:lnTo>
                  <a:close/>
                  <a:moveTo>
                    <a:pt x="6778984" y="10045585"/>
                  </a:moveTo>
                  <a:lnTo>
                    <a:pt x="59690" y="10045585"/>
                  </a:lnTo>
                  <a:lnTo>
                    <a:pt x="59690" y="59690"/>
                  </a:lnTo>
                  <a:lnTo>
                    <a:pt x="6778984" y="59690"/>
                  </a:lnTo>
                  <a:lnTo>
                    <a:pt x="6778984" y="10045585"/>
                  </a:ln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2CDDD5D0-12D2-7CE5-1FCD-0FC6A3D9CA9F}"/>
              </a:ext>
            </a:extLst>
          </p:cNvPr>
          <p:cNvSpPr/>
          <p:nvPr/>
        </p:nvSpPr>
        <p:spPr>
          <a:xfrm>
            <a:off x="10124328" y="3184927"/>
            <a:ext cx="2534201" cy="1272678"/>
          </a:xfrm>
          <a:prstGeom prst="ellipse">
            <a:avLst/>
          </a:prstGeom>
          <a:solidFill>
            <a:srgbClr val="37C9EF"/>
          </a:solidFill>
          <a:ln>
            <a:solidFill>
              <a:srgbClr val="37C9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1" name="Group 11"/>
          <p:cNvGrpSpPr/>
          <p:nvPr/>
        </p:nvGrpSpPr>
        <p:grpSpPr>
          <a:xfrm>
            <a:off x="13951757" y="3761720"/>
            <a:ext cx="4139625" cy="6116615"/>
            <a:chOff x="0" y="0"/>
            <a:chExt cx="6839944" cy="1010654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839945" cy="10106544"/>
            </a:xfrm>
            <a:custGeom>
              <a:avLst/>
              <a:gdLst/>
              <a:ahLst/>
              <a:cxnLst/>
              <a:rect l="l" t="t" r="r" b="b"/>
              <a:pathLst>
                <a:path w="6839945" h="10106544">
                  <a:moveTo>
                    <a:pt x="0" y="0"/>
                  </a:moveTo>
                  <a:lnTo>
                    <a:pt x="0" y="10106544"/>
                  </a:lnTo>
                  <a:lnTo>
                    <a:pt x="6839945" y="10106544"/>
                  </a:lnTo>
                  <a:lnTo>
                    <a:pt x="6839945" y="0"/>
                  </a:lnTo>
                  <a:lnTo>
                    <a:pt x="0" y="0"/>
                  </a:lnTo>
                  <a:close/>
                  <a:moveTo>
                    <a:pt x="6778984" y="10045585"/>
                  </a:moveTo>
                  <a:lnTo>
                    <a:pt x="59690" y="10045585"/>
                  </a:lnTo>
                  <a:lnTo>
                    <a:pt x="59690" y="59690"/>
                  </a:lnTo>
                  <a:lnTo>
                    <a:pt x="6778984" y="59690"/>
                  </a:lnTo>
                  <a:lnTo>
                    <a:pt x="6778984" y="10045585"/>
                  </a:lnTo>
                  <a:close/>
                </a:path>
              </a:pathLst>
            </a:custGeom>
            <a:solidFill>
              <a:srgbClr val="191919">
                <a:alpha val="19608"/>
              </a:srgbClr>
            </a:solidFill>
          </p:spPr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F1EFE2A3-2D7A-3B1C-38EA-6460B313B0C7}"/>
              </a:ext>
            </a:extLst>
          </p:cNvPr>
          <p:cNvSpPr/>
          <p:nvPr/>
        </p:nvSpPr>
        <p:spPr>
          <a:xfrm>
            <a:off x="14754468" y="3131408"/>
            <a:ext cx="2534201" cy="1272678"/>
          </a:xfrm>
          <a:prstGeom prst="ellipse">
            <a:avLst/>
          </a:prstGeom>
          <a:solidFill>
            <a:srgbClr val="86EAE9"/>
          </a:solidFill>
          <a:ln>
            <a:solidFill>
              <a:srgbClr val="86E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AutoShape 13"/>
          <p:cNvSpPr/>
          <p:nvPr/>
        </p:nvSpPr>
        <p:spPr>
          <a:xfrm>
            <a:off x="196618" y="9655551"/>
            <a:ext cx="4139625" cy="222784"/>
          </a:xfrm>
          <a:prstGeom prst="rect">
            <a:avLst/>
          </a:prstGeom>
          <a:solidFill>
            <a:srgbClr val="86EAE9"/>
          </a:solidFill>
        </p:spPr>
      </p:sp>
      <p:sp>
        <p:nvSpPr>
          <p:cNvPr id="14" name="AutoShape 14"/>
          <p:cNvSpPr/>
          <p:nvPr/>
        </p:nvSpPr>
        <p:spPr>
          <a:xfrm>
            <a:off x="4781664" y="9655551"/>
            <a:ext cx="4139625" cy="222784"/>
          </a:xfrm>
          <a:prstGeom prst="rect">
            <a:avLst/>
          </a:prstGeom>
          <a:solidFill>
            <a:srgbClr val="86EAE9"/>
          </a:solidFill>
        </p:spPr>
      </p:sp>
      <p:sp>
        <p:nvSpPr>
          <p:cNvPr id="15" name="AutoShape 15"/>
          <p:cNvSpPr/>
          <p:nvPr/>
        </p:nvSpPr>
        <p:spPr>
          <a:xfrm>
            <a:off x="9366710" y="9655551"/>
            <a:ext cx="4139625" cy="222784"/>
          </a:xfrm>
          <a:prstGeom prst="rect">
            <a:avLst/>
          </a:prstGeom>
          <a:solidFill>
            <a:srgbClr val="37C9EF"/>
          </a:solidFill>
        </p:spPr>
      </p:sp>
      <p:sp>
        <p:nvSpPr>
          <p:cNvPr id="16" name="AutoShape 16"/>
          <p:cNvSpPr/>
          <p:nvPr/>
        </p:nvSpPr>
        <p:spPr>
          <a:xfrm>
            <a:off x="13951757" y="9655551"/>
            <a:ext cx="4139625" cy="222784"/>
          </a:xfrm>
          <a:prstGeom prst="rect">
            <a:avLst/>
          </a:prstGeom>
          <a:solidFill>
            <a:srgbClr val="2C92D5"/>
          </a:solidFill>
        </p:spPr>
      </p:sp>
      <p:sp>
        <p:nvSpPr>
          <p:cNvPr id="17" name="AutoShape 17"/>
          <p:cNvSpPr/>
          <p:nvPr/>
        </p:nvSpPr>
        <p:spPr>
          <a:xfrm>
            <a:off x="0" y="499947"/>
            <a:ext cx="1028700" cy="2201836"/>
          </a:xfrm>
          <a:prstGeom prst="rect">
            <a:avLst/>
          </a:prstGeom>
          <a:solidFill>
            <a:srgbClr val="86EAE9"/>
          </a:solidFill>
        </p:spPr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977836" y="352753"/>
            <a:ext cx="1729946" cy="2356339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160844" y="3353055"/>
            <a:ext cx="2133566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4"/>
              </a:lnSpc>
              <a:spcBef>
                <a:spcPct val="0"/>
              </a:spcBef>
            </a:pPr>
            <a:r>
              <a:rPr lang="en-US" sz="2499" spc="97" dirty="0">
                <a:solidFill>
                  <a:srgbClr val="FFFFFF"/>
                </a:solidFill>
                <a:latin typeface="Aileron Regular Bold"/>
              </a:rPr>
              <a:t>Parent selection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14350" y="4648200"/>
            <a:ext cx="3556825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9"/>
              </a:lnSpc>
            </a:pPr>
            <a:r>
              <a:rPr lang="en-US" sz="2499" spc="49">
                <a:solidFill>
                  <a:srgbClr val="191919"/>
                </a:solidFill>
                <a:latin typeface="Aileron Heavy"/>
              </a:rPr>
              <a:t>Tournament Slection</a:t>
            </a:r>
          </a:p>
          <a:p>
            <a:pPr algn="ctr">
              <a:lnSpc>
                <a:spcPts val="3749"/>
              </a:lnSpc>
            </a:pPr>
            <a:endParaRPr lang="en-US" sz="2499" spc="49">
              <a:solidFill>
                <a:srgbClr val="191919"/>
              </a:solidFill>
              <a:latin typeface="Aileron Heavy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0679597" y="3582005"/>
            <a:ext cx="1474205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4"/>
              </a:lnSpc>
              <a:spcBef>
                <a:spcPct val="0"/>
              </a:spcBef>
            </a:pPr>
            <a:r>
              <a:rPr lang="en-US" sz="2499" spc="97" dirty="0">
                <a:solidFill>
                  <a:srgbClr val="FFFFFF"/>
                </a:solidFill>
                <a:latin typeface="Aileron Regular Bold"/>
              </a:rPr>
              <a:t>Mutation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9627506" y="4695825"/>
            <a:ext cx="3540429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9"/>
              </a:lnSpc>
            </a:pPr>
            <a:r>
              <a:rPr lang="en-US" sz="2499" spc="49">
                <a:solidFill>
                  <a:srgbClr val="191919"/>
                </a:solidFill>
                <a:latin typeface="Aileron Heavy"/>
              </a:rPr>
              <a:t>Gaussian Mutation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045232" y="4695825"/>
            <a:ext cx="3540429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9"/>
              </a:lnSpc>
            </a:pPr>
            <a:r>
              <a:rPr lang="en-US" sz="2499" spc="49">
                <a:solidFill>
                  <a:srgbClr val="191919"/>
                </a:solidFill>
                <a:latin typeface="Aileron Heavy"/>
              </a:rPr>
              <a:t>Blend Crossover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658972" y="3325536"/>
            <a:ext cx="2682956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4"/>
              </a:lnSpc>
              <a:spcBef>
                <a:spcPct val="0"/>
              </a:spcBef>
            </a:pPr>
            <a:r>
              <a:rPr lang="en-US" sz="2499" spc="97" dirty="0">
                <a:solidFill>
                  <a:srgbClr val="FFFFFF"/>
                </a:solidFill>
                <a:latin typeface="Aileron Regular Bold"/>
              </a:rPr>
              <a:t>Survival Selection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96618" y="5524513"/>
            <a:ext cx="4116730" cy="1924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7"/>
              </a:lnSpc>
            </a:pPr>
            <a:r>
              <a:rPr lang="en-US" sz="2205">
                <a:solidFill>
                  <a:srgbClr val="000000"/>
                </a:solidFill>
                <a:latin typeface="Aileron Regular"/>
              </a:rPr>
              <a:t>N inidividuals are randomly chosen from the population </a:t>
            </a:r>
          </a:p>
          <a:p>
            <a:pPr algn="ctr">
              <a:lnSpc>
                <a:spcPts val="3087"/>
              </a:lnSpc>
            </a:pPr>
            <a:r>
              <a:rPr lang="en-US" sz="2205">
                <a:solidFill>
                  <a:srgbClr val="000000"/>
                </a:solidFill>
                <a:latin typeface="Aileron Regular"/>
              </a:rPr>
              <a:t>and the best one is selected. This process is repeted population size time.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800131" y="8427933"/>
            <a:ext cx="909703" cy="370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7"/>
              </a:lnSpc>
            </a:pPr>
            <a:r>
              <a:rPr lang="en-US" sz="2205">
                <a:solidFill>
                  <a:srgbClr val="000000"/>
                </a:solidFill>
                <a:latin typeface="Open Sans"/>
              </a:rPr>
              <a:t>N = 10 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303437" y="7857294"/>
            <a:ext cx="2218645" cy="470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58"/>
              </a:lnSpc>
            </a:pPr>
            <a:r>
              <a:rPr lang="en-US" sz="2756" dirty="0">
                <a:solidFill>
                  <a:srgbClr val="000000"/>
                </a:solidFill>
                <a:latin typeface="Aileron Regular Bold"/>
              </a:rPr>
              <a:t>Parameters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045232" y="5505450"/>
            <a:ext cx="3540429" cy="1662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7"/>
              </a:lnSpc>
            </a:pPr>
            <a:r>
              <a:rPr lang="en-US" sz="2205" spc="44">
                <a:solidFill>
                  <a:srgbClr val="191919"/>
                </a:solidFill>
                <a:latin typeface="Aileron Regular"/>
              </a:rPr>
              <a:t>Selected two parentes x and y, a new individual is randomly selected in </a:t>
            </a:r>
          </a:p>
          <a:p>
            <a:pPr algn="ctr">
              <a:lnSpc>
                <a:spcPts val="3307"/>
              </a:lnSpc>
            </a:pPr>
            <a:r>
              <a:rPr lang="en-US" sz="2205" spc="44">
                <a:solidFill>
                  <a:srgbClr val="191919"/>
                </a:solidFill>
                <a:latin typeface="Aileron Regular"/>
              </a:rPr>
              <a:t>[x-a(y-x), y+a(y-x)] .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901520" y="7857294"/>
            <a:ext cx="2134823" cy="470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58"/>
              </a:lnSpc>
            </a:pPr>
            <a:r>
              <a:rPr lang="en-US" sz="2756" dirty="0">
                <a:solidFill>
                  <a:srgbClr val="000000"/>
                </a:solidFill>
                <a:latin typeface="Aileron Regular Bold"/>
              </a:rPr>
              <a:t>Parameters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6156625" y="8399928"/>
            <a:ext cx="1691975" cy="7686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7"/>
              </a:lnSpc>
            </a:pPr>
            <a:r>
              <a:rPr lang="en-US" sz="2205" dirty="0">
                <a:solidFill>
                  <a:srgbClr val="000000"/>
                </a:solidFill>
                <a:latin typeface="Open Sans"/>
              </a:rPr>
              <a:t>a = 0.5</a:t>
            </a:r>
          </a:p>
          <a:p>
            <a:pPr algn="ctr">
              <a:lnSpc>
                <a:spcPts val="3087"/>
              </a:lnSpc>
            </a:pPr>
            <a:r>
              <a:rPr lang="en-US" sz="2205" dirty="0">
                <a:solidFill>
                  <a:srgbClr val="000000"/>
                </a:solidFill>
                <a:latin typeface="Open Sans"/>
              </a:rPr>
              <a:t>CXPB = 0.9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9627506" y="5495925"/>
            <a:ext cx="3781343" cy="2082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7"/>
              </a:lnSpc>
            </a:pPr>
            <a:r>
              <a:rPr lang="en-US" sz="2205" spc="44">
                <a:solidFill>
                  <a:srgbClr val="191919"/>
                </a:solidFill>
                <a:latin typeface="Aileron Regular"/>
              </a:rPr>
              <a:t>It adds a random value from a Gaussian distribution to each element of an individual’s vector to create a new offspring.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4239761" y="5748338"/>
            <a:ext cx="3540429" cy="1934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3"/>
              </a:lnSpc>
            </a:pPr>
            <a:r>
              <a:rPr lang="en-US" sz="2209">
                <a:solidFill>
                  <a:srgbClr val="000000"/>
                </a:solidFill>
                <a:latin typeface="Aileron Regular"/>
              </a:rPr>
              <a:t>At each generation, all parents are replaced by the offsprings; the worst offspring is replaced by the best individual yet.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0484978" y="7857294"/>
            <a:ext cx="2173551" cy="470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58"/>
              </a:lnSpc>
            </a:pPr>
            <a:r>
              <a:rPr lang="en-US" sz="2756" dirty="0">
                <a:solidFill>
                  <a:srgbClr val="000000"/>
                </a:solidFill>
                <a:latin typeface="Aileron Regular Bold"/>
              </a:rPr>
              <a:t>Parameters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0176722" y="8371924"/>
            <a:ext cx="2801114" cy="1166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7"/>
              </a:lnSpc>
            </a:pPr>
            <a:r>
              <a:rPr lang="en-US" sz="2205" dirty="0">
                <a:solidFill>
                  <a:srgbClr val="000000"/>
                </a:solidFill>
                <a:latin typeface="Open Sans"/>
              </a:rPr>
              <a:t>MUTPB = 0.1 </a:t>
            </a:r>
          </a:p>
          <a:p>
            <a:pPr algn="ctr">
              <a:lnSpc>
                <a:spcPts val="3087"/>
              </a:lnSpc>
            </a:pPr>
            <a:r>
              <a:rPr lang="en-US" sz="2205" dirty="0">
                <a:solidFill>
                  <a:srgbClr val="000000"/>
                </a:solidFill>
                <a:latin typeface="Open Sans"/>
              </a:rPr>
              <a:t>INDPB = 0.5</a:t>
            </a:r>
          </a:p>
          <a:p>
            <a:pPr algn="ctr">
              <a:lnSpc>
                <a:spcPts val="3087"/>
              </a:lnSpc>
            </a:pPr>
            <a:r>
              <a:rPr lang="en-US" sz="2205" dirty="0">
                <a:solidFill>
                  <a:srgbClr val="000000"/>
                </a:solidFill>
                <a:latin typeface="Open Sans"/>
              </a:rPr>
              <a:t>mu = 0; sigma = 0.3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4230236" y="4462462"/>
            <a:ext cx="3540429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9"/>
              </a:lnSpc>
            </a:pPr>
            <a:r>
              <a:rPr lang="en-US" sz="2499" spc="49">
                <a:solidFill>
                  <a:srgbClr val="191919"/>
                </a:solidFill>
                <a:latin typeface="Aileron Heavy"/>
              </a:rPr>
              <a:t>Generational </a:t>
            </a:r>
          </a:p>
          <a:p>
            <a:pPr algn="ctr">
              <a:lnSpc>
                <a:spcPts val="3749"/>
              </a:lnSpc>
            </a:pPr>
            <a:r>
              <a:rPr lang="en-US" sz="2499" spc="49">
                <a:solidFill>
                  <a:srgbClr val="191919"/>
                </a:solidFill>
                <a:latin typeface="Aileron Heavy"/>
              </a:rPr>
              <a:t>with Elitism</a:t>
            </a:r>
          </a:p>
        </p:txBody>
      </p:sp>
      <p:grpSp>
        <p:nvGrpSpPr>
          <p:cNvPr id="45" name="Group 45"/>
          <p:cNvGrpSpPr/>
          <p:nvPr/>
        </p:nvGrpSpPr>
        <p:grpSpPr>
          <a:xfrm>
            <a:off x="1227613" y="352753"/>
            <a:ext cx="8936502" cy="2496225"/>
            <a:chOff x="0" y="0"/>
            <a:chExt cx="11915337" cy="3328300"/>
          </a:xfrm>
        </p:grpSpPr>
        <p:sp>
          <p:nvSpPr>
            <p:cNvPr id="46" name="TextBox 46"/>
            <p:cNvSpPr txBox="1"/>
            <p:nvPr/>
          </p:nvSpPr>
          <p:spPr>
            <a:xfrm>
              <a:off x="0" y="510688"/>
              <a:ext cx="11915337" cy="117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41"/>
                </a:lnSpc>
              </a:pPr>
              <a:r>
                <a:rPr lang="en-US" sz="5725" spc="343">
                  <a:solidFill>
                    <a:srgbClr val="191919"/>
                  </a:solidFill>
                  <a:latin typeface="Aileron Heavy Bold"/>
                </a:rPr>
                <a:t>GENETIC ALGORITHM</a:t>
              </a:r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0" y="2525026"/>
              <a:ext cx="11915337" cy="815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250"/>
                </a:lnSpc>
              </a:pPr>
              <a:endParaRPr/>
            </a:p>
          </p:txBody>
        </p:sp>
      </p:grpSp>
      <p:sp>
        <p:nvSpPr>
          <p:cNvPr id="48" name="TextBox 48"/>
          <p:cNvSpPr txBox="1"/>
          <p:nvPr/>
        </p:nvSpPr>
        <p:spPr>
          <a:xfrm>
            <a:off x="1227613" y="1694569"/>
            <a:ext cx="5764779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191919"/>
                </a:solidFill>
                <a:latin typeface="Aileron Heavy"/>
              </a:rPr>
              <a:t> Algortihm instance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5665420" y="3609516"/>
            <a:ext cx="2370923" cy="364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86"/>
              </a:lnSpc>
              <a:spcBef>
                <a:spcPct val="0"/>
              </a:spcBef>
            </a:pPr>
            <a:r>
              <a:rPr lang="en-US" sz="2315" spc="90">
                <a:solidFill>
                  <a:srgbClr val="FFFFFF"/>
                </a:solidFill>
                <a:latin typeface="Aileron Regular Bold"/>
              </a:rPr>
              <a:t>Recombination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499947"/>
            <a:ext cx="1028700" cy="2201836"/>
          </a:xfrm>
          <a:prstGeom prst="rect">
            <a:avLst/>
          </a:prstGeom>
          <a:solidFill>
            <a:srgbClr val="86EAE9"/>
          </a:solidFill>
        </p:spPr>
      </p:sp>
      <p:sp>
        <p:nvSpPr>
          <p:cNvPr id="3" name="AutoShape 3"/>
          <p:cNvSpPr/>
          <p:nvPr/>
        </p:nvSpPr>
        <p:spPr>
          <a:xfrm rot="-5400000">
            <a:off x="-1021268" y="6428031"/>
            <a:ext cx="5700700" cy="118829"/>
          </a:xfrm>
          <a:prstGeom prst="rect">
            <a:avLst/>
          </a:prstGeom>
          <a:solidFill>
            <a:srgbClr val="191919">
              <a:alpha val="12941"/>
            </a:srgbClr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29014" y="3453944"/>
            <a:ext cx="1400136" cy="140013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129014" y="5773336"/>
            <a:ext cx="1400136" cy="140013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129014" y="8092727"/>
            <a:ext cx="1400136" cy="140013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59656" y="3769333"/>
            <a:ext cx="769357" cy="76935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59656" y="6074684"/>
            <a:ext cx="769357" cy="76935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359656" y="8408117"/>
            <a:ext cx="769357" cy="769357"/>
          </a:xfrm>
          <a:prstGeom prst="rect">
            <a:avLst/>
          </a:prstGeom>
        </p:spPr>
      </p:pic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2938403" y="-213838"/>
            <a:ext cx="5032298" cy="5032278"/>
            <a:chOff x="0" y="0"/>
            <a:chExt cx="6350000" cy="63499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3230087" y="755376"/>
            <a:ext cx="4448932" cy="389281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-3498204">
            <a:off x="12731109" y="4634534"/>
            <a:ext cx="4000134" cy="2836459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1227613" y="352753"/>
            <a:ext cx="8936502" cy="2496225"/>
            <a:chOff x="0" y="0"/>
            <a:chExt cx="11915337" cy="3328300"/>
          </a:xfrm>
        </p:grpSpPr>
        <p:sp>
          <p:nvSpPr>
            <p:cNvPr id="15" name="TextBox 15"/>
            <p:cNvSpPr txBox="1"/>
            <p:nvPr/>
          </p:nvSpPr>
          <p:spPr>
            <a:xfrm>
              <a:off x="0" y="510688"/>
              <a:ext cx="11915337" cy="117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41"/>
                </a:lnSpc>
              </a:pPr>
              <a:r>
                <a:rPr lang="en-US" sz="5725" spc="343">
                  <a:solidFill>
                    <a:srgbClr val="191919"/>
                  </a:solidFill>
                  <a:latin typeface="Aileron Heavy Bold"/>
                </a:rPr>
                <a:t>OPTIMIZATION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2525026"/>
              <a:ext cx="11915337" cy="815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25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28700" y="1617567"/>
            <a:ext cx="3588487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191919"/>
                </a:solidFill>
                <a:latin typeface="Aileron Heavy"/>
              </a:rPr>
              <a:t>Heuristics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2827593" y="3453944"/>
            <a:ext cx="11016686" cy="1609224"/>
            <a:chOff x="0" y="0"/>
            <a:chExt cx="14688915" cy="2145632"/>
          </a:xfrm>
        </p:grpSpPr>
        <p:sp>
          <p:nvSpPr>
            <p:cNvPr id="19" name="TextBox 19"/>
            <p:cNvSpPr txBox="1"/>
            <p:nvPr/>
          </p:nvSpPr>
          <p:spPr>
            <a:xfrm>
              <a:off x="0" y="781835"/>
              <a:ext cx="14688915" cy="1366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5"/>
                </a:lnSpc>
              </a:pPr>
              <a:r>
                <a:rPr lang="en-US" sz="2471" spc="123">
                  <a:solidFill>
                    <a:srgbClr val="191919"/>
                  </a:solidFill>
                  <a:latin typeface="Aileron Regular"/>
                </a:rPr>
                <a:t>The maximum possible number of Steiner Point for N fixed point is N-2,</a:t>
              </a:r>
            </a:p>
            <a:p>
              <a:pPr>
                <a:lnSpc>
                  <a:spcPts val="4325"/>
                </a:lnSpc>
              </a:pPr>
              <a:r>
                <a:rPr lang="en-US" sz="2471" spc="123">
                  <a:solidFill>
                    <a:srgbClr val="191919"/>
                  </a:solidFill>
                  <a:latin typeface="Aileron Regular"/>
                </a:rPr>
                <a:t>so this number was selected.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130709"/>
              <a:ext cx="14688915" cy="7526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57"/>
                </a:lnSpc>
              </a:pPr>
              <a:r>
                <a:rPr lang="en-US" sz="3122" spc="280">
                  <a:solidFill>
                    <a:srgbClr val="191919"/>
                  </a:solidFill>
                  <a:latin typeface="Aileron Regular Bold Italics"/>
                </a:rPr>
                <a:t>Number of Steiner points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827593" y="6059978"/>
            <a:ext cx="11683936" cy="1064022"/>
            <a:chOff x="0" y="0"/>
            <a:chExt cx="15578581" cy="1418696"/>
          </a:xfrm>
        </p:grpSpPr>
        <p:sp>
          <p:nvSpPr>
            <p:cNvPr id="22" name="TextBox 22"/>
            <p:cNvSpPr txBox="1"/>
            <p:nvPr/>
          </p:nvSpPr>
          <p:spPr>
            <a:xfrm>
              <a:off x="0" y="781835"/>
              <a:ext cx="15578581" cy="639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5"/>
                </a:lnSpc>
              </a:pPr>
              <a:r>
                <a:rPr lang="en-US" sz="2471" spc="123">
                  <a:solidFill>
                    <a:srgbClr val="191919"/>
                  </a:solidFill>
                  <a:latin typeface="Aileron Regular"/>
                </a:rPr>
                <a:t>Each optimal Steiner point always has 3 connections with the other points.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130709"/>
              <a:ext cx="15578581" cy="7526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57"/>
                </a:lnSpc>
              </a:pPr>
              <a:r>
                <a:rPr lang="en-US" sz="3122" spc="280">
                  <a:solidFill>
                    <a:srgbClr val="191919"/>
                  </a:solidFill>
                  <a:latin typeface="Aileron Regular Bold Italics"/>
                </a:rPr>
                <a:t>Number of links of Steiner points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2827593" y="8365329"/>
            <a:ext cx="11464289" cy="1064022"/>
            <a:chOff x="0" y="0"/>
            <a:chExt cx="15285718" cy="1418696"/>
          </a:xfrm>
        </p:grpSpPr>
        <p:sp>
          <p:nvSpPr>
            <p:cNvPr id="25" name="TextBox 25"/>
            <p:cNvSpPr txBox="1"/>
            <p:nvPr/>
          </p:nvSpPr>
          <p:spPr>
            <a:xfrm>
              <a:off x="0" y="781835"/>
              <a:ext cx="15285718" cy="639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5"/>
                </a:lnSpc>
              </a:pPr>
              <a:r>
                <a:rPr lang="en-US" sz="2471" spc="123">
                  <a:solidFill>
                    <a:srgbClr val="191919"/>
                  </a:solidFill>
                  <a:latin typeface="Aileron Regular"/>
                </a:rPr>
                <a:t>Each optimal Steiner point's connections form angles of 120° degrees.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130709"/>
              <a:ext cx="15285718" cy="7526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57"/>
                </a:lnSpc>
              </a:pPr>
              <a:r>
                <a:rPr lang="en-US" sz="3122" spc="280">
                  <a:solidFill>
                    <a:srgbClr val="191919"/>
                  </a:solidFill>
                  <a:latin typeface="Aileron Regular Bold Italics"/>
                </a:rPr>
                <a:t>Degree of links of Steiner points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465213" y="3792322"/>
            <a:ext cx="558244" cy="599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57"/>
              </a:lnSpc>
            </a:pPr>
            <a:r>
              <a:rPr lang="en-US" sz="3122">
                <a:solidFill>
                  <a:srgbClr val="FFFFFF"/>
                </a:solidFill>
                <a:latin typeface="Aileron Regular Bold"/>
              </a:rPr>
              <a:t>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65213" y="8431106"/>
            <a:ext cx="558244" cy="599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57"/>
              </a:lnSpc>
            </a:pPr>
            <a:r>
              <a:rPr lang="en-US" sz="3122">
                <a:solidFill>
                  <a:srgbClr val="FFFFFF"/>
                </a:solidFill>
                <a:latin typeface="Aileron Regular Bold"/>
              </a:rPr>
              <a:t>3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65213" y="6097672"/>
            <a:ext cx="558244" cy="599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57"/>
              </a:lnSpc>
            </a:pPr>
            <a:r>
              <a:rPr lang="en-US" sz="3122">
                <a:solidFill>
                  <a:srgbClr val="FFFFFF"/>
                </a:solidFill>
                <a:latin typeface="Aileron Regular Bold"/>
              </a:rPr>
              <a:t>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5998678" y="2133496"/>
            <a:ext cx="700558" cy="451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7"/>
              </a:lnSpc>
              <a:spcBef>
                <a:spcPct val="0"/>
              </a:spcBef>
            </a:pPr>
            <a:r>
              <a:rPr lang="en-US" sz="2465" spc="123">
                <a:solidFill>
                  <a:srgbClr val="000000"/>
                </a:solidFill>
                <a:latin typeface="Aileron Regular"/>
              </a:rPr>
              <a:t>120°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4511529" y="2249898"/>
            <a:ext cx="700558" cy="451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7"/>
              </a:lnSpc>
              <a:spcBef>
                <a:spcPct val="0"/>
              </a:spcBef>
            </a:pPr>
            <a:r>
              <a:rPr lang="en-US" sz="2465" spc="123">
                <a:solidFill>
                  <a:srgbClr val="000000"/>
                </a:solidFill>
                <a:latin typeface="Aileron Regular"/>
              </a:rPr>
              <a:t>120°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5104274" y="1448775"/>
            <a:ext cx="700558" cy="451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7"/>
              </a:lnSpc>
              <a:spcBef>
                <a:spcPct val="0"/>
              </a:spcBef>
            </a:pPr>
            <a:r>
              <a:rPr lang="en-US" sz="2465" spc="123">
                <a:solidFill>
                  <a:srgbClr val="000000"/>
                </a:solidFill>
                <a:latin typeface="Aileron Regular"/>
              </a:rPr>
              <a:t>120°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499947"/>
            <a:ext cx="1028700" cy="2201836"/>
          </a:xfrm>
          <a:prstGeom prst="rect">
            <a:avLst/>
          </a:prstGeom>
          <a:solidFill>
            <a:srgbClr val="86EAE9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r="70348" b="6983"/>
          <a:stretch>
            <a:fillRect/>
          </a:stretch>
        </p:blipFill>
        <p:spPr>
          <a:xfrm>
            <a:off x="1103175" y="2848978"/>
            <a:ext cx="2407654" cy="671125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885350" y="3077777"/>
            <a:ext cx="9714588" cy="625365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227613" y="352753"/>
            <a:ext cx="8936502" cy="2496225"/>
            <a:chOff x="0" y="0"/>
            <a:chExt cx="11915337" cy="3328300"/>
          </a:xfrm>
        </p:grpSpPr>
        <p:sp>
          <p:nvSpPr>
            <p:cNvPr id="6" name="TextBox 6"/>
            <p:cNvSpPr txBox="1"/>
            <p:nvPr/>
          </p:nvSpPr>
          <p:spPr>
            <a:xfrm>
              <a:off x="0" y="510688"/>
              <a:ext cx="11915337" cy="117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41"/>
                </a:lnSpc>
              </a:pPr>
              <a:r>
                <a:rPr lang="en-US" sz="5725" spc="343">
                  <a:solidFill>
                    <a:srgbClr val="191919"/>
                  </a:solidFill>
                  <a:latin typeface="Aileron Heavy Bold"/>
                </a:rPr>
                <a:t>OPTIMIZATION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525026"/>
              <a:ext cx="11915337" cy="815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250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4072804" y="5985532"/>
            <a:ext cx="3246120" cy="0"/>
          </a:xfrm>
          <a:prstGeom prst="line">
            <a:avLst/>
          </a:prstGeom>
          <a:ln w="219075" cap="flat">
            <a:solidFill>
              <a:srgbClr val="86EAE9"/>
            </a:solidFill>
            <a:prstDash val="sysDot"/>
            <a:headEnd type="triangle" w="lg" len="med"/>
            <a:tailEnd type="triangle" w="lg" len="med"/>
          </a:ln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537913" y="499947"/>
            <a:ext cx="1855444" cy="1855444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227613" y="1702189"/>
            <a:ext cx="3336347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191919"/>
                </a:solidFill>
                <a:latin typeface="Aileron Heavy"/>
              </a:rPr>
              <a:t>Algorithm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499947"/>
            <a:ext cx="1028700" cy="2201836"/>
          </a:xfrm>
          <a:prstGeom prst="rect">
            <a:avLst/>
          </a:prstGeom>
          <a:solidFill>
            <a:srgbClr val="86EAE9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0751" y="3124529"/>
            <a:ext cx="12958604" cy="691125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669656" y="352753"/>
            <a:ext cx="6589644" cy="644358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74378">
            <a:off x="13663567" y="7255183"/>
            <a:ext cx="2309970" cy="2129372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227613" y="352753"/>
            <a:ext cx="8936502" cy="2496225"/>
            <a:chOff x="0" y="0"/>
            <a:chExt cx="11915337" cy="3328300"/>
          </a:xfrm>
        </p:grpSpPr>
        <p:sp>
          <p:nvSpPr>
            <p:cNvPr id="7" name="TextBox 7"/>
            <p:cNvSpPr txBox="1"/>
            <p:nvPr/>
          </p:nvSpPr>
          <p:spPr>
            <a:xfrm>
              <a:off x="0" y="510688"/>
              <a:ext cx="11915337" cy="117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41"/>
                </a:lnSpc>
              </a:pPr>
              <a:r>
                <a:rPr lang="en-US" sz="5725" spc="343">
                  <a:solidFill>
                    <a:srgbClr val="191919"/>
                  </a:solidFill>
                  <a:latin typeface="Aileron Heavy Bold"/>
                </a:rPr>
                <a:t>OPTIMIZATION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525026"/>
              <a:ext cx="11915337" cy="815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25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227613" y="1702189"/>
            <a:ext cx="3336347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191919"/>
                </a:solidFill>
                <a:latin typeface="Aileron Heavy"/>
              </a:rPr>
              <a:t>Algorithm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499947"/>
            <a:ext cx="1028700" cy="2201836"/>
          </a:xfrm>
          <a:prstGeom prst="rect">
            <a:avLst/>
          </a:prstGeom>
          <a:solidFill>
            <a:srgbClr val="86EAE9"/>
          </a:solidFill>
        </p:spPr>
      </p:sp>
      <p:grpSp>
        <p:nvGrpSpPr>
          <p:cNvPr id="3" name="Group 3"/>
          <p:cNvGrpSpPr/>
          <p:nvPr/>
        </p:nvGrpSpPr>
        <p:grpSpPr>
          <a:xfrm>
            <a:off x="1227613" y="352753"/>
            <a:ext cx="8936502" cy="2496225"/>
            <a:chOff x="0" y="0"/>
            <a:chExt cx="11915337" cy="3328300"/>
          </a:xfrm>
        </p:grpSpPr>
        <p:sp>
          <p:nvSpPr>
            <p:cNvPr id="4" name="TextBox 4"/>
            <p:cNvSpPr txBox="1"/>
            <p:nvPr/>
          </p:nvSpPr>
          <p:spPr>
            <a:xfrm>
              <a:off x="0" y="510688"/>
              <a:ext cx="11915337" cy="117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41"/>
                </a:lnSpc>
              </a:pPr>
              <a:r>
                <a:rPr lang="en-US" sz="5725" spc="343">
                  <a:solidFill>
                    <a:srgbClr val="191919"/>
                  </a:solidFill>
                  <a:latin typeface="Aileron Heavy Bold"/>
                </a:rPr>
                <a:t>OPTIMIZATION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525026"/>
              <a:ext cx="11915337" cy="815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250"/>
                </a:lnSpc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329864" y="259343"/>
            <a:ext cx="769357" cy="76935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3786" y="2989203"/>
            <a:ext cx="769357" cy="76935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374643" y="8873621"/>
            <a:ext cx="769357" cy="76935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0262950" y="443455"/>
            <a:ext cx="7192431" cy="476971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923143" y="3136017"/>
            <a:ext cx="7704024" cy="510898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9435421" y="5374353"/>
            <a:ext cx="7390131" cy="4900824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028700" y="1675744"/>
            <a:ext cx="3336347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191919"/>
                </a:solidFill>
                <a:latin typeface="Aileron Heavy"/>
              </a:rPr>
              <a:t>Example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35421" y="282331"/>
            <a:ext cx="558244" cy="599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57"/>
              </a:lnSpc>
            </a:pPr>
            <a:r>
              <a:rPr lang="en-US" sz="3122">
                <a:solidFill>
                  <a:srgbClr val="FFFFFF"/>
                </a:solidFill>
                <a:latin typeface="Aileron Regular Bold"/>
              </a:rPr>
              <a:t>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480199" y="8896610"/>
            <a:ext cx="558244" cy="599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57"/>
              </a:lnSpc>
            </a:pPr>
            <a:r>
              <a:rPr lang="en-US" sz="3122">
                <a:solidFill>
                  <a:srgbClr val="FFFFFF"/>
                </a:solidFill>
                <a:latin typeface="Aileron Regular Bold"/>
              </a:rPr>
              <a:t>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9343" y="3012192"/>
            <a:ext cx="558244" cy="599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57"/>
              </a:lnSpc>
            </a:pPr>
            <a:r>
              <a:rPr lang="en-US" sz="3122">
                <a:solidFill>
                  <a:srgbClr val="FFFFFF"/>
                </a:solidFill>
                <a:latin typeface="Aileron Regular Bold"/>
              </a:rPr>
              <a:t>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716330" y="3505675"/>
            <a:ext cx="8542970" cy="579859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164115" y="2180226"/>
            <a:ext cx="6305251" cy="1261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29"/>
              </a:lnSpc>
            </a:pPr>
            <a:r>
              <a:rPr lang="en-US" sz="3592">
                <a:solidFill>
                  <a:srgbClr val="191919"/>
                </a:solidFill>
                <a:latin typeface="Aileron Regular"/>
              </a:rPr>
              <a:t>Population size = 400</a:t>
            </a:r>
          </a:p>
          <a:p>
            <a:pPr algn="ctr">
              <a:lnSpc>
                <a:spcPts val="5029"/>
              </a:lnSpc>
            </a:pPr>
            <a:r>
              <a:rPr lang="en-US" sz="3592">
                <a:solidFill>
                  <a:srgbClr val="191919"/>
                </a:solidFill>
                <a:latin typeface="Aileron Regular"/>
              </a:rPr>
              <a:t>Number of Generation = 100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34751" y="4246486"/>
            <a:ext cx="8086030" cy="3883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5"/>
              </a:lnSpc>
            </a:pPr>
            <a:r>
              <a:rPr lang="en-US" sz="3689">
                <a:solidFill>
                  <a:srgbClr val="191919"/>
                </a:solidFill>
                <a:latin typeface="Aileron Regular"/>
              </a:rPr>
              <a:t>After several run we noticed that the curve was reaching a plateau after around (at maximum) 50 generations.</a:t>
            </a:r>
          </a:p>
          <a:p>
            <a:pPr algn="ctr">
              <a:lnSpc>
                <a:spcPts val="5165"/>
              </a:lnSpc>
            </a:pPr>
            <a:endParaRPr lang="en-US" sz="3689">
              <a:solidFill>
                <a:srgbClr val="191919"/>
              </a:solidFill>
              <a:latin typeface="Aileron Regular"/>
            </a:endParaRPr>
          </a:p>
          <a:p>
            <a:pPr algn="ctr">
              <a:lnSpc>
                <a:spcPts val="5165"/>
              </a:lnSpc>
            </a:pPr>
            <a:r>
              <a:rPr lang="en-US" sz="3689">
                <a:solidFill>
                  <a:srgbClr val="191919"/>
                </a:solidFill>
                <a:latin typeface="Aileron Regular"/>
              </a:rPr>
              <a:t>For this reason, we set the number of generations of all following runs to 50. </a:t>
            </a:r>
          </a:p>
        </p:txBody>
      </p:sp>
      <p:sp>
        <p:nvSpPr>
          <p:cNvPr id="5" name="AutoShape 5"/>
          <p:cNvSpPr/>
          <p:nvPr/>
        </p:nvSpPr>
        <p:spPr>
          <a:xfrm>
            <a:off x="0" y="499947"/>
            <a:ext cx="1028700" cy="2201836"/>
          </a:xfrm>
          <a:prstGeom prst="rect">
            <a:avLst/>
          </a:prstGeom>
          <a:solidFill>
            <a:srgbClr val="86EAE9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148435" y="823563"/>
            <a:ext cx="1325570" cy="132557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227613" y="352753"/>
            <a:ext cx="8936502" cy="2496225"/>
            <a:chOff x="0" y="0"/>
            <a:chExt cx="11915337" cy="3328300"/>
          </a:xfrm>
        </p:grpSpPr>
        <p:sp>
          <p:nvSpPr>
            <p:cNvPr id="8" name="TextBox 8"/>
            <p:cNvSpPr txBox="1"/>
            <p:nvPr/>
          </p:nvSpPr>
          <p:spPr>
            <a:xfrm>
              <a:off x="0" y="510688"/>
              <a:ext cx="11915337" cy="117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41"/>
                </a:lnSpc>
              </a:pPr>
              <a:r>
                <a:rPr lang="en-US" sz="5725" spc="343">
                  <a:solidFill>
                    <a:srgbClr val="191919"/>
                  </a:solidFill>
                  <a:latin typeface="Aileron Heavy Bold"/>
                </a:rPr>
                <a:t>PERFORMANCES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525026"/>
              <a:ext cx="11915337" cy="815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25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227613" y="1707490"/>
            <a:ext cx="6648247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191919"/>
                </a:solidFill>
                <a:latin typeface="Aileron Heavy"/>
              </a:rPr>
              <a:t>Fitness VS Generations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499947"/>
            <a:ext cx="1028700" cy="2201836"/>
          </a:xfrm>
          <a:prstGeom prst="rect">
            <a:avLst/>
          </a:prstGeom>
          <a:solidFill>
            <a:srgbClr val="86EAE9"/>
          </a:solidFill>
        </p:spPr>
      </p:sp>
      <p:grpSp>
        <p:nvGrpSpPr>
          <p:cNvPr id="3" name="Group 3"/>
          <p:cNvGrpSpPr/>
          <p:nvPr/>
        </p:nvGrpSpPr>
        <p:grpSpPr>
          <a:xfrm>
            <a:off x="1227613" y="352753"/>
            <a:ext cx="8936502" cy="2496225"/>
            <a:chOff x="0" y="0"/>
            <a:chExt cx="11915337" cy="3328300"/>
          </a:xfrm>
        </p:grpSpPr>
        <p:sp>
          <p:nvSpPr>
            <p:cNvPr id="4" name="TextBox 4"/>
            <p:cNvSpPr txBox="1"/>
            <p:nvPr/>
          </p:nvSpPr>
          <p:spPr>
            <a:xfrm>
              <a:off x="0" y="510688"/>
              <a:ext cx="11915337" cy="117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41"/>
                </a:lnSpc>
              </a:pPr>
              <a:r>
                <a:rPr lang="en-US" sz="5725" spc="343">
                  <a:solidFill>
                    <a:srgbClr val="191919"/>
                  </a:solidFill>
                  <a:latin typeface="Aileron Heavy Bold"/>
                </a:rPr>
                <a:t>PERFORMANCES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525026"/>
              <a:ext cx="11915337" cy="815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25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27613" y="1707490"/>
            <a:ext cx="2606093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191919"/>
                </a:solidFill>
                <a:latin typeface="Aileron Heavy"/>
              </a:rPr>
              <a:t>Metrics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5947619"/>
            <a:ext cx="13308098" cy="245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191919"/>
                </a:solidFill>
                <a:latin typeface="Open Sans"/>
              </a:rPr>
              <a:t>The metrics used for the evaluation of performances are: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37C9EF"/>
                </a:solidFill>
                <a:latin typeface="Open Sans Bold"/>
              </a:rPr>
              <a:t>Difference </a:t>
            </a:r>
            <a:r>
              <a:rPr lang="en-US" sz="3500">
                <a:solidFill>
                  <a:srgbClr val="000000"/>
                </a:solidFill>
                <a:latin typeface="Open Sans Bold"/>
              </a:rPr>
              <a:t>=</a:t>
            </a:r>
            <a:r>
              <a:rPr lang="en-US" sz="3500">
                <a:solidFill>
                  <a:srgbClr val="37C9EF"/>
                </a:solidFill>
                <a:latin typeface="Open Sans Bold"/>
              </a:rPr>
              <a:t> MST </a:t>
            </a:r>
            <a:r>
              <a:rPr lang="en-US" sz="3500">
                <a:solidFill>
                  <a:srgbClr val="000000"/>
                </a:solidFill>
                <a:latin typeface="Open Sans Bold"/>
              </a:rPr>
              <a:t>-</a:t>
            </a:r>
            <a:r>
              <a:rPr lang="en-US" sz="3500">
                <a:solidFill>
                  <a:srgbClr val="37C9EF"/>
                </a:solidFill>
                <a:latin typeface="Open Sans Bold"/>
              </a:rPr>
              <a:t> MEStT</a:t>
            </a:r>
          </a:p>
          <a:p>
            <a:pPr marL="755651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37C9EF"/>
                </a:solidFill>
                <a:latin typeface="Open Sans Bold"/>
              </a:rPr>
              <a:t>Ratio </a:t>
            </a:r>
            <a:r>
              <a:rPr lang="en-US" sz="3500">
                <a:solidFill>
                  <a:srgbClr val="000000"/>
                </a:solidFill>
                <a:latin typeface="Open Sans Bold"/>
              </a:rPr>
              <a:t>=</a:t>
            </a:r>
            <a:r>
              <a:rPr lang="en-US" sz="3500">
                <a:solidFill>
                  <a:srgbClr val="37C9EF"/>
                </a:solidFill>
                <a:latin typeface="Open Sans Bold"/>
              </a:rPr>
              <a:t> MEStT </a:t>
            </a:r>
            <a:r>
              <a:rPr lang="en-US" sz="3500">
                <a:solidFill>
                  <a:srgbClr val="000000"/>
                </a:solidFill>
                <a:latin typeface="Open Sans Bold"/>
              </a:rPr>
              <a:t>/</a:t>
            </a:r>
            <a:r>
              <a:rPr lang="en-US" sz="3500">
                <a:solidFill>
                  <a:srgbClr val="37C9EF"/>
                </a:solidFill>
                <a:latin typeface="Open Sans Bold"/>
              </a:rPr>
              <a:t> MST</a:t>
            </a:r>
            <a:r>
              <a:rPr lang="en-US" sz="3500">
                <a:solidFill>
                  <a:srgbClr val="37C9EF"/>
                </a:solidFill>
                <a:latin typeface="Open Sans"/>
              </a:rPr>
              <a:t> </a:t>
            </a:r>
            <a:r>
              <a:rPr lang="en-US" sz="3500">
                <a:solidFill>
                  <a:srgbClr val="000000"/>
                </a:solidFill>
                <a:latin typeface="Open Sans"/>
              </a:rPr>
              <a:t>(a lower ratio represents a better approximization)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067664"/>
            <a:ext cx="17535971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37C9EF"/>
                </a:solidFill>
                <a:latin typeface="Open Sans Bold"/>
              </a:rPr>
              <a:t>MST</a:t>
            </a:r>
            <a:r>
              <a:rPr lang="en-US" sz="3500">
                <a:solidFill>
                  <a:srgbClr val="191919"/>
                </a:solidFill>
                <a:latin typeface="Open Sans"/>
              </a:rPr>
              <a:t> = length of minimum spanning tree (only including the fixed points).</a:t>
            </a:r>
          </a:p>
          <a:p>
            <a:pPr>
              <a:lnSpc>
                <a:spcPts val="4900"/>
              </a:lnSpc>
            </a:pPr>
            <a:r>
              <a:rPr lang="en-US" sz="3500">
                <a:solidFill>
                  <a:srgbClr val="37C9EF"/>
                </a:solidFill>
                <a:latin typeface="Open Sans Bold"/>
              </a:rPr>
              <a:t>MEStT</a:t>
            </a:r>
            <a:r>
              <a:rPr lang="en-US" sz="3500">
                <a:solidFill>
                  <a:srgbClr val="191919"/>
                </a:solidFill>
                <a:latin typeface="Open Sans"/>
              </a:rPr>
              <a:t> = length of optimized minimum spanning tree (including both fixed and Steiner points).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902423" y="5876830"/>
            <a:ext cx="3356877" cy="33814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499947"/>
            <a:ext cx="1028700" cy="2201836"/>
          </a:xfrm>
          <a:prstGeom prst="rect">
            <a:avLst/>
          </a:prstGeom>
          <a:solidFill>
            <a:srgbClr val="86EAE9"/>
          </a:solidFill>
        </p:spPr>
      </p:sp>
      <p:grpSp>
        <p:nvGrpSpPr>
          <p:cNvPr id="3" name="Group 3"/>
          <p:cNvGrpSpPr/>
          <p:nvPr/>
        </p:nvGrpSpPr>
        <p:grpSpPr>
          <a:xfrm>
            <a:off x="1227613" y="352753"/>
            <a:ext cx="8936502" cy="2496225"/>
            <a:chOff x="0" y="0"/>
            <a:chExt cx="11915337" cy="3328300"/>
          </a:xfrm>
        </p:grpSpPr>
        <p:sp>
          <p:nvSpPr>
            <p:cNvPr id="4" name="TextBox 4"/>
            <p:cNvSpPr txBox="1"/>
            <p:nvPr/>
          </p:nvSpPr>
          <p:spPr>
            <a:xfrm>
              <a:off x="0" y="510688"/>
              <a:ext cx="11915337" cy="117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41"/>
                </a:lnSpc>
              </a:pPr>
              <a:r>
                <a:rPr lang="en-US" sz="5725" spc="343">
                  <a:solidFill>
                    <a:srgbClr val="191919"/>
                  </a:solidFill>
                  <a:latin typeface="Aileron Heavy Bold"/>
                </a:rPr>
                <a:t>PERFORMANCES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525026"/>
              <a:ext cx="11915337" cy="815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25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2734260"/>
            <a:ext cx="7461365" cy="5596023"/>
            <a:chOff x="0" y="0"/>
            <a:chExt cx="6156024" cy="461701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56024" cy="4617018"/>
            </a:xfrm>
            <a:custGeom>
              <a:avLst/>
              <a:gdLst/>
              <a:ahLst/>
              <a:cxnLst/>
              <a:rect l="l" t="t" r="r" b="b"/>
              <a:pathLst>
                <a:path w="6156024" h="4617018">
                  <a:moveTo>
                    <a:pt x="0" y="0"/>
                  </a:moveTo>
                  <a:lnTo>
                    <a:pt x="0" y="4617018"/>
                  </a:lnTo>
                  <a:lnTo>
                    <a:pt x="6156024" y="4617018"/>
                  </a:lnTo>
                  <a:lnTo>
                    <a:pt x="6156024" y="0"/>
                  </a:lnTo>
                  <a:lnTo>
                    <a:pt x="0" y="0"/>
                  </a:lnTo>
                  <a:close/>
                  <a:moveTo>
                    <a:pt x="6095064" y="4556058"/>
                  </a:moveTo>
                  <a:lnTo>
                    <a:pt x="59690" y="4556058"/>
                  </a:lnTo>
                  <a:lnTo>
                    <a:pt x="59690" y="59690"/>
                  </a:lnTo>
                  <a:lnTo>
                    <a:pt x="6095064" y="59690"/>
                  </a:lnTo>
                  <a:lnTo>
                    <a:pt x="6095064" y="4556058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933187" y="2701783"/>
            <a:ext cx="7504667" cy="5628500"/>
            <a:chOff x="0" y="0"/>
            <a:chExt cx="6629342" cy="49720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29343" cy="4972007"/>
            </a:xfrm>
            <a:custGeom>
              <a:avLst/>
              <a:gdLst/>
              <a:ahLst/>
              <a:cxnLst/>
              <a:rect l="l" t="t" r="r" b="b"/>
              <a:pathLst>
                <a:path w="6629343" h="4972007">
                  <a:moveTo>
                    <a:pt x="0" y="0"/>
                  </a:moveTo>
                  <a:lnTo>
                    <a:pt x="0" y="4972007"/>
                  </a:lnTo>
                  <a:lnTo>
                    <a:pt x="6629343" y="4972007"/>
                  </a:lnTo>
                  <a:lnTo>
                    <a:pt x="6629343" y="0"/>
                  </a:lnTo>
                  <a:lnTo>
                    <a:pt x="0" y="0"/>
                  </a:lnTo>
                  <a:close/>
                  <a:moveTo>
                    <a:pt x="6568383" y="4911047"/>
                  </a:moveTo>
                  <a:lnTo>
                    <a:pt x="59690" y="4911047"/>
                  </a:lnTo>
                  <a:lnTo>
                    <a:pt x="59690" y="59690"/>
                  </a:lnTo>
                  <a:lnTo>
                    <a:pt x="6568383" y="59690"/>
                  </a:lnTo>
                  <a:lnTo>
                    <a:pt x="6568383" y="4911047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330898" y="5532272"/>
            <a:ext cx="1626204" cy="49192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66694" y="2912756"/>
            <a:ext cx="6985376" cy="5239032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 t="1170" b="1170"/>
          <a:stretch>
            <a:fillRect/>
          </a:stretch>
        </p:blipFill>
        <p:spPr>
          <a:xfrm>
            <a:off x="10164115" y="2912756"/>
            <a:ext cx="7095185" cy="5196792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rcRect l="3418" b="8018"/>
          <a:stretch>
            <a:fillRect/>
          </a:stretch>
        </p:blipFill>
        <p:spPr>
          <a:xfrm>
            <a:off x="6490513" y="8454109"/>
            <a:ext cx="5501684" cy="1524958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4811105" y="352753"/>
            <a:ext cx="1594232" cy="2053461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227613" y="8444584"/>
            <a:ext cx="1286987" cy="679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191919"/>
                </a:solidFill>
                <a:latin typeface="Aileron Heavy"/>
              </a:rPr>
              <a:t>MST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544801" y="8569325"/>
            <a:ext cx="1662126" cy="6565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91919"/>
                </a:solidFill>
                <a:latin typeface="Aileron Heavy"/>
              </a:rPr>
              <a:t>MEStT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7613" y="1759055"/>
            <a:ext cx="4881024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191919"/>
                </a:solidFill>
                <a:latin typeface="Aileron Heavy"/>
              </a:rPr>
              <a:t>Example (n = 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499947"/>
            <a:ext cx="1028700" cy="2201836"/>
          </a:xfrm>
          <a:prstGeom prst="rect">
            <a:avLst/>
          </a:prstGeom>
          <a:solidFill>
            <a:srgbClr val="86EAE9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9998" r="23555"/>
          <a:stretch>
            <a:fillRect/>
          </a:stretch>
        </p:blipFill>
        <p:spPr>
          <a:xfrm>
            <a:off x="9819377" y="2664982"/>
            <a:ext cx="7673086" cy="6078251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227613" y="352753"/>
            <a:ext cx="7676142" cy="2496225"/>
            <a:chOff x="0" y="0"/>
            <a:chExt cx="10234856" cy="3328300"/>
          </a:xfrm>
        </p:grpSpPr>
        <p:sp>
          <p:nvSpPr>
            <p:cNvPr id="5" name="TextBox 5"/>
            <p:cNvSpPr txBox="1"/>
            <p:nvPr/>
          </p:nvSpPr>
          <p:spPr>
            <a:xfrm>
              <a:off x="0" y="510688"/>
              <a:ext cx="10234856" cy="117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41"/>
                </a:lnSpc>
              </a:pPr>
              <a:r>
                <a:rPr lang="en-US" sz="5725" spc="343">
                  <a:solidFill>
                    <a:srgbClr val="191919"/>
                  </a:solidFill>
                  <a:latin typeface="Aileron Heavy Bold"/>
                </a:rPr>
                <a:t>STEINER PROBLEM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525026"/>
              <a:ext cx="10234856" cy="815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25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227613" y="4546533"/>
            <a:ext cx="8201239" cy="1989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9"/>
              </a:lnSpc>
            </a:pPr>
            <a:r>
              <a:rPr lang="en-US" sz="3799">
                <a:solidFill>
                  <a:srgbClr val="191919"/>
                </a:solidFill>
                <a:latin typeface="Aileron Regular"/>
              </a:rPr>
              <a:t>A </a:t>
            </a:r>
            <a:r>
              <a:rPr lang="en-US" sz="3799">
                <a:solidFill>
                  <a:srgbClr val="37C9EF"/>
                </a:solidFill>
                <a:latin typeface="Aileron Regular Bold"/>
              </a:rPr>
              <a:t>tree </a:t>
            </a:r>
            <a:r>
              <a:rPr lang="en-US" sz="3799">
                <a:solidFill>
                  <a:srgbClr val="191919"/>
                </a:solidFill>
                <a:latin typeface="Aileron Regular"/>
              </a:rPr>
              <a:t>is a non oriented graph, in which every couple of vertices are connected by one and only one path.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49595" y="1696472"/>
            <a:ext cx="4100364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191919"/>
                </a:solidFill>
                <a:latin typeface="Aileron Heavy"/>
              </a:rPr>
              <a:t>What is a tree?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914702" y="1972198"/>
            <a:ext cx="2607278" cy="156762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499947"/>
            <a:ext cx="1028700" cy="2201836"/>
          </a:xfrm>
          <a:prstGeom prst="rect">
            <a:avLst/>
          </a:prstGeom>
          <a:solidFill>
            <a:srgbClr val="86EAE9"/>
          </a:solidFill>
        </p:spPr>
      </p:sp>
      <p:grpSp>
        <p:nvGrpSpPr>
          <p:cNvPr id="3" name="Group 3"/>
          <p:cNvGrpSpPr/>
          <p:nvPr/>
        </p:nvGrpSpPr>
        <p:grpSpPr>
          <a:xfrm>
            <a:off x="1227613" y="352753"/>
            <a:ext cx="8936502" cy="2496225"/>
            <a:chOff x="0" y="0"/>
            <a:chExt cx="11915337" cy="3328300"/>
          </a:xfrm>
        </p:grpSpPr>
        <p:sp>
          <p:nvSpPr>
            <p:cNvPr id="4" name="TextBox 4"/>
            <p:cNvSpPr txBox="1"/>
            <p:nvPr/>
          </p:nvSpPr>
          <p:spPr>
            <a:xfrm>
              <a:off x="0" y="510688"/>
              <a:ext cx="11915337" cy="117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41"/>
                </a:lnSpc>
              </a:pPr>
              <a:r>
                <a:rPr lang="en-US" sz="5725" spc="343">
                  <a:solidFill>
                    <a:srgbClr val="191919"/>
                  </a:solidFill>
                  <a:latin typeface="Aileron Heavy Bold"/>
                </a:rPr>
                <a:t>PERFORMANCES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525026"/>
              <a:ext cx="11915337" cy="815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25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2734260"/>
            <a:ext cx="7461365" cy="5596023"/>
            <a:chOff x="0" y="0"/>
            <a:chExt cx="6156024" cy="461701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56024" cy="4617018"/>
            </a:xfrm>
            <a:custGeom>
              <a:avLst/>
              <a:gdLst/>
              <a:ahLst/>
              <a:cxnLst/>
              <a:rect l="l" t="t" r="r" b="b"/>
              <a:pathLst>
                <a:path w="6156024" h="4617018">
                  <a:moveTo>
                    <a:pt x="0" y="0"/>
                  </a:moveTo>
                  <a:lnTo>
                    <a:pt x="0" y="4617018"/>
                  </a:lnTo>
                  <a:lnTo>
                    <a:pt x="6156024" y="4617018"/>
                  </a:lnTo>
                  <a:lnTo>
                    <a:pt x="6156024" y="0"/>
                  </a:lnTo>
                  <a:lnTo>
                    <a:pt x="0" y="0"/>
                  </a:lnTo>
                  <a:close/>
                  <a:moveTo>
                    <a:pt x="6095064" y="4556058"/>
                  </a:moveTo>
                  <a:lnTo>
                    <a:pt x="59690" y="4556058"/>
                  </a:lnTo>
                  <a:lnTo>
                    <a:pt x="59690" y="59690"/>
                  </a:lnTo>
                  <a:lnTo>
                    <a:pt x="6095064" y="59690"/>
                  </a:lnTo>
                  <a:lnTo>
                    <a:pt x="6095064" y="4556058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990913" y="2673002"/>
            <a:ext cx="7624720" cy="5718540"/>
            <a:chOff x="0" y="0"/>
            <a:chExt cx="6629342" cy="49720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29343" cy="4972007"/>
            </a:xfrm>
            <a:custGeom>
              <a:avLst/>
              <a:gdLst/>
              <a:ahLst/>
              <a:cxnLst/>
              <a:rect l="l" t="t" r="r" b="b"/>
              <a:pathLst>
                <a:path w="6629343" h="4972007">
                  <a:moveTo>
                    <a:pt x="0" y="0"/>
                  </a:moveTo>
                  <a:lnTo>
                    <a:pt x="0" y="4972007"/>
                  </a:lnTo>
                  <a:lnTo>
                    <a:pt x="6629343" y="4972007"/>
                  </a:lnTo>
                  <a:lnTo>
                    <a:pt x="6629343" y="0"/>
                  </a:lnTo>
                  <a:lnTo>
                    <a:pt x="0" y="0"/>
                  </a:lnTo>
                  <a:close/>
                  <a:moveTo>
                    <a:pt x="6568383" y="4911047"/>
                  </a:moveTo>
                  <a:lnTo>
                    <a:pt x="59690" y="4911047"/>
                  </a:lnTo>
                  <a:lnTo>
                    <a:pt x="59690" y="59690"/>
                  </a:lnTo>
                  <a:lnTo>
                    <a:pt x="6568383" y="59690"/>
                  </a:lnTo>
                  <a:lnTo>
                    <a:pt x="6568383" y="4911047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351601" y="8452800"/>
            <a:ext cx="5584798" cy="1611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330898" y="5532272"/>
            <a:ext cx="1626204" cy="49192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50039" y="2900265"/>
            <a:ext cx="7018686" cy="526401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rcRect r="502"/>
          <a:stretch>
            <a:fillRect/>
          </a:stretch>
        </p:blipFill>
        <p:spPr>
          <a:xfrm>
            <a:off x="10215857" y="2848978"/>
            <a:ext cx="7174832" cy="5408275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227613" y="8444584"/>
            <a:ext cx="1456638" cy="679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191919"/>
                </a:solidFill>
                <a:latin typeface="Aileron Heavy"/>
              </a:rPr>
              <a:t>MST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316201" y="8569325"/>
            <a:ext cx="1890726" cy="6565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91919"/>
                </a:solidFill>
                <a:latin typeface="Aileron Heavy"/>
              </a:rPr>
              <a:t>MEStT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4055508" y="566278"/>
            <a:ext cx="1548241" cy="1634419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227613" y="1759055"/>
            <a:ext cx="4881024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191919"/>
                </a:solidFill>
                <a:latin typeface="Aileron Heavy"/>
              </a:rPr>
              <a:t>Example (n = 4)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499947"/>
            <a:ext cx="1028700" cy="2201836"/>
          </a:xfrm>
          <a:prstGeom prst="rect">
            <a:avLst/>
          </a:prstGeom>
          <a:solidFill>
            <a:srgbClr val="86EAE9"/>
          </a:solidFill>
        </p:spPr>
      </p:sp>
      <p:grpSp>
        <p:nvGrpSpPr>
          <p:cNvPr id="3" name="Group 3"/>
          <p:cNvGrpSpPr/>
          <p:nvPr/>
        </p:nvGrpSpPr>
        <p:grpSpPr>
          <a:xfrm>
            <a:off x="1227613" y="352753"/>
            <a:ext cx="8936502" cy="2496225"/>
            <a:chOff x="0" y="0"/>
            <a:chExt cx="11915337" cy="3328300"/>
          </a:xfrm>
        </p:grpSpPr>
        <p:sp>
          <p:nvSpPr>
            <p:cNvPr id="4" name="TextBox 4"/>
            <p:cNvSpPr txBox="1"/>
            <p:nvPr/>
          </p:nvSpPr>
          <p:spPr>
            <a:xfrm>
              <a:off x="0" y="510688"/>
              <a:ext cx="11915337" cy="117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41"/>
                </a:lnSpc>
              </a:pPr>
              <a:r>
                <a:rPr lang="en-US" sz="5725" spc="343">
                  <a:solidFill>
                    <a:srgbClr val="191919"/>
                  </a:solidFill>
                  <a:latin typeface="Aileron Heavy Bold"/>
                </a:rPr>
                <a:t>PERFORMANCES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525026"/>
              <a:ext cx="11915337" cy="815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25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2734260"/>
            <a:ext cx="7461365" cy="5596023"/>
            <a:chOff x="0" y="0"/>
            <a:chExt cx="6156024" cy="461701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56024" cy="4617018"/>
            </a:xfrm>
            <a:custGeom>
              <a:avLst/>
              <a:gdLst/>
              <a:ahLst/>
              <a:cxnLst/>
              <a:rect l="l" t="t" r="r" b="b"/>
              <a:pathLst>
                <a:path w="6156024" h="4617018">
                  <a:moveTo>
                    <a:pt x="0" y="0"/>
                  </a:moveTo>
                  <a:lnTo>
                    <a:pt x="0" y="4617018"/>
                  </a:lnTo>
                  <a:lnTo>
                    <a:pt x="6156024" y="4617018"/>
                  </a:lnTo>
                  <a:lnTo>
                    <a:pt x="6156024" y="0"/>
                  </a:lnTo>
                  <a:lnTo>
                    <a:pt x="0" y="0"/>
                  </a:lnTo>
                  <a:close/>
                  <a:moveTo>
                    <a:pt x="6095064" y="4556058"/>
                  </a:moveTo>
                  <a:lnTo>
                    <a:pt x="59690" y="4556058"/>
                  </a:lnTo>
                  <a:lnTo>
                    <a:pt x="59690" y="59690"/>
                  </a:lnTo>
                  <a:lnTo>
                    <a:pt x="6095064" y="59690"/>
                  </a:lnTo>
                  <a:lnTo>
                    <a:pt x="6095064" y="4556058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957102" y="2611744"/>
            <a:ext cx="7591803" cy="5718540"/>
            <a:chOff x="0" y="0"/>
            <a:chExt cx="6600723" cy="49720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00723" cy="4972007"/>
            </a:xfrm>
            <a:custGeom>
              <a:avLst/>
              <a:gdLst/>
              <a:ahLst/>
              <a:cxnLst/>
              <a:rect l="l" t="t" r="r" b="b"/>
              <a:pathLst>
                <a:path w="6600723" h="4972007">
                  <a:moveTo>
                    <a:pt x="0" y="0"/>
                  </a:moveTo>
                  <a:lnTo>
                    <a:pt x="0" y="4972007"/>
                  </a:lnTo>
                  <a:lnTo>
                    <a:pt x="6600723" y="4972007"/>
                  </a:lnTo>
                  <a:lnTo>
                    <a:pt x="6600723" y="0"/>
                  </a:lnTo>
                  <a:lnTo>
                    <a:pt x="0" y="0"/>
                  </a:lnTo>
                  <a:close/>
                  <a:moveTo>
                    <a:pt x="6539763" y="4911047"/>
                  </a:moveTo>
                  <a:lnTo>
                    <a:pt x="59690" y="4911047"/>
                  </a:lnTo>
                  <a:lnTo>
                    <a:pt x="59690" y="59690"/>
                  </a:lnTo>
                  <a:lnTo>
                    <a:pt x="6539763" y="59690"/>
                  </a:lnTo>
                  <a:lnTo>
                    <a:pt x="6539763" y="4911047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330898" y="5532272"/>
            <a:ext cx="1626204" cy="49192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27613" y="2868540"/>
            <a:ext cx="7103285" cy="532746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167322" y="2781753"/>
            <a:ext cx="7171363" cy="5378522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411683" y="8429036"/>
            <a:ext cx="5464635" cy="1658527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227613" y="1759055"/>
            <a:ext cx="4752112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191919"/>
                </a:solidFill>
                <a:latin typeface="Aileron Heavy"/>
              </a:rPr>
              <a:t>Example (n = 6)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27613" y="8444584"/>
            <a:ext cx="1286987" cy="679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191919"/>
                </a:solidFill>
                <a:latin typeface="Aileron Heavy"/>
              </a:rPr>
              <a:t>MST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240001" y="8569325"/>
            <a:ext cx="1966926" cy="6565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 err="1">
                <a:solidFill>
                  <a:srgbClr val="191919"/>
                </a:solidFill>
                <a:latin typeface="Aileron Heavy"/>
              </a:rPr>
              <a:t>MEStT</a:t>
            </a:r>
            <a:endParaRPr lang="en-US" sz="4000" dirty="0">
              <a:solidFill>
                <a:srgbClr val="191919"/>
              </a:solidFill>
              <a:latin typeface="Aileron Heavy"/>
            </a:endParaRP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4055508" y="566278"/>
            <a:ext cx="1548241" cy="163441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499947"/>
            <a:ext cx="1028700" cy="2201836"/>
          </a:xfrm>
          <a:prstGeom prst="rect">
            <a:avLst/>
          </a:prstGeom>
          <a:solidFill>
            <a:srgbClr val="86EAE9"/>
          </a:solidFill>
        </p:spPr>
      </p:sp>
      <p:grpSp>
        <p:nvGrpSpPr>
          <p:cNvPr id="3" name="Group 3"/>
          <p:cNvGrpSpPr/>
          <p:nvPr/>
        </p:nvGrpSpPr>
        <p:grpSpPr>
          <a:xfrm>
            <a:off x="1227613" y="352753"/>
            <a:ext cx="8936502" cy="2496225"/>
            <a:chOff x="0" y="0"/>
            <a:chExt cx="11915337" cy="3328300"/>
          </a:xfrm>
        </p:grpSpPr>
        <p:sp>
          <p:nvSpPr>
            <p:cNvPr id="4" name="TextBox 4"/>
            <p:cNvSpPr txBox="1"/>
            <p:nvPr/>
          </p:nvSpPr>
          <p:spPr>
            <a:xfrm>
              <a:off x="0" y="510688"/>
              <a:ext cx="11915337" cy="117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41"/>
                </a:lnSpc>
              </a:pPr>
              <a:r>
                <a:rPr lang="en-US" sz="5725" spc="343">
                  <a:solidFill>
                    <a:srgbClr val="191919"/>
                  </a:solidFill>
                  <a:latin typeface="Aileron Heavy Bold"/>
                </a:rPr>
                <a:t>PERFORMANCES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525026"/>
              <a:ext cx="11915337" cy="815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25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2734260"/>
            <a:ext cx="7461365" cy="5718540"/>
            <a:chOff x="0" y="0"/>
            <a:chExt cx="6156024" cy="471810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56024" cy="4718101"/>
            </a:xfrm>
            <a:custGeom>
              <a:avLst/>
              <a:gdLst/>
              <a:ahLst/>
              <a:cxnLst/>
              <a:rect l="l" t="t" r="r" b="b"/>
              <a:pathLst>
                <a:path w="6156024" h="4718101">
                  <a:moveTo>
                    <a:pt x="0" y="0"/>
                  </a:moveTo>
                  <a:lnTo>
                    <a:pt x="0" y="4718101"/>
                  </a:lnTo>
                  <a:lnTo>
                    <a:pt x="6156024" y="4718101"/>
                  </a:lnTo>
                  <a:lnTo>
                    <a:pt x="6156024" y="0"/>
                  </a:lnTo>
                  <a:lnTo>
                    <a:pt x="0" y="0"/>
                  </a:lnTo>
                  <a:close/>
                  <a:moveTo>
                    <a:pt x="6095064" y="4657141"/>
                  </a:moveTo>
                  <a:lnTo>
                    <a:pt x="59690" y="4657141"/>
                  </a:lnTo>
                  <a:lnTo>
                    <a:pt x="59690" y="59690"/>
                  </a:lnTo>
                  <a:lnTo>
                    <a:pt x="6095064" y="59690"/>
                  </a:lnTo>
                  <a:lnTo>
                    <a:pt x="6095064" y="4657141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976490" y="2734260"/>
            <a:ext cx="7624720" cy="5718540"/>
            <a:chOff x="0" y="0"/>
            <a:chExt cx="6629342" cy="49720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29343" cy="4972007"/>
            </a:xfrm>
            <a:custGeom>
              <a:avLst/>
              <a:gdLst/>
              <a:ahLst/>
              <a:cxnLst/>
              <a:rect l="l" t="t" r="r" b="b"/>
              <a:pathLst>
                <a:path w="6629343" h="4972007">
                  <a:moveTo>
                    <a:pt x="0" y="0"/>
                  </a:moveTo>
                  <a:lnTo>
                    <a:pt x="0" y="4972007"/>
                  </a:lnTo>
                  <a:lnTo>
                    <a:pt x="6629343" y="4972007"/>
                  </a:lnTo>
                  <a:lnTo>
                    <a:pt x="6629343" y="0"/>
                  </a:lnTo>
                  <a:lnTo>
                    <a:pt x="0" y="0"/>
                  </a:lnTo>
                  <a:close/>
                  <a:moveTo>
                    <a:pt x="6568383" y="4911047"/>
                  </a:moveTo>
                  <a:lnTo>
                    <a:pt x="59690" y="4911047"/>
                  </a:lnTo>
                  <a:lnTo>
                    <a:pt x="59690" y="59690"/>
                  </a:lnTo>
                  <a:lnTo>
                    <a:pt x="6568383" y="59690"/>
                  </a:lnTo>
                  <a:lnTo>
                    <a:pt x="6568383" y="4911047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330898" y="5532272"/>
            <a:ext cx="1626204" cy="49192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 t="11019"/>
          <a:stretch>
            <a:fillRect/>
          </a:stretch>
        </p:blipFill>
        <p:spPr>
          <a:xfrm>
            <a:off x="6553223" y="8520784"/>
            <a:ext cx="5181554" cy="155514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77866" y="2907393"/>
            <a:ext cx="7163033" cy="537227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164115" y="2848978"/>
            <a:ext cx="7237571" cy="5428178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227613" y="1759055"/>
            <a:ext cx="5123988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191919"/>
                </a:solidFill>
                <a:latin typeface="Aileron Heavy"/>
              </a:rPr>
              <a:t>Example (n = 10)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27613" y="8444584"/>
            <a:ext cx="1134587" cy="6565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191919"/>
                </a:solidFill>
                <a:latin typeface="Aileron Heavy"/>
              </a:rPr>
              <a:t>MST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240001" y="8569325"/>
            <a:ext cx="1966926" cy="6565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 err="1">
                <a:solidFill>
                  <a:srgbClr val="191919"/>
                </a:solidFill>
                <a:latin typeface="Aileron Heavy"/>
              </a:rPr>
              <a:t>MEStT</a:t>
            </a:r>
            <a:endParaRPr lang="en-US" sz="4000" dirty="0">
              <a:solidFill>
                <a:srgbClr val="191919"/>
              </a:solidFill>
              <a:latin typeface="Aileron Heavy"/>
            </a:endParaRP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4055508" y="566278"/>
            <a:ext cx="1548241" cy="163441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499947"/>
            <a:ext cx="1028700" cy="2201836"/>
          </a:xfrm>
          <a:prstGeom prst="rect">
            <a:avLst/>
          </a:prstGeom>
          <a:solidFill>
            <a:srgbClr val="86EAE9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2471045"/>
            <a:ext cx="7115068" cy="482808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790980" y="1028700"/>
            <a:ext cx="9073117" cy="6270427"/>
          </a:xfrm>
          <a:prstGeom prst="rect">
            <a:avLst/>
          </a:prstGeom>
        </p:spPr>
      </p:pic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564828" y="7529865"/>
          <a:ext cx="17231384" cy="2581275"/>
        </p:xfrm>
        <a:graphic>
          <a:graphicData uri="http://schemas.openxmlformats.org/drawingml/2006/table">
            <a:tbl>
              <a:tblPr/>
              <a:tblGrid>
                <a:gridCol w="1872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2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2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26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26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326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860425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A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ileron Heavy Bold"/>
                        </a:rPr>
                        <a:t>n = 3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EA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ileron Heavy Bold"/>
                        </a:rPr>
                        <a:t>n = 4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EA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ileron Heavy Bold"/>
                        </a:rPr>
                        <a:t>n = 5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EA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ileron Heavy Bold"/>
                        </a:rPr>
                        <a:t>n = 6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EA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ileron Heavy Bold"/>
                        </a:rPr>
                        <a:t>n = 7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EA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ileron Heavy Bold"/>
                        </a:rPr>
                        <a:t>n = 8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EA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ileron Heavy Bold"/>
                        </a:rPr>
                        <a:t>n = 9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EA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ileron Heavy Bold"/>
                        </a:rPr>
                        <a:t>n = 10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EA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ileron Heavy Bold"/>
                        </a:rPr>
                        <a:t>n = 15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EA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ileron Heavy Bold"/>
                        </a:rPr>
                        <a:t>n = 20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42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ileron Heavy"/>
                        </a:rPr>
                        <a:t>Ratio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1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ileron Regular"/>
                        </a:rPr>
                        <a:t>0.9799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ileron Regular"/>
                        </a:rPr>
                        <a:t>0.9739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ileron Regular"/>
                        </a:rPr>
                        <a:t>0.9706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ileron Regular"/>
                        </a:rPr>
                        <a:t>0.9758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ileron Regular"/>
                        </a:rPr>
                        <a:t>0.9724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ileron Regular"/>
                        </a:rPr>
                        <a:t>0.9716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ileron Regular"/>
                        </a:rPr>
                        <a:t>0.9734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ileron Regular"/>
                        </a:rPr>
                        <a:t>0.9734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ileron Regular"/>
                        </a:rPr>
                        <a:t>0.9816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ileron Regular"/>
                        </a:rPr>
                        <a:t>0.9838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042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ileron Heavy"/>
                        </a:rPr>
                        <a:t>Time (s)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14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ileron Regular"/>
                        </a:rPr>
                        <a:t>0.46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ileron Regular"/>
                        </a:rPr>
                        <a:t>0.59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ileron Regular"/>
                        </a:rPr>
                        <a:t>0.85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ileron Regular"/>
                        </a:rPr>
                        <a:t>1.21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ileron Regular"/>
                        </a:rPr>
                        <a:t>1.73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ileron Regular"/>
                        </a:rPr>
                        <a:t>2.40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ileron Regular"/>
                        </a:rPr>
                        <a:t>3.28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ileron Regular"/>
                        </a:rPr>
                        <a:t>4.43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ileron Regular"/>
                        </a:rPr>
                        <a:t>14.26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ileron Regular"/>
                        </a:rPr>
                        <a:t>33.77</a:t>
                      </a:r>
                      <a:endParaRPr lang="en-US" sz="1100"/>
                    </a:p>
                  </a:txBody>
                  <a:tcPr>
                    <a:lnL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Group 6"/>
          <p:cNvGrpSpPr/>
          <p:nvPr/>
        </p:nvGrpSpPr>
        <p:grpSpPr>
          <a:xfrm>
            <a:off x="1227613" y="352753"/>
            <a:ext cx="8936502" cy="2496225"/>
            <a:chOff x="0" y="0"/>
            <a:chExt cx="11915337" cy="3328300"/>
          </a:xfrm>
        </p:grpSpPr>
        <p:sp>
          <p:nvSpPr>
            <p:cNvPr id="7" name="TextBox 7"/>
            <p:cNvSpPr txBox="1"/>
            <p:nvPr/>
          </p:nvSpPr>
          <p:spPr>
            <a:xfrm>
              <a:off x="0" y="510688"/>
              <a:ext cx="11915337" cy="117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41"/>
                </a:lnSpc>
              </a:pPr>
              <a:r>
                <a:rPr lang="en-US" sz="5725" spc="343">
                  <a:solidFill>
                    <a:srgbClr val="191919"/>
                  </a:solidFill>
                  <a:latin typeface="Aileron Heavy Bold"/>
                </a:rPr>
                <a:t>PERFORMANCES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525026"/>
              <a:ext cx="11915337" cy="815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25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227613" y="1592390"/>
            <a:ext cx="2810476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191919"/>
                </a:solidFill>
                <a:latin typeface="Aileron Heavy"/>
              </a:rPr>
              <a:t>Statistics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50094" y="2547557"/>
            <a:ext cx="1177189" cy="4740609"/>
            <a:chOff x="0" y="0"/>
            <a:chExt cx="3168278" cy="127588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68279" cy="12758843"/>
            </a:xfrm>
            <a:custGeom>
              <a:avLst/>
              <a:gdLst/>
              <a:ahLst/>
              <a:cxnLst/>
              <a:rect l="l" t="t" r="r" b="b"/>
              <a:pathLst>
                <a:path w="3168279" h="12758843">
                  <a:moveTo>
                    <a:pt x="3043818" y="12758843"/>
                  </a:moveTo>
                  <a:lnTo>
                    <a:pt x="124460" y="12758843"/>
                  </a:lnTo>
                  <a:cubicBezTo>
                    <a:pt x="55880" y="12758843"/>
                    <a:pt x="0" y="12702963"/>
                    <a:pt x="0" y="1263438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43818" y="0"/>
                  </a:lnTo>
                  <a:cubicBezTo>
                    <a:pt x="3112399" y="0"/>
                    <a:pt x="3168279" y="55880"/>
                    <a:pt x="3168279" y="124460"/>
                  </a:cubicBezTo>
                  <a:lnTo>
                    <a:pt x="3168279" y="12634383"/>
                  </a:lnTo>
                  <a:cubicBezTo>
                    <a:pt x="3168279" y="12702963"/>
                    <a:pt x="3112399" y="12758843"/>
                    <a:pt x="3043818" y="12758843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695827" y="2547557"/>
            <a:ext cx="1177189" cy="4740609"/>
            <a:chOff x="0" y="0"/>
            <a:chExt cx="3168278" cy="1275884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168279" cy="12758843"/>
            </a:xfrm>
            <a:custGeom>
              <a:avLst/>
              <a:gdLst/>
              <a:ahLst/>
              <a:cxnLst/>
              <a:rect l="l" t="t" r="r" b="b"/>
              <a:pathLst>
                <a:path w="3168279" h="12758843">
                  <a:moveTo>
                    <a:pt x="3043818" y="12758843"/>
                  </a:moveTo>
                  <a:lnTo>
                    <a:pt x="124460" y="12758843"/>
                  </a:lnTo>
                  <a:cubicBezTo>
                    <a:pt x="55880" y="12758843"/>
                    <a:pt x="0" y="12702963"/>
                    <a:pt x="0" y="1263438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43818" y="0"/>
                  </a:lnTo>
                  <a:cubicBezTo>
                    <a:pt x="3112399" y="0"/>
                    <a:pt x="3168279" y="55880"/>
                    <a:pt x="3168279" y="124460"/>
                  </a:cubicBezTo>
                  <a:lnTo>
                    <a:pt x="3168279" y="12634383"/>
                  </a:lnTo>
                  <a:cubicBezTo>
                    <a:pt x="3168279" y="12702963"/>
                    <a:pt x="3112399" y="12758843"/>
                    <a:pt x="3043818" y="12758843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288476" y="2514332"/>
            <a:ext cx="1177189" cy="4740609"/>
            <a:chOff x="0" y="0"/>
            <a:chExt cx="3168278" cy="1275884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168279" cy="12758843"/>
            </a:xfrm>
            <a:custGeom>
              <a:avLst/>
              <a:gdLst/>
              <a:ahLst/>
              <a:cxnLst/>
              <a:rect l="l" t="t" r="r" b="b"/>
              <a:pathLst>
                <a:path w="3168279" h="12758843">
                  <a:moveTo>
                    <a:pt x="3043818" y="12758843"/>
                  </a:moveTo>
                  <a:lnTo>
                    <a:pt x="124460" y="12758843"/>
                  </a:lnTo>
                  <a:cubicBezTo>
                    <a:pt x="55880" y="12758843"/>
                    <a:pt x="0" y="12702963"/>
                    <a:pt x="0" y="1263438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43818" y="0"/>
                  </a:lnTo>
                  <a:cubicBezTo>
                    <a:pt x="3112399" y="0"/>
                    <a:pt x="3168279" y="55880"/>
                    <a:pt x="3168279" y="124460"/>
                  </a:cubicBezTo>
                  <a:lnTo>
                    <a:pt x="3168279" y="12634383"/>
                  </a:lnTo>
                  <a:cubicBezTo>
                    <a:pt x="3168279" y="12702963"/>
                    <a:pt x="3112399" y="12758843"/>
                    <a:pt x="3043818" y="12758843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5524781" y="4467187"/>
            <a:ext cx="8124187" cy="906868"/>
            <a:chOff x="0" y="0"/>
            <a:chExt cx="21865381" cy="24407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865382" cy="2440740"/>
            </a:xfrm>
            <a:custGeom>
              <a:avLst/>
              <a:gdLst/>
              <a:ahLst/>
              <a:cxnLst/>
              <a:rect l="l" t="t" r="r" b="b"/>
              <a:pathLst>
                <a:path w="21865382" h="2440740">
                  <a:moveTo>
                    <a:pt x="21740921" y="2440740"/>
                  </a:moveTo>
                  <a:lnTo>
                    <a:pt x="124460" y="2440740"/>
                  </a:lnTo>
                  <a:cubicBezTo>
                    <a:pt x="55880" y="2440740"/>
                    <a:pt x="0" y="2384859"/>
                    <a:pt x="0" y="23162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740921" y="0"/>
                  </a:lnTo>
                  <a:cubicBezTo>
                    <a:pt x="21809501" y="0"/>
                    <a:pt x="21865382" y="55880"/>
                    <a:pt x="21865382" y="124460"/>
                  </a:cubicBezTo>
                  <a:lnTo>
                    <a:pt x="21865382" y="2316280"/>
                  </a:lnTo>
                  <a:cubicBezTo>
                    <a:pt x="21865382" y="2384860"/>
                    <a:pt x="21809501" y="2440740"/>
                    <a:pt x="21740921" y="244074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6173751" y="4472707"/>
            <a:ext cx="5699265" cy="901349"/>
            <a:chOff x="0" y="0"/>
            <a:chExt cx="15338964" cy="242588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338965" cy="2425884"/>
            </a:xfrm>
            <a:custGeom>
              <a:avLst/>
              <a:gdLst/>
              <a:ahLst/>
              <a:cxnLst/>
              <a:rect l="l" t="t" r="r" b="b"/>
              <a:pathLst>
                <a:path w="15338965" h="2425884">
                  <a:moveTo>
                    <a:pt x="15214504" y="2425884"/>
                  </a:moveTo>
                  <a:lnTo>
                    <a:pt x="124460" y="2425884"/>
                  </a:lnTo>
                  <a:cubicBezTo>
                    <a:pt x="55880" y="2425884"/>
                    <a:pt x="0" y="2370004"/>
                    <a:pt x="0" y="230142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214504" y="0"/>
                  </a:lnTo>
                  <a:cubicBezTo>
                    <a:pt x="15283084" y="0"/>
                    <a:pt x="15338965" y="55880"/>
                    <a:pt x="15338965" y="124460"/>
                  </a:cubicBezTo>
                  <a:lnTo>
                    <a:pt x="15338965" y="2301424"/>
                  </a:lnTo>
                  <a:cubicBezTo>
                    <a:pt x="15338965" y="2370004"/>
                    <a:pt x="15283084" y="2425884"/>
                    <a:pt x="15214504" y="2425884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6999050" y="4619534"/>
            <a:ext cx="3765765" cy="569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15"/>
              </a:lnSpc>
              <a:spcBef>
                <a:spcPct val="0"/>
              </a:spcBef>
            </a:pPr>
            <a:r>
              <a:rPr lang="en-US" sz="3500" spc="136">
                <a:solidFill>
                  <a:srgbClr val="FFFFFF"/>
                </a:solidFill>
                <a:latin typeface="Aileron Regular Bold"/>
              </a:rPr>
              <a:t>OBSERVATIONS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4357715" y="4404729"/>
            <a:ext cx="1167065" cy="959815"/>
            <a:chOff x="0" y="0"/>
            <a:chExt cx="3141031" cy="258324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141031" cy="2583240"/>
            </a:xfrm>
            <a:custGeom>
              <a:avLst/>
              <a:gdLst/>
              <a:ahLst/>
              <a:cxnLst/>
              <a:rect l="l" t="t" r="r" b="b"/>
              <a:pathLst>
                <a:path w="3141031" h="2583240">
                  <a:moveTo>
                    <a:pt x="3016571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16571" y="0"/>
                  </a:lnTo>
                  <a:cubicBezTo>
                    <a:pt x="3085151" y="0"/>
                    <a:pt x="3141031" y="55880"/>
                    <a:pt x="3141031" y="124460"/>
                  </a:cubicBezTo>
                  <a:lnTo>
                    <a:pt x="3141031" y="2458780"/>
                  </a:lnTo>
                  <a:cubicBezTo>
                    <a:pt x="3141031" y="2527360"/>
                    <a:pt x="3085151" y="2583240"/>
                    <a:pt x="3016571" y="258324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6150094" y="6328351"/>
            <a:ext cx="5722922" cy="959815"/>
            <a:chOff x="0" y="0"/>
            <a:chExt cx="15402634" cy="258324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5402633" cy="2583240"/>
            </a:xfrm>
            <a:custGeom>
              <a:avLst/>
              <a:gdLst/>
              <a:ahLst/>
              <a:cxnLst/>
              <a:rect l="l" t="t" r="r" b="b"/>
              <a:pathLst>
                <a:path w="15402633" h="2583240">
                  <a:moveTo>
                    <a:pt x="15278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278174" y="0"/>
                  </a:lnTo>
                  <a:cubicBezTo>
                    <a:pt x="15346753" y="0"/>
                    <a:pt x="15402633" y="55880"/>
                    <a:pt x="15402633" y="124460"/>
                  </a:cubicBezTo>
                  <a:lnTo>
                    <a:pt x="15402633" y="2458780"/>
                  </a:lnTo>
                  <a:cubicBezTo>
                    <a:pt x="15402633" y="2527360"/>
                    <a:pt x="15346753" y="2583240"/>
                    <a:pt x="15278174" y="258324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6150094" y="2527352"/>
            <a:ext cx="5722922" cy="980020"/>
            <a:chOff x="0" y="0"/>
            <a:chExt cx="15402634" cy="263761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402633" cy="2637619"/>
            </a:xfrm>
            <a:custGeom>
              <a:avLst/>
              <a:gdLst/>
              <a:ahLst/>
              <a:cxnLst/>
              <a:rect l="l" t="t" r="r" b="b"/>
              <a:pathLst>
                <a:path w="15402633" h="2637619">
                  <a:moveTo>
                    <a:pt x="15278173" y="2637619"/>
                  </a:moveTo>
                  <a:lnTo>
                    <a:pt x="124460" y="2637619"/>
                  </a:lnTo>
                  <a:cubicBezTo>
                    <a:pt x="55880" y="2637619"/>
                    <a:pt x="0" y="2581739"/>
                    <a:pt x="0" y="251315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278174" y="0"/>
                  </a:lnTo>
                  <a:cubicBezTo>
                    <a:pt x="15346753" y="0"/>
                    <a:pt x="15402633" y="55880"/>
                    <a:pt x="15402633" y="124460"/>
                  </a:cubicBezTo>
                  <a:lnTo>
                    <a:pt x="15402633" y="2513159"/>
                  </a:lnTo>
                  <a:cubicBezTo>
                    <a:pt x="15402633" y="2581739"/>
                    <a:pt x="15346753" y="2637619"/>
                    <a:pt x="15278174" y="2637619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2481902" y="4404729"/>
            <a:ext cx="1167065" cy="959815"/>
            <a:chOff x="0" y="0"/>
            <a:chExt cx="3141031" cy="258324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41031" cy="2583240"/>
            </a:xfrm>
            <a:custGeom>
              <a:avLst/>
              <a:gdLst/>
              <a:ahLst/>
              <a:cxnLst/>
              <a:rect l="l" t="t" r="r" b="b"/>
              <a:pathLst>
                <a:path w="3141031" h="2583240">
                  <a:moveTo>
                    <a:pt x="3016571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16571" y="0"/>
                  </a:lnTo>
                  <a:cubicBezTo>
                    <a:pt x="3085151" y="0"/>
                    <a:pt x="3141031" y="55880"/>
                    <a:pt x="3141031" y="124460"/>
                  </a:cubicBezTo>
                  <a:lnTo>
                    <a:pt x="3141031" y="2458780"/>
                  </a:lnTo>
                  <a:cubicBezTo>
                    <a:pt x="3141031" y="2527360"/>
                    <a:pt x="3085151" y="2583240"/>
                    <a:pt x="3016571" y="258324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14608047" y="3689249"/>
            <a:ext cx="3350683" cy="2314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9"/>
              </a:lnSpc>
            </a:pPr>
            <a:r>
              <a:rPr lang="en-US" sz="2499" spc="124">
                <a:solidFill>
                  <a:srgbClr val="191919"/>
                </a:solidFill>
                <a:latin typeface="Aileron Regular"/>
              </a:rPr>
              <a:t>the</a:t>
            </a:r>
            <a:r>
              <a:rPr lang="en-US" sz="2499" spc="124">
                <a:solidFill>
                  <a:srgbClr val="191919"/>
                </a:solidFill>
                <a:latin typeface="Aileron Regular Bold"/>
              </a:rPr>
              <a:t> number of Steiner points</a:t>
            </a:r>
            <a:r>
              <a:rPr lang="en-US" sz="2499" spc="124">
                <a:solidFill>
                  <a:srgbClr val="191919"/>
                </a:solidFill>
                <a:latin typeface="Aileron Regular"/>
              </a:rPr>
              <a:t> may be occasionally set to less than: (fixed points - 2).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8298600" y="6328351"/>
            <a:ext cx="1167065" cy="959815"/>
            <a:chOff x="0" y="0"/>
            <a:chExt cx="3141031" cy="258324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141031" cy="2583240"/>
            </a:xfrm>
            <a:custGeom>
              <a:avLst/>
              <a:gdLst/>
              <a:ahLst/>
              <a:cxnLst/>
              <a:rect l="l" t="t" r="r" b="b"/>
              <a:pathLst>
                <a:path w="3141031" h="2583240">
                  <a:moveTo>
                    <a:pt x="3016571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16571" y="0"/>
                  </a:lnTo>
                  <a:cubicBezTo>
                    <a:pt x="3085151" y="0"/>
                    <a:pt x="3141031" y="55880"/>
                    <a:pt x="3141031" y="124460"/>
                  </a:cubicBezTo>
                  <a:lnTo>
                    <a:pt x="3141031" y="2458780"/>
                  </a:lnTo>
                  <a:cubicBezTo>
                    <a:pt x="3141031" y="2527360"/>
                    <a:pt x="3085151" y="2583240"/>
                    <a:pt x="3016571" y="258324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801789" y="4620991"/>
            <a:ext cx="527291" cy="527291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 rot="-10800000">
            <a:off x="3401164" y="4756605"/>
            <a:ext cx="959080" cy="291823"/>
            <a:chOff x="0" y="0"/>
            <a:chExt cx="1907456" cy="580390"/>
          </a:xfrm>
        </p:grpSpPr>
        <p:sp>
          <p:nvSpPr>
            <p:cNvPr id="26" name="Freeform 26"/>
            <p:cNvSpPr/>
            <p:nvPr/>
          </p:nvSpPr>
          <p:spPr>
            <a:xfrm>
              <a:off x="1494706" y="38100"/>
              <a:ext cx="374650" cy="504190"/>
            </a:xfrm>
            <a:custGeom>
              <a:avLst/>
              <a:gdLst/>
              <a:ahLst/>
              <a:cxnLst/>
              <a:rect l="l" t="t" r="r" b="b"/>
              <a:pathLst>
                <a:path w="374650" h="504190">
                  <a:moveTo>
                    <a:pt x="0" y="50419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0" y="-2540"/>
              <a:ext cx="1907456" cy="582930"/>
            </a:xfrm>
            <a:custGeom>
              <a:avLst/>
              <a:gdLst/>
              <a:ahLst/>
              <a:cxnLst/>
              <a:rect l="l" t="t" r="r" b="b"/>
              <a:pathLst>
                <a:path w="1907456" h="582930">
                  <a:moveTo>
                    <a:pt x="1890946" y="261620"/>
                  </a:moveTo>
                  <a:lnTo>
                    <a:pt x="1516296" y="8890"/>
                  </a:lnTo>
                  <a:cubicBezTo>
                    <a:pt x="1504866" y="1270"/>
                    <a:pt x="1489626" y="0"/>
                    <a:pt x="1476926" y="6350"/>
                  </a:cubicBezTo>
                  <a:cubicBezTo>
                    <a:pt x="1464226" y="12700"/>
                    <a:pt x="1456606" y="25400"/>
                    <a:pt x="1456606" y="39370"/>
                  </a:cubicBezTo>
                  <a:lnTo>
                    <a:pt x="1456606" y="254000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1456606" y="330200"/>
                  </a:lnTo>
                  <a:lnTo>
                    <a:pt x="1456606" y="544830"/>
                  </a:lnTo>
                  <a:cubicBezTo>
                    <a:pt x="1456606" y="558800"/>
                    <a:pt x="1464226" y="571500"/>
                    <a:pt x="1476926" y="577850"/>
                  </a:cubicBezTo>
                  <a:cubicBezTo>
                    <a:pt x="1482006" y="580390"/>
                    <a:pt x="1488356" y="582930"/>
                    <a:pt x="1494706" y="582930"/>
                  </a:cubicBezTo>
                  <a:cubicBezTo>
                    <a:pt x="1502326" y="582930"/>
                    <a:pt x="1509946" y="580390"/>
                    <a:pt x="1516296" y="576580"/>
                  </a:cubicBezTo>
                  <a:lnTo>
                    <a:pt x="1890946" y="323850"/>
                  </a:lnTo>
                  <a:cubicBezTo>
                    <a:pt x="1901106" y="316230"/>
                    <a:pt x="1907456" y="304800"/>
                    <a:pt x="1907456" y="292100"/>
                  </a:cubicBezTo>
                  <a:cubicBezTo>
                    <a:pt x="1907456" y="279400"/>
                    <a:pt x="1901106" y="267970"/>
                    <a:pt x="1890946" y="261620"/>
                  </a:cubicBezTo>
                  <a:close/>
                  <a:moveTo>
                    <a:pt x="1532806" y="473710"/>
                  </a:moveTo>
                  <a:lnTo>
                    <a:pt x="1532806" y="111760"/>
                  </a:lnTo>
                  <a:lnTo>
                    <a:pt x="1800776" y="292100"/>
                  </a:lnTo>
                  <a:lnTo>
                    <a:pt x="1532806" y="47371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3648967" y="4738725"/>
            <a:ext cx="959080" cy="291823"/>
            <a:chOff x="0" y="0"/>
            <a:chExt cx="1907456" cy="580390"/>
          </a:xfrm>
        </p:grpSpPr>
        <p:sp>
          <p:nvSpPr>
            <p:cNvPr id="29" name="Freeform 29"/>
            <p:cNvSpPr/>
            <p:nvPr/>
          </p:nvSpPr>
          <p:spPr>
            <a:xfrm>
              <a:off x="1494706" y="38100"/>
              <a:ext cx="374650" cy="504190"/>
            </a:xfrm>
            <a:custGeom>
              <a:avLst/>
              <a:gdLst/>
              <a:ahLst/>
              <a:cxnLst/>
              <a:rect l="l" t="t" r="r" b="b"/>
              <a:pathLst>
                <a:path w="374650" h="504190">
                  <a:moveTo>
                    <a:pt x="0" y="50419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0" y="-2540"/>
              <a:ext cx="1907456" cy="582930"/>
            </a:xfrm>
            <a:custGeom>
              <a:avLst/>
              <a:gdLst/>
              <a:ahLst/>
              <a:cxnLst/>
              <a:rect l="l" t="t" r="r" b="b"/>
              <a:pathLst>
                <a:path w="1907456" h="582930">
                  <a:moveTo>
                    <a:pt x="1890946" y="261620"/>
                  </a:moveTo>
                  <a:lnTo>
                    <a:pt x="1516296" y="8890"/>
                  </a:lnTo>
                  <a:cubicBezTo>
                    <a:pt x="1504866" y="1270"/>
                    <a:pt x="1489626" y="0"/>
                    <a:pt x="1476926" y="6350"/>
                  </a:cubicBezTo>
                  <a:cubicBezTo>
                    <a:pt x="1464226" y="12700"/>
                    <a:pt x="1456606" y="25400"/>
                    <a:pt x="1456606" y="39370"/>
                  </a:cubicBezTo>
                  <a:lnTo>
                    <a:pt x="1456606" y="254000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1456606" y="330200"/>
                  </a:lnTo>
                  <a:lnTo>
                    <a:pt x="1456606" y="544830"/>
                  </a:lnTo>
                  <a:cubicBezTo>
                    <a:pt x="1456606" y="558800"/>
                    <a:pt x="1464226" y="571500"/>
                    <a:pt x="1476926" y="577850"/>
                  </a:cubicBezTo>
                  <a:cubicBezTo>
                    <a:pt x="1482006" y="580390"/>
                    <a:pt x="1488356" y="582930"/>
                    <a:pt x="1494706" y="582930"/>
                  </a:cubicBezTo>
                  <a:cubicBezTo>
                    <a:pt x="1502326" y="582930"/>
                    <a:pt x="1509946" y="580390"/>
                    <a:pt x="1516296" y="576580"/>
                  </a:cubicBezTo>
                  <a:lnTo>
                    <a:pt x="1890946" y="323850"/>
                  </a:lnTo>
                  <a:cubicBezTo>
                    <a:pt x="1901106" y="316230"/>
                    <a:pt x="1907456" y="304800"/>
                    <a:pt x="1907456" y="292100"/>
                  </a:cubicBezTo>
                  <a:cubicBezTo>
                    <a:pt x="1907456" y="279400"/>
                    <a:pt x="1901106" y="267970"/>
                    <a:pt x="1890946" y="261620"/>
                  </a:cubicBezTo>
                  <a:close/>
                  <a:moveTo>
                    <a:pt x="1532806" y="473710"/>
                  </a:moveTo>
                  <a:lnTo>
                    <a:pt x="1532806" y="111760"/>
                  </a:lnTo>
                  <a:lnTo>
                    <a:pt x="1800776" y="292100"/>
                  </a:lnTo>
                  <a:lnTo>
                    <a:pt x="1532806" y="47371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id="31" name="Group 31"/>
          <p:cNvGrpSpPr/>
          <p:nvPr/>
        </p:nvGrpSpPr>
        <p:grpSpPr>
          <a:xfrm>
            <a:off x="8298600" y="2554872"/>
            <a:ext cx="1167065" cy="959815"/>
            <a:chOff x="0" y="0"/>
            <a:chExt cx="3141031" cy="258324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3141031" cy="2583240"/>
            </a:xfrm>
            <a:custGeom>
              <a:avLst/>
              <a:gdLst/>
              <a:ahLst/>
              <a:cxnLst/>
              <a:rect l="l" t="t" r="r" b="b"/>
              <a:pathLst>
                <a:path w="3141031" h="2583240">
                  <a:moveTo>
                    <a:pt x="3016571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16571" y="0"/>
                  </a:lnTo>
                  <a:cubicBezTo>
                    <a:pt x="3085151" y="0"/>
                    <a:pt x="3141031" y="55880"/>
                    <a:pt x="3141031" y="124460"/>
                  </a:cubicBezTo>
                  <a:lnTo>
                    <a:pt x="3141031" y="2458780"/>
                  </a:lnTo>
                  <a:cubicBezTo>
                    <a:pt x="3141031" y="2527360"/>
                    <a:pt x="3085151" y="2583240"/>
                    <a:pt x="3016571" y="258324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pic>
        <p:nvPicPr>
          <p:cNvPr id="33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0800000">
            <a:off x="8601163" y="2738188"/>
            <a:ext cx="561940" cy="56194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4661763" y="4638111"/>
            <a:ext cx="528811" cy="528811"/>
          </a:xfrm>
          <a:prstGeom prst="rect">
            <a:avLst/>
          </a:prstGeom>
        </p:spPr>
      </p:pic>
      <p:grpSp>
        <p:nvGrpSpPr>
          <p:cNvPr id="35" name="Group 35"/>
          <p:cNvGrpSpPr/>
          <p:nvPr/>
        </p:nvGrpSpPr>
        <p:grpSpPr>
          <a:xfrm rot="-5400000">
            <a:off x="8472855" y="2051814"/>
            <a:ext cx="788327" cy="239868"/>
            <a:chOff x="0" y="0"/>
            <a:chExt cx="1907456" cy="580390"/>
          </a:xfrm>
        </p:grpSpPr>
        <p:sp>
          <p:nvSpPr>
            <p:cNvPr id="36" name="Freeform 36"/>
            <p:cNvSpPr/>
            <p:nvPr/>
          </p:nvSpPr>
          <p:spPr>
            <a:xfrm>
              <a:off x="1494706" y="38100"/>
              <a:ext cx="374650" cy="504190"/>
            </a:xfrm>
            <a:custGeom>
              <a:avLst/>
              <a:gdLst/>
              <a:ahLst/>
              <a:cxnLst/>
              <a:rect l="l" t="t" r="r" b="b"/>
              <a:pathLst>
                <a:path w="374650" h="504190">
                  <a:moveTo>
                    <a:pt x="0" y="50419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0" y="-2540"/>
              <a:ext cx="1907456" cy="582930"/>
            </a:xfrm>
            <a:custGeom>
              <a:avLst/>
              <a:gdLst/>
              <a:ahLst/>
              <a:cxnLst/>
              <a:rect l="l" t="t" r="r" b="b"/>
              <a:pathLst>
                <a:path w="1907456" h="582930">
                  <a:moveTo>
                    <a:pt x="1890946" y="261620"/>
                  </a:moveTo>
                  <a:lnTo>
                    <a:pt x="1516296" y="8890"/>
                  </a:lnTo>
                  <a:cubicBezTo>
                    <a:pt x="1504866" y="1270"/>
                    <a:pt x="1489626" y="0"/>
                    <a:pt x="1476926" y="6350"/>
                  </a:cubicBezTo>
                  <a:cubicBezTo>
                    <a:pt x="1464226" y="12700"/>
                    <a:pt x="1456606" y="25400"/>
                    <a:pt x="1456606" y="39370"/>
                  </a:cubicBezTo>
                  <a:lnTo>
                    <a:pt x="1456606" y="254000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1456606" y="330200"/>
                  </a:lnTo>
                  <a:lnTo>
                    <a:pt x="1456606" y="544830"/>
                  </a:lnTo>
                  <a:cubicBezTo>
                    <a:pt x="1456606" y="558800"/>
                    <a:pt x="1464226" y="571500"/>
                    <a:pt x="1476926" y="577850"/>
                  </a:cubicBezTo>
                  <a:cubicBezTo>
                    <a:pt x="1482006" y="580390"/>
                    <a:pt x="1488356" y="582930"/>
                    <a:pt x="1494706" y="582930"/>
                  </a:cubicBezTo>
                  <a:cubicBezTo>
                    <a:pt x="1502326" y="582930"/>
                    <a:pt x="1509946" y="580390"/>
                    <a:pt x="1516296" y="576580"/>
                  </a:cubicBezTo>
                  <a:lnTo>
                    <a:pt x="1890946" y="323850"/>
                  </a:lnTo>
                  <a:cubicBezTo>
                    <a:pt x="1901106" y="316230"/>
                    <a:pt x="1907456" y="304800"/>
                    <a:pt x="1907456" y="292100"/>
                  </a:cubicBezTo>
                  <a:cubicBezTo>
                    <a:pt x="1907456" y="279400"/>
                    <a:pt x="1901106" y="267970"/>
                    <a:pt x="1890946" y="261620"/>
                  </a:cubicBezTo>
                  <a:close/>
                  <a:moveTo>
                    <a:pt x="1532806" y="473710"/>
                  </a:moveTo>
                  <a:lnTo>
                    <a:pt x="1532806" y="111760"/>
                  </a:lnTo>
                  <a:lnTo>
                    <a:pt x="1800776" y="292100"/>
                  </a:lnTo>
                  <a:lnTo>
                    <a:pt x="1532806" y="47371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38" name="Group 38"/>
          <p:cNvGrpSpPr/>
          <p:nvPr/>
        </p:nvGrpSpPr>
        <p:grpSpPr>
          <a:xfrm rot="5400000">
            <a:off x="8421444" y="7602943"/>
            <a:ext cx="904888" cy="275334"/>
            <a:chOff x="0" y="0"/>
            <a:chExt cx="1907456" cy="580390"/>
          </a:xfrm>
        </p:grpSpPr>
        <p:sp>
          <p:nvSpPr>
            <p:cNvPr id="39" name="Freeform 39"/>
            <p:cNvSpPr/>
            <p:nvPr/>
          </p:nvSpPr>
          <p:spPr>
            <a:xfrm>
              <a:off x="1494706" y="38100"/>
              <a:ext cx="374650" cy="504190"/>
            </a:xfrm>
            <a:custGeom>
              <a:avLst/>
              <a:gdLst/>
              <a:ahLst/>
              <a:cxnLst/>
              <a:rect l="l" t="t" r="r" b="b"/>
              <a:pathLst>
                <a:path w="374650" h="504190">
                  <a:moveTo>
                    <a:pt x="0" y="50419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0" name="Freeform 40"/>
            <p:cNvSpPr/>
            <p:nvPr/>
          </p:nvSpPr>
          <p:spPr>
            <a:xfrm>
              <a:off x="0" y="-2540"/>
              <a:ext cx="1907456" cy="582930"/>
            </a:xfrm>
            <a:custGeom>
              <a:avLst/>
              <a:gdLst/>
              <a:ahLst/>
              <a:cxnLst/>
              <a:rect l="l" t="t" r="r" b="b"/>
              <a:pathLst>
                <a:path w="1907456" h="582930">
                  <a:moveTo>
                    <a:pt x="1890946" y="261620"/>
                  </a:moveTo>
                  <a:lnTo>
                    <a:pt x="1516296" y="8890"/>
                  </a:lnTo>
                  <a:cubicBezTo>
                    <a:pt x="1504866" y="1270"/>
                    <a:pt x="1489626" y="0"/>
                    <a:pt x="1476926" y="6350"/>
                  </a:cubicBezTo>
                  <a:cubicBezTo>
                    <a:pt x="1464226" y="12700"/>
                    <a:pt x="1456606" y="25400"/>
                    <a:pt x="1456606" y="39370"/>
                  </a:cubicBezTo>
                  <a:lnTo>
                    <a:pt x="1456606" y="254000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1456606" y="330200"/>
                  </a:lnTo>
                  <a:lnTo>
                    <a:pt x="1456606" y="544830"/>
                  </a:lnTo>
                  <a:cubicBezTo>
                    <a:pt x="1456606" y="558800"/>
                    <a:pt x="1464226" y="571500"/>
                    <a:pt x="1476926" y="577850"/>
                  </a:cubicBezTo>
                  <a:cubicBezTo>
                    <a:pt x="1482006" y="580390"/>
                    <a:pt x="1488356" y="582930"/>
                    <a:pt x="1494706" y="582930"/>
                  </a:cubicBezTo>
                  <a:cubicBezTo>
                    <a:pt x="1502326" y="582930"/>
                    <a:pt x="1509946" y="580390"/>
                    <a:pt x="1516296" y="576580"/>
                  </a:cubicBezTo>
                  <a:lnTo>
                    <a:pt x="1890946" y="323850"/>
                  </a:lnTo>
                  <a:cubicBezTo>
                    <a:pt x="1901106" y="316230"/>
                    <a:pt x="1907456" y="304800"/>
                    <a:pt x="1907456" y="292100"/>
                  </a:cubicBezTo>
                  <a:cubicBezTo>
                    <a:pt x="1907456" y="279400"/>
                    <a:pt x="1901106" y="267970"/>
                    <a:pt x="1890946" y="261620"/>
                  </a:cubicBezTo>
                  <a:close/>
                  <a:moveTo>
                    <a:pt x="1532806" y="473710"/>
                  </a:moveTo>
                  <a:lnTo>
                    <a:pt x="1532806" y="111760"/>
                  </a:lnTo>
                  <a:lnTo>
                    <a:pt x="1800776" y="292100"/>
                  </a:lnTo>
                  <a:lnTo>
                    <a:pt x="1532806" y="473710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sp>
        <p:nvSpPr>
          <p:cNvPr id="41" name="TextBox 41"/>
          <p:cNvSpPr txBox="1"/>
          <p:nvPr/>
        </p:nvSpPr>
        <p:spPr>
          <a:xfrm>
            <a:off x="180731" y="3922611"/>
            <a:ext cx="3220434" cy="184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9"/>
              </a:lnSpc>
            </a:pPr>
            <a:r>
              <a:rPr lang="en-US" sz="2499" spc="124">
                <a:solidFill>
                  <a:srgbClr val="191919"/>
                </a:solidFill>
                <a:latin typeface="Aileron Regular"/>
              </a:rPr>
              <a:t>It is possible to use the 3rd heuristic about the </a:t>
            </a:r>
            <a:r>
              <a:rPr lang="en-US" sz="2499" spc="124">
                <a:solidFill>
                  <a:srgbClr val="191919"/>
                </a:solidFill>
                <a:latin typeface="Aileron Regular Bold"/>
              </a:rPr>
              <a:t>angle</a:t>
            </a:r>
            <a:r>
              <a:rPr lang="en-US" sz="2499" spc="124">
                <a:solidFill>
                  <a:srgbClr val="191919"/>
                </a:solidFill>
                <a:latin typeface="Aileron Regular"/>
              </a:rPr>
              <a:t> of the links. 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6289050" y="8288304"/>
            <a:ext cx="5116136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9"/>
              </a:lnSpc>
            </a:pPr>
            <a:r>
              <a:rPr lang="en-US" sz="2499" spc="124">
                <a:solidFill>
                  <a:srgbClr val="191919"/>
                </a:solidFill>
                <a:latin typeface="Aileron Regular"/>
              </a:rPr>
              <a:t>Increasing the </a:t>
            </a:r>
            <a:r>
              <a:rPr lang="en-US" sz="2499" spc="124">
                <a:solidFill>
                  <a:srgbClr val="191919"/>
                </a:solidFill>
                <a:latin typeface="Aileron Regular Bold"/>
              </a:rPr>
              <a:t>number of fixed point </a:t>
            </a:r>
            <a:r>
              <a:rPr lang="en-US" sz="2499" spc="124">
                <a:solidFill>
                  <a:srgbClr val="191919"/>
                </a:solidFill>
                <a:latin typeface="Aileron Regular"/>
              </a:rPr>
              <a:t>still considerably increase  the computational time.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106744" y="270839"/>
            <a:ext cx="7540654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9"/>
              </a:lnSpc>
            </a:pPr>
            <a:r>
              <a:rPr lang="en-US" sz="2499" spc="124">
                <a:solidFill>
                  <a:srgbClr val="191919"/>
                </a:solidFill>
                <a:latin typeface="Aileron Regular"/>
              </a:rPr>
              <a:t>The problem can be trasformed in a </a:t>
            </a:r>
            <a:r>
              <a:rPr lang="en-US" sz="2499" spc="124">
                <a:solidFill>
                  <a:srgbClr val="191919"/>
                </a:solidFill>
                <a:latin typeface="Aileron Regular Bold"/>
              </a:rPr>
              <a:t>maximization</a:t>
            </a:r>
            <a:r>
              <a:rPr lang="en-US" sz="2499" spc="124">
                <a:solidFill>
                  <a:srgbClr val="191919"/>
                </a:solidFill>
                <a:latin typeface="Aileron Regular"/>
              </a:rPr>
              <a:t> one, consequently, it is possible to use different types of crossover operators.</a:t>
            </a:r>
          </a:p>
        </p:txBody>
      </p:sp>
      <p:pic>
        <p:nvPicPr>
          <p:cNvPr id="44" name="Picture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494702" y="6455842"/>
            <a:ext cx="704834" cy="70483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27613" y="352753"/>
            <a:ext cx="8936502" cy="2496225"/>
            <a:chOff x="0" y="0"/>
            <a:chExt cx="11915337" cy="3328300"/>
          </a:xfrm>
        </p:grpSpPr>
        <p:sp>
          <p:nvSpPr>
            <p:cNvPr id="3" name="TextBox 3"/>
            <p:cNvSpPr txBox="1"/>
            <p:nvPr/>
          </p:nvSpPr>
          <p:spPr>
            <a:xfrm>
              <a:off x="0" y="510688"/>
              <a:ext cx="11915337" cy="117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41"/>
                </a:lnSpc>
              </a:pPr>
              <a:r>
                <a:rPr lang="en-US" sz="5725" spc="343">
                  <a:solidFill>
                    <a:srgbClr val="191919"/>
                  </a:solidFill>
                  <a:latin typeface="Aileron Heavy Bold"/>
                </a:rPr>
                <a:t>GENETIC ALGORITHM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525026"/>
              <a:ext cx="11915337" cy="815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25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27613" y="1694569"/>
            <a:ext cx="3315465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191919"/>
                </a:solidFill>
                <a:latin typeface="Aileron Heavy"/>
              </a:rPr>
              <a:t> References</a:t>
            </a:r>
          </a:p>
        </p:txBody>
      </p:sp>
      <p:sp>
        <p:nvSpPr>
          <p:cNvPr id="6" name="AutoShape 6"/>
          <p:cNvSpPr/>
          <p:nvPr/>
        </p:nvSpPr>
        <p:spPr>
          <a:xfrm>
            <a:off x="0" y="499947"/>
            <a:ext cx="1028700" cy="2201836"/>
          </a:xfrm>
          <a:prstGeom prst="rect">
            <a:avLst/>
          </a:prstGeom>
          <a:solidFill>
            <a:srgbClr val="86EAE9"/>
          </a:solidFill>
        </p:spPr>
      </p:sp>
      <p:sp>
        <p:nvSpPr>
          <p:cNvPr id="7" name="TextBox 7"/>
          <p:cNvSpPr txBox="1"/>
          <p:nvPr/>
        </p:nvSpPr>
        <p:spPr>
          <a:xfrm>
            <a:off x="215949" y="3453508"/>
            <a:ext cx="17856101" cy="1155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3"/>
              </a:lnSpc>
            </a:pPr>
            <a:r>
              <a:rPr lang="en-US" sz="3324">
                <a:solidFill>
                  <a:srgbClr val="191919"/>
                </a:solidFill>
                <a:latin typeface="Aileron Regular"/>
              </a:rPr>
              <a:t>[1] = "Combinatorial Optimizatioin, Steiner Trees in industry", Xiuzhen Cheng and Ding - Zhu Du</a:t>
            </a:r>
          </a:p>
          <a:p>
            <a:pPr>
              <a:lnSpc>
                <a:spcPts val="4653"/>
              </a:lnSpc>
            </a:pPr>
            <a:r>
              <a:rPr lang="en-US" sz="3324">
                <a:solidFill>
                  <a:srgbClr val="191919"/>
                </a:solidFill>
                <a:latin typeface="Aileron Regular"/>
              </a:rPr>
              <a:t>            DOI : 10.1007/978-1-4613-0255-1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5949" y="5067300"/>
            <a:ext cx="15650527" cy="118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191919"/>
                </a:solidFill>
                <a:latin typeface="Aileron Regular"/>
              </a:rPr>
              <a:t>[2] = "On steiner trees and genetic algorithms", J. Hesser, R. Männer and O. Stucky 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191919"/>
                </a:solidFill>
                <a:latin typeface="Aileron Regular"/>
              </a:rPr>
              <a:t>            DOI: 10.1007/3-540-55027-5_30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5226191" y="418080"/>
            <a:ext cx="2617937" cy="2494166"/>
            <a:chOff x="0" y="0"/>
            <a:chExt cx="1772920" cy="1689100"/>
          </a:xfrm>
        </p:grpSpPr>
        <p:sp>
          <p:nvSpPr>
            <p:cNvPr id="3" name="Freeform 3"/>
            <p:cNvSpPr/>
            <p:nvPr/>
          </p:nvSpPr>
          <p:spPr>
            <a:xfrm>
              <a:off x="-8890" y="-5080"/>
              <a:ext cx="1789430" cy="1701800"/>
            </a:xfrm>
            <a:custGeom>
              <a:avLst/>
              <a:gdLst/>
              <a:ahLst/>
              <a:cxnLst/>
              <a:rect l="l" t="t" r="r" b="b"/>
              <a:pathLst>
                <a:path w="1789430" h="170180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641985" y="0"/>
            <a:ext cx="12584206" cy="11045746"/>
            <a:chOff x="0" y="0"/>
            <a:chExt cx="16778942" cy="14727661"/>
          </a:xfrm>
        </p:grpSpPr>
        <p:sp>
          <p:nvSpPr>
            <p:cNvPr id="5" name="TextBox 5"/>
            <p:cNvSpPr txBox="1"/>
            <p:nvPr/>
          </p:nvSpPr>
          <p:spPr>
            <a:xfrm rot="-592460">
              <a:off x="361355" y="1748238"/>
              <a:ext cx="15309696" cy="46261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14"/>
                </a:lnSpc>
                <a:spcBef>
                  <a:spcPct val="0"/>
                </a:spcBef>
              </a:pPr>
              <a:r>
                <a:rPr lang="en-US" sz="25214">
                  <a:solidFill>
                    <a:srgbClr val="F6F3E4"/>
                  </a:solidFill>
                  <a:latin typeface="Bukhari Script Bold"/>
                </a:rPr>
                <a:t>Thank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 rot="-515361">
              <a:off x="2297240" y="5753746"/>
              <a:ext cx="13962181" cy="7976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693"/>
                </a:lnSpc>
              </a:pPr>
              <a:r>
                <a:rPr lang="en-US" sz="22693">
                  <a:solidFill>
                    <a:srgbClr val="F6F3E4"/>
                  </a:solidFill>
                  <a:latin typeface="Bukhari Script Bold"/>
                </a:rPr>
                <a:t>you!</a:t>
              </a:r>
            </a:p>
            <a:p>
              <a:pPr algn="ctr">
                <a:lnSpc>
                  <a:spcPts val="22693"/>
                </a:lnSpc>
                <a:spcBef>
                  <a:spcPct val="0"/>
                </a:spcBef>
              </a:pPr>
              <a:endParaRPr lang="en-US" sz="22693">
                <a:solidFill>
                  <a:srgbClr val="F6F3E4"/>
                </a:solidFill>
                <a:latin typeface="Bukhari Script Bold"/>
              </a:endParaRPr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028700" y="7170278"/>
            <a:ext cx="2617937" cy="2494166"/>
            <a:chOff x="0" y="0"/>
            <a:chExt cx="1772920" cy="1689100"/>
          </a:xfrm>
        </p:grpSpPr>
        <p:sp>
          <p:nvSpPr>
            <p:cNvPr id="8" name="Freeform 8"/>
            <p:cNvSpPr/>
            <p:nvPr/>
          </p:nvSpPr>
          <p:spPr>
            <a:xfrm>
              <a:off x="-8890" y="-5080"/>
              <a:ext cx="1789430" cy="1701800"/>
            </a:xfrm>
            <a:custGeom>
              <a:avLst/>
              <a:gdLst/>
              <a:ahLst/>
              <a:cxnLst/>
              <a:rect l="l" t="t" r="r" b="b"/>
              <a:pathLst>
                <a:path w="1789430" h="170180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499947"/>
            <a:ext cx="1028700" cy="2201836"/>
          </a:xfrm>
          <a:prstGeom prst="rect">
            <a:avLst/>
          </a:prstGeom>
          <a:solidFill>
            <a:srgbClr val="86EAE9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017374" y="2436859"/>
            <a:ext cx="7582344" cy="611642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227613" y="352753"/>
            <a:ext cx="7676142" cy="2496225"/>
            <a:chOff x="0" y="0"/>
            <a:chExt cx="10234856" cy="3328300"/>
          </a:xfrm>
        </p:grpSpPr>
        <p:sp>
          <p:nvSpPr>
            <p:cNvPr id="5" name="TextBox 5"/>
            <p:cNvSpPr txBox="1"/>
            <p:nvPr/>
          </p:nvSpPr>
          <p:spPr>
            <a:xfrm>
              <a:off x="0" y="510688"/>
              <a:ext cx="10234856" cy="117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41"/>
                </a:lnSpc>
              </a:pPr>
              <a:r>
                <a:rPr lang="en-US" sz="5725" spc="343">
                  <a:solidFill>
                    <a:srgbClr val="191919"/>
                  </a:solidFill>
                  <a:latin typeface="Aileron Heavy Bold"/>
                </a:rPr>
                <a:t>STEINER PROBLEM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525026"/>
              <a:ext cx="10234856" cy="815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25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227613" y="3708400"/>
            <a:ext cx="8031292" cy="279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191919"/>
                </a:solidFill>
                <a:latin typeface="Aileron Regular"/>
              </a:rPr>
              <a:t>It is the tree interconnecting N given points, such that it has the shortest length possible,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191919"/>
                </a:solidFill>
                <a:latin typeface="Aileron Regular"/>
              </a:rPr>
              <a:t>according to some distance metric.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932086">
            <a:off x="2019174" y="7939842"/>
            <a:ext cx="3199324" cy="13237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2206343">
            <a:off x="3969393" y="7891423"/>
            <a:ext cx="3199324" cy="132372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227613" y="1648824"/>
            <a:ext cx="8789761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191919"/>
                </a:solidFill>
                <a:latin typeface="Aileron Heavy"/>
              </a:rPr>
              <a:t>Minimum Spanning Tree (MST)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499947"/>
            <a:ext cx="1028700" cy="2201836"/>
          </a:xfrm>
          <a:prstGeom prst="rect">
            <a:avLst/>
          </a:prstGeom>
          <a:solidFill>
            <a:srgbClr val="86EAE9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51309" t="2353" r="1786" b="2235"/>
          <a:stretch>
            <a:fillRect/>
          </a:stretch>
        </p:blipFill>
        <p:spPr>
          <a:xfrm>
            <a:off x="13409714" y="4644720"/>
            <a:ext cx="4635980" cy="489484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t="2405" r="52430" b="465"/>
          <a:stretch>
            <a:fillRect/>
          </a:stretch>
        </p:blipFill>
        <p:spPr>
          <a:xfrm>
            <a:off x="7968743" y="4644720"/>
            <a:ext cx="4701747" cy="498298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688924" flipV="1">
            <a:off x="11166842" y="3158024"/>
            <a:ext cx="3268080" cy="1621785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227613" y="352753"/>
            <a:ext cx="7676142" cy="2496225"/>
            <a:chOff x="0" y="0"/>
            <a:chExt cx="10234856" cy="3328300"/>
          </a:xfrm>
        </p:grpSpPr>
        <p:sp>
          <p:nvSpPr>
            <p:cNvPr id="7" name="TextBox 7"/>
            <p:cNvSpPr txBox="1"/>
            <p:nvPr/>
          </p:nvSpPr>
          <p:spPr>
            <a:xfrm>
              <a:off x="0" y="510688"/>
              <a:ext cx="10234856" cy="117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41"/>
                </a:lnSpc>
              </a:pPr>
              <a:r>
                <a:rPr lang="en-US" sz="5725" spc="343">
                  <a:solidFill>
                    <a:srgbClr val="191919"/>
                  </a:solidFill>
                  <a:latin typeface="Aileron Heavy Bold"/>
                </a:rPr>
                <a:t>STEINER PROBLEM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525026"/>
              <a:ext cx="10234856" cy="815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25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227613" y="1756787"/>
            <a:ext cx="11779605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191919"/>
                </a:solidFill>
                <a:latin typeface="Aileron Heavy"/>
              </a:rPr>
              <a:t>Minimum euclidean Streiner tree (MEStT)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14350" y="3297297"/>
            <a:ext cx="6869289" cy="5991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25"/>
              </a:lnSpc>
            </a:pPr>
            <a:r>
              <a:rPr lang="en-US" sz="3500" spc="115">
                <a:solidFill>
                  <a:srgbClr val="191919"/>
                </a:solidFill>
                <a:latin typeface="Aileron Regular"/>
              </a:rPr>
              <a:t> Given a set of N coplanar points, called site nodes, the Minimum Euclidean Steiner tree problem (</a:t>
            </a:r>
            <a:r>
              <a:rPr lang="en-US" sz="3500" spc="115">
                <a:solidFill>
                  <a:srgbClr val="37C9EF"/>
                </a:solidFill>
                <a:latin typeface="Aileron Regular Bold"/>
              </a:rPr>
              <a:t>MEStT</a:t>
            </a:r>
            <a:r>
              <a:rPr lang="en-US" sz="3500" spc="115">
                <a:solidFill>
                  <a:srgbClr val="191919"/>
                </a:solidFill>
                <a:latin typeface="Aileron Regular"/>
              </a:rPr>
              <a:t>) is  to find the shortest tree connecting all N points, where the tree may contain nodes in the plane other than the site nodes. These </a:t>
            </a:r>
            <a:r>
              <a:rPr lang="en-US" sz="3500" spc="115">
                <a:solidFill>
                  <a:srgbClr val="37C9EF"/>
                </a:solidFill>
                <a:latin typeface="Aileron Regular Bold"/>
              </a:rPr>
              <a:t>extra vertices</a:t>
            </a:r>
            <a:r>
              <a:rPr lang="en-US" sz="3500" spc="115">
                <a:solidFill>
                  <a:srgbClr val="191919"/>
                </a:solidFill>
                <a:latin typeface="Aileron Regular"/>
              </a:rPr>
              <a:t> are called the </a:t>
            </a:r>
            <a:r>
              <a:rPr lang="en-US" sz="3500" spc="115">
                <a:solidFill>
                  <a:srgbClr val="37C9EF"/>
                </a:solidFill>
                <a:latin typeface="Aileron Regular Bold"/>
              </a:rPr>
              <a:t>Steiner Points</a:t>
            </a:r>
            <a:r>
              <a:rPr lang="en-US" sz="3500" spc="115">
                <a:solidFill>
                  <a:srgbClr val="191919"/>
                </a:solidFill>
                <a:latin typeface="Aileron Regular Bold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95877" y="917503"/>
            <a:ext cx="9341995" cy="754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25"/>
              </a:lnSpc>
              <a:spcBef>
                <a:spcPct val="0"/>
              </a:spcBef>
            </a:pPr>
            <a:r>
              <a:rPr lang="en-US" sz="4599" spc="137">
                <a:solidFill>
                  <a:srgbClr val="191919"/>
                </a:solidFill>
                <a:latin typeface="Aileron Heavy"/>
              </a:rPr>
              <a:t>MAIN APPLICATIONS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710203" y="5381319"/>
            <a:ext cx="2620166" cy="320434"/>
            <a:chOff x="0" y="0"/>
            <a:chExt cx="4745803" cy="580390"/>
          </a:xfrm>
        </p:grpSpPr>
        <p:sp>
          <p:nvSpPr>
            <p:cNvPr id="4" name="Freeform 4"/>
            <p:cNvSpPr/>
            <p:nvPr/>
          </p:nvSpPr>
          <p:spPr>
            <a:xfrm>
              <a:off x="4333053" y="38100"/>
              <a:ext cx="374650" cy="504190"/>
            </a:xfrm>
            <a:custGeom>
              <a:avLst/>
              <a:gdLst/>
              <a:ahLst/>
              <a:cxnLst/>
              <a:rect l="l" t="t" r="r" b="b"/>
              <a:pathLst>
                <a:path w="374650" h="504190">
                  <a:moveTo>
                    <a:pt x="0" y="50419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FFFFFF">
                <a:alpha val="24706"/>
              </a:srgbClr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-2540"/>
              <a:ext cx="4745803" cy="582930"/>
            </a:xfrm>
            <a:custGeom>
              <a:avLst/>
              <a:gdLst/>
              <a:ahLst/>
              <a:cxnLst/>
              <a:rect l="l" t="t" r="r" b="b"/>
              <a:pathLst>
                <a:path w="4745803" h="582930">
                  <a:moveTo>
                    <a:pt x="4729293" y="261620"/>
                  </a:moveTo>
                  <a:lnTo>
                    <a:pt x="4354643" y="8890"/>
                  </a:lnTo>
                  <a:cubicBezTo>
                    <a:pt x="4343213" y="1270"/>
                    <a:pt x="4327973" y="0"/>
                    <a:pt x="4315273" y="6350"/>
                  </a:cubicBezTo>
                  <a:cubicBezTo>
                    <a:pt x="4302573" y="12700"/>
                    <a:pt x="4294953" y="25400"/>
                    <a:pt x="4294953" y="39370"/>
                  </a:cubicBezTo>
                  <a:lnTo>
                    <a:pt x="4294953" y="254000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4294953" y="330200"/>
                  </a:lnTo>
                  <a:lnTo>
                    <a:pt x="4294953" y="544830"/>
                  </a:lnTo>
                  <a:cubicBezTo>
                    <a:pt x="4294953" y="558800"/>
                    <a:pt x="4302573" y="571500"/>
                    <a:pt x="4315273" y="577850"/>
                  </a:cubicBezTo>
                  <a:cubicBezTo>
                    <a:pt x="4320353" y="580390"/>
                    <a:pt x="4326703" y="582930"/>
                    <a:pt x="4333053" y="582930"/>
                  </a:cubicBezTo>
                  <a:cubicBezTo>
                    <a:pt x="4340673" y="582930"/>
                    <a:pt x="4348293" y="580390"/>
                    <a:pt x="4354643" y="576580"/>
                  </a:cubicBezTo>
                  <a:lnTo>
                    <a:pt x="4729293" y="323850"/>
                  </a:lnTo>
                  <a:cubicBezTo>
                    <a:pt x="4739453" y="316230"/>
                    <a:pt x="4745803" y="304800"/>
                    <a:pt x="4745803" y="292100"/>
                  </a:cubicBezTo>
                  <a:cubicBezTo>
                    <a:pt x="4745803" y="279400"/>
                    <a:pt x="4739453" y="267970"/>
                    <a:pt x="4729293" y="261620"/>
                  </a:cubicBezTo>
                  <a:close/>
                  <a:moveTo>
                    <a:pt x="4371153" y="473710"/>
                  </a:moveTo>
                  <a:lnTo>
                    <a:pt x="4371153" y="111760"/>
                  </a:lnTo>
                  <a:lnTo>
                    <a:pt x="4639123" y="292100"/>
                  </a:lnTo>
                  <a:lnTo>
                    <a:pt x="4371153" y="473710"/>
                  </a:lnTo>
                  <a:close/>
                </a:path>
              </a:pathLst>
            </a:custGeom>
            <a:solidFill>
              <a:srgbClr val="191919">
                <a:alpha val="2470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 rot="-10800000">
            <a:off x="5603379" y="5355798"/>
            <a:ext cx="2620166" cy="320434"/>
            <a:chOff x="0" y="0"/>
            <a:chExt cx="4745803" cy="580390"/>
          </a:xfrm>
        </p:grpSpPr>
        <p:sp>
          <p:nvSpPr>
            <p:cNvPr id="7" name="Freeform 7"/>
            <p:cNvSpPr/>
            <p:nvPr/>
          </p:nvSpPr>
          <p:spPr>
            <a:xfrm>
              <a:off x="4333053" y="38100"/>
              <a:ext cx="374650" cy="504190"/>
            </a:xfrm>
            <a:custGeom>
              <a:avLst/>
              <a:gdLst/>
              <a:ahLst/>
              <a:cxnLst/>
              <a:rect l="l" t="t" r="r" b="b"/>
              <a:pathLst>
                <a:path w="374650" h="504190">
                  <a:moveTo>
                    <a:pt x="0" y="50419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FFFFFF">
                <a:alpha val="24706"/>
              </a:srgbClr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-2540"/>
              <a:ext cx="4745803" cy="582930"/>
            </a:xfrm>
            <a:custGeom>
              <a:avLst/>
              <a:gdLst/>
              <a:ahLst/>
              <a:cxnLst/>
              <a:rect l="l" t="t" r="r" b="b"/>
              <a:pathLst>
                <a:path w="4745803" h="582930">
                  <a:moveTo>
                    <a:pt x="4729293" y="261620"/>
                  </a:moveTo>
                  <a:lnTo>
                    <a:pt x="4354643" y="8890"/>
                  </a:lnTo>
                  <a:cubicBezTo>
                    <a:pt x="4343213" y="1270"/>
                    <a:pt x="4327973" y="0"/>
                    <a:pt x="4315273" y="6350"/>
                  </a:cubicBezTo>
                  <a:cubicBezTo>
                    <a:pt x="4302573" y="12700"/>
                    <a:pt x="4294953" y="25400"/>
                    <a:pt x="4294953" y="39370"/>
                  </a:cubicBezTo>
                  <a:lnTo>
                    <a:pt x="4294953" y="254000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4294953" y="330200"/>
                  </a:lnTo>
                  <a:lnTo>
                    <a:pt x="4294953" y="544830"/>
                  </a:lnTo>
                  <a:cubicBezTo>
                    <a:pt x="4294953" y="558800"/>
                    <a:pt x="4302573" y="571500"/>
                    <a:pt x="4315273" y="577850"/>
                  </a:cubicBezTo>
                  <a:cubicBezTo>
                    <a:pt x="4320353" y="580390"/>
                    <a:pt x="4326703" y="582930"/>
                    <a:pt x="4333053" y="582930"/>
                  </a:cubicBezTo>
                  <a:cubicBezTo>
                    <a:pt x="4340673" y="582930"/>
                    <a:pt x="4348293" y="580390"/>
                    <a:pt x="4354643" y="576580"/>
                  </a:cubicBezTo>
                  <a:lnTo>
                    <a:pt x="4729293" y="323850"/>
                  </a:lnTo>
                  <a:cubicBezTo>
                    <a:pt x="4739453" y="316230"/>
                    <a:pt x="4745803" y="304800"/>
                    <a:pt x="4745803" y="292100"/>
                  </a:cubicBezTo>
                  <a:cubicBezTo>
                    <a:pt x="4745803" y="279400"/>
                    <a:pt x="4739453" y="267970"/>
                    <a:pt x="4729293" y="261620"/>
                  </a:cubicBezTo>
                  <a:close/>
                  <a:moveTo>
                    <a:pt x="4371153" y="473710"/>
                  </a:moveTo>
                  <a:lnTo>
                    <a:pt x="4371153" y="111760"/>
                  </a:lnTo>
                  <a:lnTo>
                    <a:pt x="4639123" y="292100"/>
                  </a:lnTo>
                  <a:lnTo>
                    <a:pt x="4371153" y="473710"/>
                  </a:lnTo>
                  <a:close/>
                </a:path>
              </a:pathLst>
            </a:custGeom>
            <a:solidFill>
              <a:srgbClr val="191919">
                <a:alpha val="24706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6913463" y="2525893"/>
            <a:ext cx="4106824" cy="5923334"/>
            <a:chOff x="0" y="0"/>
            <a:chExt cx="5475765" cy="7897778"/>
          </a:xfrm>
        </p:grpSpPr>
        <p:grpSp>
          <p:nvGrpSpPr>
            <p:cNvPr id="10" name="Group 10"/>
            <p:cNvGrpSpPr/>
            <p:nvPr/>
          </p:nvGrpSpPr>
          <p:grpSpPr>
            <a:xfrm>
              <a:off x="3349328" y="7470532"/>
              <a:ext cx="2126437" cy="427246"/>
              <a:chOff x="0" y="0"/>
              <a:chExt cx="2888648" cy="58039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2475898" y="38100"/>
                <a:ext cx="374650" cy="50419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419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0" y="-2540"/>
                <a:ext cx="2888648" cy="582930"/>
              </a:xfrm>
              <a:custGeom>
                <a:avLst/>
                <a:gdLst/>
                <a:ahLst/>
                <a:cxnLst/>
                <a:rect l="l" t="t" r="r" b="b"/>
                <a:pathLst>
                  <a:path w="2888648" h="582930">
                    <a:moveTo>
                      <a:pt x="2872138" y="261620"/>
                    </a:moveTo>
                    <a:lnTo>
                      <a:pt x="2497488" y="8890"/>
                    </a:lnTo>
                    <a:cubicBezTo>
                      <a:pt x="2486058" y="1270"/>
                      <a:pt x="2470818" y="0"/>
                      <a:pt x="2458118" y="6350"/>
                    </a:cubicBezTo>
                    <a:cubicBezTo>
                      <a:pt x="2445418" y="12700"/>
                      <a:pt x="2437798" y="25400"/>
                      <a:pt x="2437798" y="39370"/>
                    </a:cubicBezTo>
                    <a:lnTo>
                      <a:pt x="2437798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2437798" y="330200"/>
                    </a:lnTo>
                    <a:lnTo>
                      <a:pt x="2437798" y="544830"/>
                    </a:lnTo>
                    <a:cubicBezTo>
                      <a:pt x="2437798" y="558800"/>
                      <a:pt x="2445418" y="571500"/>
                      <a:pt x="2458118" y="577850"/>
                    </a:cubicBezTo>
                    <a:cubicBezTo>
                      <a:pt x="2463198" y="580390"/>
                      <a:pt x="2469548" y="582930"/>
                      <a:pt x="2475898" y="582930"/>
                    </a:cubicBezTo>
                    <a:cubicBezTo>
                      <a:pt x="2483518" y="582930"/>
                      <a:pt x="2491138" y="580390"/>
                      <a:pt x="2497488" y="576580"/>
                    </a:cubicBezTo>
                    <a:lnTo>
                      <a:pt x="2872138" y="323850"/>
                    </a:lnTo>
                    <a:cubicBezTo>
                      <a:pt x="2882298" y="316230"/>
                      <a:pt x="2888648" y="304800"/>
                      <a:pt x="2888648" y="292100"/>
                    </a:cubicBezTo>
                    <a:cubicBezTo>
                      <a:pt x="2888648" y="279400"/>
                      <a:pt x="2882298" y="267970"/>
                      <a:pt x="2872138" y="261620"/>
                    </a:cubicBezTo>
                    <a:close/>
                    <a:moveTo>
                      <a:pt x="2513998" y="473710"/>
                    </a:moveTo>
                    <a:lnTo>
                      <a:pt x="2513998" y="111760"/>
                    </a:lnTo>
                    <a:lnTo>
                      <a:pt x="2781968" y="292100"/>
                    </a:lnTo>
                    <a:lnTo>
                      <a:pt x="2513998" y="47371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</p:grpSp>
        <p:sp>
          <p:nvSpPr>
            <p:cNvPr id="13" name="AutoShape 13"/>
            <p:cNvSpPr/>
            <p:nvPr/>
          </p:nvSpPr>
          <p:spPr>
            <a:xfrm rot="-5400000">
              <a:off x="-1635415" y="3923978"/>
              <a:ext cx="7470532" cy="53172"/>
            </a:xfrm>
            <a:prstGeom prst="rect">
              <a:avLst/>
            </a:prstGeom>
            <a:solidFill>
              <a:srgbClr val="191919">
                <a:alpha val="24706"/>
              </a:srgbClr>
            </a:solidFill>
          </p:spPr>
        </p:sp>
        <p:sp>
          <p:nvSpPr>
            <p:cNvPr id="14" name="AutoShape 14"/>
            <p:cNvSpPr/>
            <p:nvPr/>
          </p:nvSpPr>
          <p:spPr>
            <a:xfrm rot="-5400000">
              <a:off x="-359353" y="3922303"/>
              <a:ext cx="7470532" cy="53172"/>
            </a:xfrm>
            <a:prstGeom prst="rect">
              <a:avLst/>
            </a:prstGeom>
            <a:solidFill>
              <a:srgbClr val="191919">
                <a:alpha val="24706"/>
              </a:srgbClr>
            </a:solidFill>
          </p:spPr>
        </p:sp>
        <p:grpSp>
          <p:nvGrpSpPr>
            <p:cNvPr id="15" name="Group 15"/>
            <p:cNvGrpSpPr/>
            <p:nvPr/>
          </p:nvGrpSpPr>
          <p:grpSpPr>
            <a:xfrm>
              <a:off x="3349328" y="0"/>
              <a:ext cx="2126437" cy="427246"/>
              <a:chOff x="0" y="0"/>
              <a:chExt cx="2888648" cy="58039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2475898" y="38100"/>
                <a:ext cx="374650" cy="50419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419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0" y="-2540"/>
                <a:ext cx="2888648" cy="582930"/>
              </a:xfrm>
              <a:custGeom>
                <a:avLst/>
                <a:gdLst/>
                <a:ahLst/>
                <a:cxnLst/>
                <a:rect l="l" t="t" r="r" b="b"/>
                <a:pathLst>
                  <a:path w="2888648" h="582930">
                    <a:moveTo>
                      <a:pt x="2872138" y="261620"/>
                    </a:moveTo>
                    <a:lnTo>
                      <a:pt x="2497488" y="8890"/>
                    </a:lnTo>
                    <a:cubicBezTo>
                      <a:pt x="2486058" y="1270"/>
                      <a:pt x="2470818" y="0"/>
                      <a:pt x="2458118" y="6350"/>
                    </a:cubicBezTo>
                    <a:cubicBezTo>
                      <a:pt x="2445418" y="12700"/>
                      <a:pt x="2437798" y="25400"/>
                      <a:pt x="2437798" y="39370"/>
                    </a:cubicBezTo>
                    <a:lnTo>
                      <a:pt x="2437798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2437798" y="330200"/>
                    </a:lnTo>
                    <a:lnTo>
                      <a:pt x="2437798" y="544830"/>
                    </a:lnTo>
                    <a:cubicBezTo>
                      <a:pt x="2437798" y="558800"/>
                      <a:pt x="2445418" y="571500"/>
                      <a:pt x="2458118" y="577850"/>
                    </a:cubicBezTo>
                    <a:cubicBezTo>
                      <a:pt x="2463198" y="580390"/>
                      <a:pt x="2469548" y="582930"/>
                      <a:pt x="2475898" y="582930"/>
                    </a:cubicBezTo>
                    <a:cubicBezTo>
                      <a:pt x="2483518" y="582930"/>
                      <a:pt x="2491138" y="580390"/>
                      <a:pt x="2497488" y="576580"/>
                    </a:cubicBezTo>
                    <a:lnTo>
                      <a:pt x="2872138" y="323850"/>
                    </a:lnTo>
                    <a:cubicBezTo>
                      <a:pt x="2882298" y="316230"/>
                      <a:pt x="2888648" y="304800"/>
                      <a:pt x="2888648" y="292100"/>
                    </a:cubicBezTo>
                    <a:cubicBezTo>
                      <a:pt x="2888648" y="279400"/>
                      <a:pt x="2882298" y="267970"/>
                      <a:pt x="2872138" y="261620"/>
                    </a:cubicBezTo>
                    <a:close/>
                    <a:moveTo>
                      <a:pt x="2513998" y="473710"/>
                    </a:moveTo>
                    <a:lnTo>
                      <a:pt x="2513998" y="111760"/>
                    </a:lnTo>
                    <a:lnTo>
                      <a:pt x="2781968" y="292100"/>
                    </a:lnTo>
                    <a:lnTo>
                      <a:pt x="2513998" y="47371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</p:grpSp>
        <p:grpSp>
          <p:nvGrpSpPr>
            <p:cNvPr id="18" name="Group 18"/>
            <p:cNvGrpSpPr/>
            <p:nvPr/>
          </p:nvGrpSpPr>
          <p:grpSpPr>
            <a:xfrm rot="-10800000">
              <a:off x="0" y="3350"/>
              <a:ext cx="2126437" cy="427246"/>
              <a:chOff x="0" y="0"/>
              <a:chExt cx="2888648" cy="58039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2475898" y="38100"/>
                <a:ext cx="374650" cy="50419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419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0" y="-2540"/>
                <a:ext cx="2888648" cy="582930"/>
              </a:xfrm>
              <a:custGeom>
                <a:avLst/>
                <a:gdLst/>
                <a:ahLst/>
                <a:cxnLst/>
                <a:rect l="l" t="t" r="r" b="b"/>
                <a:pathLst>
                  <a:path w="2888648" h="582930">
                    <a:moveTo>
                      <a:pt x="2872138" y="261620"/>
                    </a:moveTo>
                    <a:lnTo>
                      <a:pt x="2497488" y="8890"/>
                    </a:lnTo>
                    <a:cubicBezTo>
                      <a:pt x="2486058" y="1270"/>
                      <a:pt x="2470818" y="0"/>
                      <a:pt x="2458118" y="6350"/>
                    </a:cubicBezTo>
                    <a:cubicBezTo>
                      <a:pt x="2445418" y="12700"/>
                      <a:pt x="2437798" y="25400"/>
                      <a:pt x="2437798" y="39370"/>
                    </a:cubicBezTo>
                    <a:lnTo>
                      <a:pt x="2437798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2437798" y="330200"/>
                    </a:lnTo>
                    <a:lnTo>
                      <a:pt x="2437798" y="544830"/>
                    </a:lnTo>
                    <a:cubicBezTo>
                      <a:pt x="2437798" y="558800"/>
                      <a:pt x="2445418" y="571500"/>
                      <a:pt x="2458118" y="577850"/>
                    </a:cubicBezTo>
                    <a:cubicBezTo>
                      <a:pt x="2463198" y="580390"/>
                      <a:pt x="2469548" y="582930"/>
                      <a:pt x="2475898" y="582930"/>
                    </a:cubicBezTo>
                    <a:cubicBezTo>
                      <a:pt x="2483518" y="582930"/>
                      <a:pt x="2491138" y="580390"/>
                      <a:pt x="2497488" y="576580"/>
                    </a:cubicBezTo>
                    <a:lnTo>
                      <a:pt x="2872138" y="323850"/>
                    </a:lnTo>
                    <a:cubicBezTo>
                      <a:pt x="2882298" y="316230"/>
                      <a:pt x="2888648" y="304800"/>
                      <a:pt x="2888648" y="292100"/>
                    </a:cubicBezTo>
                    <a:cubicBezTo>
                      <a:pt x="2888648" y="279400"/>
                      <a:pt x="2882298" y="267970"/>
                      <a:pt x="2872138" y="261620"/>
                    </a:cubicBezTo>
                    <a:close/>
                    <a:moveTo>
                      <a:pt x="2513998" y="473710"/>
                    </a:moveTo>
                    <a:lnTo>
                      <a:pt x="2513998" y="111760"/>
                    </a:lnTo>
                    <a:lnTo>
                      <a:pt x="2781968" y="292100"/>
                    </a:lnTo>
                    <a:lnTo>
                      <a:pt x="2513998" y="47371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 rot="-10800000">
              <a:off x="0" y="7470532"/>
              <a:ext cx="2126437" cy="427246"/>
              <a:chOff x="0" y="0"/>
              <a:chExt cx="2888648" cy="58039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2475898" y="38100"/>
                <a:ext cx="374650" cy="504190"/>
              </a:xfrm>
              <a:custGeom>
                <a:avLst/>
                <a:gdLst/>
                <a:ahLst/>
                <a:cxnLst/>
                <a:rect l="l" t="t" r="r" b="b"/>
                <a:pathLst>
                  <a:path w="374650" h="50419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  <p:sp>
            <p:nvSpPr>
              <p:cNvPr id="23" name="Freeform 23"/>
              <p:cNvSpPr/>
              <p:nvPr/>
            </p:nvSpPr>
            <p:spPr>
              <a:xfrm>
                <a:off x="0" y="-2540"/>
                <a:ext cx="2888648" cy="582930"/>
              </a:xfrm>
              <a:custGeom>
                <a:avLst/>
                <a:gdLst/>
                <a:ahLst/>
                <a:cxnLst/>
                <a:rect l="l" t="t" r="r" b="b"/>
                <a:pathLst>
                  <a:path w="2888648" h="582930">
                    <a:moveTo>
                      <a:pt x="2872138" y="261620"/>
                    </a:moveTo>
                    <a:lnTo>
                      <a:pt x="2497488" y="8890"/>
                    </a:lnTo>
                    <a:cubicBezTo>
                      <a:pt x="2486058" y="1270"/>
                      <a:pt x="2470818" y="0"/>
                      <a:pt x="2458118" y="6350"/>
                    </a:cubicBezTo>
                    <a:cubicBezTo>
                      <a:pt x="2445418" y="12700"/>
                      <a:pt x="2437798" y="25400"/>
                      <a:pt x="2437798" y="39370"/>
                    </a:cubicBezTo>
                    <a:lnTo>
                      <a:pt x="2437798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2437798" y="330200"/>
                    </a:lnTo>
                    <a:lnTo>
                      <a:pt x="2437798" y="544830"/>
                    </a:lnTo>
                    <a:cubicBezTo>
                      <a:pt x="2437798" y="558800"/>
                      <a:pt x="2445418" y="571500"/>
                      <a:pt x="2458118" y="577850"/>
                    </a:cubicBezTo>
                    <a:cubicBezTo>
                      <a:pt x="2463198" y="580390"/>
                      <a:pt x="2469548" y="582930"/>
                      <a:pt x="2475898" y="582930"/>
                    </a:cubicBezTo>
                    <a:cubicBezTo>
                      <a:pt x="2483518" y="582930"/>
                      <a:pt x="2491138" y="580390"/>
                      <a:pt x="2497488" y="576580"/>
                    </a:cubicBezTo>
                    <a:lnTo>
                      <a:pt x="2872138" y="323850"/>
                    </a:lnTo>
                    <a:cubicBezTo>
                      <a:pt x="2882298" y="316230"/>
                      <a:pt x="2888648" y="304800"/>
                      <a:pt x="2888648" y="292100"/>
                    </a:cubicBezTo>
                    <a:cubicBezTo>
                      <a:pt x="2888648" y="279400"/>
                      <a:pt x="2882298" y="267970"/>
                      <a:pt x="2872138" y="261620"/>
                    </a:cubicBezTo>
                    <a:close/>
                    <a:moveTo>
                      <a:pt x="2513998" y="473710"/>
                    </a:moveTo>
                    <a:lnTo>
                      <a:pt x="2513998" y="111760"/>
                    </a:lnTo>
                    <a:lnTo>
                      <a:pt x="2781968" y="292100"/>
                    </a:lnTo>
                    <a:lnTo>
                      <a:pt x="2513998" y="473710"/>
                    </a:lnTo>
                    <a:close/>
                  </a:path>
                </a:pathLst>
              </a:custGeom>
              <a:solidFill>
                <a:srgbClr val="191919">
                  <a:alpha val="24706"/>
                </a:srgbClr>
              </a:solidFill>
            </p:spPr>
          </p:sp>
        </p:grpSp>
      </p:grpSp>
      <p:grpSp>
        <p:nvGrpSpPr>
          <p:cNvPr id="24" name="Group 24"/>
          <p:cNvGrpSpPr/>
          <p:nvPr/>
        </p:nvGrpSpPr>
        <p:grpSpPr>
          <a:xfrm>
            <a:off x="2753068" y="2205791"/>
            <a:ext cx="3562782" cy="963151"/>
            <a:chOff x="0" y="0"/>
            <a:chExt cx="9555633" cy="258324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555634" cy="2583240"/>
            </a:xfrm>
            <a:custGeom>
              <a:avLst/>
              <a:gdLst/>
              <a:ahLst/>
              <a:cxnLst/>
              <a:rect l="l" t="t" r="r" b="b"/>
              <a:pathLst>
                <a:path w="9555634" h="2583240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114379" y="3636321"/>
            <a:ext cx="3704991" cy="3704991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7500190" y="4991612"/>
            <a:ext cx="2933369" cy="965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70"/>
              </a:lnSpc>
              <a:spcBef>
                <a:spcPct val="0"/>
              </a:spcBef>
            </a:pPr>
            <a:r>
              <a:rPr lang="en-US" sz="3000" spc="117">
                <a:solidFill>
                  <a:srgbClr val="FFFFFF"/>
                </a:solidFill>
                <a:latin typeface="Aileron Regular Bold"/>
              </a:rPr>
              <a:t>STEINER TREES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811135" y="5005984"/>
            <a:ext cx="4244058" cy="963151"/>
            <a:chOff x="0" y="0"/>
            <a:chExt cx="11382863" cy="258324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1382863" cy="2583240"/>
            </a:xfrm>
            <a:custGeom>
              <a:avLst/>
              <a:gdLst/>
              <a:ahLst/>
              <a:cxnLst/>
              <a:rect l="l" t="t" r="r" b="b"/>
              <a:pathLst>
                <a:path w="11382863" h="2583240">
                  <a:moveTo>
                    <a:pt x="1125840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258403" y="0"/>
                  </a:lnTo>
                  <a:cubicBezTo>
                    <a:pt x="11326984" y="0"/>
                    <a:pt x="11382863" y="55880"/>
                    <a:pt x="11382863" y="124460"/>
                  </a:cubicBezTo>
                  <a:lnTo>
                    <a:pt x="11382863" y="2458780"/>
                  </a:lnTo>
                  <a:cubicBezTo>
                    <a:pt x="11382863" y="2527360"/>
                    <a:pt x="11326984" y="2583240"/>
                    <a:pt x="11258403" y="258324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2242111" y="7570244"/>
            <a:ext cx="4073739" cy="1440044"/>
            <a:chOff x="0" y="0"/>
            <a:chExt cx="10926056" cy="3862301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0926056" cy="3862301"/>
            </a:xfrm>
            <a:custGeom>
              <a:avLst/>
              <a:gdLst/>
              <a:ahLst/>
              <a:cxnLst/>
              <a:rect l="l" t="t" r="r" b="b"/>
              <a:pathLst>
                <a:path w="10926056" h="3862301">
                  <a:moveTo>
                    <a:pt x="10801596" y="3862301"/>
                  </a:moveTo>
                  <a:lnTo>
                    <a:pt x="124460" y="3862301"/>
                  </a:lnTo>
                  <a:cubicBezTo>
                    <a:pt x="55880" y="3862301"/>
                    <a:pt x="0" y="3806421"/>
                    <a:pt x="0" y="373784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801596" y="0"/>
                  </a:lnTo>
                  <a:cubicBezTo>
                    <a:pt x="10870176" y="0"/>
                    <a:pt x="10926056" y="55880"/>
                    <a:pt x="10926056" y="124460"/>
                  </a:cubicBezTo>
                  <a:lnTo>
                    <a:pt x="10926056" y="3737841"/>
                  </a:lnTo>
                  <a:cubicBezTo>
                    <a:pt x="10926056" y="3806421"/>
                    <a:pt x="10870176" y="3862301"/>
                    <a:pt x="10801596" y="3862301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3338136" y="2363517"/>
            <a:ext cx="2392646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000" spc="150">
                <a:solidFill>
                  <a:srgbClr val="000000"/>
                </a:solidFill>
                <a:latin typeface="Aileron Regular"/>
              </a:rPr>
              <a:t>Networking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11135" y="5122219"/>
            <a:ext cx="4142500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000" spc="150">
                <a:solidFill>
                  <a:srgbClr val="191919"/>
                </a:solidFill>
                <a:latin typeface="Aileron Regular"/>
              </a:rPr>
              <a:t>Telecommunications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75654" y="7680666"/>
            <a:ext cx="3240447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000" spc="150">
                <a:solidFill>
                  <a:srgbClr val="FFFFFF"/>
                </a:solidFill>
                <a:latin typeface="Aileron Regular"/>
              </a:rPr>
              <a:t>Computational biology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11617899" y="2205791"/>
            <a:ext cx="5934750" cy="963151"/>
            <a:chOff x="0" y="0"/>
            <a:chExt cx="15917418" cy="258324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5917418" cy="2583240"/>
            </a:xfrm>
            <a:custGeom>
              <a:avLst/>
              <a:gdLst/>
              <a:ahLst/>
              <a:cxnLst/>
              <a:rect l="l" t="t" r="r" b="b"/>
              <a:pathLst>
                <a:path w="15917418" h="2583240">
                  <a:moveTo>
                    <a:pt x="15792958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792958" y="0"/>
                  </a:lnTo>
                  <a:cubicBezTo>
                    <a:pt x="15861537" y="0"/>
                    <a:pt x="15917418" y="55880"/>
                    <a:pt x="15917418" y="124460"/>
                  </a:cubicBezTo>
                  <a:lnTo>
                    <a:pt x="15917418" y="2458780"/>
                  </a:lnTo>
                  <a:cubicBezTo>
                    <a:pt x="15917418" y="2527360"/>
                    <a:pt x="15861537" y="2583240"/>
                    <a:pt x="15792958" y="258324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37" name="Group 37"/>
          <p:cNvGrpSpPr/>
          <p:nvPr/>
        </p:nvGrpSpPr>
        <p:grpSpPr>
          <a:xfrm>
            <a:off x="12882820" y="4886069"/>
            <a:ext cx="3558141" cy="1259893"/>
            <a:chOff x="0" y="0"/>
            <a:chExt cx="9555633" cy="3383529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9555634" cy="3383529"/>
            </a:xfrm>
            <a:custGeom>
              <a:avLst/>
              <a:gdLst/>
              <a:ahLst/>
              <a:cxnLst/>
              <a:rect l="l" t="t" r="r" b="b"/>
              <a:pathLst>
                <a:path w="9555634" h="3383529">
                  <a:moveTo>
                    <a:pt x="9431173" y="3383528"/>
                  </a:moveTo>
                  <a:lnTo>
                    <a:pt x="124460" y="3383528"/>
                  </a:lnTo>
                  <a:cubicBezTo>
                    <a:pt x="55880" y="3383528"/>
                    <a:pt x="0" y="3327648"/>
                    <a:pt x="0" y="32590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3259069"/>
                  </a:lnTo>
                  <a:cubicBezTo>
                    <a:pt x="9555634" y="3327648"/>
                    <a:pt x="9499753" y="3383529"/>
                    <a:pt x="9431173" y="3383529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39" name="Group 39"/>
          <p:cNvGrpSpPr/>
          <p:nvPr/>
        </p:nvGrpSpPr>
        <p:grpSpPr>
          <a:xfrm>
            <a:off x="11617899" y="7570244"/>
            <a:ext cx="3562782" cy="1440044"/>
            <a:chOff x="0" y="0"/>
            <a:chExt cx="9555633" cy="3862301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9555634" cy="3862301"/>
            </a:xfrm>
            <a:custGeom>
              <a:avLst/>
              <a:gdLst/>
              <a:ahLst/>
              <a:cxnLst/>
              <a:rect l="l" t="t" r="r" b="b"/>
              <a:pathLst>
                <a:path w="9555634" h="3862301">
                  <a:moveTo>
                    <a:pt x="9431173" y="3862301"/>
                  </a:moveTo>
                  <a:lnTo>
                    <a:pt x="124460" y="3862301"/>
                  </a:lnTo>
                  <a:cubicBezTo>
                    <a:pt x="55880" y="3862301"/>
                    <a:pt x="0" y="3806421"/>
                    <a:pt x="0" y="373784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3737841"/>
                  </a:lnTo>
                  <a:cubicBezTo>
                    <a:pt x="9555634" y="3806421"/>
                    <a:pt x="9499753" y="3862301"/>
                    <a:pt x="9431173" y="3862301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sp>
        <p:nvSpPr>
          <p:cNvPr id="41" name="TextBox 41"/>
          <p:cNvSpPr txBox="1"/>
          <p:nvPr/>
        </p:nvSpPr>
        <p:spPr>
          <a:xfrm>
            <a:off x="11993675" y="2377804"/>
            <a:ext cx="5265625" cy="533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2999" spc="149">
                <a:solidFill>
                  <a:srgbClr val="000000"/>
                </a:solidFill>
                <a:latin typeface="Aileron Regular"/>
              </a:rPr>
              <a:t>Design of Integrated Circuit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3175354" y="4906416"/>
            <a:ext cx="2977714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000" spc="150">
                <a:solidFill>
                  <a:srgbClr val="191919"/>
                </a:solidFill>
                <a:latin typeface="Aileron Regular"/>
              </a:rPr>
              <a:t>Cloud computing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1993675" y="7680666"/>
            <a:ext cx="2977714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000" spc="150">
                <a:solidFill>
                  <a:srgbClr val="FFFFFF"/>
                </a:solidFill>
                <a:latin typeface="Aileron Regular"/>
              </a:rPr>
              <a:t>Machine Learning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952798" y="0"/>
            <a:ext cx="5335202" cy="10287000"/>
          </a:xfrm>
          <a:prstGeom prst="rect">
            <a:avLst/>
          </a:prstGeom>
          <a:solidFill>
            <a:srgbClr val="86EAE9"/>
          </a:solidFill>
        </p:spPr>
      </p:sp>
      <p:sp>
        <p:nvSpPr>
          <p:cNvPr id="3" name="TextBox 3"/>
          <p:cNvSpPr txBox="1"/>
          <p:nvPr/>
        </p:nvSpPr>
        <p:spPr>
          <a:xfrm>
            <a:off x="834181" y="3981457"/>
            <a:ext cx="8719184" cy="2381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76"/>
              </a:lnSpc>
            </a:pPr>
            <a:r>
              <a:rPr lang="en-US" sz="5706" spc="28">
                <a:solidFill>
                  <a:srgbClr val="000000"/>
                </a:solidFill>
                <a:latin typeface="Aileron Heavy Bold"/>
              </a:rPr>
              <a:t>GENETIC ALGORITHM </a:t>
            </a:r>
          </a:p>
          <a:p>
            <a:pPr algn="ctr">
              <a:lnSpc>
                <a:spcPts val="6276"/>
              </a:lnSpc>
            </a:pPr>
            <a:r>
              <a:rPr lang="en-US" sz="5706" spc="28">
                <a:solidFill>
                  <a:srgbClr val="000000"/>
                </a:solidFill>
                <a:latin typeface="Aileron Heavy Bold"/>
              </a:rPr>
              <a:t>X</a:t>
            </a:r>
          </a:p>
          <a:p>
            <a:pPr algn="ctr">
              <a:lnSpc>
                <a:spcPts val="6276"/>
              </a:lnSpc>
            </a:pPr>
            <a:r>
              <a:rPr lang="en-US" sz="5706" spc="28">
                <a:solidFill>
                  <a:srgbClr val="000000"/>
                </a:solidFill>
                <a:latin typeface="Aileron Heavy Bold"/>
              </a:rPr>
              <a:t>STEINER PROBLEM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l="52783" t="4890" r="1891"/>
          <a:stretch>
            <a:fillRect/>
          </a:stretch>
        </p:blipFill>
        <p:spPr>
          <a:xfrm>
            <a:off x="9733840" y="1028700"/>
            <a:ext cx="5886559" cy="8229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alphaModFix amt="2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188055">
            <a:off x="506179" y="7355745"/>
            <a:ext cx="2571696" cy="257169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8676794">
            <a:off x="1517021" y="914743"/>
            <a:ext cx="2411610" cy="2411610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>
            <a:off x="0" y="4042582"/>
            <a:ext cx="1028700" cy="2201836"/>
          </a:xfrm>
          <a:prstGeom prst="rect">
            <a:avLst/>
          </a:prstGeom>
          <a:solidFill>
            <a:srgbClr val="86EAE9"/>
          </a:solidFill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8617878">
            <a:off x="4164324" y="480148"/>
            <a:ext cx="2411610" cy="24116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499947"/>
            <a:ext cx="1028700" cy="2201836"/>
          </a:xfrm>
          <a:prstGeom prst="rect">
            <a:avLst/>
          </a:prstGeom>
          <a:solidFill>
            <a:srgbClr val="86EAE9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726087" y="5039210"/>
            <a:ext cx="2533213" cy="231472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276255" y="352753"/>
            <a:ext cx="2438503" cy="3186097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227613" y="352753"/>
            <a:ext cx="8936502" cy="2496225"/>
            <a:chOff x="0" y="0"/>
            <a:chExt cx="11915337" cy="3328300"/>
          </a:xfrm>
        </p:grpSpPr>
        <p:sp>
          <p:nvSpPr>
            <p:cNvPr id="6" name="TextBox 6"/>
            <p:cNvSpPr txBox="1"/>
            <p:nvPr/>
          </p:nvSpPr>
          <p:spPr>
            <a:xfrm>
              <a:off x="0" y="510688"/>
              <a:ext cx="11915337" cy="117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41"/>
                </a:lnSpc>
              </a:pPr>
              <a:r>
                <a:rPr lang="en-US" sz="5725" spc="343">
                  <a:solidFill>
                    <a:srgbClr val="191919"/>
                  </a:solidFill>
                  <a:latin typeface="Aileron Heavy Bold"/>
                </a:rPr>
                <a:t>GENETIC ALGORITHM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525026"/>
              <a:ext cx="11915337" cy="815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25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227613" y="1648824"/>
            <a:ext cx="8936502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191919"/>
                </a:solidFill>
                <a:latin typeface="Aileron Heavy"/>
              </a:rPr>
              <a:t>Why using a genetic algorithm?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7613" y="3453125"/>
            <a:ext cx="12879588" cy="5441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9507" lvl="1" indent="-474754" algn="just">
              <a:lnSpc>
                <a:spcPts val="6157"/>
              </a:lnSpc>
              <a:buFont typeface="Arial"/>
              <a:buChar char="•"/>
            </a:pPr>
            <a:r>
              <a:rPr lang="en-US" sz="4397">
                <a:solidFill>
                  <a:srgbClr val="191919"/>
                </a:solidFill>
                <a:latin typeface="Aileron Regular"/>
              </a:rPr>
              <a:t>MEStT problem is </a:t>
            </a:r>
            <a:r>
              <a:rPr lang="en-US" sz="4397">
                <a:solidFill>
                  <a:srgbClr val="37C9EF"/>
                </a:solidFill>
                <a:latin typeface="Aileron Regular Bold"/>
              </a:rPr>
              <a:t>NP-complete</a:t>
            </a:r>
            <a:r>
              <a:rPr lang="en-US" sz="4397">
                <a:solidFill>
                  <a:srgbClr val="191919"/>
                </a:solidFill>
                <a:latin typeface="Aileron Regular"/>
              </a:rPr>
              <a:t>;</a:t>
            </a:r>
          </a:p>
          <a:p>
            <a:pPr algn="just">
              <a:lnSpc>
                <a:spcPts val="6157"/>
              </a:lnSpc>
            </a:pPr>
            <a:endParaRPr lang="en-US" sz="4397">
              <a:solidFill>
                <a:srgbClr val="191919"/>
              </a:solidFill>
              <a:latin typeface="Aileron Regular"/>
            </a:endParaRPr>
          </a:p>
          <a:p>
            <a:pPr marL="949507" lvl="1" indent="-474754">
              <a:lnSpc>
                <a:spcPts val="6157"/>
              </a:lnSpc>
              <a:buFont typeface="Arial"/>
              <a:buChar char="•"/>
            </a:pPr>
            <a:r>
              <a:rPr lang="en-US" sz="4397">
                <a:solidFill>
                  <a:srgbClr val="191919"/>
                </a:solidFill>
                <a:latin typeface="Aileron Regular"/>
              </a:rPr>
              <a:t>The problem grows </a:t>
            </a:r>
            <a:r>
              <a:rPr lang="en-US" sz="4397">
                <a:solidFill>
                  <a:srgbClr val="37C9EF"/>
                </a:solidFill>
                <a:latin typeface="Aileron Regular Bold"/>
              </a:rPr>
              <a:t>exponentially</a:t>
            </a:r>
            <a:r>
              <a:rPr lang="en-US" sz="4397">
                <a:solidFill>
                  <a:srgbClr val="EA833D"/>
                </a:solidFill>
                <a:latin typeface="Aileron Regular"/>
              </a:rPr>
              <a:t> </a:t>
            </a:r>
            <a:r>
              <a:rPr lang="en-US" sz="4397">
                <a:solidFill>
                  <a:srgbClr val="191919"/>
                </a:solidFill>
                <a:latin typeface="Aileron Regular"/>
              </a:rPr>
              <a:t>with increase in N (number of fixed points);</a:t>
            </a:r>
          </a:p>
          <a:p>
            <a:pPr algn="just">
              <a:lnSpc>
                <a:spcPts val="6157"/>
              </a:lnSpc>
            </a:pPr>
            <a:endParaRPr lang="en-US" sz="4397">
              <a:solidFill>
                <a:srgbClr val="191919"/>
              </a:solidFill>
              <a:latin typeface="Aileron Regular"/>
            </a:endParaRPr>
          </a:p>
          <a:p>
            <a:pPr marL="949507" lvl="1" indent="-474754" algn="just">
              <a:lnSpc>
                <a:spcPts val="6157"/>
              </a:lnSpc>
              <a:buFont typeface="Arial"/>
              <a:buChar char="•"/>
            </a:pPr>
            <a:r>
              <a:rPr lang="en-US" sz="4397">
                <a:solidFill>
                  <a:srgbClr val="191919"/>
                </a:solidFill>
                <a:latin typeface="Aileron Regular"/>
              </a:rPr>
              <a:t>Even the best traditional algorithms need heavy optimizations and a lot of heuristic knowledge.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96031" y="4325255"/>
            <a:ext cx="1655719" cy="165571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236816" y="4325255"/>
            <a:ext cx="1655719" cy="165571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853202" y="4325255"/>
            <a:ext cx="1655719" cy="165571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4947457" y="4325255"/>
            <a:ext cx="1655719" cy="165571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4253564" y="5025947"/>
            <a:ext cx="1271676" cy="25433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508162" y="5025947"/>
            <a:ext cx="1271676" cy="25433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128046" y="5041871"/>
            <a:ext cx="1271676" cy="25433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5420408" y="4814129"/>
            <a:ext cx="709818" cy="70981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1328645" y="4800450"/>
            <a:ext cx="704834" cy="70483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2209575" y="4814129"/>
            <a:ext cx="828631" cy="67797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6712010" y="4800450"/>
            <a:ext cx="705330" cy="705330"/>
          </a:xfrm>
          <a:prstGeom prst="rect">
            <a:avLst/>
          </a:prstGeom>
        </p:spPr>
      </p:pic>
      <p:sp>
        <p:nvSpPr>
          <p:cNvPr id="13" name="AutoShape 13"/>
          <p:cNvSpPr/>
          <p:nvPr/>
        </p:nvSpPr>
        <p:spPr>
          <a:xfrm>
            <a:off x="0" y="499947"/>
            <a:ext cx="1028700" cy="2201836"/>
          </a:xfrm>
          <a:prstGeom prst="rect">
            <a:avLst/>
          </a:prstGeom>
          <a:solidFill>
            <a:srgbClr val="86EAE9"/>
          </a:solidFill>
        </p:spPr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12677875" y="591682"/>
            <a:ext cx="2349190" cy="2499139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774941" y="3441537"/>
            <a:ext cx="3478624" cy="64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59"/>
              </a:lnSpc>
              <a:spcBef>
                <a:spcPct val="0"/>
              </a:spcBef>
            </a:pPr>
            <a:r>
              <a:rPr lang="en-US" sz="3999" spc="155">
                <a:solidFill>
                  <a:srgbClr val="191919"/>
                </a:solidFill>
                <a:latin typeface="Aileron Regular Bold"/>
              </a:rPr>
              <a:t>Initialization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834205" y="3441537"/>
            <a:ext cx="3481698" cy="64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59"/>
              </a:lnSpc>
              <a:spcBef>
                <a:spcPct val="0"/>
              </a:spcBef>
            </a:pPr>
            <a:r>
              <a:rPr lang="en-US" sz="3999" spc="155">
                <a:solidFill>
                  <a:srgbClr val="191919"/>
                </a:solidFill>
                <a:latin typeface="Aileron Regular Bold"/>
              </a:rPr>
              <a:t>Optimization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856309" y="6276249"/>
            <a:ext cx="4178126" cy="340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000" spc="60">
                <a:solidFill>
                  <a:srgbClr val="191919"/>
                </a:solidFill>
                <a:latin typeface="Aileron Regular"/>
              </a:rPr>
              <a:t>Delete all the useless Steiner point according to some criteria such as the number of connections with the fixed vertices.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525240" y="2887440"/>
            <a:ext cx="3188591" cy="1287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59"/>
              </a:lnSpc>
              <a:spcBef>
                <a:spcPct val="0"/>
              </a:spcBef>
            </a:pPr>
            <a:r>
              <a:rPr lang="en-US" sz="3999" spc="155">
                <a:solidFill>
                  <a:srgbClr val="191919"/>
                </a:solidFill>
                <a:latin typeface="Aileron Regular Bold"/>
              </a:rPr>
              <a:t>Genetic Algorithm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088149" y="6276249"/>
            <a:ext cx="4062773" cy="2838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000" spc="60" dirty="0">
                <a:solidFill>
                  <a:srgbClr val="191919"/>
                </a:solidFill>
                <a:latin typeface="Aileron Regular"/>
              </a:rPr>
              <a:t>The genetic algorithm is executed and it returns as output the best configuration of the Steiner points.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282086" y="6276249"/>
            <a:ext cx="3682601" cy="2838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000" spc="60">
                <a:solidFill>
                  <a:srgbClr val="191919"/>
                </a:solidFill>
                <a:latin typeface="Aileron Regular"/>
              </a:rPr>
              <a:t>Finally, the optimal steiner tree is plotted and  compared with the starting MST.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282086" y="3441537"/>
            <a:ext cx="3370557" cy="64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59"/>
              </a:lnSpc>
              <a:spcBef>
                <a:spcPct val="0"/>
              </a:spcBef>
            </a:pPr>
            <a:r>
              <a:rPr lang="en-US" sz="3999" spc="155">
                <a:solidFill>
                  <a:srgbClr val="191919"/>
                </a:solidFill>
                <a:latin typeface="Aileron Regular Bold"/>
              </a:rPr>
              <a:t>Visualization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93540" y="6133374"/>
            <a:ext cx="3860702" cy="226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000" spc="60">
                <a:solidFill>
                  <a:srgbClr val="191919"/>
                </a:solidFill>
                <a:latin typeface="Aileron Regular"/>
              </a:rPr>
              <a:t>The fixed points are given as input and their MST is calculates.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227613" y="352753"/>
            <a:ext cx="10348129" cy="2496225"/>
            <a:chOff x="0" y="0"/>
            <a:chExt cx="13797505" cy="3328300"/>
          </a:xfrm>
        </p:grpSpPr>
        <p:sp>
          <p:nvSpPr>
            <p:cNvPr id="24" name="TextBox 24"/>
            <p:cNvSpPr txBox="1"/>
            <p:nvPr/>
          </p:nvSpPr>
          <p:spPr>
            <a:xfrm>
              <a:off x="0" y="510688"/>
              <a:ext cx="13797505" cy="117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41"/>
                </a:lnSpc>
              </a:pPr>
              <a:r>
                <a:rPr lang="en-US" sz="5725" spc="343">
                  <a:solidFill>
                    <a:srgbClr val="191919"/>
                  </a:solidFill>
                  <a:latin typeface="Aileron Heavy Bold"/>
                </a:rPr>
                <a:t>COMPLETE ALGORITHM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2525026"/>
              <a:ext cx="13797505" cy="815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250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401675" y="1739102"/>
            <a:ext cx="2851890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9"/>
              </a:lnSpc>
            </a:pPr>
            <a:r>
              <a:rPr lang="en-US" sz="4599">
                <a:solidFill>
                  <a:srgbClr val="191919"/>
                </a:solidFill>
                <a:latin typeface="Aileron Heavy"/>
              </a:rPr>
              <a:t>Workflow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499947"/>
            <a:ext cx="1028700" cy="2201836"/>
          </a:xfrm>
          <a:prstGeom prst="rect">
            <a:avLst/>
          </a:prstGeom>
          <a:solidFill>
            <a:srgbClr val="86EAE9"/>
          </a:solidFill>
        </p:spPr>
      </p:sp>
      <p:grpSp>
        <p:nvGrpSpPr>
          <p:cNvPr id="3" name="Group 3"/>
          <p:cNvGrpSpPr/>
          <p:nvPr/>
        </p:nvGrpSpPr>
        <p:grpSpPr>
          <a:xfrm>
            <a:off x="2683244" y="4762989"/>
            <a:ext cx="3761074" cy="3761074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889912" y="4591050"/>
            <a:ext cx="3896527" cy="389652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A9D6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27613" y="352753"/>
            <a:ext cx="9217246" cy="2496225"/>
            <a:chOff x="0" y="0"/>
            <a:chExt cx="12289662" cy="332830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510688"/>
              <a:ext cx="12289662" cy="117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41"/>
                </a:lnSpc>
              </a:pPr>
              <a:r>
                <a:rPr lang="en-US" sz="5725" spc="343">
                  <a:solidFill>
                    <a:srgbClr val="191919"/>
                  </a:solidFill>
                  <a:latin typeface="Aileron Heavy Bold"/>
                </a:rPr>
                <a:t>GENETIC ALGORITHM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525026"/>
              <a:ext cx="12289662" cy="815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25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227613" y="1681708"/>
            <a:ext cx="8394076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191919"/>
                </a:solidFill>
                <a:latin typeface="Aileron Heavy"/>
              </a:rPr>
              <a:t>Genetic encoding: Individual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317939" y="8733613"/>
            <a:ext cx="2612235" cy="6565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191919"/>
                </a:solidFill>
                <a:latin typeface="Aileron Regular"/>
              </a:rPr>
              <a:t>Phenotype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357826" y="8870950"/>
            <a:ext cx="2960700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91919"/>
                </a:solidFill>
                <a:latin typeface="Aileron Regular"/>
              </a:rPr>
              <a:t>Genotype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69461" y="5800143"/>
            <a:ext cx="3988639" cy="1601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1"/>
              </a:lnSpc>
              <a:spcBef>
                <a:spcPct val="0"/>
              </a:spcBef>
            </a:pPr>
            <a:r>
              <a:rPr lang="en-US" sz="2840" spc="142">
                <a:solidFill>
                  <a:srgbClr val="FFFFFF"/>
                </a:solidFill>
                <a:latin typeface="Aileron Regular"/>
              </a:rPr>
              <a:t>Coordinate of </a:t>
            </a:r>
          </a:p>
          <a:p>
            <a:pPr algn="ctr">
              <a:lnSpc>
                <a:spcPts val="4261"/>
              </a:lnSpc>
              <a:spcBef>
                <a:spcPct val="0"/>
              </a:spcBef>
            </a:pPr>
            <a:r>
              <a:rPr lang="en-US" sz="2840" spc="142">
                <a:solidFill>
                  <a:srgbClr val="FFFFFF"/>
                </a:solidFill>
                <a:latin typeface="Aileron Regular"/>
              </a:rPr>
              <a:t>Steiner Point:</a:t>
            </a:r>
          </a:p>
          <a:p>
            <a:pPr algn="ctr">
              <a:lnSpc>
                <a:spcPts val="4261"/>
              </a:lnSpc>
              <a:spcBef>
                <a:spcPct val="0"/>
              </a:spcBef>
            </a:pPr>
            <a:r>
              <a:rPr lang="en-US" sz="2840" spc="142">
                <a:solidFill>
                  <a:srgbClr val="FFFFFF"/>
                </a:solidFill>
                <a:latin typeface="Aileron Regular"/>
              </a:rPr>
              <a:t>[Xo,Yo], ... , [Xn,Yn]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844030" y="6070735"/>
            <a:ext cx="3988291" cy="1059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1"/>
              </a:lnSpc>
              <a:spcBef>
                <a:spcPct val="0"/>
              </a:spcBef>
            </a:pPr>
            <a:r>
              <a:rPr lang="en-US" sz="2840" spc="142">
                <a:solidFill>
                  <a:srgbClr val="FFFFFF"/>
                </a:solidFill>
                <a:latin typeface="Aileron Regular"/>
              </a:rPr>
              <a:t>List of real numbers:</a:t>
            </a:r>
          </a:p>
          <a:p>
            <a:pPr algn="ctr">
              <a:lnSpc>
                <a:spcPts val="4261"/>
              </a:lnSpc>
              <a:spcBef>
                <a:spcPct val="0"/>
              </a:spcBef>
            </a:pPr>
            <a:r>
              <a:rPr lang="en-US" sz="2840" spc="142">
                <a:solidFill>
                  <a:srgbClr val="FFFFFF"/>
                </a:solidFill>
                <a:latin typeface="Aileron Regular"/>
              </a:rPr>
              <a:t>[Xo,Yo, ... , Xn,Yn]</a:t>
            </a:r>
          </a:p>
        </p:txBody>
      </p:sp>
      <p:sp>
        <p:nvSpPr>
          <p:cNvPr id="17" name="AutoShape 17"/>
          <p:cNvSpPr/>
          <p:nvPr/>
        </p:nvSpPr>
        <p:spPr>
          <a:xfrm>
            <a:off x="7037435" y="6508230"/>
            <a:ext cx="4213129" cy="0"/>
          </a:xfrm>
          <a:prstGeom prst="line">
            <a:avLst/>
          </a:prstGeom>
          <a:ln w="276225" cap="flat">
            <a:solidFill>
              <a:srgbClr val="FFFFFF"/>
            </a:solidFill>
            <a:prstDash val="solid"/>
            <a:headEnd type="arrow" w="med" len="sm"/>
            <a:tailEnd type="arrow" w="med" len="sm"/>
          </a:ln>
        </p:spPr>
      </p:sp>
      <p:sp>
        <p:nvSpPr>
          <p:cNvPr id="18" name="TextBox 18"/>
          <p:cNvSpPr txBox="1"/>
          <p:nvPr/>
        </p:nvSpPr>
        <p:spPr>
          <a:xfrm>
            <a:off x="1028700" y="3079750"/>
            <a:ext cx="16923139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Aileron Regular"/>
              </a:rPr>
              <a:t>The genetic algorithm only works on the points that must be added (</a:t>
            </a:r>
            <a:r>
              <a:rPr lang="en-US" sz="3499">
                <a:solidFill>
                  <a:srgbClr val="37C9EF"/>
                </a:solidFill>
                <a:latin typeface="Aileron Regular Bold"/>
              </a:rPr>
              <a:t>Steiner points</a:t>
            </a:r>
            <a:r>
              <a:rPr lang="en-US" sz="3499">
                <a:solidFill>
                  <a:srgbClr val="000000"/>
                </a:solidFill>
                <a:latin typeface="Aileron Regular"/>
              </a:rPr>
              <a:t>) in order to obtain the shortest path which links all the fixed vertices.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976</Words>
  <Application>Microsoft Office PowerPoint</Application>
  <PresentationFormat>Custom</PresentationFormat>
  <Paragraphs>187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Aileron Heavy Bold</vt:lpstr>
      <vt:lpstr>Aileron Regular Bold Italics</vt:lpstr>
      <vt:lpstr>Open Sans Bold</vt:lpstr>
      <vt:lpstr>Calibri</vt:lpstr>
      <vt:lpstr>Aileron Heavy</vt:lpstr>
      <vt:lpstr>Bukhari Script Bold</vt:lpstr>
      <vt:lpstr>Arial</vt:lpstr>
      <vt:lpstr>Aileron Regular</vt:lpstr>
      <vt:lpstr>Open Sans</vt:lpstr>
      <vt:lpstr>Aileron Regular Italics</vt:lpstr>
      <vt:lpstr>Aileron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 alberi di Steiner</dc:title>
  <cp:lastModifiedBy>MARIA ZAMPELLA</cp:lastModifiedBy>
  <cp:revision>2</cp:revision>
  <dcterms:created xsi:type="dcterms:W3CDTF">2006-08-16T00:00:00Z</dcterms:created>
  <dcterms:modified xsi:type="dcterms:W3CDTF">2022-06-26T14:16:39Z</dcterms:modified>
  <dc:identifier>DAFBuIfQBEg</dc:identifier>
</cp:coreProperties>
</file>