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3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64A"/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15D1627-0476-46AD-9DEF-B684663EE3E6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2617088A-A5DC-4A56-999E-398774B2E01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942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1627-0476-46AD-9DEF-B684663EE3E6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088A-A5DC-4A56-999E-398774B2E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50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1627-0476-46AD-9DEF-B684663EE3E6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088A-A5DC-4A56-999E-398774B2E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309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1627-0476-46AD-9DEF-B684663EE3E6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088A-A5DC-4A56-999E-398774B2E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808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1627-0476-46AD-9DEF-B684663EE3E6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088A-A5DC-4A56-999E-398774B2E01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754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1627-0476-46AD-9DEF-B684663EE3E6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088A-A5DC-4A56-999E-398774B2E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39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1627-0476-46AD-9DEF-B684663EE3E6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088A-A5DC-4A56-999E-398774B2E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45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1627-0476-46AD-9DEF-B684663EE3E6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088A-A5DC-4A56-999E-398774B2E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87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1627-0476-46AD-9DEF-B684663EE3E6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088A-A5DC-4A56-999E-398774B2E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990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1627-0476-46AD-9DEF-B684663EE3E6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088A-A5DC-4A56-999E-398774B2E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30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1627-0476-46AD-9DEF-B684663EE3E6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7088A-A5DC-4A56-999E-398774B2E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770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15D1627-0476-46AD-9DEF-B684663EE3E6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2617088A-A5DC-4A56-999E-398774B2E0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147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E60218-D932-DE92-B601-C05321533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dirty="0"/>
              <a:t>Community </a:t>
            </a:r>
            <a:r>
              <a:rPr lang="it-IT" sz="6600" dirty="0" err="1"/>
              <a:t>Detection</a:t>
            </a:r>
            <a:r>
              <a:rPr lang="it-IT" sz="6600" dirty="0"/>
              <a:t> of S&amp;P500 stocks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15CDF9-7078-FEB2-799C-84489A86C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Hardware &amp; Software for Big Data project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3B83BE6-EC9F-F141-D936-460943527EF1}"/>
              </a:ext>
            </a:extLst>
          </p:cNvPr>
          <p:cNvSpPr txBox="1"/>
          <p:nvPr/>
        </p:nvSpPr>
        <p:spPr>
          <a:xfrm>
            <a:off x="8723871" y="6307574"/>
            <a:ext cx="322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Daniele Petrillo P37000102</a:t>
            </a:r>
          </a:p>
        </p:txBody>
      </p:sp>
    </p:spTree>
    <p:extLst>
      <p:ext uri="{BB962C8B-B14F-4D97-AF65-F5344CB8AC3E}">
        <p14:creationId xmlns:p14="http://schemas.microsoft.com/office/powerpoint/2010/main" val="427247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Streaming </a:t>
            </a:r>
            <a:r>
              <a:rPr lang="it-IT" dirty="0" err="1"/>
              <a:t>through</a:t>
            </a:r>
            <a:r>
              <a:rPr lang="it-IT" dirty="0"/>
              <a:t> Kafka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F4915C1-B9B0-2D20-336A-D1D1C149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84" y="2414811"/>
            <a:ext cx="3343742" cy="41915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EDCB5C-EC9C-2204-1F10-DA59DDE021D1}"/>
              </a:ext>
            </a:extLst>
          </p:cNvPr>
          <p:cNvSpPr txBox="1"/>
          <p:nvPr/>
        </p:nvSpPr>
        <p:spPr>
          <a:xfrm>
            <a:off x="1078481" y="2045479"/>
            <a:ext cx="334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Post the event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topic</a:t>
            </a:r>
            <a:r>
              <a:rPr lang="it-IT" dirty="0"/>
              <a:t>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AE40FAB-EE32-0BA2-767E-F04F87D39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84" y="4200010"/>
            <a:ext cx="2676899" cy="81926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4C7A68-4E78-4F51-535E-7710308B8789}"/>
              </a:ext>
            </a:extLst>
          </p:cNvPr>
          <p:cNvSpPr txBox="1"/>
          <p:nvPr/>
        </p:nvSpPr>
        <p:spPr>
          <a:xfrm>
            <a:off x="1078481" y="3848952"/>
            <a:ext cx="20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Read the event:</a:t>
            </a: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406169B2-2FD5-10FA-7E0B-C8EE422C9579}"/>
              </a:ext>
            </a:extLst>
          </p:cNvPr>
          <p:cNvSpPr/>
          <p:nvPr/>
        </p:nvSpPr>
        <p:spPr>
          <a:xfrm rot="5400000">
            <a:off x="1723486" y="3268606"/>
            <a:ext cx="723433" cy="2821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1D19BFF-222B-8D26-C9F6-B82709701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270" y="2646253"/>
            <a:ext cx="4683224" cy="4059833"/>
          </a:xfrm>
          <a:prstGeom prst="rect">
            <a:avLst/>
          </a:prstGeom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E56DE803-8A66-2C59-8700-C133C17E506F}"/>
              </a:ext>
            </a:extLst>
          </p:cNvPr>
          <p:cNvSpPr/>
          <p:nvPr/>
        </p:nvSpPr>
        <p:spPr>
          <a:xfrm>
            <a:off x="4323491" y="4400063"/>
            <a:ext cx="1396571" cy="4191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1EC8E4-0151-5245-539F-386E0F10571F}"/>
              </a:ext>
            </a:extLst>
          </p:cNvPr>
          <p:cNvSpPr txBox="1"/>
          <p:nvPr/>
        </p:nvSpPr>
        <p:spPr>
          <a:xfrm>
            <a:off x="6156367" y="1984382"/>
            <a:ext cx="468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Finally</a:t>
            </a:r>
            <a:r>
              <a:rPr lang="it-IT" dirty="0"/>
              <a:t>, the event </a:t>
            </a:r>
            <a:r>
              <a:rPr lang="it-IT" dirty="0" err="1"/>
              <a:t>gets</a:t>
            </a:r>
            <a:r>
              <a:rPr lang="it-IT" dirty="0"/>
              <a:t> </a:t>
            </a:r>
            <a:r>
              <a:rPr lang="it-IT" dirty="0" err="1"/>
              <a:t>succesfully</a:t>
            </a:r>
            <a:r>
              <a:rPr lang="it-IT" dirty="0"/>
              <a:t> </a:t>
            </a:r>
            <a:r>
              <a:rPr lang="it-IT" dirty="0" err="1"/>
              <a:t>decoded</a:t>
            </a:r>
            <a:r>
              <a:rPr lang="it-IT" dirty="0"/>
              <a:t> and </a:t>
            </a:r>
            <a:r>
              <a:rPr lang="it-IT" dirty="0" err="1"/>
              <a:t>is</a:t>
            </a:r>
            <a:r>
              <a:rPr lang="it-IT" dirty="0"/>
              <a:t> ready for use:</a:t>
            </a:r>
          </a:p>
        </p:txBody>
      </p:sp>
      <p:pic>
        <p:nvPicPr>
          <p:cNvPr id="14" name="Immagine 13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B6D08302-6119-D5DE-F81F-3A7748A39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96" y="5526720"/>
            <a:ext cx="1836842" cy="9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0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</a:t>
            </a:r>
            <a:r>
              <a:rPr lang="it-IT" dirty="0" err="1"/>
              <a:t>Exploratory</a:t>
            </a:r>
            <a:r>
              <a:rPr lang="it-IT" dirty="0"/>
              <a:t> Data Analysis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A79512B-6D60-D455-EC80-8B279BA9B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44" y="1905192"/>
            <a:ext cx="7212183" cy="47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91FC71-44F3-F782-AD4A-3CF12278618B}"/>
              </a:ext>
            </a:extLst>
          </p:cNvPr>
          <p:cNvSpPr txBox="1"/>
          <p:nvPr/>
        </p:nvSpPr>
        <p:spPr>
          <a:xfrm>
            <a:off x="8262551" y="2059591"/>
            <a:ext cx="257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Distribution of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the dataset: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40E9E5-4B91-BD49-B101-72FEC283B4FF}"/>
              </a:ext>
            </a:extLst>
          </p:cNvPr>
          <p:cNvSpPr txBox="1"/>
          <p:nvPr/>
        </p:nvSpPr>
        <p:spPr>
          <a:xfrm>
            <a:off x="8262550" y="4226978"/>
            <a:ext cx="2578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distributions</a:t>
            </a:r>
            <a:r>
              <a:rPr lang="it-IT" dirty="0"/>
              <a:t> are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the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high </a:t>
            </a:r>
            <a:r>
              <a:rPr lang="it-IT" dirty="0" err="1"/>
              <a:t>dependancy</a:t>
            </a:r>
            <a:r>
              <a:rPr lang="it-IT" dirty="0"/>
              <a:t> from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044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</a:t>
            </a:r>
            <a:r>
              <a:rPr lang="it-IT" dirty="0" err="1"/>
              <a:t>Exploratory</a:t>
            </a:r>
            <a:r>
              <a:rPr lang="it-IT" dirty="0"/>
              <a:t> Data Analysis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4FB5A33-9C02-E92B-BD22-D6B59211E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04" y="2768825"/>
            <a:ext cx="4520946" cy="357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7ECF1F-4073-B5B9-5EBD-9F74DD8E10ED}"/>
              </a:ext>
            </a:extLst>
          </p:cNvPr>
          <p:cNvSpPr txBox="1"/>
          <p:nvPr/>
        </p:nvSpPr>
        <p:spPr>
          <a:xfrm>
            <a:off x="582148" y="2122494"/>
            <a:ext cx="460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expected</a:t>
            </a:r>
            <a:r>
              <a:rPr lang="it-IT" dirty="0"/>
              <a:t>,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except</a:t>
            </a:r>
            <a:r>
              <a:rPr lang="it-IT" dirty="0"/>
              <a:t> Volume are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correlated</a:t>
            </a:r>
            <a:r>
              <a:rPr lang="it-IT" dirty="0"/>
              <a:t>: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81ADC3D-E1BF-F007-2BFA-08E8E84D2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70" y="2768824"/>
            <a:ext cx="4794942" cy="357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131AEF-48E6-177E-5386-B1AE6F4A148F}"/>
              </a:ext>
            </a:extLst>
          </p:cNvPr>
          <p:cNvSpPr txBox="1"/>
          <p:nvPr/>
        </p:nvSpPr>
        <p:spPr>
          <a:xfrm>
            <a:off x="6108192" y="2399492"/>
            <a:ext cx="504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Total volume of the index vs </a:t>
            </a:r>
            <a:r>
              <a:rPr lang="it-IT" dirty="0" err="1"/>
              <a:t>total</a:t>
            </a:r>
            <a:r>
              <a:rPr lang="it-IT" dirty="0"/>
              <a:t> open </a:t>
            </a:r>
            <a:r>
              <a:rPr lang="it-IT" dirty="0" err="1"/>
              <a:t>value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98825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</a:t>
            </a:r>
            <a:r>
              <a:rPr lang="it-IT" dirty="0" err="1"/>
              <a:t>Exploratory</a:t>
            </a:r>
            <a:r>
              <a:rPr lang="it-IT" dirty="0"/>
              <a:t> Data Analysis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29AEE9A-21D3-FDC4-85EF-2D22168D8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32" y="2405449"/>
            <a:ext cx="4483137" cy="33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11D51FD-AC74-DDEA-D1A9-6923D0C8D95D}"/>
              </a:ext>
            </a:extLst>
          </p:cNvPr>
          <p:cNvSpPr txBox="1"/>
          <p:nvPr/>
        </p:nvSpPr>
        <p:spPr>
          <a:xfrm>
            <a:off x="484230" y="2036117"/>
            <a:ext cx="484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Evolution</a:t>
            </a:r>
            <a:r>
              <a:rPr lang="it-IT" dirty="0"/>
              <a:t> of the </a:t>
            </a:r>
            <a:r>
              <a:rPr lang="it-IT" dirty="0" err="1"/>
              <a:t>grow</a:t>
            </a:r>
            <a:r>
              <a:rPr lang="it-IT" dirty="0"/>
              <a:t> rate of the index: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B4B91C4-693B-BF36-8AA0-6396A709D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83" y="3056238"/>
            <a:ext cx="6109685" cy="36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DF8B75-B329-D607-ED57-A0B11BE2438F}"/>
              </a:ext>
            </a:extLst>
          </p:cNvPr>
          <p:cNvSpPr txBox="1"/>
          <p:nvPr/>
        </p:nvSpPr>
        <p:spPr>
          <a:xfrm>
            <a:off x="5458042" y="2686906"/>
            <a:ext cx="610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Closer</a:t>
            </a:r>
            <a:r>
              <a:rPr lang="it-IT" dirty="0"/>
              <a:t> look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distribution</a:t>
            </a:r>
            <a:r>
              <a:rPr lang="it-IT" dirty="0"/>
              <a:t> of closing price:</a:t>
            </a:r>
          </a:p>
        </p:txBody>
      </p:sp>
    </p:spTree>
    <p:extLst>
      <p:ext uri="{BB962C8B-B14F-4D97-AF65-F5344CB8AC3E}">
        <p14:creationId xmlns:p14="http://schemas.microsoft.com/office/powerpoint/2010/main" val="390023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Community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071F7B-F08D-C8CF-575B-7999E61ADBDB}"/>
              </a:ext>
            </a:extLst>
          </p:cNvPr>
          <p:cNvSpPr txBox="1"/>
          <p:nvPr/>
        </p:nvSpPr>
        <p:spPr>
          <a:xfrm>
            <a:off x="815546" y="2075935"/>
            <a:ext cx="9893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Subfield</a:t>
            </a:r>
            <a:r>
              <a:rPr lang="it-IT" dirty="0"/>
              <a:t> of </a:t>
            </a:r>
            <a:r>
              <a:rPr lang="it-IT" dirty="0" err="1"/>
              <a:t>Graph</a:t>
            </a:r>
            <a:r>
              <a:rPr lang="it-IT" dirty="0"/>
              <a:t> Theory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focuses</a:t>
            </a:r>
            <a:r>
              <a:rPr lang="it-IT" dirty="0"/>
              <a:t> in </a:t>
            </a:r>
            <a:r>
              <a:rPr lang="it-IT" dirty="0" err="1"/>
              <a:t>finding</a:t>
            </a:r>
            <a:r>
              <a:rPr lang="it-IT" dirty="0"/>
              <a:t> communities in a network </a:t>
            </a:r>
            <a:r>
              <a:rPr lang="it-IT" dirty="0" err="1"/>
              <a:t>graph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en-US" dirty="0"/>
              <a:t>Communities in a network are the dense groups of the vertices, which are tightly coupled to each other inside the group and loosely coupled to the rest of the vertices in the network.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AE493E-2FC1-9FED-A31A-CAB86A2F8ECC}"/>
              </a:ext>
            </a:extLst>
          </p:cNvPr>
          <p:cNvSpPr txBox="1"/>
          <p:nvPr/>
        </p:nvSpPr>
        <p:spPr>
          <a:xfrm>
            <a:off x="6623221" y="4401811"/>
            <a:ext cx="3995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proposed</a:t>
            </a:r>
            <a:r>
              <a:rPr lang="it-IT" dirty="0"/>
              <a:t> in the literature to </a:t>
            </a:r>
            <a:r>
              <a:rPr lang="it-IT" dirty="0" err="1"/>
              <a:t>this</a:t>
            </a:r>
            <a:r>
              <a:rPr lang="it-IT" dirty="0"/>
              <a:t> day, </a:t>
            </a:r>
            <a:r>
              <a:rPr lang="it-IT" dirty="0" err="1"/>
              <a:t>each</a:t>
            </a:r>
            <a:r>
              <a:rPr lang="it-IT" dirty="0"/>
              <a:t> one </a:t>
            </a:r>
            <a:r>
              <a:rPr lang="it-IT" dirty="0" err="1"/>
              <a:t>differing</a:t>
            </a:r>
            <a:r>
              <a:rPr lang="it-IT" dirty="0"/>
              <a:t> in </a:t>
            </a:r>
            <a:r>
              <a:rPr lang="it-IT" dirty="0" err="1"/>
              <a:t>structure</a:t>
            </a:r>
            <a:r>
              <a:rPr lang="it-IT" dirty="0"/>
              <a:t>, </a:t>
            </a:r>
            <a:r>
              <a:rPr lang="it-IT" dirty="0" err="1"/>
              <a:t>complexity</a:t>
            </a:r>
            <a:r>
              <a:rPr lang="it-IT" dirty="0"/>
              <a:t> and </a:t>
            </a:r>
            <a:r>
              <a:rPr lang="it-IT" dirty="0" err="1"/>
              <a:t>suitable</a:t>
            </a:r>
            <a:r>
              <a:rPr lang="it-IT" dirty="0"/>
              <a:t> use </a:t>
            </a:r>
            <a:r>
              <a:rPr lang="it-IT" dirty="0" err="1"/>
              <a:t>cases</a:t>
            </a:r>
            <a:r>
              <a:rPr lang="it-IT" dirty="0"/>
              <a:t>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8732AB3-8B58-4DF9-F533-B9B18F07A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62" y="3660877"/>
            <a:ext cx="5113638" cy="255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70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Community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071F7B-F08D-C8CF-575B-7999E61ADBDB}"/>
              </a:ext>
            </a:extLst>
          </p:cNvPr>
          <p:cNvSpPr txBox="1"/>
          <p:nvPr/>
        </p:nvSpPr>
        <p:spPr>
          <a:xfrm>
            <a:off x="815546" y="2075935"/>
            <a:ext cx="989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To make use of community </a:t>
            </a:r>
            <a:r>
              <a:rPr lang="it-IT" dirty="0" err="1"/>
              <a:t>detection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families of </a:t>
            </a:r>
            <a:r>
              <a:rPr lang="it-IT" dirty="0" err="1"/>
              <a:t>similar</a:t>
            </a:r>
            <a:r>
              <a:rPr lang="it-IT" dirty="0"/>
              <a:t> stocks in the S&amp;P500 index,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transform</a:t>
            </a:r>
            <a:r>
              <a:rPr lang="it-IT" dirty="0"/>
              <a:t> the dataset </a:t>
            </a:r>
            <a:r>
              <a:rPr lang="it-IT" dirty="0" err="1"/>
              <a:t>into</a:t>
            </a:r>
            <a:r>
              <a:rPr lang="it-IT" dirty="0"/>
              <a:t> a </a:t>
            </a:r>
            <a:r>
              <a:rPr lang="it-IT" b="1" dirty="0" err="1"/>
              <a:t>graph</a:t>
            </a:r>
            <a:r>
              <a:rPr lang="it-IT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0E2888F-17C8-83CC-8823-15A844A032EC}"/>
              </a:ext>
            </a:extLst>
          </p:cNvPr>
          <p:cNvSpPr txBox="1"/>
          <p:nvPr/>
        </p:nvSpPr>
        <p:spPr>
          <a:xfrm>
            <a:off x="358346" y="3429000"/>
            <a:ext cx="4843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construct</a:t>
            </a:r>
            <a:r>
              <a:rPr lang="it-IT" dirty="0"/>
              <a:t> a </a:t>
            </a:r>
            <a:r>
              <a:rPr lang="it-IT" b="1" dirty="0"/>
              <a:t>Cross </a:t>
            </a:r>
            <a:r>
              <a:rPr lang="it-IT" b="1" dirty="0" err="1"/>
              <a:t>Correlation</a:t>
            </a:r>
            <a:r>
              <a:rPr lang="it-IT" b="1" dirty="0"/>
              <a:t> Matrix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stocks.</a:t>
            </a:r>
          </a:p>
          <a:p>
            <a:r>
              <a:rPr lang="it-IT" dirty="0" err="1"/>
              <a:t>Each</a:t>
            </a:r>
            <a:r>
              <a:rPr lang="it-IT" dirty="0"/>
              <a:t> entry </a:t>
            </a:r>
            <a:r>
              <a:rPr lang="it-IT" dirty="0" err="1"/>
              <a:t>contains</a:t>
            </a:r>
            <a:r>
              <a:rPr lang="it-IT" dirty="0"/>
              <a:t> the </a:t>
            </a:r>
            <a:r>
              <a:rPr lang="it-IT" b="1" dirty="0" err="1"/>
              <a:t>correlation</a:t>
            </a:r>
            <a:r>
              <a:rPr lang="it-IT" dirty="0"/>
              <a:t> of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corresponding</a:t>
            </a:r>
            <a:r>
              <a:rPr lang="it-IT" dirty="0"/>
              <a:t> stocks </a:t>
            </a:r>
            <a:r>
              <a:rPr lang="it-IT" dirty="0" err="1"/>
              <a:t>given</a:t>
            </a:r>
            <a:r>
              <a:rPr lang="it-IT" dirty="0"/>
              <a:t> by the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5AD0BE7-4612-7996-77CB-C3D47C3FFBC1}"/>
                  </a:ext>
                </a:extLst>
              </p:cNvPr>
              <p:cNvSpPr txBox="1"/>
              <p:nvPr/>
            </p:nvSpPr>
            <p:spPr>
              <a:xfrm>
                <a:off x="571428" y="4846428"/>
                <a:ext cx="4417684" cy="653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5AD0BE7-4612-7996-77CB-C3D47C3FF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28" y="4846428"/>
                <a:ext cx="4417684" cy="653833"/>
              </a:xfrm>
              <a:prstGeom prst="rect">
                <a:avLst/>
              </a:prstGeom>
              <a:blipFill>
                <a:blip r:embed="rId2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9B9209D4-31EA-5FC0-D4D3-298454CD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320" y="3665838"/>
            <a:ext cx="6361251" cy="282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38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Community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071F7B-F08D-C8CF-575B-7999E61ADBDB}"/>
              </a:ext>
            </a:extLst>
          </p:cNvPr>
          <p:cNvSpPr txBox="1"/>
          <p:nvPr/>
        </p:nvSpPr>
        <p:spPr>
          <a:xfrm>
            <a:off x="815546" y="2075935"/>
            <a:ext cx="989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 in 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represents</a:t>
            </a:r>
            <a:r>
              <a:rPr lang="it-IT" dirty="0"/>
              <a:t> a stock,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the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stocks.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18405A1-C8EA-BF78-B1A4-7E0053629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655" y="2994115"/>
            <a:ext cx="4383834" cy="314736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A0BFCB7-842D-F28F-827B-F2AB3B8CDE29}"/>
              </a:ext>
            </a:extLst>
          </p:cNvPr>
          <p:cNvSpPr txBox="1"/>
          <p:nvPr/>
        </p:nvSpPr>
        <p:spPr>
          <a:xfrm>
            <a:off x="815546" y="3136638"/>
            <a:ext cx="46049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 </a:t>
            </a:r>
            <a:r>
              <a:rPr lang="it-IT" dirty="0" err="1"/>
              <a:t>edge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stocks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(in </a:t>
            </a:r>
            <a:r>
              <a:rPr lang="it-IT" dirty="0" err="1"/>
              <a:t>absolute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) </a:t>
            </a:r>
            <a:r>
              <a:rPr lang="it-IT" dirty="0" err="1"/>
              <a:t>than</a:t>
            </a:r>
            <a:r>
              <a:rPr lang="it-IT" dirty="0"/>
              <a:t>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 (</a:t>
            </a:r>
            <a:r>
              <a:rPr lang="it-IT" dirty="0" err="1"/>
              <a:t>typically</a:t>
            </a:r>
            <a:r>
              <a:rPr lang="it-IT" dirty="0"/>
              <a:t> 0.97), in </a:t>
            </a:r>
            <a:r>
              <a:rPr lang="it-IT" dirty="0" err="1"/>
              <a:t>order</a:t>
            </a:r>
            <a:r>
              <a:rPr lang="it-IT" dirty="0"/>
              <a:t> to link </a:t>
            </a:r>
            <a:r>
              <a:rPr lang="it-IT" dirty="0" err="1"/>
              <a:t>together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stocks.</a:t>
            </a:r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graph</a:t>
            </a:r>
            <a:r>
              <a:rPr lang="it-IT" dirty="0"/>
              <a:t> can be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weighted</a:t>
            </a:r>
            <a:r>
              <a:rPr lang="it-IT" dirty="0"/>
              <a:t> (</a:t>
            </a:r>
            <a:r>
              <a:rPr lang="it-IT" dirty="0" err="1"/>
              <a:t>edge</a:t>
            </a:r>
            <a:r>
              <a:rPr lang="it-IT" dirty="0"/>
              <a:t> weight = cross </a:t>
            </a:r>
            <a:r>
              <a:rPr lang="it-IT" dirty="0" err="1"/>
              <a:t>correlation</a:t>
            </a:r>
            <a:r>
              <a:rPr lang="it-IT" dirty="0"/>
              <a:t>) or </a:t>
            </a:r>
            <a:r>
              <a:rPr lang="it-IT" dirty="0" err="1"/>
              <a:t>unweighted</a:t>
            </a:r>
            <a:r>
              <a:rPr lang="it-IT" dirty="0"/>
              <a:t> (1/0 connection).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916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Community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071F7B-F08D-C8CF-575B-7999E61ADBDB}"/>
              </a:ext>
            </a:extLst>
          </p:cNvPr>
          <p:cNvSpPr txBox="1"/>
          <p:nvPr/>
        </p:nvSpPr>
        <p:spPr>
          <a:xfrm>
            <a:off x="815547" y="2075935"/>
            <a:ext cx="5198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Once </a:t>
            </a:r>
            <a:r>
              <a:rPr lang="it-IT" dirty="0" err="1"/>
              <a:t>created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run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some clusters.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65DD48-7587-3AFD-C1F1-1750CC67AB88}"/>
              </a:ext>
            </a:extLst>
          </p:cNvPr>
          <p:cNvSpPr txBox="1"/>
          <p:nvPr/>
        </p:nvSpPr>
        <p:spPr>
          <a:xfrm>
            <a:off x="218035" y="3059668"/>
            <a:ext cx="282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Lovuain</a:t>
            </a:r>
            <a:r>
              <a:rPr lang="it-IT" b="1" dirty="0"/>
              <a:t> </a:t>
            </a:r>
            <a:r>
              <a:rPr lang="it-IT" dirty="0"/>
              <a:t>(</a:t>
            </a:r>
            <a:r>
              <a:rPr lang="it-IT" dirty="0" err="1"/>
              <a:t>unweighted</a:t>
            </a:r>
            <a:r>
              <a:rPr lang="it-IT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A6899E8-CAB1-D543-D9B1-C5E2B30B9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058" y="2075935"/>
            <a:ext cx="4464907" cy="443591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BAB71ED-303A-56BF-5C4D-ACBFA2FEB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35" y="3648082"/>
            <a:ext cx="7189342" cy="139407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01A202E-CEE0-7D0B-6AA5-09C387B1286A}"/>
              </a:ext>
            </a:extLst>
          </p:cNvPr>
          <p:cNvSpPr txBox="1"/>
          <p:nvPr/>
        </p:nvSpPr>
        <p:spPr>
          <a:xfrm>
            <a:off x="1630823" y="5484614"/>
            <a:ext cx="51980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Note: a </a:t>
            </a:r>
            <a:r>
              <a:rPr lang="it-IT" sz="1400" dirty="0" err="1"/>
              <a:t>lot</a:t>
            </a:r>
            <a:r>
              <a:rPr lang="it-IT" sz="1400" dirty="0"/>
              <a:t> of the small clusters </a:t>
            </a:r>
            <a:r>
              <a:rPr lang="it-IT" sz="1400" dirty="0" err="1"/>
              <a:t>usually</a:t>
            </a:r>
            <a:r>
              <a:rPr lang="it-IT" sz="1400" dirty="0"/>
              <a:t> </a:t>
            </a:r>
            <a:r>
              <a:rPr lang="it-IT" sz="1400" dirty="0" err="1"/>
              <a:t>consist</a:t>
            </a:r>
            <a:r>
              <a:rPr lang="it-IT" sz="1400" dirty="0"/>
              <a:t> in </a:t>
            </a:r>
            <a:r>
              <a:rPr lang="it-IT" sz="1400" dirty="0" err="1"/>
              <a:t>pairs</a:t>
            </a:r>
            <a:r>
              <a:rPr lang="it-IT" sz="1400" dirty="0"/>
              <a:t> of </a:t>
            </a:r>
            <a:r>
              <a:rPr lang="it-IT" sz="1400" dirty="0" err="1"/>
              <a:t>correlated</a:t>
            </a:r>
            <a:r>
              <a:rPr lang="it-IT" sz="1400" dirty="0"/>
              <a:t> and </a:t>
            </a:r>
            <a:r>
              <a:rPr lang="it-IT" sz="1400" dirty="0" err="1"/>
              <a:t>isolated</a:t>
            </a:r>
            <a:r>
              <a:rPr lang="it-IT" sz="1400" dirty="0"/>
              <a:t> stocks, so </a:t>
            </a:r>
            <a:r>
              <a:rPr lang="it-IT" sz="1400" dirty="0" err="1"/>
              <a:t>their</a:t>
            </a:r>
            <a:r>
              <a:rPr lang="it-IT" sz="1400" dirty="0"/>
              <a:t> benchmark </a:t>
            </a:r>
            <a:r>
              <a:rPr lang="it-IT" sz="1400" dirty="0" err="1"/>
              <a:t>doesn’t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significance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246542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Community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65DD48-7587-3AFD-C1F1-1750CC67AB88}"/>
              </a:ext>
            </a:extLst>
          </p:cNvPr>
          <p:cNvSpPr txBox="1"/>
          <p:nvPr/>
        </p:nvSpPr>
        <p:spPr>
          <a:xfrm>
            <a:off x="218035" y="3059668"/>
            <a:ext cx="282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Lovuain</a:t>
            </a:r>
            <a:r>
              <a:rPr lang="it-IT" b="1" dirty="0"/>
              <a:t> </a:t>
            </a:r>
            <a:r>
              <a:rPr lang="it-IT" dirty="0"/>
              <a:t>(</a:t>
            </a:r>
            <a:r>
              <a:rPr lang="it-IT" dirty="0" err="1"/>
              <a:t>weighted</a:t>
            </a:r>
            <a:r>
              <a:rPr lang="it-IT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A6899E8-CAB1-D543-D9B1-C5E2B30B9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9058" y="2076005"/>
            <a:ext cx="4464907" cy="443577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BAB71ED-303A-56BF-5C4D-ACBFA2FEB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672" y="3648082"/>
            <a:ext cx="7122067" cy="139407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B8DD67-187E-8BD8-3DBE-E8AE78FF0461}"/>
              </a:ext>
            </a:extLst>
          </p:cNvPr>
          <p:cNvSpPr txBox="1"/>
          <p:nvPr/>
        </p:nvSpPr>
        <p:spPr>
          <a:xfrm>
            <a:off x="1375719" y="1742190"/>
            <a:ext cx="562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Results</a:t>
            </a:r>
            <a:r>
              <a:rPr lang="it-IT" dirty="0"/>
              <a:t> of the </a:t>
            </a:r>
            <a:r>
              <a:rPr lang="it-IT" dirty="0" err="1"/>
              <a:t>algorithms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234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Community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65DD48-7587-3AFD-C1F1-1750CC67AB88}"/>
              </a:ext>
            </a:extLst>
          </p:cNvPr>
          <p:cNvSpPr txBox="1"/>
          <p:nvPr/>
        </p:nvSpPr>
        <p:spPr>
          <a:xfrm>
            <a:off x="218035" y="3059668"/>
            <a:ext cx="390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Label Propagation </a:t>
            </a:r>
            <a:r>
              <a:rPr lang="it-IT" dirty="0"/>
              <a:t>(</a:t>
            </a:r>
            <a:r>
              <a:rPr lang="it-IT" dirty="0" err="1"/>
              <a:t>unweighted</a:t>
            </a:r>
            <a:r>
              <a:rPr lang="it-IT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A6899E8-CAB1-D543-D9B1-C5E2B30B9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9082" y="2076005"/>
            <a:ext cx="4464858" cy="443577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BAB71ED-303A-56BF-5C4D-ACBFA2FEB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249" y="3648082"/>
            <a:ext cx="7106913" cy="139407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B8DD67-187E-8BD8-3DBE-E8AE78FF0461}"/>
              </a:ext>
            </a:extLst>
          </p:cNvPr>
          <p:cNvSpPr txBox="1"/>
          <p:nvPr/>
        </p:nvSpPr>
        <p:spPr>
          <a:xfrm>
            <a:off x="1375719" y="1742190"/>
            <a:ext cx="562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Results</a:t>
            </a:r>
            <a:r>
              <a:rPr lang="it-IT" dirty="0"/>
              <a:t> of the </a:t>
            </a:r>
            <a:r>
              <a:rPr lang="it-IT" dirty="0" err="1"/>
              <a:t>algorithms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270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Aim</a:t>
            </a:r>
            <a:r>
              <a:rPr lang="it-IT" dirty="0"/>
              <a:t> of the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4FBDCE-977F-0F23-CF3F-4BBE644D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97" y="2514600"/>
            <a:ext cx="8595360" cy="9144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objective</a:t>
            </a:r>
            <a:r>
              <a:rPr lang="it-IT" dirty="0"/>
              <a:t> of the project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demonstrate</a:t>
            </a:r>
            <a:r>
              <a:rPr lang="it-IT" dirty="0"/>
              <a:t> the </a:t>
            </a:r>
            <a:r>
              <a:rPr lang="it-IT" dirty="0" err="1"/>
              <a:t>utilization</a:t>
            </a:r>
            <a:r>
              <a:rPr lang="it-IT" dirty="0"/>
              <a:t> of </a:t>
            </a:r>
            <a:r>
              <a:rPr lang="it-IT" dirty="0" err="1"/>
              <a:t>PySpark</a:t>
            </a:r>
            <a:r>
              <a:rPr lang="it-IT" dirty="0"/>
              <a:t> and Kafka </a:t>
            </a:r>
            <a:r>
              <a:rPr lang="it-IT" dirty="0" err="1"/>
              <a:t>environments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preparation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 for a community </a:t>
            </a:r>
            <a:r>
              <a:rPr lang="it-IT" dirty="0" err="1"/>
              <a:t>detection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of </a:t>
            </a:r>
            <a:r>
              <a:rPr lang="it-IT" dirty="0" err="1"/>
              <a:t>financial</a:t>
            </a:r>
            <a:r>
              <a:rPr lang="it-IT" dirty="0"/>
              <a:t> stocks.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7B3D714-3806-D6CA-ECF7-C571B31F86D1}"/>
              </a:ext>
            </a:extLst>
          </p:cNvPr>
          <p:cNvSpPr txBox="1"/>
          <p:nvPr/>
        </p:nvSpPr>
        <p:spPr>
          <a:xfrm>
            <a:off x="1271397" y="3581321"/>
            <a:ext cx="8595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work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divided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four</a:t>
            </a:r>
            <a:r>
              <a:rPr lang="it-IT" dirty="0"/>
              <a:t> parts: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err="1"/>
              <a:t>Preparation</a:t>
            </a:r>
            <a:r>
              <a:rPr lang="it-IT" dirty="0"/>
              <a:t> of the dataset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b="1" dirty="0" err="1"/>
              <a:t>PySpark</a:t>
            </a:r>
            <a:endParaRPr lang="it-IT" b="1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Simulation</a:t>
            </a:r>
            <a:r>
              <a:rPr lang="it-IT" dirty="0"/>
              <a:t> of the </a:t>
            </a:r>
            <a:r>
              <a:rPr lang="it-IT" b="1" dirty="0"/>
              <a:t>streaming</a:t>
            </a:r>
            <a:r>
              <a:rPr lang="it-IT" dirty="0"/>
              <a:t> of the dataset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b="1" dirty="0"/>
              <a:t>Kafka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err="1"/>
              <a:t>E</a:t>
            </a:r>
            <a:r>
              <a:rPr lang="it-IT" dirty="0" err="1"/>
              <a:t>xploratory</a:t>
            </a:r>
            <a:r>
              <a:rPr lang="it-IT" dirty="0"/>
              <a:t> </a:t>
            </a:r>
            <a:r>
              <a:rPr lang="it-IT" b="1" dirty="0"/>
              <a:t>D</a:t>
            </a:r>
            <a:r>
              <a:rPr lang="it-IT" dirty="0"/>
              <a:t>ata </a:t>
            </a:r>
            <a:r>
              <a:rPr lang="it-IT" b="1" dirty="0"/>
              <a:t>A</a:t>
            </a:r>
            <a:r>
              <a:rPr lang="it-IT" dirty="0"/>
              <a:t>nalysis 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Community </a:t>
            </a:r>
            <a:r>
              <a:rPr lang="it-IT" b="1" dirty="0" err="1"/>
              <a:t>Detection</a:t>
            </a:r>
            <a:r>
              <a:rPr lang="it-IT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4495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Community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65DD48-7587-3AFD-C1F1-1750CC67AB88}"/>
              </a:ext>
            </a:extLst>
          </p:cNvPr>
          <p:cNvSpPr txBox="1"/>
          <p:nvPr/>
        </p:nvSpPr>
        <p:spPr>
          <a:xfrm>
            <a:off x="218035" y="3059668"/>
            <a:ext cx="390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Infomap</a:t>
            </a:r>
            <a:r>
              <a:rPr lang="it-IT" b="1" dirty="0"/>
              <a:t> </a:t>
            </a:r>
            <a:r>
              <a:rPr lang="it-IT" dirty="0"/>
              <a:t>(</a:t>
            </a:r>
            <a:r>
              <a:rPr lang="it-IT" dirty="0" err="1"/>
              <a:t>unweighted</a:t>
            </a:r>
            <a:r>
              <a:rPr lang="it-IT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A6899E8-CAB1-D543-D9B1-C5E2B30B9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9953" y="2076005"/>
            <a:ext cx="4443116" cy="443577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BAB71ED-303A-56BF-5C4D-ACBFA2FEB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249" y="3654776"/>
            <a:ext cx="7106913" cy="138068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B8DD67-187E-8BD8-3DBE-E8AE78FF0461}"/>
              </a:ext>
            </a:extLst>
          </p:cNvPr>
          <p:cNvSpPr txBox="1"/>
          <p:nvPr/>
        </p:nvSpPr>
        <p:spPr>
          <a:xfrm>
            <a:off x="1375719" y="1742190"/>
            <a:ext cx="562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Results</a:t>
            </a:r>
            <a:r>
              <a:rPr lang="it-IT" dirty="0"/>
              <a:t> of the </a:t>
            </a:r>
            <a:r>
              <a:rPr lang="it-IT" dirty="0" err="1"/>
              <a:t>algorithms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4920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Community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65DD48-7587-3AFD-C1F1-1750CC67AB88}"/>
              </a:ext>
            </a:extLst>
          </p:cNvPr>
          <p:cNvSpPr txBox="1"/>
          <p:nvPr/>
        </p:nvSpPr>
        <p:spPr>
          <a:xfrm>
            <a:off x="218035" y="3059668"/>
            <a:ext cx="390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Infomap</a:t>
            </a:r>
            <a:r>
              <a:rPr lang="it-IT" b="1" dirty="0"/>
              <a:t> </a:t>
            </a:r>
            <a:r>
              <a:rPr lang="it-IT" dirty="0"/>
              <a:t>(</a:t>
            </a:r>
            <a:r>
              <a:rPr lang="it-IT" dirty="0" err="1"/>
              <a:t>weighted</a:t>
            </a:r>
            <a:r>
              <a:rPr lang="it-IT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A6899E8-CAB1-D543-D9B1-C5E2B30B9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9953" y="2083276"/>
            <a:ext cx="4443116" cy="442122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BAB71ED-303A-56BF-5C4D-ACBFA2FEB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959" y="3654776"/>
            <a:ext cx="6967492" cy="138068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B8DD67-187E-8BD8-3DBE-E8AE78FF0461}"/>
              </a:ext>
            </a:extLst>
          </p:cNvPr>
          <p:cNvSpPr txBox="1"/>
          <p:nvPr/>
        </p:nvSpPr>
        <p:spPr>
          <a:xfrm>
            <a:off x="1375719" y="1742190"/>
            <a:ext cx="562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Results</a:t>
            </a:r>
            <a:r>
              <a:rPr lang="it-IT" dirty="0"/>
              <a:t> of the </a:t>
            </a:r>
            <a:r>
              <a:rPr lang="it-IT" dirty="0" err="1"/>
              <a:t>algorithms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434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Community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65DD48-7587-3AFD-C1F1-1750CC67AB88}"/>
              </a:ext>
            </a:extLst>
          </p:cNvPr>
          <p:cNvSpPr txBox="1"/>
          <p:nvPr/>
        </p:nvSpPr>
        <p:spPr>
          <a:xfrm>
            <a:off x="218035" y="3059668"/>
            <a:ext cx="390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AGDL </a:t>
            </a:r>
            <a:r>
              <a:rPr lang="it-IT" dirty="0"/>
              <a:t>(</a:t>
            </a:r>
            <a:r>
              <a:rPr lang="it-IT" dirty="0" err="1"/>
              <a:t>weighted</a:t>
            </a:r>
            <a:r>
              <a:rPr lang="it-IT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A6899E8-CAB1-D543-D9B1-C5E2B30B9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3625" y="2083276"/>
            <a:ext cx="4435772" cy="442122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BAB71ED-303A-56BF-5C4D-ACBFA2FEB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489" y="3654776"/>
            <a:ext cx="6896432" cy="138068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B8DD67-187E-8BD8-3DBE-E8AE78FF0461}"/>
              </a:ext>
            </a:extLst>
          </p:cNvPr>
          <p:cNvSpPr txBox="1"/>
          <p:nvPr/>
        </p:nvSpPr>
        <p:spPr>
          <a:xfrm>
            <a:off x="1375719" y="1742190"/>
            <a:ext cx="562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Results</a:t>
            </a:r>
            <a:r>
              <a:rPr lang="it-IT" dirty="0"/>
              <a:t> of the </a:t>
            </a:r>
            <a:r>
              <a:rPr lang="it-IT" dirty="0" err="1"/>
              <a:t>algorithms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272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Community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071F7B-F08D-C8CF-575B-7999E61ADBDB}"/>
              </a:ext>
            </a:extLst>
          </p:cNvPr>
          <p:cNvSpPr txBox="1"/>
          <p:nvPr/>
        </p:nvSpPr>
        <p:spPr>
          <a:xfrm>
            <a:off x="815546" y="2075935"/>
            <a:ext cx="1023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, </a:t>
            </a:r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visualize</a:t>
            </a:r>
            <a:r>
              <a:rPr lang="it-IT" dirty="0"/>
              <a:t> some of the families </a:t>
            </a:r>
            <a:r>
              <a:rPr lang="it-IT" dirty="0" err="1"/>
              <a:t>generated</a:t>
            </a:r>
            <a:r>
              <a:rPr lang="it-IT" dirty="0"/>
              <a:t> by the </a:t>
            </a:r>
            <a:r>
              <a:rPr lang="it-IT" dirty="0" err="1"/>
              <a:t>Louvain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DC46154-B420-9B44-068A-9384E5AD4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23" y="2696421"/>
            <a:ext cx="5290495" cy="39468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8C9E6FE-545B-74C7-FE39-2FB73F2A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67" y="2696420"/>
            <a:ext cx="5290495" cy="39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425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7BED89-051E-6542-A81A-E3AAC39A2CD4}"/>
              </a:ext>
            </a:extLst>
          </p:cNvPr>
          <p:cNvSpPr txBox="1"/>
          <p:nvPr/>
        </p:nvSpPr>
        <p:spPr>
          <a:xfrm>
            <a:off x="815546" y="2505670"/>
            <a:ext cx="9893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seem</a:t>
            </a:r>
            <a:r>
              <a:rPr lang="it-IT" dirty="0"/>
              <a:t> to output </a:t>
            </a:r>
            <a:r>
              <a:rPr lang="it-IT" dirty="0" err="1"/>
              <a:t>valuable</a:t>
            </a:r>
            <a:r>
              <a:rPr lang="it-IT" dirty="0"/>
              <a:t> stock families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benchmarks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are </a:t>
            </a:r>
            <a:r>
              <a:rPr lang="it-IT" dirty="0" err="1"/>
              <a:t>justified</a:t>
            </a:r>
            <a:r>
              <a:rPr lang="it-IT" dirty="0"/>
              <a:t> by the </a:t>
            </a:r>
            <a:r>
              <a:rPr lang="it-IT" dirty="0" err="1"/>
              <a:t>dimension</a:t>
            </a:r>
            <a:r>
              <a:rPr lang="it-IT" dirty="0"/>
              <a:t>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Cross </a:t>
            </a:r>
            <a:r>
              <a:rPr lang="it-IT" dirty="0" err="1"/>
              <a:t>correlation</a:t>
            </a:r>
            <a:r>
              <a:rPr lang="it-IT" dirty="0"/>
              <a:t> looks </a:t>
            </a:r>
            <a:r>
              <a:rPr lang="it-IT" dirty="0" err="1"/>
              <a:t>reasonably</a:t>
            </a:r>
            <a:r>
              <a:rPr lang="it-IT" dirty="0"/>
              <a:t> </a:t>
            </a:r>
            <a:r>
              <a:rPr lang="it-IT" dirty="0" err="1"/>
              <a:t>effective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indicator</a:t>
            </a:r>
            <a:r>
              <a:rPr lang="it-IT" dirty="0"/>
              <a:t> of relations </a:t>
            </a:r>
            <a:r>
              <a:rPr lang="it-IT" dirty="0" err="1"/>
              <a:t>between</a:t>
            </a:r>
            <a:r>
              <a:rPr lang="it-IT" dirty="0"/>
              <a:t> stocks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414DF8-BCD3-B075-359B-3CCFE79BD7E0}"/>
              </a:ext>
            </a:extLst>
          </p:cNvPr>
          <p:cNvSpPr txBox="1"/>
          <p:nvPr/>
        </p:nvSpPr>
        <p:spPr>
          <a:xfrm>
            <a:off x="815546" y="4013886"/>
            <a:ext cx="9539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Future </a:t>
            </a:r>
            <a:r>
              <a:rPr lang="it-IT" dirty="0" err="1"/>
              <a:t>improvements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 </a:t>
            </a:r>
            <a:r>
              <a:rPr lang="it-IT" dirty="0" err="1"/>
              <a:t>bigger</a:t>
            </a:r>
            <a:r>
              <a:rPr lang="it-IT" dirty="0"/>
              <a:t> dataset and/or </a:t>
            </a:r>
            <a:r>
              <a:rPr lang="it-IT" dirty="0" err="1"/>
              <a:t>extended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of time </a:t>
            </a:r>
            <a:r>
              <a:rPr lang="it-IT" dirty="0" err="1"/>
              <a:t>shall</a:t>
            </a:r>
            <a:r>
              <a:rPr lang="it-IT" dirty="0"/>
              <a:t> be </a:t>
            </a:r>
            <a:r>
              <a:rPr lang="it-IT" dirty="0" err="1"/>
              <a:t>exploited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Further</a:t>
            </a:r>
            <a:r>
              <a:rPr lang="it-IT" dirty="0"/>
              <a:t> tuning of </a:t>
            </a:r>
            <a:r>
              <a:rPr lang="it-IT" dirty="0" err="1"/>
              <a:t>hyperparameters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 </a:t>
            </a:r>
            <a:r>
              <a:rPr lang="it-IT" dirty="0" err="1"/>
              <a:t>natural</a:t>
            </a:r>
            <a:r>
              <a:rPr lang="it-IT" dirty="0"/>
              <a:t> </a:t>
            </a:r>
            <a:r>
              <a:rPr lang="it-IT" dirty="0" err="1"/>
              <a:t>evolution</a:t>
            </a:r>
            <a:r>
              <a:rPr lang="it-IT" dirty="0"/>
              <a:t> of the work </a:t>
            </a:r>
            <a:r>
              <a:rPr lang="it-IT" dirty="0" err="1"/>
              <a:t>would</a:t>
            </a:r>
            <a:r>
              <a:rPr lang="it-IT" dirty="0"/>
              <a:t> be to correlate stocks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/>
              <a:t>lagged </a:t>
            </a:r>
            <a:r>
              <a:rPr lang="it-IT" dirty="0" err="1"/>
              <a:t>periods</a:t>
            </a:r>
            <a:r>
              <a:rPr lang="it-IT" dirty="0"/>
              <a:t>,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predict</a:t>
            </a:r>
            <a:r>
              <a:rPr lang="it-IT" dirty="0"/>
              <a:t> the rise or </a:t>
            </a:r>
            <a:r>
              <a:rPr lang="it-IT" dirty="0" err="1"/>
              <a:t>fall</a:t>
            </a:r>
            <a:r>
              <a:rPr lang="it-IT" dirty="0"/>
              <a:t> of a stock price in the immediate future</a:t>
            </a:r>
          </a:p>
        </p:txBody>
      </p:sp>
    </p:spTree>
    <p:extLst>
      <p:ext uri="{BB962C8B-B14F-4D97-AF65-F5344CB8AC3E}">
        <p14:creationId xmlns:p14="http://schemas.microsoft.com/office/powerpoint/2010/main" val="88578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</a:t>
            </a:r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4FBDCE-977F-0F23-CF3F-4BBE644D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196171"/>
            <a:ext cx="8595360" cy="395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The dataset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extracted</a:t>
            </a:r>
            <a:r>
              <a:rPr lang="it-IT" dirty="0"/>
              <a:t> from </a:t>
            </a:r>
            <a:r>
              <a:rPr lang="it-IT" dirty="0" err="1"/>
              <a:t>Kaggle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5C67C1-DE4E-17D2-0000-A87311D0A937}"/>
              </a:ext>
            </a:extLst>
          </p:cNvPr>
          <p:cNvSpPr txBox="1"/>
          <p:nvPr/>
        </p:nvSpPr>
        <p:spPr>
          <a:xfrm>
            <a:off x="1261872" y="4494266"/>
            <a:ext cx="9588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i="1" dirty="0">
                <a:solidFill>
                  <a:srgbClr val="00B0F0"/>
                </a:solidFill>
              </a:rPr>
              <a:t>(https://www.kaggle.com/datasets/</a:t>
            </a:r>
            <a:r>
              <a:rPr lang="it-IT" sz="1100" i="1" dirty="0" err="1">
                <a:solidFill>
                  <a:srgbClr val="00B0F0"/>
                </a:solidFill>
              </a:rPr>
              <a:t>andrewmvd</a:t>
            </a:r>
            <a:r>
              <a:rPr lang="it-IT" sz="1100" i="1" dirty="0">
                <a:solidFill>
                  <a:srgbClr val="00B0F0"/>
                </a:solidFill>
              </a:rPr>
              <a:t>/sp-500-stocks?select=sp500_stocks.csv)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85B177-CA9E-C93E-EFFF-091B8B974674}"/>
              </a:ext>
            </a:extLst>
          </p:cNvPr>
          <p:cNvSpPr txBox="1"/>
          <p:nvPr/>
        </p:nvSpPr>
        <p:spPr>
          <a:xfrm>
            <a:off x="1261872" y="1984798"/>
            <a:ext cx="6614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consists</a:t>
            </a:r>
            <a:r>
              <a:rPr lang="it-IT" dirty="0"/>
              <a:t> in a time </a:t>
            </a:r>
            <a:r>
              <a:rPr lang="it-IT" dirty="0" err="1"/>
              <a:t>series</a:t>
            </a:r>
            <a:r>
              <a:rPr lang="it-IT" dirty="0"/>
              <a:t> of general information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stock </a:t>
            </a:r>
            <a:r>
              <a:rPr lang="it-IT" dirty="0" err="1"/>
              <a:t>contained</a:t>
            </a:r>
            <a:r>
              <a:rPr lang="it-IT" dirty="0"/>
              <a:t> in the </a:t>
            </a:r>
            <a:r>
              <a:rPr lang="it-IT" b="1" dirty="0"/>
              <a:t>S&amp;P500 </a:t>
            </a:r>
            <a:r>
              <a:rPr lang="it-IT" dirty="0"/>
              <a:t>index.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B6F56F-979E-ED8E-ED05-196A071B6623}"/>
              </a:ext>
            </a:extLst>
          </p:cNvPr>
          <p:cNvSpPr txBox="1"/>
          <p:nvPr/>
        </p:nvSpPr>
        <p:spPr>
          <a:xfrm>
            <a:off x="1261872" y="2908128"/>
            <a:ext cx="8336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b="1" dirty="0"/>
              <a:t>Standard</a:t>
            </a:r>
            <a:r>
              <a:rPr lang="it-IT" dirty="0"/>
              <a:t> </a:t>
            </a:r>
            <a:r>
              <a:rPr lang="it-IT" b="1" dirty="0"/>
              <a:t>and</a:t>
            </a:r>
            <a:r>
              <a:rPr lang="it-IT" dirty="0"/>
              <a:t> </a:t>
            </a:r>
            <a:r>
              <a:rPr lang="it-IT" b="1" dirty="0" err="1"/>
              <a:t>Poor</a:t>
            </a:r>
            <a:r>
              <a:rPr lang="it-IT" b="1" dirty="0"/>
              <a:t> 500 </a:t>
            </a:r>
            <a:r>
              <a:rPr lang="it-IT" dirty="0"/>
              <a:t>tracks the performance of 500 large companies </a:t>
            </a:r>
            <a:r>
              <a:rPr lang="it-IT" dirty="0" err="1"/>
              <a:t>listed</a:t>
            </a:r>
            <a:r>
              <a:rPr lang="it-IT" dirty="0"/>
              <a:t> </a:t>
            </a:r>
            <a:r>
              <a:rPr lang="en-US" dirty="0"/>
              <a:t>on stock exchanges in the United States.</a:t>
            </a:r>
          </a:p>
          <a:p>
            <a:r>
              <a:rPr lang="en-US" dirty="0"/>
              <a:t>It is considered the most famous financial benchmark in the world.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6FD015D-AFA2-0396-6865-AC6F6BE7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874" y="4393879"/>
            <a:ext cx="3243649" cy="182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6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</a:t>
            </a:r>
            <a:r>
              <a:rPr lang="it-IT" dirty="0" err="1"/>
              <a:t>Preparation</a:t>
            </a:r>
            <a:r>
              <a:rPr lang="it-IT" dirty="0"/>
              <a:t> of the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4FBDCE-977F-0F23-CF3F-4BBE644D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26424"/>
            <a:ext cx="8595360" cy="149928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Apache </a:t>
            </a:r>
            <a:r>
              <a:rPr lang="it-IT" b="1" dirty="0"/>
              <a:t>Spark</a:t>
            </a:r>
            <a:r>
              <a:rPr lang="it-IT" dirty="0"/>
              <a:t>:</a:t>
            </a:r>
          </a:p>
          <a:p>
            <a:pPr lvl="1"/>
            <a:r>
              <a:rPr lang="en-US" sz="1400" dirty="0"/>
              <a:t>Fast and general engine for large scale data processing</a:t>
            </a:r>
          </a:p>
          <a:p>
            <a:pPr lvl="1"/>
            <a:r>
              <a:rPr lang="it-IT" sz="1400" dirty="0" err="1"/>
              <a:t>MapReduce</a:t>
            </a:r>
            <a:r>
              <a:rPr lang="it-IT" sz="1400" dirty="0"/>
              <a:t>-like</a:t>
            </a:r>
          </a:p>
          <a:p>
            <a:pPr lvl="1"/>
            <a:r>
              <a:rPr lang="it-IT" sz="1400" dirty="0"/>
              <a:t>40x </a:t>
            </a:r>
            <a:r>
              <a:rPr lang="it-IT" sz="1400" dirty="0" err="1"/>
              <a:t>faster</a:t>
            </a:r>
            <a:r>
              <a:rPr lang="it-IT" sz="1400" dirty="0"/>
              <a:t> </a:t>
            </a:r>
            <a:r>
              <a:rPr lang="it-IT" sz="1400" dirty="0" err="1"/>
              <a:t>than</a:t>
            </a:r>
            <a:r>
              <a:rPr lang="it-IT" sz="1400" dirty="0"/>
              <a:t> </a:t>
            </a:r>
            <a:r>
              <a:rPr lang="it-IT" sz="1400" dirty="0" err="1"/>
              <a:t>Hadoop</a:t>
            </a:r>
            <a:endParaRPr lang="it-IT" sz="1400" dirty="0"/>
          </a:p>
          <a:p>
            <a:pPr lvl="1"/>
            <a:r>
              <a:rPr lang="it-IT" sz="1400" dirty="0"/>
              <a:t>Fast iterative queries </a:t>
            </a:r>
            <a:r>
              <a:rPr lang="it-IT" sz="1400" dirty="0" err="1"/>
              <a:t>through</a:t>
            </a:r>
            <a:r>
              <a:rPr lang="it-IT" sz="1400" dirty="0"/>
              <a:t> in-</a:t>
            </a:r>
            <a:r>
              <a:rPr lang="it-IT" sz="1400" dirty="0" err="1"/>
              <a:t>memory</a:t>
            </a:r>
            <a:r>
              <a:rPr lang="it-IT" sz="1400" dirty="0"/>
              <a:t> data storage</a:t>
            </a:r>
          </a:p>
        </p:txBody>
      </p:sp>
      <p:pic>
        <p:nvPicPr>
          <p:cNvPr id="4" name="Picture 4" descr="Apache Spark™ - An Introduction to Spark | Data Mechanics">
            <a:extLst>
              <a:ext uri="{FF2B5EF4-FFF2-40B4-BE49-F238E27FC236}">
                <a16:creationId xmlns:a16="http://schemas.microsoft.com/office/drawing/2014/main" id="{7069401E-2D1C-4E4F-0C0F-C9250F99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35" y="2114600"/>
            <a:ext cx="3095654" cy="161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27489B2-4E38-7CC8-A5C9-42A04D5C9B7D}"/>
              </a:ext>
            </a:extLst>
          </p:cNvPr>
          <p:cNvSpPr txBox="1">
            <a:spLocks/>
          </p:cNvSpPr>
          <p:nvPr/>
        </p:nvSpPr>
        <p:spPr>
          <a:xfrm>
            <a:off x="1261872" y="4260813"/>
            <a:ext cx="9131517" cy="1736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err="1"/>
              <a:t>Spark’s</a:t>
            </a:r>
            <a:r>
              <a:rPr lang="it-IT" dirty="0"/>
              <a:t> </a:t>
            </a:r>
            <a:r>
              <a:rPr lang="it-IT" dirty="0" err="1"/>
              <a:t>fundamental</a:t>
            </a:r>
            <a:r>
              <a:rPr lang="it-IT" dirty="0"/>
              <a:t> data </a:t>
            </a:r>
            <a:r>
              <a:rPr lang="it-IT" dirty="0" err="1"/>
              <a:t>structures</a:t>
            </a:r>
            <a:r>
              <a:rPr lang="it-IT" dirty="0"/>
              <a:t> are </a:t>
            </a:r>
            <a:r>
              <a:rPr lang="it-IT" b="1" dirty="0" err="1"/>
              <a:t>R</a:t>
            </a:r>
            <a:r>
              <a:rPr lang="it-IT" dirty="0" err="1"/>
              <a:t>esilient</a:t>
            </a:r>
            <a:r>
              <a:rPr lang="it-IT" dirty="0"/>
              <a:t> </a:t>
            </a:r>
            <a:r>
              <a:rPr lang="it-IT" b="1" dirty="0"/>
              <a:t>D</a:t>
            </a:r>
            <a:r>
              <a:rPr lang="it-IT" dirty="0"/>
              <a:t>istributed </a:t>
            </a:r>
            <a:r>
              <a:rPr lang="it-IT" b="1" dirty="0"/>
              <a:t>D</a:t>
            </a:r>
            <a:r>
              <a:rPr lang="it-IT" dirty="0"/>
              <a:t>atasets (</a:t>
            </a:r>
            <a:r>
              <a:rPr lang="it-IT" b="1" dirty="0" err="1"/>
              <a:t>RDD</a:t>
            </a:r>
            <a:r>
              <a:rPr lang="it-IT" dirty="0" err="1"/>
              <a:t>s</a:t>
            </a:r>
            <a:r>
              <a:rPr lang="it-IT" dirty="0"/>
              <a:t>):</a:t>
            </a:r>
          </a:p>
          <a:p>
            <a:pPr lvl="1"/>
            <a:r>
              <a:rPr lang="en-US" sz="1400" dirty="0"/>
              <a:t>Distributed collection of objects</a:t>
            </a:r>
          </a:p>
          <a:p>
            <a:pPr lvl="1"/>
            <a:r>
              <a:rPr lang="it-IT" sz="1400" dirty="0" err="1"/>
              <a:t>Automatically</a:t>
            </a:r>
            <a:r>
              <a:rPr lang="it-IT" sz="1400" dirty="0"/>
              <a:t> </a:t>
            </a:r>
            <a:r>
              <a:rPr lang="it-IT" sz="1400" dirty="0" err="1"/>
              <a:t>rebuilt</a:t>
            </a:r>
            <a:r>
              <a:rPr lang="it-IT" sz="1400" dirty="0"/>
              <a:t> </a:t>
            </a:r>
            <a:r>
              <a:rPr lang="it-IT" sz="1400" dirty="0" err="1"/>
              <a:t>upon</a:t>
            </a:r>
            <a:r>
              <a:rPr lang="it-IT" sz="1400" dirty="0"/>
              <a:t> </a:t>
            </a:r>
            <a:r>
              <a:rPr lang="it-IT" sz="1400" dirty="0" err="1"/>
              <a:t>failure</a:t>
            </a:r>
            <a:endParaRPr lang="it-IT" sz="1400" dirty="0"/>
          </a:p>
          <a:p>
            <a:pPr lvl="1"/>
            <a:r>
              <a:rPr lang="it-IT" sz="1400" dirty="0" err="1"/>
              <a:t>Immutable</a:t>
            </a:r>
            <a:r>
              <a:rPr lang="it-IT" sz="1400" dirty="0"/>
              <a:t>, </a:t>
            </a:r>
            <a:r>
              <a:rPr lang="it-IT" sz="1400" dirty="0" err="1"/>
              <a:t>partitioned</a:t>
            </a:r>
            <a:r>
              <a:rPr lang="it-IT" sz="1400" dirty="0"/>
              <a:t>, </a:t>
            </a:r>
            <a:r>
              <a:rPr lang="it-IT" sz="1400" dirty="0" err="1"/>
              <a:t>logical</a:t>
            </a:r>
            <a:r>
              <a:rPr lang="it-IT" sz="1400" dirty="0"/>
              <a:t> </a:t>
            </a:r>
            <a:r>
              <a:rPr lang="it-IT" sz="1400" dirty="0" err="1"/>
              <a:t>tables</a:t>
            </a:r>
            <a:endParaRPr lang="it-IT" sz="1400" dirty="0"/>
          </a:p>
          <a:p>
            <a:pPr lvl="1"/>
            <a:r>
              <a:rPr lang="it-IT" sz="1400" dirty="0"/>
              <a:t>Not </a:t>
            </a:r>
            <a:r>
              <a:rPr lang="it-IT" sz="1400" dirty="0" err="1"/>
              <a:t>materialized</a:t>
            </a:r>
            <a:r>
              <a:rPr lang="it-IT" sz="1400" dirty="0"/>
              <a:t>, </a:t>
            </a:r>
            <a:r>
              <a:rPr lang="it-IT" sz="1400" dirty="0" err="1"/>
              <a:t>keep</a:t>
            </a:r>
            <a:r>
              <a:rPr lang="it-IT" sz="1400" dirty="0"/>
              <a:t> track of </a:t>
            </a:r>
            <a:r>
              <a:rPr lang="it-IT" sz="1400" dirty="0" err="1"/>
              <a:t>changes</a:t>
            </a:r>
            <a:r>
              <a:rPr lang="it-IT" sz="1400" dirty="0"/>
              <a:t> on </a:t>
            </a:r>
            <a:r>
              <a:rPr lang="it-IT" sz="1400" dirty="0" err="1"/>
              <a:t>original</a:t>
            </a:r>
            <a:r>
              <a:rPr lang="it-IT" sz="1400" dirty="0"/>
              <a:t> data</a:t>
            </a:r>
          </a:p>
          <a:p>
            <a:pPr lvl="1"/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materialized</a:t>
            </a:r>
            <a:r>
              <a:rPr lang="it-IT" sz="1400" dirty="0"/>
              <a:t> once an action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executed</a:t>
            </a:r>
            <a:r>
              <a:rPr lang="it-IT" sz="1400" dirty="0"/>
              <a:t> on </a:t>
            </a:r>
            <a:r>
              <a:rPr lang="it-IT" sz="1400" dirty="0" err="1"/>
              <a:t>them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0668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</a:t>
            </a:r>
            <a:r>
              <a:rPr lang="it-IT" dirty="0" err="1"/>
              <a:t>Preparation</a:t>
            </a:r>
            <a:r>
              <a:rPr lang="it-IT" dirty="0"/>
              <a:t> of the dataset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6DFADB6-9C42-C4A8-A5F7-E15570F81695}"/>
              </a:ext>
            </a:extLst>
          </p:cNvPr>
          <p:cNvSpPr txBox="1"/>
          <p:nvPr/>
        </p:nvSpPr>
        <p:spPr>
          <a:xfrm>
            <a:off x="2075448" y="1910293"/>
            <a:ext cx="455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PySpark</a:t>
            </a:r>
            <a:r>
              <a:rPr lang="it-IT" dirty="0"/>
              <a:t>: Python API for Apache Spark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F96D42B-1CBC-B732-7433-A65CA9FBB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80" y="4215562"/>
            <a:ext cx="8182084" cy="227667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8AE4B83-D1B8-0F43-282C-F2BE06CCE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814" y="2336602"/>
            <a:ext cx="4725059" cy="120984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EE355EC-8219-7241-62BE-09040D347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239" y="1910293"/>
            <a:ext cx="1952898" cy="1962424"/>
          </a:xfrm>
          <a:prstGeom prst="rect">
            <a:avLst/>
          </a:prstGeom>
        </p:spPr>
      </p:pic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70063D92-0FE7-2A51-1348-01D5A73DA8B4}"/>
              </a:ext>
            </a:extLst>
          </p:cNvPr>
          <p:cNvSpPr/>
          <p:nvPr/>
        </p:nvSpPr>
        <p:spPr>
          <a:xfrm>
            <a:off x="6886575" y="2632741"/>
            <a:ext cx="781050" cy="4191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CF6F3D8-E275-9CBF-403C-88FA1DB9EDC4}"/>
              </a:ext>
            </a:extLst>
          </p:cNvPr>
          <p:cNvSpPr txBox="1"/>
          <p:nvPr/>
        </p:nvSpPr>
        <p:spPr>
          <a:xfrm>
            <a:off x="733167" y="3789253"/>
            <a:ext cx="571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dataset looks like </a:t>
            </a:r>
            <a:r>
              <a:rPr lang="it-IT" dirty="0" err="1"/>
              <a:t>this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1296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</a:t>
            </a:r>
            <a:r>
              <a:rPr lang="it-IT" dirty="0" err="1"/>
              <a:t>Preparation</a:t>
            </a:r>
            <a:r>
              <a:rPr lang="it-IT" dirty="0"/>
              <a:t> of the dataset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059634E-972F-404C-0D67-DF30E5E17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18" y="1944453"/>
            <a:ext cx="9190917" cy="225684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1DEC149-B3FB-A2BD-E557-94F666926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2633" y="4454428"/>
            <a:ext cx="5029901" cy="208626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20D4FE6-896D-973E-8DE8-08757ADA2430}"/>
              </a:ext>
            </a:extLst>
          </p:cNvPr>
          <p:cNvSpPr txBox="1"/>
          <p:nvPr/>
        </p:nvSpPr>
        <p:spPr>
          <a:xfrm>
            <a:off x="1474574" y="4620398"/>
            <a:ext cx="3569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focus on a small window of time for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, from 2023-05-02 to 2023-07-31.</a:t>
            </a:r>
          </a:p>
          <a:p>
            <a:endParaRPr lang="it-IT" dirty="0"/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corresponds</a:t>
            </a:r>
            <a:r>
              <a:rPr lang="it-IT" dirty="0"/>
              <a:t> to 62 </a:t>
            </a:r>
            <a:r>
              <a:rPr lang="it-IT" dirty="0" err="1"/>
              <a:t>effective</a:t>
            </a:r>
            <a:r>
              <a:rPr lang="it-IT" dirty="0"/>
              <a:t> days of stock </a:t>
            </a:r>
            <a:r>
              <a:rPr lang="it-IT" dirty="0" err="1"/>
              <a:t>exchange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97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</a:t>
            </a:r>
            <a:r>
              <a:rPr lang="it-IT" dirty="0" err="1"/>
              <a:t>Preparation</a:t>
            </a:r>
            <a:r>
              <a:rPr lang="it-IT" dirty="0"/>
              <a:t> of the dataset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21E79F4-C978-64CD-0AD6-72CD35928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2974" y="2048620"/>
            <a:ext cx="6126499" cy="306788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1F628D-3799-AC10-3C0B-CD1F6D41C76A}"/>
              </a:ext>
            </a:extLst>
          </p:cNvPr>
          <p:cNvSpPr txBox="1"/>
          <p:nvPr/>
        </p:nvSpPr>
        <p:spPr>
          <a:xfrm>
            <a:off x="915367" y="2551837"/>
            <a:ext cx="2931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To stream the dataset </a:t>
            </a:r>
            <a:r>
              <a:rPr lang="it-IT" dirty="0" err="1"/>
              <a:t>into</a:t>
            </a:r>
            <a:r>
              <a:rPr lang="it-IT" dirty="0"/>
              <a:t> a Kafka </a:t>
            </a:r>
            <a:r>
              <a:rPr lang="it-IT" dirty="0" err="1"/>
              <a:t>process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limit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stocks to 100,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helps </a:t>
            </a:r>
            <a:r>
              <a:rPr lang="it-IT" dirty="0" err="1"/>
              <a:t>us</a:t>
            </a:r>
            <a:r>
              <a:rPr lang="it-IT" dirty="0"/>
              <a:t> showcase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in </a:t>
            </a:r>
            <a:r>
              <a:rPr lang="it-IT" dirty="0" err="1"/>
              <a:t>PySpark</a:t>
            </a:r>
            <a:r>
              <a:rPr lang="it-IT" dirty="0"/>
              <a:t>: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8A29F5B-29F0-FB2C-32DE-09357E056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68" y="5798633"/>
            <a:ext cx="6668431" cy="40963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237BB3D-ECA1-A9F5-B41B-A5C161BFC59D}"/>
              </a:ext>
            </a:extLst>
          </p:cNvPr>
          <p:cNvSpPr txBox="1"/>
          <p:nvPr/>
        </p:nvSpPr>
        <p:spPr>
          <a:xfrm>
            <a:off x="915367" y="5407899"/>
            <a:ext cx="666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dataset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saved</a:t>
            </a:r>
            <a:r>
              <a:rPr lang="it-IT" dirty="0"/>
              <a:t> in csv format in </a:t>
            </a:r>
            <a:r>
              <a:rPr lang="it-IT" dirty="0" err="1"/>
              <a:t>order</a:t>
            </a:r>
            <a:r>
              <a:rPr lang="it-IT" dirty="0"/>
              <a:t> to stream </a:t>
            </a:r>
            <a:r>
              <a:rPr lang="it-IT" dirty="0" err="1"/>
              <a:t>it</a:t>
            </a:r>
            <a:r>
              <a:rPr lang="it-IT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98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Streaming </a:t>
            </a:r>
            <a:r>
              <a:rPr lang="it-IT" dirty="0" err="1"/>
              <a:t>through</a:t>
            </a:r>
            <a:r>
              <a:rPr lang="it-IT" dirty="0"/>
              <a:t> Kafka 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295F7677-8A3A-5EDC-7B90-29AF6C144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016" y="2036954"/>
            <a:ext cx="8852216" cy="14992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   Apache </a:t>
            </a:r>
            <a:r>
              <a:rPr lang="it-IT" b="1" dirty="0"/>
              <a:t>Kafka</a:t>
            </a:r>
            <a:r>
              <a:rPr lang="it-I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Open Source </a:t>
            </a:r>
            <a:r>
              <a:rPr lang="it-IT" sz="1400" b="1" dirty="0" err="1"/>
              <a:t>distributed</a:t>
            </a:r>
            <a:r>
              <a:rPr lang="it-IT" sz="1400" b="1" dirty="0"/>
              <a:t> event streaming</a:t>
            </a:r>
            <a:r>
              <a:rPr lang="it-IT" sz="1400" dirty="0"/>
              <a:t> </a:t>
            </a:r>
            <a:r>
              <a:rPr lang="it-IT" sz="1400" dirty="0" err="1"/>
              <a:t>platform</a:t>
            </a:r>
            <a:endParaRPr lang="it-IT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b="1" dirty="0" err="1"/>
              <a:t>Publish</a:t>
            </a:r>
            <a:r>
              <a:rPr lang="it-IT" sz="1400" dirty="0"/>
              <a:t>/</a:t>
            </a:r>
            <a:r>
              <a:rPr lang="it-IT" sz="1400" b="1" dirty="0" err="1"/>
              <a:t>Subscribe</a:t>
            </a:r>
            <a:r>
              <a:rPr lang="it-IT" sz="1400" dirty="0"/>
              <a:t>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Events are </a:t>
            </a:r>
            <a:r>
              <a:rPr lang="it-IT" sz="1400" dirty="0" err="1"/>
              <a:t>posted</a:t>
            </a:r>
            <a:r>
              <a:rPr lang="it-IT" sz="1400" dirty="0"/>
              <a:t> on and </a:t>
            </a:r>
            <a:r>
              <a:rPr lang="it-IT" sz="1400" dirty="0" err="1"/>
              <a:t>read</a:t>
            </a:r>
            <a:r>
              <a:rPr lang="it-IT" sz="1400" dirty="0"/>
              <a:t> from </a:t>
            </a:r>
            <a:r>
              <a:rPr lang="it-IT" sz="1400" dirty="0" err="1"/>
              <a:t>structures</a:t>
            </a:r>
            <a:r>
              <a:rPr lang="it-IT" sz="1400" dirty="0"/>
              <a:t> </a:t>
            </a:r>
            <a:r>
              <a:rPr lang="it-IT" sz="1400" dirty="0" err="1"/>
              <a:t>called</a:t>
            </a:r>
            <a:r>
              <a:rPr lang="it-IT" sz="1400" dirty="0"/>
              <a:t> </a:t>
            </a:r>
            <a:r>
              <a:rPr lang="it-IT" sz="1400" b="1" dirty="0" err="1"/>
              <a:t>Topics</a:t>
            </a:r>
            <a:endParaRPr lang="it-IT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Enables</a:t>
            </a:r>
            <a:r>
              <a:rPr lang="it-IT" sz="1400" b="1" dirty="0"/>
              <a:t> </a:t>
            </a:r>
            <a:r>
              <a:rPr lang="it-IT" sz="1400" b="1" dirty="0" err="1"/>
              <a:t>partitioning</a:t>
            </a:r>
            <a:r>
              <a:rPr lang="it-IT" sz="1400" b="1" dirty="0"/>
              <a:t> </a:t>
            </a:r>
            <a:r>
              <a:rPr lang="it-IT" sz="1400" dirty="0"/>
              <a:t>of </a:t>
            </a:r>
            <a:r>
              <a:rPr lang="it-IT" sz="1400" dirty="0" err="1"/>
              <a:t>topics</a:t>
            </a:r>
            <a:r>
              <a:rPr lang="it-IT" sz="1400" dirty="0"/>
              <a:t> for </a:t>
            </a:r>
            <a:r>
              <a:rPr lang="it-IT" sz="1400" dirty="0" err="1"/>
              <a:t>memory</a:t>
            </a:r>
            <a:r>
              <a:rPr lang="it-IT" sz="1400" dirty="0"/>
              <a:t> and speed </a:t>
            </a:r>
            <a:r>
              <a:rPr lang="it-IT" sz="1400" dirty="0" err="1"/>
              <a:t>optimization</a:t>
            </a:r>
            <a:endParaRPr lang="it-IT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b="1" dirty="0"/>
              <a:t>Replication</a:t>
            </a:r>
            <a:r>
              <a:rPr lang="it-IT" sz="1400" dirty="0"/>
              <a:t> of </a:t>
            </a:r>
            <a:r>
              <a:rPr lang="it-IT" sz="1400" dirty="0" err="1"/>
              <a:t>topics</a:t>
            </a:r>
            <a:r>
              <a:rPr lang="it-IT" sz="1400" dirty="0"/>
              <a:t> </a:t>
            </a:r>
            <a:r>
              <a:rPr lang="it-IT" sz="1400" dirty="0" err="1"/>
              <a:t>grants</a:t>
            </a:r>
            <a:r>
              <a:rPr lang="it-IT" sz="1400" dirty="0"/>
              <a:t> high </a:t>
            </a:r>
            <a:r>
              <a:rPr lang="it-IT" sz="1400" b="1" dirty="0" err="1"/>
              <a:t>consistency</a:t>
            </a:r>
            <a:r>
              <a:rPr lang="it-IT" sz="1400" dirty="0"/>
              <a:t> and </a:t>
            </a:r>
            <a:r>
              <a:rPr lang="it-IT" sz="1400" b="1" dirty="0" err="1"/>
              <a:t>availability</a:t>
            </a:r>
            <a:endParaRPr lang="it-IT" sz="1400" b="1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9D34395-B126-38DE-8101-92AFEE270238}"/>
              </a:ext>
            </a:extLst>
          </p:cNvPr>
          <p:cNvSpPr txBox="1">
            <a:spLocks/>
          </p:cNvSpPr>
          <p:nvPr/>
        </p:nvSpPr>
        <p:spPr>
          <a:xfrm>
            <a:off x="6108192" y="4478731"/>
            <a:ext cx="4800279" cy="1499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dirty="0"/>
              <a:t>   </a:t>
            </a:r>
            <a:r>
              <a:rPr lang="it-IT" dirty="0" err="1"/>
              <a:t>Kafka’s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b="1" dirty="0"/>
              <a:t>Producer</a:t>
            </a:r>
            <a:r>
              <a:rPr lang="it-IT" sz="1400" dirty="0"/>
              <a:t>: posts the events in the </a:t>
            </a:r>
            <a:r>
              <a:rPr lang="it-IT" sz="1400" dirty="0" err="1"/>
              <a:t>topic</a:t>
            </a:r>
            <a:endParaRPr lang="it-IT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b="1" dirty="0"/>
              <a:t>Consumer</a:t>
            </a:r>
            <a:r>
              <a:rPr lang="it-IT" sz="1400" dirty="0"/>
              <a:t>: </a:t>
            </a:r>
            <a:r>
              <a:rPr lang="it-IT" sz="1400" dirty="0" err="1"/>
              <a:t>reads</a:t>
            </a:r>
            <a:r>
              <a:rPr lang="it-IT" sz="1400" dirty="0"/>
              <a:t> the events from the </a:t>
            </a:r>
            <a:r>
              <a:rPr lang="it-IT" sz="1400" dirty="0" err="1"/>
              <a:t>topic</a:t>
            </a:r>
            <a:endParaRPr lang="it-IT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b="1" dirty="0"/>
              <a:t>Broker</a:t>
            </a:r>
            <a:r>
              <a:rPr lang="it-IT" sz="1400" dirty="0"/>
              <a:t>: a server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hosts</a:t>
            </a:r>
            <a:r>
              <a:rPr lang="it-IT" sz="1400" dirty="0"/>
              <a:t> a </a:t>
            </a:r>
            <a:r>
              <a:rPr lang="it-IT" sz="1400" dirty="0" err="1"/>
              <a:t>topic</a:t>
            </a:r>
            <a:r>
              <a:rPr lang="it-IT" sz="1400" dirty="0"/>
              <a:t> or part of </a:t>
            </a:r>
            <a:r>
              <a:rPr lang="it-IT" sz="1400" dirty="0" err="1"/>
              <a:t>it</a:t>
            </a:r>
            <a:endParaRPr lang="it-IT" sz="1400" b="1" dirty="0"/>
          </a:p>
        </p:txBody>
      </p:sp>
      <p:pic>
        <p:nvPicPr>
          <p:cNvPr id="2050" name="Picture 2" descr="Unleashing Real-time Data Processing with Apache Kafka | by Garvit Arya |  Plumbers Of Data Science | Medium">
            <a:extLst>
              <a:ext uri="{FF2B5EF4-FFF2-40B4-BE49-F238E27FC236}">
                <a16:creationId xmlns:a16="http://schemas.microsoft.com/office/drawing/2014/main" id="{D78D9A17-BC87-3E86-1F76-93A83BA34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16" y="3830083"/>
            <a:ext cx="5103176" cy="266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4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7F8EA-6B0B-F0D0-4C3D-A52D85F6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Streaming </a:t>
            </a:r>
            <a:r>
              <a:rPr lang="it-IT" dirty="0" err="1"/>
              <a:t>through</a:t>
            </a:r>
            <a:r>
              <a:rPr lang="it-IT" dirty="0"/>
              <a:t> Kafka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18BDCB5-6451-F180-8BF4-AD084DA9D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70" y="2235295"/>
            <a:ext cx="4001058" cy="135273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E514D6C-7022-A8B9-149A-C237316F88CD}"/>
              </a:ext>
            </a:extLst>
          </p:cNvPr>
          <p:cNvSpPr txBox="1"/>
          <p:nvPr/>
        </p:nvSpPr>
        <p:spPr>
          <a:xfrm>
            <a:off x="1261872" y="1846357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Setup Kafka in Python: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D51814E-3F12-D850-5AA5-BA498C010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470" y="4720343"/>
            <a:ext cx="3829584" cy="1771897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8DC31F-80DC-A5C7-7444-01D7E5273EEC}"/>
              </a:ext>
            </a:extLst>
          </p:cNvPr>
          <p:cNvSpPr txBox="1"/>
          <p:nvPr/>
        </p:nvSpPr>
        <p:spPr>
          <a:xfrm>
            <a:off x="1261872" y="4331405"/>
            <a:ext cx="39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Configure</a:t>
            </a:r>
            <a:r>
              <a:rPr lang="it-IT" dirty="0"/>
              <a:t> Producer and Consumer: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F8954BF8-1395-191E-A6AA-DC8A8CF81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905" y="5115006"/>
            <a:ext cx="3267531" cy="1209844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04AF2F8-E8EA-9759-FFD8-C483C4E7D163}"/>
              </a:ext>
            </a:extLst>
          </p:cNvPr>
          <p:cNvSpPr txBox="1"/>
          <p:nvPr/>
        </p:nvSpPr>
        <p:spPr>
          <a:xfrm>
            <a:off x="6843905" y="4468675"/>
            <a:ext cx="326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Create </a:t>
            </a:r>
            <a:r>
              <a:rPr lang="it-IT" dirty="0" err="1"/>
              <a:t>instances</a:t>
            </a:r>
            <a:r>
              <a:rPr lang="it-IT" dirty="0"/>
              <a:t> and </a:t>
            </a:r>
            <a:r>
              <a:rPr lang="it-IT" dirty="0" err="1"/>
              <a:t>subscribe</a:t>
            </a:r>
            <a:r>
              <a:rPr lang="it-IT" dirty="0"/>
              <a:t> to the </a:t>
            </a:r>
            <a:r>
              <a:rPr lang="it-IT" dirty="0" err="1"/>
              <a:t>topic</a:t>
            </a:r>
            <a:r>
              <a:rPr lang="it-IT" dirty="0"/>
              <a:t>:</a:t>
            </a:r>
          </a:p>
        </p:txBody>
      </p:sp>
      <p:pic>
        <p:nvPicPr>
          <p:cNvPr id="22" name="Immagine 21" descr="Immagine che contiene Carattere, Elementi grafici, logo, grafica&#10;&#10;Descrizione generata automaticamente">
            <a:extLst>
              <a:ext uri="{FF2B5EF4-FFF2-40B4-BE49-F238E27FC236}">
                <a16:creationId xmlns:a16="http://schemas.microsoft.com/office/drawing/2014/main" id="{382BEA51-D91D-BBB5-2F44-9B649E7F4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11" y="2215689"/>
            <a:ext cx="3852594" cy="2025082"/>
          </a:xfrm>
          <a:prstGeom prst="rect">
            <a:avLst/>
          </a:prstGeom>
        </p:spPr>
      </p:pic>
      <p:sp>
        <p:nvSpPr>
          <p:cNvPr id="23" name="Freccia in giù 22">
            <a:extLst>
              <a:ext uri="{FF2B5EF4-FFF2-40B4-BE49-F238E27FC236}">
                <a16:creationId xmlns:a16="http://schemas.microsoft.com/office/drawing/2014/main" id="{71A72115-5BBB-6FC1-9121-2C6645F0F653}"/>
              </a:ext>
            </a:extLst>
          </p:cNvPr>
          <p:cNvSpPr/>
          <p:nvPr/>
        </p:nvSpPr>
        <p:spPr>
          <a:xfrm>
            <a:off x="3173074" y="3710397"/>
            <a:ext cx="323850" cy="5303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493A8917-71F9-E203-D2B7-DF3193F552E9}"/>
              </a:ext>
            </a:extLst>
          </p:cNvPr>
          <p:cNvSpPr/>
          <p:nvPr/>
        </p:nvSpPr>
        <p:spPr>
          <a:xfrm>
            <a:off x="5585254" y="5559290"/>
            <a:ext cx="906162" cy="3212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032519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357</TotalTime>
  <Words>982</Words>
  <Application>Microsoft Office PowerPoint</Application>
  <PresentationFormat>Widescreen</PresentationFormat>
  <Paragraphs>110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Century Schoolbook</vt:lpstr>
      <vt:lpstr>Wingdings 2</vt:lpstr>
      <vt:lpstr>Vista</vt:lpstr>
      <vt:lpstr>Community Detection of S&amp;P500 stocks</vt:lpstr>
      <vt:lpstr>Aim of the project</vt:lpstr>
      <vt:lpstr>Dataset description</vt:lpstr>
      <vt:lpstr>1. Preparation of the dataset</vt:lpstr>
      <vt:lpstr>1. Preparation of the dataset</vt:lpstr>
      <vt:lpstr>1. Preparation of the dataset</vt:lpstr>
      <vt:lpstr>1. Preparation of the dataset</vt:lpstr>
      <vt:lpstr>2. Streaming through Kafka </vt:lpstr>
      <vt:lpstr>2. Streaming through Kafka </vt:lpstr>
      <vt:lpstr>2. Streaming through Kafka </vt:lpstr>
      <vt:lpstr>3. Exploratory Data Analysis</vt:lpstr>
      <vt:lpstr>3. Exploratory Data Analysis</vt:lpstr>
      <vt:lpstr>3. Exploratory Data Analysis</vt:lpstr>
      <vt:lpstr>4. Community Detection</vt:lpstr>
      <vt:lpstr>4. Community Detection</vt:lpstr>
      <vt:lpstr>4. Community Detection</vt:lpstr>
      <vt:lpstr>4. Community Detection</vt:lpstr>
      <vt:lpstr>4. Community Detection</vt:lpstr>
      <vt:lpstr>4. Community Detection</vt:lpstr>
      <vt:lpstr>4. Community Detection</vt:lpstr>
      <vt:lpstr>4. Community Detection</vt:lpstr>
      <vt:lpstr>4. Community Detection</vt:lpstr>
      <vt:lpstr>4. Community Detection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of S&amp;P500 stocks</dc:title>
  <dc:creator>DANIELE PETRILLO</dc:creator>
  <cp:lastModifiedBy>DANIELE PETRILLO</cp:lastModifiedBy>
  <cp:revision>15</cp:revision>
  <dcterms:created xsi:type="dcterms:W3CDTF">2024-03-14T07:19:06Z</dcterms:created>
  <dcterms:modified xsi:type="dcterms:W3CDTF">2024-03-14T17:52:16Z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2024-03-14T08:01:57Z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fafbf1fa-8ab5-4e7d-939d-0faad4b21735</vt:lpwstr>
  </property>
  <property fmtid="{D5CDD505-2E9C-101B-9397-08002B2CF9AE}" pid="8" name="MSIP_Label_2ad0b24d-6422-44b0-b3de-abb3a9e8c81a_ContentBits">
    <vt:lpwstr>0</vt:lpwstr>
  </property>
</Properties>
</file>