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58" r:id="rId6"/>
    <p:sldId id="260" r:id="rId7"/>
    <p:sldId id="263" r:id="rId8"/>
    <p:sldId id="268" r:id="rId9"/>
    <p:sldId id="262" r:id="rId10"/>
    <p:sldId id="261" r:id="rId11"/>
    <p:sldId id="259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89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33CD-46EF-4ABA-96DF-5A0365F9F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5392" y="925128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ZA" sz="8800" dirty="0"/>
              <a:t>YOLO in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E4811-8227-4593-996D-9D76E44C0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9416" y="3572148"/>
            <a:ext cx="8637072" cy="2815005"/>
          </a:xfrm>
        </p:spPr>
        <p:txBody>
          <a:bodyPr>
            <a:normAutofit/>
          </a:bodyPr>
          <a:lstStyle/>
          <a:p>
            <a:pPr algn="ctr"/>
            <a:r>
              <a:rPr lang="en-ZA" sz="3600" dirty="0"/>
              <a:t>Vongani Maluleke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880C2-D705-46DF-89E8-5BC7B9990C19}"/>
              </a:ext>
            </a:extLst>
          </p:cNvPr>
          <p:cNvSpPr txBox="1"/>
          <p:nvPr/>
        </p:nvSpPr>
        <p:spPr>
          <a:xfrm>
            <a:off x="2101756" y="4299045"/>
            <a:ext cx="87618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Consultant (Deloitte) </a:t>
            </a:r>
          </a:p>
          <a:p>
            <a:pPr algn="ctr"/>
            <a:r>
              <a:rPr lang="en-US" sz="2000" b="1" dirty="0" err="1"/>
              <a:t>Msc</a:t>
            </a:r>
            <a:r>
              <a:rPr lang="en-US" sz="2000" b="1" dirty="0"/>
              <a:t> (University of Cape Town)</a:t>
            </a:r>
          </a:p>
          <a:p>
            <a:pPr algn="ctr"/>
            <a:r>
              <a:rPr lang="en-US" sz="2000" b="1" dirty="0"/>
              <a:t>malulekevon@gmail.com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SATRDAY ‘19</a:t>
            </a:r>
          </a:p>
        </p:txBody>
      </p:sp>
      <p:pic>
        <p:nvPicPr>
          <p:cNvPr id="2056" name="Picture 8" descr="Image result for satrday conference 2019">
            <a:extLst>
              <a:ext uri="{FF2B5EF4-FFF2-40B4-BE49-F238E27FC236}">
                <a16:creationId xmlns:a16="http://schemas.microsoft.com/office/drawing/2014/main" id="{C00E05C1-346F-486D-9E7E-8DE15EAAFF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4" b="7493"/>
          <a:stretch/>
        </p:blipFill>
        <p:spPr bwMode="auto">
          <a:xfrm>
            <a:off x="1953690" y="3807727"/>
            <a:ext cx="2143125" cy="1828800"/>
          </a:xfrm>
          <a:prstGeom prst="hexagon">
            <a:avLst>
              <a:gd name="adj" fmla="val 28731"/>
              <a:gd name="vf" fmla="val 11547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1" name="Picture 4" descr="Image result for R">
            <a:extLst>
              <a:ext uri="{FF2B5EF4-FFF2-40B4-BE49-F238E27FC236}">
                <a16:creationId xmlns:a16="http://schemas.microsoft.com/office/drawing/2014/main" id="{E88568F6-156D-4655-A289-0751D4720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57" y="2068145"/>
            <a:ext cx="1875460" cy="142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7DDB994-1074-4B37-A985-992513E186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3" t="8320" r="4858" b="8655"/>
          <a:stretch/>
        </p:blipFill>
        <p:spPr>
          <a:xfrm>
            <a:off x="9157648" y="3957850"/>
            <a:ext cx="2060811" cy="1692323"/>
          </a:xfrm>
          <a:prstGeom prst="hexagon">
            <a:avLst>
              <a:gd name="adj" fmla="val 31451"/>
              <a:gd name="vf" fmla="val 11547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832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F509-5EA1-4DBA-BAFA-8818F771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2. Detect </a:t>
            </a:r>
            <a:r>
              <a:rPr lang="en-ZA" dirty="0" smtClean="0"/>
              <a:t>Cars 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038B-359A-4CFA-A3AB-186C3095D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0034" y="2129052"/>
            <a:ext cx="9657991" cy="1869743"/>
          </a:xfr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400" i="1" dirty="0"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ZA" sz="24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image_darknet_detect</a:t>
            </a:r>
            <a:r>
              <a:rPr lang="en-ZA" sz="2400" i="1" dirty="0">
                <a:latin typeface="Arial" panose="020B0604020202020204" pitchFamily="34" charset="0"/>
                <a:cs typeface="Arial" panose="020B0604020202020204" pitchFamily="34" charset="0"/>
              </a:rPr>
              <a:t>(file =“example.png” , </a:t>
            </a:r>
          </a:p>
          <a:p>
            <a:pPr marL="0" indent="0">
              <a:buNone/>
            </a:pPr>
            <a:r>
              <a:rPr lang="en-ZA" sz="2400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		object = </a:t>
            </a:r>
            <a:r>
              <a:rPr lang="en-ZA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yolo_model</a:t>
            </a:r>
            <a:r>
              <a:rPr lang="en-ZA" sz="2400" i="1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</a:p>
          <a:p>
            <a:pPr marL="0" indent="0">
              <a:buNone/>
            </a:pPr>
            <a:r>
              <a:rPr lang="en-ZA" sz="2400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		threshold = 0.65)</a:t>
            </a:r>
          </a:p>
        </p:txBody>
      </p:sp>
    </p:spTree>
    <p:extLst>
      <p:ext uri="{BB962C8B-B14F-4D97-AF65-F5344CB8AC3E}">
        <p14:creationId xmlns:p14="http://schemas.microsoft.com/office/powerpoint/2010/main" val="12481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746844-B4A5-4B62-984A-0BEEA0E7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713" y="791637"/>
            <a:ext cx="9605635" cy="1059305"/>
          </a:xfrm>
        </p:spPr>
        <p:txBody>
          <a:bodyPr/>
          <a:lstStyle/>
          <a:p>
            <a:pPr algn="ctr"/>
            <a:r>
              <a:rPr lang="en-ZA" dirty="0" smtClean="0"/>
              <a:t>Car </a:t>
            </a:r>
            <a:r>
              <a:rPr lang="en-ZA" dirty="0"/>
              <a:t>Detection </a:t>
            </a:r>
            <a:r>
              <a:rPr lang="en-ZA" dirty="0" smtClean="0"/>
              <a:t>Output</a:t>
            </a:r>
            <a:endParaRPr lang="en-ZA" dirty="0"/>
          </a:p>
        </p:txBody>
      </p:sp>
      <p:pic>
        <p:nvPicPr>
          <p:cNvPr id="12" name="Content Placeholder 11" descr="A car parked on the side of a road&#10;&#10;Description generated with very high confidence">
            <a:extLst>
              <a:ext uri="{FF2B5EF4-FFF2-40B4-BE49-F238E27FC236}">
                <a16:creationId xmlns:a16="http://schemas.microsoft.com/office/drawing/2014/main" id="{49B3A194-7707-4145-AF40-0F8EA05E2D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29349" y="2865299"/>
            <a:ext cx="3355848" cy="2577825"/>
          </a:xfrm>
        </p:spPr>
      </p:pic>
      <p:pic>
        <p:nvPicPr>
          <p:cNvPr id="14" name="Picture 13" descr="A car parked in a parking lot&#10;&#10;Description generated with very high confidence">
            <a:extLst>
              <a:ext uri="{FF2B5EF4-FFF2-40B4-BE49-F238E27FC236}">
                <a16:creationId xmlns:a16="http://schemas.microsoft.com/office/drawing/2014/main" id="{5A67C05C-1D5F-4D05-876E-7D0FDEAF7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64" y="2797790"/>
            <a:ext cx="3473780" cy="256032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3496C7FF-0283-4760-A13C-A27CFFED58F7}"/>
              </a:ext>
            </a:extLst>
          </p:cNvPr>
          <p:cNvSpPr/>
          <p:nvPr/>
        </p:nvSpPr>
        <p:spPr>
          <a:xfrm>
            <a:off x="4926842" y="3452883"/>
            <a:ext cx="2961564" cy="1746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A438C1-B138-4DA3-B671-CB10D42063F2}"/>
              </a:ext>
            </a:extLst>
          </p:cNvPr>
          <p:cNvSpPr txBox="1"/>
          <p:nvPr/>
        </p:nvSpPr>
        <p:spPr>
          <a:xfrm>
            <a:off x="2367195" y="2173158"/>
            <a:ext cx="139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B222E8-99BC-41CA-AED1-4444A2B293F2}"/>
              </a:ext>
            </a:extLst>
          </p:cNvPr>
          <p:cNvSpPr txBox="1"/>
          <p:nvPr/>
        </p:nvSpPr>
        <p:spPr>
          <a:xfrm>
            <a:off x="9179704" y="2166531"/>
            <a:ext cx="139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Output</a:t>
            </a:r>
            <a:endParaRPr lang="en-Z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CA0726-1EAD-4B03-8EE8-9CE3445424C3}"/>
              </a:ext>
            </a:extLst>
          </p:cNvPr>
          <p:cNvSpPr/>
          <p:nvPr/>
        </p:nvSpPr>
        <p:spPr>
          <a:xfrm>
            <a:off x="4875977" y="4117790"/>
            <a:ext cx="2892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image_darknet_detect</a:t>
            </a:r>
            <a:endParaRPr lang="en-ZA" sz="2000" b="1" dirty="0"/>
          </a:p>
        </p:txBody>
      </p:sp>
    </p:spTree>
    <p:extLst>
      <p:ext uri="{BB962C8B-B14F-4D97-AF65-F5344CB8AC3E}">
        <p14:creationId xmlns:p14="http://schemas.microsoft.com/office/powerpoint/2010/main" val="829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5FE238-FD03-438B-83E8-22F58E9A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AF42BD-DC79-4503-A15C-411A1FA5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Redmon. J and  Farhadi, A. 2016. YOLO9000: Better, Faster, Stronger.  CoRR abs/1612.08242 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Redmon. J, et al. 2015. </a:t>
            </a:r>
            <a:r>
              <a:rPr lang="en-US" dirty="0"/>
              <a:t>You Only Look Once: Unified, Real-Time Object Detection. </a:t>
            </a:r>
            <a:r>
              <a:rPr lang="en-GB" dirty="0"/>
              <a:t> 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CoRR abs/1506.02640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https://github.com/bnosac/image</a:t>
            </a:r>
          </a:p>
          <a:p>
            <a:r>
              <a:rPr lang="en-ZA" dirty="0" err="1">
                <a:latin typeface="Arial" panose="020B0604020202020204" pitchFamily="34" charset="0"/>
                <a:cs typeface="Arial" panose="020B0604020202020204" pitchFamily="34" charset="0"/>
              </a:rPr>
              <a:t>Wijffels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, J. 2017. Computer vision algorithms for R users.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https://github.com/bnosac/image/blob/master/presentation-user2017.pdf</a:t>
            </a:r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94B6F-53EE-4CE6-A28E-8173AC71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606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F6F4-6653-4D06-93F8-5C7B52F4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YOU ONLY LOOK ONCE (YOLO)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3F51-E6AF-49AC-81B7-8B45F4F23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57522"/>
          </a:xfrm>
        </p:spPr>
        <p:txBody>
          <a:bodyPr>
            <a:normAutofit/>
          </a:bodyPr>
          <a:lstStyle/>
          <a:p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YOLO is a state-of-the-art </a:t>
            </a:r>
            <a:r>
              <a:rPr lang="en-ZA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detection algorithm</a:t>
            </a:r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 that was first introduced by Redmon et al in 2015.</a:t>
            </a:r>
          </a:p>
          <a:p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It involves the combination of </a:t>
            </a:r>
            <a:r>
              <a:rPr lang="en-ZA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</a:t>
            </a:r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(class labels) and </a:t>
            </a:r>
            <a:r>
              <a:rPr lang="en-ZA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localisation</a:t>
            </a:r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 (bounding box coordinates) of objects found in an image.</a:t>
            </a:r>
          </a:p>
          <a:p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It is popularly known for it’s speed because the algorithm requires only one forward pass to make detections. </a:t>
            </a:r>
          </a:p>
          <a:p>
            <a:endParaRPr lang="en-Z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Singapura cat - Wikipedi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3"/>
          <a:stretch/>
        </p:blipFill>
        <p:spPr>
          <a:xfrm>
            <a:off x="8569569" y="4972302"/>
            <a:ext cx="2372395" cy="17684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718431" y="5122985"/>
            <a:ext cx="1101969" cy="1576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/>
          <p:cNvSpPr/>
          <p:nvPr/>
        </p:nvSpPr>
        <p:spPr>
          <a:xfrm>
            <a:off x="8675077" y="5122984"/>
            <a:ext cx="930464" cy="1576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809133" y="4831670"/>
            <a:ext cx="56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chemeClr val="accent1">
                    <a:lumMod val="50000"/>
                  </a:schemeClr>
                </a:solidFill>
              </a:rPr>
              <a:t>cat</a:t>
            </a:r>
            <a:endParaRPr lang="en-Z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57995" y="4841249"/>
            <a:ext cx="56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chemeClr val="accent1">
                    <a:lumMod val="50000"/>
                  </a:schemeClr>
                </a:solidFill>
              </a:rPr>
              <a:t>cat</a:t>
            </a:r>
            <a:endParaRPr lang="en-ZA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F6F4-6653-4D06-93F8-5C7B52F4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YOU ONLY LOOK ONCE (YOLO)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493F51-E6AF-49AC-81B7-8B45F4F23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2008" y="1853754"/>
                <a:ext cx="9603275" cy="51629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ZA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Summarised YOLO Process</a:t>
                </a:r>
                <a:r>
                  <a:rPr lang="en-ZA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ZA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Step </a:t>
                </a:r>
                <a:r>
                  <a:rPr lang="en-ZA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ZA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Overlay a </a:t>
                </a:r>
                <a:r>
                  <a:rPr lang="en-ZA" sz="22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KxK</a:t>
                </a:r>
                <a:r>
                  <a:rPr lang="en-ZA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grid on the image.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ZA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2</a:t>
                </a:r>
                <a:r>
                  <a:rPr lang="en-ZA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For each </a:t>
                </a:r>
                <a:r>
                  <a:rPr lang="en-ZA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grid cell</a:t>
                </a:r>
                <a:r>
                  <a:rPr lang="en-ZA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ZA" sz="2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ZA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ZA" sz="2200" dirty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bounding boxes</a:t>
                </a:r>
                <a:r>
                  <a:rPr lang="en-ZA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associated </a:t>
                </a:r>
                <a:r>
                  <a:rPr lang="en-ZA" sz="2200" dirty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localisation confidence scores</a:t>
                </a:r>
                <a:r>
                  <a:rPr lang="en-ZA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the </a:t>
                </a:r>
                <a:r>
                  <a:rPr lang="en-ZA" sz="2200" dirty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classification scores </a:t>
                </a:r>
                <a:r>
                  <a:rPr lang="en-ZA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are predicted.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ZA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Step </a:t>
                </a:r>
                <a:r>
                  <a:rPr lang="en-ZA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ZA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A </a:t>
                </a:r>
                <a:r>
                  <a:rPr lang="en-ZA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set threshold </a:t>
                </a:r>
                <a:r>
                  <a:rPr lang="en-ZA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ZA" sz="2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ZA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[0,1]</m:t>
                    </m:r>
                  </m:oMath>
                </a14:m>
                <a:r>
                  <a:rPr lang="en-ZA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) is </a:t>
                </a:r>
                <a:r>
                  <a:rPr lang="en-ZA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used </a:t>
                </a:r>
                <a:r>
                  <a:rPr lang="en-ZA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to discard predicted bounding boxes with low localisation confidence scores</a:t>
                </a:r>
                <a:r>
                  <a:rPr lang="en-ZA" sz="2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ZA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4</a:t>
                </a:r>
                <a:r>
                  <a:rPr lang="en-ZA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The </a:t>
                </a:r>
                <a:r>
                  <a:rPr lang="en-ZA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bounding box </a:t>
                </a:r>
                <a:r>
                  <a:rPr lang="en-ZA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that corresponds to the highest combined localisation and classification score </a:t>
                </a:r>
                <a:r>
                  <a:rPr lang="en-ZA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 selected to be the detection .</a:t>
                </a:r>
                <a:endParaRPr lang="en-ZA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ZA" sz="22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Z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493F51-E6AF-49AC-81B7-8B45F4F23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2008" y="1853754"/>
                <a:ext cx="9603275" cy="5162990"/>
              </a:xfrm>
              <a:blipFill>
                <a:blip r:embed="rId2"/>
                <a:stretch>
                  <a:fillRect t="-23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7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7392F9-8C96-4243-9536-433C9A65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6000" dirty="0"/>
              <a:t>Let’s </a:t>
            </a:r>
            <a:r>
              <a:rPr lang="en-ZA" sz="6000" dirty="0" smtClean="0"/>
              <a:t> YOLO </a:t>
            </a:r>
            <a:r>
              <a:rPr lang="en-ZA" sz="6000" dirty="0"/>
              <a:t>in R</a:t>
            </a:r>
          </a:p>
        </p:txBody>
      </p:sp>
    </p:spTree>
    <p:extLst>
      <p:ext uri="{BB962C8B-B14F-4D97-AF65-F5344CB8AC3E}">
        <p14:creationId xmlns:p14="http://schemas.microsoft.com/office/powerpoint/2010/main" val="36833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55D6-9B74-43DF-A025-547B3BF4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746341"/>
          </a:xfrm>
        </p:spPr>
        <p:txBody>
          <a:bodyPr/>
          <a:lstStyle/>
          <a:p>
            <a:pPr algn="ctr"/>
            <a:r>
              <a:rPr lang="en-ZA" dirty="0"/>
              <a:t>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C8C06-9BB0-4337-A3DC-E58BE9429BFD}"/>
              </a:ext>
            </a:extLst>
          </p:cNvPr>
          <p:cNvSpPr txBox="1"/>
          <p:nvPr/>
        </p:nvSpPr>
        <p:spPr>
          <a:xfrm>
            <a:off x="1560394" y="2047165"/>
            <a:ext cx="98017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image.darknet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Package via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Required Libraries:</a:t>
            </a: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9FA6C-3F29-4FDC-8129-016AD8AF9E3E}"/>
              </a:ext>
            </a:extLst>
          </p:cNvPr>
          <p:cNvSpPr txBox="1"/>
          <p:nvPr/>
        </p:nvSpPr>
        <p:spPr>
          <a:xfrm>
            <a:off x="1937980" y="4503762"/>
            <a:ext cx="9184945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library(</a:t>
            </a:r>
            <a:r>
              <a:rPr lang="en-US" sz="24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image.darknet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C4A2D-373B-4011-99FE-E82CF7556511}"/>
              </a:ext>
            </a:extLst>
          </p:cNvPr>
          <p:cNvSpPr txBox="1"/>
          <p:nvPr/>
        </p:nvSpPr>
        <p:spPr>
          <a:xfrm>
            <a:off x="1912961" y="2608998"/>
            <a:ext cx="9196317" cy="830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devtools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install_github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bnosac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/image", subdir = "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image.darknet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build_vignettes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= TRUE)</a:t>
            </a:r>
          </a:p>
        </p:txBody>
      </p:sp>
      <p:pic>
        <p:nvPicPr>
          <p:cNvPr id="12" name="Picture 11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2EFE335B-B0AC-4B93-B9B2-3DC14E303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087" y="3498378"/>
            <a:ext cx="3553860" cy="8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6F95E8-873A-49CE-8DC1-7A1754C6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1. </a:t>
            </a:r>
            <a:r>
              <a:rPr lang="en-ZA" dirty="0" smtClean="0"/>
              <a:t>Instantiate </a:t>
            </a:r>
            <a:r>
              <a:rPr lang="en-ZA" dirty="0"/>
              <a:t>Detection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A5C8C9-3196-45F8-8F04-C11288DC0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65468"/>
            <a:ext cx="9565226" cy="3448595"/>
          </a:xfr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ZA" sz="2400" i="1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ZA" sz="24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image_darknet_model</a:t>
            </a:r>
            <a:r>
              <a:rPr lang="en-ZA" sz="2400" i="1" dirty="0"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  <a:endParaRPr lang="en-ZA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ZA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  <a:r>
              <a:rPr lang="en-ZA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ZA" sz="2200" i="1" dirty="0">
                <a:latin typeface="Arial" panose="020B0604020202020204" pitchFamily="34" charset="0"/>
                <a:cs typeface="Arial" panose="020B0604020202020204" pitchFamily="34" charset="0"/>
              </a:rPr>
              <a:t>type = type of computer vision task (“detect” for object detection)</a:t>
            </a:r>
          </a:p>
          <a:p>
            <a:pPr lvl="1"/>
            <a:r>
              <a:rPr lang="en-ZA" sz="2200" i="1" dirty="0">
                <a:latin typeface="Arial" panose="020B0604020202020204" pitchFamily="34" charset="0"/>
                <a:cs typeface="Arial" panose="020B0604020202020204" pitchFamily="34" charset="0"/>
              </a:rPr>
              <a:t>model = file path to the model configuration</a:t>
            </a:r>
          </a:p>
          <a:p>
            <a:pPr lvl="1"/>
            <a:r>
              <a:rPr lang="en-ZA" sz="2200" i="1" dirty="0">
                <a:latin typeface="Arial" panose="020B0604020202020204" pitchFamily="34" charset="0"/>
                <a:cs typeface="Arial" panose="020B0604020202020204" pitchFamily="34" charset="0"/>
              </a:rPr>
              <a:t>weights= file path to the trained model weights</a:t>
            </a:r>
          </a:p>
          <a:p>
            <a:pPr lvl="1"/>
            <a:r>
              <a:rPr lang="en-ZA" sz="2200" i="1" dirty="0">
                <a:latin typeface="Arial" panose="020B0604020202020204" pitchFamily="34" charset="0"/>
                <a:cs typeface="Arial" panose="020B0604020202020204" pitchFamily="34" charset="0"/>
              </a:rPr>
              <a:t>labels = vector of labels</a:t>
            </a:r>
          </a:p>
        </p:txBody>
      </p:sp>
    </p:spTree>
    <p:extLst>
      <p:ext uri="{BB962C8B-B14F-4D97-AF65-F5344CB8AC3E}">
        <p14:creationId xmlns:p14="http://schemas.microsoft.com/office/powerpoint/2010/main" val="30284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6F95E8-873A-49CE-8DC1-7A1754C6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pPr algn="ctr"/>
            <a:r>
              <a:rPr lang="en-ZA" dirty="0"/>
              <a:t>2. Detect objects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A5C8C9-3196-45F8-8F04-C11288DC0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120059"/>
            <a:ext cx="9565226" cy="3448595"/>
          </a:xfr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ZA" sz="2400" i="1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ZA" sz="24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image_darknet_detect</a:t>
            </a:r>
            <a:r>
              <a:rPr lang="en-ZA" sz="2400" i="1" dirty="0"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</a:p>
          <a:p>
            <a:pPr marL="0" indent="0">
              <a:buNone/>
            </a:pPr>
            <a:r>
              <a:rPr lang="en-ZA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  <a:r>
              <a:rPr lang="en-ZA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ZA" sz="2400" i="1" dirty="0">
                <a:latin typeface="Arial" panose="020B0604020202020204" pitchFamily="34" charset="0"/>
                <a:cs typeface="Arial" panose="020B0604020202020204" pitchFamily="34" charset="0"/>
              </a:rPr>
              <a:t>file = image file path </a:t>
            </a:r>
          </a:p>
          <a:p>
            <a:pPr lvl="1"/>
            <a:r>
              <a:rPr lang="en-ZA" sz="2400" i="1" dirty="0">
                <a:latin typeface="Arial" panose="020B0604020202020204" pitchFamily="34" charset="0"/>
                <a:cs typeface="Arial" panose="020B0604020202020204" pitchFamily="34" charset="0"/>
              </a:rPr>
              <a:t>object = instantiated model object</a:t>
            </a:r>
          </a:p>
          <a:p>
            <a:pPr lvl="1"/>
            <a:r>
              <a:rPr lang="en-ZA" sz="2400" i="1" dirty="0">
                <a:latin typeface="Arial" panose="020B0604020202020204" pitchFamily="34" charset="0"/>
                <a:cs typeface="Arial" panose="020B0604020202020204" pitchFamily="34" charset="0"/>
              </a:rPr>
              <a:t>threshold = detection threshold</a:t>
            </a:r>
          </a:p>
          <a:p>
            <a:pPr lvl="1"/>
            <a:endParaRPr lang="en-ZA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92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54239" y="1925463"/>
            <a:ext cx="8643154" cy="1887950"/>
          </a:xfrm>
        </p:spPr>
        <p:txBody>
          <a:bodyPr>
            <a:normAutofit/>
          </a:bodyPr>
          <a:lstStyle/>
          <a:p>
            <a:pPr algn="ctr"/>
            <a:r>
              <a:rPr lang="en-ZA" sz="6000" dirty="0"/>
              <a:t>Demo: Car </a:t>
            </a:r>
            <a:r>
              <a:rPr lang="en-ZA" sz="6000" dirty="0" smtClean="0"/>
              <a:t>Detection </a:t>
            </a:r>
            <a:endParaRPr lang="en-ZA" sz="6000" dirty="0"/>
          </a:p>
        </p:txBody>
      </p:sp>
      <p:pic>
        <p:nvPicPr>
          <p:cNvPr id="7" name="Picture 6" descr="Sports Car PNG Transparent Images | PNG A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119" y="3991136"/>
            <a:ext cx="7033394" cy="213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6F95E8-873A-49CE-8DC1-7A1754C6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1. </a:t>
            </a:r>
            <a:r>
              <a:rPr lang="en-ZA" dirty="0" smtClean="0"/>
              <a:t>Instantiate  YOLO </a:t>
            </a:r>
            <a:r>
              <a:rPr lang="en-ZA" dirty="0"/>
              <a:t>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A5C8C9-3196-45F8-8F04-C11288DC0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9565226" cy="3448595"/>
          </a:xfr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yolo_model</a:t>
            </a:r>
            <a:r>
              <a:rPr lang="en-ZA" sz="2400" i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ZA" sz="24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image_darknet_model</a:t>
            </a:r>
            <a:r>
              <a:rPr lang="en-ZA" sz="2400" i="1" dirty="0">
                <a:latin typeface="Arial" panose="020B0604020202020204" pitchFamily="34" charset="0"/>
                <a:cs typeface="Arial" panose="020B0604020202020204" pitchFamily="34" charset="0"/>
              </a:rPr>
              <a:t>(type = "detect", </a:t>
            </a:r>
          </a:p>
          <a:p>
            <a:pPr marL="0" indent="0">
              <a:buNone/>
            </a:pPr>
            <a:r>
              <a:rPr lang="en-ZA" sz="2400" i="1" dirty="0">
                <a:latin typeface="Arial" panose="020B0604020202020204" pitchFamily="34" charset="0"/>
                <a:cs typeface="Arial" panose="020B0604020202020204" pitchFamily="34" charset="0"/>
              </a:rPr>
              <a:t>	       model = "tiny-yolo-</a:t>
            </a:r>
            <a:r>
              <a:rPr lang="en-ZA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voc.cfg</a:t>
            </a:r>
            <a:r>
              <a:rPr lang="en-ZA" sz="2400" i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</a:p>
          <a:p>
            <a:pPr marL="0" indent="0">
              <a:buNone/>
            </a:pPr>
            <a:r>
              <a:rPr lang="en-ZA" sz="2400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weights = </a:t>
            </a:r>
            <a:r>
              <a:rPr lang="en-ZA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system.file</a:t>
            </a:r>
            <a:r>
              <a:rPr lang="en-ZA" sz="2400" i="1" dirty="0">
                <a:latin typeface="Arial" panose="020B0604020202020204" pitchFamily="34" charset="0"/>
                <a:cs typeface="Arial" panose="020B0604020202020204" pitchFamily="34" charset="0"/>
              </a:rPr>
              <a:t>(package="</a:t>
            </a:r>
            <a:r>
              <a:rPr lang="en-ZA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image.darknet</a:t>
            </a:r>
            <a:r>
              <a:rPr lang="en-ZA" sz="2400" i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</a:p>
          <a:p>
            <a:pPr marL="0" indent="0">
              <a:buNone/>
            </a:pPr>
            <a:r>
              <a:rPr lang="en-ZA" sz="2400" i="1" dirty="0">
                <a:latin typeface="Arial" panose="020B0604020202020204" pitchFamily="34" charset="0"/>
                <a:cs typeface="Arial" panose="020B0604020202020204" pitchFamily="34" charset="0"/>
              </a:rPr>
              <a:t>			"models", "tiny-yolo-</a:t>
            </a:r>
            <a:r>
              <a:rPr lang="en-ZA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voc.weights</a:t>
            </a:r>
            <a:r>
              <a:rPr lang="en-ZA" sz="2400" i="1" dirty="0">
                <a:latin typeface="Arial" panose="020B0604020202020204" pitchFamily="34" charset="0"/>
                <a:cs typeface="Arial" panose="020B0604020202020204" pitchFamily="34" charset="0"/>
              </a:rPr>
              <a:t>"), </a:t>
            </a:r>
          </a:p>
          <a:p>
            <a:pPr marL="0" indent="0">
              <a:buNone/>
            </a:pPr>
            <a:r>
              <a:rPr lang="en-ZA" sz="2400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labels = c(“car</a:t>
            </a:r>
            <a:r>
              <a:rPr lang="en-ZA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")) </a:t>
            </a:r>
            <a:endParaRPr lang="en-ZA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4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347</TotalTime>
  <Words>337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Gill Sans MT</vt:lpstr>
      <vt:lpstr>Wingdings</vt:lpstr>
      <vt:lpstr>Gallery</vt:lpstr>
      <vt:lpstr>YOLO in </vt:lpstr>
      <vt:lpstr>YOU ONLY LOOK ONCE (YOLO)</vt:lpstr>
      <vt:lpstr>YOU ONLY LOOK ONCE (YOLO)</vt:lpstr>
      <vt:lpstr>Let’s  YOLO in R</vt:lpstr>
      <vt:lpstr>Setup</vt:lpstr>
      <vt:lpstr>1. Instantiate Detection Model</vt:lpstr>
      <vt:lpstr>2. Detect objects </vt:lpstr>
      <vt:lpstr>Demo: Car Detection </vt:lpstr>
      <vt:lpstr>1. Instantiate  YOLO Model</vt:lpstr>
      <vt:lpstr>2. Detect Cars  </vt:lpstr>
      <vt:lpstr>Car Detection Output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 in R</dc:title>
  <dc:creator>Vongani Hlavutelo Maluleke</dc:creator>
  <cp:lastModifiedBy>Vongani Maluleke</cp:lastModifiedBy>
  <cp:revision>41</cp:revision>
  <dcterms:created xsi:type="dcterms:W3CDTF">2019-04-05T16:56:01Z</dcterms:created>
  <dcterms:modified xsi:type="dcterms:W3CDTF">2019-04-05T22:49:30Z</dcterms:modified>
</cp:coreProperties>
</file>