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1" r:id="rId15"/>
    <p:sldId id="269" r:id="rId16"/>
    <p:sldId id="282" r:id="rId17"/>
    <p:sldId id="270" r:id="rId18"/>
    <p:sldId id="271" r:id="rId19"/>
    <p:sldId id="272" r:id="rId20"/>
    <p:sldId id="283" r:id="rId21"/>
    <p:sldId id="275" r:id="rId22"/>
    <p:sldId id="274" r:id="rId23"/>
    <p:sldId id="284" r:id="rId24"/>
    <p:sldId id="276" r:id="rId25"/>
    <p:sldId id="277" r:id="rId26"/>
    <p:sldId id="285" r:id="rId27"/>
    <p:sldId id="278" r:id="rId28"/>
    <p:sldId id="286" r:id="rId29"/>
    <p:sldId id="279" r:id="rId30"/>
    <p:sldId id="280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716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8/10/2023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48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8/10/2023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427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8/10/2023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612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542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8/10/2023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046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8/10/2023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74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8/10/2023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915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8/10/2023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035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8/10/2023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040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8/10/2023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211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8/10/2023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6966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C68EE-516A-B73D-20BB-60D79AB04D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Effects of Urban Population on Temperature Change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56CEF8-D612-180A-E135-2B70CCF85B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Megan Eddy</a:t>
            </a:r>
          </a:p>
          <a:p>
            <a:r>
              <a:rPr lang="en-US" dirty="0"/>
              <a:t>DSC 530</a:t>
            </a:r>
          </a:p>
          <a:p>
            <a:r>
              <a:rPr lang="en-US" dirty="0"/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2246348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A7B4F-7837-3DEE-AFEE-9CE2E9F76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30" y="199894"/>
            <a:ext cx="5929209" cy="722376"/>
          </a:xfrm>
        </p:spPr>
        <p:txBody>
          <a:bodyPr>
            <a:normAutofit fontScale="90000"/>
          </a:bodyPr>
          <a:lstStyle/>
          <a:p>
            <a:r>
              <a:rPr lang="en-US" dirty="0"/>
              <a:t>Total Emissions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A15B3C-C324-5E36-D99C-D2039ACB46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661563" y="606775"/>
            <a:ext cx="4663440" cy="590203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Heavily skewed to the right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Outliers will be included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Supports hypothesis testing</a:t>
            </a:r>
          </a:p>
          <a:p>
            <a:pPr marL="0" indent="0">
              <a:buNone/>
            </a:pPr>
            <a:r>
              <a:rPr lang="en-US" dirty="0"/>
              <a:t>Minimum: -391884.06</a:t>
            </a:r>
          </a:p>
          <a:p>
            <a:pPr marL="0" indent="0">
              <a:buNone/>
            </a:pPr>
            <a:r>
              <a:rPr lang="en-US" dirty="0"/>
              <a:t>Maximum: 3115113.75</a:t>
            </a:r>
          </a:p>
          <a:p>
            <a:pPr marL="0" indent="0">
              <a:buNone/>
            </a:pPr>
            <a:r>
              <a:rPr lang="en-US" dirty="0"/>
              <a:t>Mean: 64091.244</a:t>
            </a:r>
          </a:p>
          <a:p>
            <a:pPr marL="0" indent="0">
              <a:buNone/>
            </a:pPr>
            <a:r>
              <a:rPr lang="en-US" dirty="0"/>
              <a:t>Mode: 7251.26, count = 22</a:t>
            </a:r>
          </a:p>
          <a:p>
            <a:pPr marL="0" indent="0">
              <a:buNone/>
            </a:pPr>
            <a:r>
              <a:rPr lang="en-US" dirty="0"/>
              <a:t>Standard Deviation: 228296.57</a:t>
            </a:r>
          </a:p>
          <a:p>
            <a:pPr marL="0" indent="0">
              <a:buNone/>
            </a:pPr>
            <a:r>
              <a:rPr lang="en-US" dirty="0"/>
              <a:t>Variance: 52119322663.45</a:t>
            </a:r>
          </a:p>
          <a:p>
            <a:pPr marL="0" indent="0">
              <a:buNone/>
            </a:pPr>
            <a:r>
              <a:rPr lang="en-US" dirty="0"/>
              <a:t>Lower Quartile: 5221.24</a:t>
            </a:r>
          </a:p>
          <a:p>
            <a:pPr marL="0" indent="0">
              <a:buNone/>
            </a:pPr>
            <a:r>
              <a:rPr lang="en-US" dirty="0"/>
              <a:t>Upper Quartile: 35139.73</a:t>
            </a:r>
          </a:p>
          <a:p>
            <a:pPr marL="0" indent="0">
              <a:buNone/>
            </a:pPr>
            <a:r>
              <a:rPr lang="en-US" dirty="0"/>
              <a:t>Interquartile Range: 29918.49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graph of emission distribution&#10;&#10;Description automatically generated">
            <a:extLst>
              <a:ext uri="{FF2B5EF4-FFF2-40B4-BE49-F238E27FC236}">
                <a16:creationId xmlns:a16="http://schemas.microsoft.com/office/drawing/2014/main" id="{BABA0B94-30FC-807C-A110-5B639AEEA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83" y="939342"/>
            <a:ext cx="7425677" cy="535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933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A7B4F-7837-3DEE-AFEE-9CE2E9F76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30" y="199894"/>
            <a:ext cx="5929209" cy="722376"/>
          </a:xfrm>
        </p:spPr>
        <p:txBody>
          <a:bodyPr>
            <a:normAutofit fontScale="90000"/>
          </a:bodyPr>
          <a:lstStyle/>
          <a:p>
            <a:r>
              <a:rPr lang="en-US" dirty="0"/>
              <a:t>Total Emissions - Log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A15B3C-C324-5E36-D99C-D2039ACB46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528560" y="565263"/>
            <a:ext cx="4663440" cy="590203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Log taken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Mitigates the effect of large spread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Easier to visualize the range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Bell shape</a:t>
            </a:r>
          </a:p>
          <a:p>
            <a:pPr marL="0" indent="0">
              <a:buNone/>
            </a:pPr>
            <a:r>
              <a:rPr lang="en-US" dirty="0"/>
              <a:t>Minimum: 1.67</a:t>
            </a:r>
          </a:p>
          <a:p>
            <a:pPr marL="0" indent="0">
              <a:buNone/>
            </a:pPr>
            <a:r>
              <a:rPr lang="en-US" dirty="0"/>
              <a:t>Maximum: 6.50</a:t>
            </a:r>
          </a:p>
          <a:p>
            <a:pPr marL="0" indent="0">
              <a:buNone/>
            </a:pPr>
            <a:r>
              <a:rPr lang="en-US" dirty="0"/>
              <a:t>Mean: 4.21</a:t>
            </a:r>
          </a:p>
          <a:p>
            <a:pPr marL="0" indent="0">
              <a:buNone/>
            </a:pPr>
            <a:r>
              <a:rPr lang="en-US" dirty="0"/>
              <a:t>Standard Deviation: 0.64</a:t>
            </a:r>
          </a:p>
          <a:p>
            <a:pPr marL="0" indent="0">
              <a:buNone/>
            </a:pPr>
            <a:r>
              <a:rPr lang="en-US" dirty="0"/>
              <a:t>Variance: 0.42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graph of emission distribution&#10;&#10;Description automatically generated">
            <a:extLst>
              <a:ext uri="{FF2B5EF4-FFF2-40B4-BE49-F238E27FC236}">
                <a16:creationId xmlns:a16="http://schemas.microsoft.com/office/drawing/2014/main" id="{1F5BBE2E-04F9-2D12-3DC9-298069AB3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90" y="1147156"/>
            <a:ext cx="7425070" cy="532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107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A7B4F-7837-3DEE-AFEE-9CE2E9F76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30" y="199894"/>
            <a:ext cx="5929209" cy="722376"/>
          </a:xfrm>
        </p:spPr>
        <p:txBody>
          <a:bodyPr>
            <a:normAutofit fontScale="90000"/>
          </a:bodyPr>
          <a:lstStyle/>
          <a:p>
            <a:r>
              <a:rPr lang="en-US" dirty="0"/>
              <a:t>Food Retail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A15B3C-C324-5E36-D99C-D2039ACB46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954593" y="561082"/>
            <a:ext cx="4237407" cy="590203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Heavily skewed to the right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Outliers will be included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Supports hypothesis testing</a:t>
            </a:r>
          </a:p>
          <a:p>
            <a:pPr marL="0" indent="0">
              <a:buNone/>
            </a:pPr>
            <a:r>
              <a:rPr lang="en-US" dirty="0"/>
              <a:t>Minimum: 0</a:t>
            </a:r>
          </a:p>
          <a:p>
            <a:pPr marL="0" indent="0">
              <a:buNone/>
            </a:pPr>
            <a:r>
              <a:rPr lang="en-US" dirty="0"/>
              <a:t>Maximum: 133784.07</a:t>
            </a:r>
          </a:p>
          <a:p>
            <a:pPr marL="0" indent="0">
              <a:buNone/>
            </a:pPr>
            <a:r>
              <a:rPr lang="en-US" dirty="0"/>
              <a:t>Mean: 2043.21</a:t>
            </a:r>
          </a:p>
          <a:p>
            <a:pPr marL="0" indent="0">
              <a:buNone/>
            </a:pPr>
            <a:r>
              <a:rPr lang="en-US" dirty="0"/>
              <a:t>Mode: 37.84, count = 119</a:t>
            </a:r>
          </a:p>
          <a:p>
            <a:pPr marL="0" indent="0">
              <a:buNone/>
            </a:pPr>
            <a:r>
              <a:rPr lang="en-US" dirty="0"/>
              <a:t>Standard Deviation: 8493.64</a:t>
            </a:r>
          </a:p>
          <a:p>
            <a:pPr marL="0" indent="0">
              <a:buNone/>
            </a:pPr>
            <a:r>
              <a:rPr lang="en-US" dirty="0"/>
              <a:t>Variance: 72141911.24</a:t>
            </a:r>
          </a:p>
          <a:p>
            <a:pPr marL="0" indent="0">
              <a:buNone/>
            </a:pPr>
            <a:r>
              <a:rPr lang="en-US" dirty="0"/>
              <a:t>Lower Quartile: 26.82</a:t>
            </a:r>
          </a:p>
          <a:p>
            <a:pPr marL="0" indent="0">
              <a:buNone/>
            </a:pPr>
            <a:r>
              <a:rPr lang="en-US" dirty="0"/>
              <a:t>Upper Quartile: 1076.00</a:t>
            </a:r>
          </a:p>
          <a:p>
            <a:pPr marL="0" indent="0">
              <a:buNone/>
            </a:pPr>
            <a:r>
              <a:rPr lang="en-US" dirty="0"/>
              <a:t>Interquartile Range: 1049.18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graph of food retail distribution&#10;&#10;Description automatically generated">
            <a:extLst>
              <a:ext uri="{FF2B5EF4-FFF2-40B4-BE49-F238E27FC236}">
                <a16:creationId xmlns:a16="http://schemas.microsoft.com/office/drawing/2014/main" id="{A87793CF-5D25-02CF-0468-85F281926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99" y="1218177"/>
            <a:ext cx="7764794" cy="524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852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A7B4F-7837-3DEE-AFEE-9CE2E9F76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30" y="199894"/>
            <a:ext cx="5929209" cy="722376"/>
          </a:xfrm>
        </p:spPr>
        <p:txBody>
          <a:bodyPr>
            <a:normAutofit fontScale="90000"/>
          </a:bodyPr>
          <a:lstStyle/>
          <a:p>
            <a:r>
              <a:rPr lang="en-US" dirty="0"/>
              <a:t>Food Retail- Log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A15B3C-C324-5E36-D99C-D2039ACB46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821590" y="565263"/>
            <a:ext cx="4370410" cy="5902037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Log taken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Mitigates the effect of large spread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Easier to visualize the range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Left skewed</a:t>
            </a:r>
          </a:p>
          <a:p>
            <a:pPr marL="0" indent="0">
              <a:buNone/>
            </a:pPr>
            <a:r>
              <a:rPr lang="en-US" dirty="0"/>
              <a:t>Minimum: -10.0</a:t>
            </a:r>
          </a:p>
          <a:p>
            <a:pPr marL="0" indent="0">
              <a:buNone/>
            </a:pPr>
            <a:r>
              <a:rPr lang="en-US" dirty="0"/>
              <a:t>Maximum: 5.13</a:t>
            </a:r>
          </a:p>
          <a:p>
            <a:pPr marL="0" indent="0">
              <a:buNone/>
            </a:pPr>
            <a:r>
              <a:rPr lang="en-US" dirty="0"/>
              <a:t>Mean: 2.12</a:t>
            </a:r>
          </a:p>
          <a:p>
            <a:pPr marL="0" indent="0">
              <a:buNone/>
            </a:pPr>
            <a:r>
              <a:rPr lang="en-US" dirty="0"/>
              <a:t>Mode: 1.58, count = 119</a:t>
            </a:r>
          </a:p>
          <a:p>
            <a:pPr marL="0" indent="0">
              <a:buNone/>
            </a:pPr>
            <a:r>
              <a:rPr lang="en-US" dirty="0"/>
              <a:t>Standard Deviation: 1.24</a:t>
            </a:r>
          </a:p>
          <a:p>
            <a:pPr marL="0" indent="0">
              <a:buNone/>
            </a:pPr>
            <a:r>
              <a:rPr lang="en-US" dirty="0"/>
              <a:t>Variance: 1.55</a:t>
            </a:r>
          </a:p>
          <a:p>
            <a:pPr marL="0" indent="0">
              <a:buNone/>
            </a:pPr>
            <a:r>
              <a:rPr lang="en-US" dirty="0"/>
              <a:t>Lower Quartile: 1.43</a:t>
            </a:r>
          </a:p>
          <a:p>
            <a:pPr marL="0" indent="0">
              <a:buNone/>
            </a:pPr>
            <a:r>
              <a:rPr lang="en-US" dirty="0"/>
              <a:t>Upper Quartile: 3.03</a:t>
            </a:r>
          </a:p>
          <a:p>
            <a:pPr marL="0" indent="0">
              <a:buNone/>
            </a:pPr>
            <a:r>
              <a:rPr lang="en-US" dirty="0"/>
              <a:t>Interquartile Range: 1.60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graph of food emission distribution&#10;&#10;Description automatically generated">
            <a:extLst>
              <a:ext uri="{FF2B5EF4-FFF2-40B4-BE49-F238E27FC236}">
                <a16:creationId xmlns:a16="http://schemas.microsoft.com/office/drawing/2014/main" id="{7E767862-3330-E4F7-63CB-BE8ACA574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88" y="1180405"/>
            <a:ext cx="7353172" cy="528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983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26339-654B-3256-D13F-A3DDCE98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2" y="2599901"/>
            <a:ext cx="10772775" cy="1658198"/>
          </a:xfrm>
        </p:spPr>
        <p:txBody>
          <a:bodyPr>
            <a:normAutofit/>
          </a:bodyPr>
          <a:lstStyle/>
          <a:p>
            <a:pPr algn="ctr"/>
            <a:r>
              <a:rPr lang="en-US" sz="9600" dirty="0"/>
              <a:t>PMF</a:t>
            </a:r>
          </a:p>
        </p:txBody>
      </p:sp>
    </p:spTree>
    <p:extLst>
      <p:ext uri="{BB962C8B-B14F-4D97-AF65-F5344CB8AC3E}">
        <p14:creationId xmlns:p14="http://schemas.microsoft.com/office/powerpoint/2010/main" val="2022568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 showing a number of different functions&#10;&#10;Description automatically generated with medium confidence">
            <a:extLst>
              <a:ext uri="{FF2B5EF4-FFF2-40B4-BE49-F238E27FC236}">
                <a16:creationId xmlns:a16="http://schemas.microsoft.com/office/drawing/2014/main" id="{C1992143-8BAF-1F5E-16D0-11351EBEC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59" y="885751"/>
            <a:ext cx="7792939" cy="570154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593E1F2-CD4C-F69E-B129-BE248D448783}"/>
              </a:ext>
            </a:extLst>
          </p:cNvPr>
          <p:cNvSpPr txBox="1">
            <a:spLocks/>
          </p:cNvSpPr>
          <p:nvPr/>
        </p:nvSpPr>
        <p:spPr>
          <a:xfrm>
            <a:off x="293030" y="199894"/>
            <a:ext cx="5929209" cy="722376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Temperature Change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50AB065D-6F6C-EA30-242E-4EB061749A2C}"/>
              </a:ext>
            </a:extLst>
          </p:cNvPr>
          <p:cNvSpPr txBox="1">
            <a:spLocks/>
          </p:cNvSpPr>
          <p:nvPr/>
        </p:nvSpPr>
        <p:spPr>
          <a:xfrm>
            <a:off x="8495607" y="885751"/>
            <a:ext cx="3403363" cy="5481798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Less than or equal to zero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Vs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Greater than zero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Decrease more likely than an increase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Low probabilities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734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26339-654B-3256-D13F-A3DDCE98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2" y="2599901"/>
            <a:ext cx="10772775" cy="1658198"/>
          </a:xfrm>
        </p:spPr>
        <p:txBody>
          <a:bodyPr>
            <a:normAutofit/>
          </a:bodyPr>
          <a:lstStyle/>
          <a:p>
            <a:pPr algn="ctr"/>
            <a:r>
              <a:rPr lang="en-US" sz="9600" dirty="0"/>
              <a:t>CDFs</a:t>
            </a:r>
          </a:p>
        </p:txBody>
      </p:sp>
    </p:spTree>
    <p:extLst>
      <p:ext uri="{BB962C8B-B14F-4D97-AF65-F5344CB8AC3E}">
        <p14:creationId xmlns:p14="http://schemas.microsoft.com/office/powerpoint/2010/main" val="4231250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a blue line&#10;&#10;Description automatically generated">
            <a:extLst>
              <a:ext uri="{FF2B5EF4-FFF2-40B4-BE49-F238E27FC236}">
                <a16:creationId xmlns:a16="http://schemas.microsoft.com/office/drawing/2014/main" id="{3531FAE6-61AD-7375-26FD-DAA65227C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31" y="922271"/>
            <a:ext cx="8145412" cy="573583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10F31BA-8078-BBB1-7F1D-A84F0D0B3EDC}"/>
              </a:ext>
            </a:extLst>
          </p:cNvPr>
          <p:cNvSpPr txBox="1">
            <a:spLocks/>
          </p:cNvSpPr>
          <p:nvPr/>
        </p:nvSpPr>
        <p:spPr>
          <a:xfrm>
            <a:off x="293031" y="130510"/>
            <a:ext cx="5929209" cy="722376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Urban Population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1C6FCA4-4B39-5B04-53CE-1B17C7FBCC33}"/>
              </a:ext>
            </a:extLst>
          </p:cNvPr>
          <p:cNvSpPr txBox="1">
            <a:spLocks/>
          </p:cNvSpPr>
          <p:nvPr/>
        </p:nvSpPr>
        <p:spPr>
          <a:xfrm>
            <a:off x="8628611" y="802622"/>
            <a:ext cx="3403363" cy="4584025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Immediately reaches 1.0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influenced by outliers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influenced by large spread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Better to bin by similar populations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Better to remove lowest populations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411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line&#10;&#10;Description automatically generated">
            <a:extLst>
              <a:ext uri="{FF2B5EF4-FFF2-40B4-BE49-F238E27FC236}">
                <a16:creationId xmlns:a16="http://schemas.microsoft.com/office/drawing/2014/main" id="{F852876E-ED1C-471D-51D9-FC8A2BC5C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19" y="922270"/>
            <a:ext cx="8016358" cy="578361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7202B2F-133F-0581-8983-F27BB799CE65}"/>
              </a:ext>
            </a:extLst>
          </p:cNvPr>
          <p:cNvSpPr txBox="1">
            <a:spLocks/>
          </p:cNvSpPr>
          <p:nvPr/>
        </p:nvSpPr>
        <p:spPr>
          <a:xfrm>
            <a:off x="293031" y="199894"/>
            <a:ext cx="7940646" cy="722376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CDF – Urban Population (Log)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CF6311A5-E45D-A933-A6E3-FFB289A4D487}"/>
              </a:ext>
            </a:extLst>
          </p:cNvPr>
          <p:cNvSpPr txBox="1">
            <a:spLocks/>
          </p:cNvSpPr>
          <p:nvPr/>
        </p:nvSpPr>
        <p:spPr>
          <a:xfrm>
            <a:off x="8628611" y="802622"/>
            <a:ext cx="3403363" cy="4584025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~ 20% of the populations are less than log 5.0 (100,000)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Helps determine the distribution of urban populations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476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temperature&#10;&#10;Description automatically generated">
            <a:extLst>
              <a:ext uri="{FF2B5EF4-FFF2-40B4-BE49-F238E27FC236}">
                <a16:creationId xmlns:a16="http://schemas.microsoft.com/office/drawing/2014/main" id="{E5E4538D-653B-2A43-D760-FBC1A9C19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05" y="731521"/>
            <a:ext cx="8044205" cy="592658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157E208-00B0-DAB5-E97B-D5D96B3FCD35}"/>
              </a:ext>
            </a:extLst>
          </p:cNvPr>
          <p:cNvSpPr txBox="1">
            <a:spLocks/>
          </p:cNvSpPr>
          <p:nvPr/>
        </p:nvSpPr>
        <p:spPr>
          <a:xfrm>
            <a:off x="293030" y="199894"/>
            <a:ext cx="5929209" cy="722376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CDF – Average Temperature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7FD94F73-8D0B-2B5D-6E5F-027DBCE459F7}"/>
              </a:ext>
            </a:extLst>
          </p:cNvPr>
          <p:cNvSpPr txBox="1">
            <a:spLocks/>
          </p:cNvSpPr>
          <p:nvPr/>
        </p:nvSpPr>
        <p:spPr>
          <a:xfrm>
            <a:off x="8628611" y="802622"/>
            <a:ext cx="3403363" cy="4584025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~ 10% of ‘increases’ are actually decreases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Helps determine the distribution of temperature changes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520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3C05C-8F12-E64B-8C4F-CC058CDDA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91D61-8C46-A297-2CDA-B212BD3B8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1"/>
            <a:ext cx="10753725" cy="2377440"/>
          </a:xfrm>
        </p:spPr>
        <p:txBody>
          <a:bodyPr>
            <a:normAutofit/>
          </a:bodyPr>
          <a:lstStyle/>
          <a:p>
            <a:r>
              <a:rPr lang="en-US" sz="3600" dirty="0"/>
              <a:t>Countries with higher urban populations have larger yearly increases in temperature.</a:t>
            </a:r>
          </a:p>
        </p:txBody>
      </p:sp>
    </p:spTree>
    <p:extLst>
      <p:ext uri="{BB962C8B-B14F-4D97-AF65-F5344CB8AC3E}">
        <p14:creationId xmlns:p14="http://schemas.microsoft.com/office/powerpoint/2010/main" val="3237860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26339-654B-3256-D13F-A3DDCE98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2" y="2599901"/>
            <a:ext cx="10772775" cy="1658198"/>
          </a:xfrm>
        </p:spPr>
        <p:txBody>
          <a:bodyPr>
            <a:normAutofit/>
          </a:bodyPr>
          <a:lstStyle/>
          <a:p>
            <a:pPr algn="ctr"/>
            <a:r>
              <a:rPr lang="en-US" sz="9600" dirty="0"/>
              <a:t>Analytical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969864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AE42F-8536-1EE4-1A1F-6109EA44D06C}"/>
              </a:ext>
            </a:extLst>
          </p:cNvPr>
          <p:cNvSpPr txBox="1">
            <a:spLocks/>
          </p:cNvSpPr>
          <p:nvPr/>
        </p:nvSpPr>
        <p:spPr>
          <a:xfrm>
            <a:off x="293030" y="199894"/>
            <a:ext cx="8185952" cy="531626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Normal Probability Plot – Urban Population (Log)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6726C5-6DCA-D808-EBE1-C851C26BF6AD}"/>
              </a:ext>
            </a:extLst>
          </p:cNvPr>
          <p:cNvSpPr txBox="1"/>
          <p:nvPr/>
        </p:nvSpPr>
        <p:spPr>
          <a:xfrm>
            <a:off x="8379228" y="731520"/>
            <a:ext cx="36409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Fits in the middle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Lowest range clearly outlier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Deviates in the tails</a:t>
            </a:r>
          </a:p>
          <a:p>
            <a:endParaRPr lang="en-US" sz="2400" dirty="0">
              <a:solidFill>
                <a:schemeClr val="accent1"/>
              </a:solidFill>
            </a:endParaRPr>
          </a:p>
          <a:p>
            <a:endParaRPr lang="en-US" sz="2400" dirty="0">
              <a:solidFill>
                <a:schemeClr val="accent1"/>
              </a:solidFill>
            </a:endParaRPr>
          </a:p>
          <a:p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6" name="Picture 5" descr="A graph of a graph showing a curve&#10;&#10;Description automatically generated with medium confidence">
            <a:extLst>
              <a:ext uri="{FF2B5EF4-FFF2-40B4-BE49-F238E27FC236}">
                <a16:creationId xmlns:a16="http://schemas.microsoft.com/office/drawing/2014/main" id="{36E9F8FB-1C99-AFCC-13A9-F7D45284F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30" y="897775"/>
            <a:ext cx="7804734" cy="576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53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AE42F-8536-1EE4-1A1F-6109EA44D06C}"/>
              </a:ext>
            </a:extLst>
          </p:cNvPr>
          <p:cNvSpPr txBox="1">
            <a:spLocks/>
          </p:cNvSpPr>
          <p:nvPr/>
        </p:nvSpPr>
        <p:spPr>
          <a:xfrm>
            <a:off x="293030" y="199894"/>
            <a:ext cx="8185952" cy="531626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Lognormal Distribution – Urban Population (Log)</a:t>
            </a:r>
          </a:p>
        </p:txBody>
      </p:sp>
      <p:pic>
        <p:nvPicPr>
          <p:cNvPr id="5" name="Picture 4" descr="A graph of a graph with a line&#10;&#10;Description automatically generated">
            <a:extLst>
              <a:ext uri="{FF2B5EF4-FFF2-40B4-BE49-F238E27FC236}">
                <a16:creationId xmlns:a16="http://schemas.microsoft.com/office/drawing/2014/main" id="{A3FD798A-9920-3EA7-8999-5D4C94062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29" y="709975"/>
            <a:ext cx="7770315" cy="59481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6726C5-6DCA-D808-EBE1-C851C26BF6AD}"/>
              </a:ext>
            </a:extLst>
          </p:cNvPr>
          <p:cNvSpPr txBox="1"/>
          <p:nvPr/>
        </p:nvSpPr>
        <p:spPr>
          <a:xfrm>
            <a:off x="8379228" y="731520"/>
            <a:ext cx="36409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Good fit for the model within a few standard deviations</a:t>
            </a:r>
          </a:p>
          <a:p>
            <a:endParaRPr lang="en-US" sz="2400" dirty="0">
              <a:solidFill>
                <a:schemeClr val="accent1"/>
              </a:solidFill>
            </a:endParaRPr>
          </a:p>
          <a:p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560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26339-654B-3256-D13F-A3DDCE98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2" y="2599901"/>
            <a:ext cx="10772775" cy="1658198"/>
          </a:xfrm>
        </p:spPr>
        <p:txBody>
          <a:bodyPr>
            <a:normAutofit/>
          </a:bodyPr>
          <a:lstStyle/>
          <a:p>
            <a:pPr algn="ctr"/>
            <a:r>
              <a:rPr lang="en-US" sz="9600" dirty="0"/>
              <a:t>Scatter Plots</a:t>
            </a:r>
          </a:p>
        </p:txBody>
      </p:sp>
    </p:spTree>
    <p:extLst>
      <p:ext uri="{BB962C8B-B14F-4D97-AF65-F5344CB8AC3E}">
        <p14:creationId xmlns:p14="http://schemas.microsoft.com/office/powerpoint/2010/main" val="19362375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202B2F-133F-0581-8983-F27BB799CE65}"/>
              </a:ext>
            </a:extLst>
          </p:cNvPr>
          <p:cNvSpPr txBox="1">
            <a:spLocks/>
          </p:cNvSpPr>
          <p:nvPr/>
        </p:nvSpPr>
        <p:spPr>
          <a:xfrm>
            <a:off x="293031" y="199894"/>
            <a:ext cx="7940646" cy="722376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Urban Population (Log) vs. Average Temperature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CF6311A5-E45D-A933-A6E3-FFB289A4D487}"/>
              </a:ext>
            </a:extLst>
          </p:cNvPr>
          <p:cNvSpPr txBox="1">
            <a:spLocks/>
          </p:cNvSpPr>
          <p:nvPr/>
        </p:nvSpPr>
        <p:spPr>
          <a:xfrm>
            <a:off x="8628611" y="802622"/>
            <a:ext cx="3403363" cy="4584025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Covariance: 1325174.48</a:t>
            </a:r>
          </a:p>
          <a:p>
            <a:pPr marL="0" indent="0">
              <a:buNone/>
            </a:pPr>
            <a:r>
              <a:rPr lang="en-US" dirty="0"/>
              <a:t>Log Covariance: 0.11</a:t>
            </a:r>
          </a:p>
          <a:p>
            <a:pPr marL="0" indent="0">
              <a:buNone/>
            </a:pPr>
            <a:r>
              <a:rPr lang="en-US" dirty="0"/>
              <a:t>Correlation: 0.04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Weak positive linear relationship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No evidence of non-linear relationship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Can’t determine causation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pic>
        <p:nvPicPr>
          <p:cNvPr id="6" name="Picture 5" descr="A graph of a graph showing a blue line&#10;&#10;Description automatically generated with medium confidence">
            <a:extLst>
              <a:ext uri="{FF2B5EF4-FFF2-40B4-BE49-F238E27FC236}">
                <a16:creationId xmlns:a16="http://schemas.microsoft.com/office/drawing/2014/main" id="{DAFACCBE-CDF2-7B7E-1204-9E8D1E26C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30" y="802622"/>
            <a:ext cx="7798677" cy="585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781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202B2F-133F-0581-8983-F27BB799CE65}"/>
              </a:ext>
            </a:extLst>
          </p:cNvPr>
          <p:cNvSpPr txBox="1">
            <a:spLocks/>
          </p:cNvSpPr>
          <p:nvPr/>
        </p:nvSpPr>
        <p:spPr>
          <a:xfrm>
            <a:off x="293031" y="199894"/>
            <a:ext cx="7940646" cy="722376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Rural Population (Log) vs. Average Temperature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CF6311A5-E45D-A933-A6E3-FFB289A4D487}"/>
              </a:ext>
            </a:extLst>
          </p:cNvPr>
          <p:cNvSpPr txBox="1">
            <a:spLocks/>
          </p:cNvSpPr>
          <p:nvPr/>
        </p:nvSpPr>
        <p:spPr>
          <a:xfrm>
            <a:off x="8628611" y="802622"/>
            <a:ext cx="3403363" cy="4584025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Covariance: -977902.31</a:t>
            </a:r>
          </a:p>
          <a:p>
            <a:pPr marL="0" indent="0">
              <a:buNone/>
            </a:pPr>
            <a:r>
              <a:rPr lang="en-US" dirty="0"/>
              <a:t>Log Covariance: 0.003</a:t>
            </a:r>
          </a:p>
          <a:p>
            <a:pPr marL="0" indent="0">
              <a:buNone/>
            </a:pPr>
            <a:r>
              <a:rPr lang="en-US" dirty="0"/>
              <a:t>Correlation: 0.04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Weak positive linear relationship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No evidence of non-linear relationship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Can’t determine causation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pic>
        <p:nvPicPr>
          <p:cNvPr id="3" name="Picture 2" descr="A graph showing a blue line&#10;&#10;Description automatically generated with medium confidence">
            <a:extLst>
              <a:ext uri="{FF2B5EF4-FFF2-40B4-BE49-F238E27FC236}">
                <a16:creationId xmlns:a16="http://schemas.microsoft.com/office/drawing/2014/main" id="{21363F2D-97D8-098F-7F83-60FBAECE5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61" y="729649"/>
            <a:ext cx="7626227" cy="584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255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26339-654B-3256-D13F-A3DDCE98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2" y="2599901"/>
            <a:ext cx="10772775" cy="1658198"/>
          </a:xfrm>
        </p:spPr>
        <p:txBody>
          <a:bodyPr>
            <a:normAutofit/>
          </a:bodyPr>
          <a:lstStyle/>
          <a:p>
            <a:pPr algn="ctr"/>
            <a:r>
              <a:rPr lang="en-US" sz="9600" dirty="0"/>
              <a:t>Hypothesis Test</a:t>
            </a:r>
          </a:p>
        </p:txBody>
      </p:sp>
    </p:spTree>
    <p:extLst>
      <p:ext uri="{BB962C8B-B14F-4D97-AF65-F5344CB8AC3E}">
        <p14:creationId xmlns:p14="http://schemas.microsoft.com/office/powerpoint/2010/main" val="31386514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202B2F-133F-0581-8983-F27BB799CE65}"/>
              </a:ext>
            </a:extLst>
          </p:cNvPr>
          <p:cNvSpPr txBox="1">
            <a:spLocks/>
          </p:cNvSpPr>
          <p:nvPr/>
        </p:nvSpPr>
        <p:spPr>
          <a:xfrm>
            <a:off x="293031" y="199894"/>
            <a:ext cx="7940646" cy="722376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Correlation 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CF6311A5-E45D-A933-A6E3-FFB289A4D487}"/>
              </a:ext>
            </a:extLst>
          </p:cNvPr>
          <p:cNvSpPr txBox="1">
            <a:spLocks/>
          </p:cNvSpPr>
          <p:nvPr/>
        </p:nvSpPr>
        <p:spPr>
          <a:xfrm>
            <a:off x="293031" y="1136987"/>
            <a:ext cx="11738943" cy="552111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p-value: 0.0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1000 trials, the null hypothesis did not produce a correlation larger than the observed correlation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Actual Correlation: 0.101</a:t>
            </a:r>
          </a:p>
          <a:p>
            <a:pPr marL="0" indent="0">
              <a:buNone/>
            </a:pPr>
            <a:r>
              <a:rPr lang="en-US" dirty="0"/>
              <a:t>Max Test Correlation: 0.044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actual correlation is larger than the largest value seen in the simulation by 0.57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Suggests the null hypothesis can be rejected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Suggests there is a relationship between Urban Population and Average Temperature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113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26339-654B-3256-D13F-A3DDCE98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2" y="2599901"/>
            <a:ext cx="10772775" cy="1658198"/>
          </a:xfrm>
        </p:spPr>
        <p:txBody>
          <a:bodyPr>
            <a:normAutofit/>
          </a:bodyPr>
          <a:lstStyle/>
          <a:p>
            <a:pPr algn="ctr"/>
            <a:r>
              <a:rPr lang="en-US" sz="9600" dirty="0"/>
              <a:t>Regression Analysis</a:t>
            </a:r>
          </a:p>
        </p:txBody>
      </p:sp>
    </p:spTree>
    <p:extLst>
      <p:ext uri="{BB962C8B-B14F-4D97-AF65-F5344CB8AC3E}">
        <p14:creationId xmlns:p14="http://schemas.microsoft.com/office/powerpoint/2010/main" val="22564369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202B2F-133F-0581-8983-F27BB799CE65}"/>
              </a:ext>
            </a:extLst>
          </p:cNvPr>
          <p:cNvSpPr txBox="1">
            <a:spLocks/>
          </p:cNvSpPr>
          <p:nvPr/>
        </p:nvSpPr>
        <p:spPr>
          <a:xfrm>
            <a:off x="160026" y="106785"/>
            <a:ext cx="7940646" cy="722376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Linear Regression Analysis 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CF6311A5-E45D-A933-A6E3-FFB289A4D487}"/>
              </a:ext>
            </a:extLst>
          </p:cNvPr>
          <p:cNvSpPr txBox="1">
            <a:spLocks/>
          </p:cNvSpPr>
          <p:nvPr/>
        </p:nvSpPr>
        <p:spPr>
          <a:xfrm>
            <a:off x="7448204" y="765563"/>
            <a:ext cx="4583770" cy="5892544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Average temperature as  dependent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Log of urban population as explanatory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Population explains only very small amount of the variance in the average temperature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Autocorrelation possible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May be high correlation between independent variables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Model is not a strong fit to the data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83E619C-E033-AA65-6F99-396FC3045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6" y="765563"/>
            <a:ext cx="5586153" cy="600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912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00F44-8429-00C8-3321-1B0D65CF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916" y="0"/>
            <a:ext cx="10772775" cy="1534275"/>
          </a:xfrm>
        </p:spPr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571CE-7CE0-5F51-3A94-B9D419D215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916" y="1246909"/>
            <a:ext cx="11105527" cy="49876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Average Temperature</a:t>
            </a:r>
            <a:r>
              <a:rPr lang="en-US" dirty="0"/>
              <a:t>: Average increase of temperature by year in degrees Celsius</a:t>
            </a:r>
          </a:p>
          <a:p>
            <a:pPr marL="0" indent="0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b="1" dirty="0"/>
              <a:t>Urban Population: </a:t>
            </a:r>
            <a:r>
              <a:rPr lang="en-US" dirty="0"/>
              <a:t>Number of people living in urban areas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b="1" dirty="0"/>
              <a:t>Rural Population: </a:t>
            </a:r>
            <a:r>
              <a:rPr lang="en-US" dirty="0"/>
              <a:t>Number of people living in suburban areas</a:t>
            </a:r>
          </a:p>
          <a:p>
            <a:pPr marL="0" indent="0" algn="l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Total Emissions: </a:t>
            </a:r>
            <a:r>
              <a:rPr lang="en-US" dirty="0"/>
              <a:t>Total greenhouse gas emissions (CO2) from various sources</a:t>
            </a:r>
          </a:p>
          <a:p>
            <a:pPr marL="4572" lvl="1" indent="0">
              <a:buNone/>
            </a:pPr>
            <a:r>
              <a:rPr lang="en-US" i="1" dirty="0"/>
              <a:t>	Measured in kilotons (kt) - 1 kt = 1000kg of CO2</a:t>
            </a:r>
          </a:p>
          <a:p>
            <a:pPr marL="4572" lvl="1" indent="0">
              <a:buNone/>
            </a:pPr>
            <a:endParaRPr lang="en-US" i="1" dirty="0"/>
          </a:p>
          <a:p>
            <a:pPr marL="0" indent="0" algn="l">
              <a:buNone/>
            </a:pPr>
            <a:r>
              <a:rPr lang="en-US" b="1" dirty="0"/>
              <a:t>Food Retail: </a:t>
            </a:r>
            <a:r>
              <a:rPr lang="en-US" dirty="0"/>
              <a:t>Emissions from retail establishments selling food</a:t>
            </a:r>
          </a:p>
          <a:p>
            <a:pPr marL="0" indent="0" algn="l">
              <a:buNone/>
            </a:pPr>
            <a:r>
              <a:rPr lang="en-US" b="1" dirty="0"/>
              <a:t>	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Measured in kilotons (kt) - 1 kt = 1000kg of CO2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1990 until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8076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202B2F-133F-0581-8983-F27BB799CE65}"/>
              </a:ext>
            </a:extLst>
          </p:cNvPr>
          <p:cNvSpPr txBox="1">
            <a:spLocks/>
          </p:cNvSpPr>
          <p:nvPr/>
        </p:nvSpPr>
        <p:spPr>
          <a:xfrm>
            <a:off x="293031" y="199894"/>
            <a:ext cx="7940646" cy="722376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Conclusion 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CF6311A5-E45D-A933-A6E3-FFB289A4D487}"/>
              </a:ext>
            </a:extLst>
          </p:cNvPr>
          <p:cNvSpPr txBox="1">
            <a:spLocks/>
          </p:cNvSpPr>
          <p:nvPr/>
        </p:nvSpPr>
        <p:spPr>
          <a:xfrm>
            <a:off x="293031" y="1136987"/>
            <a:ext cx="11738943" cy="5521119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Not possible to determine causation between the urban populations and average temperature increases from this analysis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Lowest outliers should be removed from the analysis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Other factors are likely influencing the temperature changes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534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26339-654B-3256-D13F-A3DDCE98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2" y="2599901"/>
            <a:ext cx="10772775" cy="1658198"/>
          </a:xfrm>
        </p:spPr>
        <p:txBody>
          <a:bodyPr>
            <a:normAutofit/>
          </a:bodyPr>
          <a:lstStyle/>
          <a:p>
            <a:pPr algn="ctr"/>
            <a:r>
              <a:rPr lang="en-US" sz="9600" dirty="0"/>
              <a:t>Histograms</a:t>
            </a:r>
          </a:p>
        </p:txBody>
      </p:sp>
    </p:spTree>
    <p:extLst>
      <p:ext uri="{BB962C8B-B14F-4D97-AF65-F5344CB8AC3E}">
        <p14:creationId xmlns:p14="http://schemas.microsoft.com/office/powerpoint/2010/main" val="3021050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A7B4F-7837-3DEE-AFEE-9CE2E9F76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30" y="199894"/>
            <a:ext cx="5929209" cy="722376"/>
          </a:xfrm>
        </p:spPr>
        <p:txBody>
          <a:bodyPr>
            <a:normAutofit fontScale="90000"/>
          </a:bodyPr>
          <a:lstStyle/>
          <a:p>
            <a:r>
              <a:rPr lang="en-US" dirty="0"/>
              <a:t>Average Temperature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A15B3C-C324-5E36-D99C-D2039ACB46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354270" y="1267797"/>
            <a:ext cx="4663440" cy="4996901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Bell shaped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No obvious outliers</a:t>
            </a:r>
          </a:p>
          <a:p>
            <a:pPr marL="0" indent="0">
              <a:buNone/>
            </a:pPr>
            <a:r>
              <a:rPr lang="en-US" dirty="0"/>
              <a:t>Minimum Increase: -1.42</a:t>
            </a:r>
          </a:p>
          <a:p>
            <a:pPr marL="0" indent="0">
              <a:buNone/>
            </a:pPr>
            <a:r>
              <a:rPr lang="en-US" dirty="0"/>
              <a:t>Maximum Increase: 3.56</a:t>
            </a:r>
          </a:p>
          <a:p>
            <a:pPr marL="0" indent="0">
              <a:buNone/>
            </a:pPr>
            <a:r>
              <a:rPr lang="en-US" dirty="0"/>
              <a:t>Mean: 0.873</a:t>
            </a:r>
          </a:p>
          <a:p>
            <a:pPr marL="0" indent="0">
              <a:buNone/>
            </a:pPr>
            <a:r>
              <a:rPr lang="en-US" dirty="0"/>
              <a:t>Mode: 0.57, count = 7</a:t>
            </a:r>
          </a:p>
          <a:p>
            <a:pPr marL="0" indent="0">
              <a:buNone/>
            </a:pPr>
            <a:r>
              <a:rPr lang="en-US" dirty="0"/>
              <a:t>Standard Deviation: 0.56</a:t>
            </a:r>
          </a:p>
          <a:p>
            <a:pPr marL="0" indent="0">
              <a:buNone/>
            </a:pPr>
            <a:r>
              <a:rPr lang="en-US" dirty="0"/>
              <a:t>Variance: 0.31</a:t>
            </a:r>
          </a:p>
          <a:p>
            <a:pPr marL="0" indent="0">
              <a:buNone/>
            </a:pPr>
            <a:r>
              <a:rPr lang="en-US" dirty="0"/>
              <a:t>Lower Quartile: 0.51</a:t>
            </a:r>
          </a:p>
          <a:p>
            <a:pPr marL="0" indent="0">
              <a:buNone/>
            </a:pPr>
            <a:r>
              <a:rPr lang="en-US" dirty="0"/>
              <a:t>Upper Quartile: 1.21</a:t>
            </a:r>
          </a:p>
          <a:p>
            <a:pPr marL="0" indent="0">
              <a:buNone/>
            </a:pPr>
            <a:r>
              <a:rPr lang="en-US" dirty="0"/>
              <a:t>Interquartile Range: 0.70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6" name="Content Placeholder 15" descr="A graph of a temperature distribution&#10;&#10;Description automatically generated">
            <a:extLst>
              <a:ext uri="{FF2B5EF4-FFF2-40B4-BE49-F238E27FC236}">
                <a16:creationId xmlns:a16="http://schemas.microsoft.com/office/drawing/2014/main" id="{2A4E73E3-1531-0A22-3221-D50040F6D2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93030" y="1267798"/>
            <a:ext cx="6765715" cy="4996901"/>
          </a:xfrm>
        </p:spPr>
      </p:pic>
    </p:spTree>
    <p:extLst>
      <p:ext uri="{BB962C8B-B14F-4D97-AF65-F5344CB8AC3E}">
        <p14:creationId xmlns:p14="http://schemas.microsoft.com/office/powerpoint/2010/main" val="2490263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A7B4F-7837-3DEE-AFEE-9CE2E9F76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30" y="199894"/>
            <a:ext cx="5929209" cy="722376"/>
          </a:xfrm>
        </p:spPr>
        <p:txBody>
          <a:bodyPr>
            <a:normAutofit fontScale="90000"/>
          </a:bodyPr>
          <a:lstStyle/>
          <a:p>
            <a:r>
              <a:rPr lang="en-US" dirty="0"/>
              <a:t>Urban Population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A15B3C-C324-5E36-D99C-D2039ACB46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528560" y="565265"/>
            <a:ext cx="4663440" cy="5902037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Heavily skewed to the right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Large spread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Outliers will be included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supports hypothesis testing</a:t>
            </a:r>
          </a:p>
          <a:p>
            <a:pPr marL="0" indent="0">
              <a:buNone/>
            </a:pPr>
            <a:r>
              <a:rPr lang="en-US" dirty="0"/>
              <a:t>Minimum Population: 0</a:t>
            </a:r>
          </a:p>
          <a:p>
            <a:pPr marL="0" indent="0">
              <a:buNone/>
            </a:pPr>
            <a:r>
              <a:rPr lang="en-US" dirty="0"/>
              <a:t>Maximum Population: 902077760</a:t>
            </a:r>
          </a:p>
          <a:p>
            <a:pPr marL="0" indent="0">
              <a:buNone/>
            </a:pPr>
            <a:r>
              <a:rPr lang="en-US" dirty="0"/>
              <a:t>Mean: 16932296.97430007</a:t>
            </a:r>
          </a:p>
          <a:p>
            <a:pPr marL="0" indent="0">
              <a:buNone/>
            </a:pPr>
            <a:r>
              <a:rPr lang="en-US" dirty="0"/>
              <a:t>Mode: 0, count = 62</a:t>
            </a:r>
          </a:p>
          <a:p>
            <a:pPr marL="0" indent="0">
              <a:buNone/>
            </a:pPr>
            <a:r>
              <a:rPr lang="en-US" dirty="0"/>
              <a:t>Standard Deviation: 65738899.870</a:t>
            </a:r>
          </a:p>
          <a:p>
            <a:pPr marL="0" indent="0">
              <a:buNone/>
            </a:pPr>
            <a:r>
              <a:rPr lang="en-US" dirty="0"/>
              <a:t>Variance: 7321602956069175.5</a:t>
            </a:r>
          </a:p>
          <a:p>
            <a:pPr marL="0" indent="0">
              <a:buNone/>
            </a:pPr>
            <a:r>
              <a:rPr lang="en-US" dirty="0"/>
              <a:t>Lower Quartile: 217386.0</a:t>
            </a:r>
          </a:p>
          <a:p>
            <a:pPr marL="0" indent="0">
              <a:buNone/>
            </a:pPr>
            <a:r>
              <a:rPr lang="en-US" dirty="0"/>
              <a:t>Upper Quartile: 8277123.0</a:t>
            </a:r>
          </a:p>
          <a:p>
            <a:pPr marL="0" indent="0">
              <a:buNone/>
            </a:pPr>
            <a:r>
              <a:rPr lang="en-US" dirty="0"/>
              <a:t>Interquartile Range: 8059737.0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graph of a number of people&#10;&#10;Description automatically generated">
            <a:extLst>
              <a:ext uri="{FF2B5EF4-FFF2-40B4-BE49-F238E27FC236}">
                <a16:creationId xmlns:a16="http://schemas.microsoft.com/office/drawing/2014/main" id="{F1B73585-154F-E95D-1069-E50D5B818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50" y="922270"/>
            <a:ext cx="7201420" cy="517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613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A7B4F-7837-3DEE-AFEE-9CE2E9F76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30" y="199894"/>
            <a:ext cx="5929209" cy="722376"/>
          </a:xfrm>
        </p:spPr>
        <p:txBody>
          <a:bodyPr>
            <a:normAutofit fontScale="90000"/>
          </a:bodyPr>
          <a:lstStyle/>
          <a:p>
            <a:r>
              <a:rPr lang="en-US" dirty="0"/>
              <a:t>Urban Population - Log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A15B3C-C324-5E36-D99C-D2039ACB46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528560" y="565263"/>
            <a:ext cx="4663440" cy="590203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Log taken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Mitigates the effect of large spread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Easier to visualize the range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Left skewed</a:t>
            </a:r>
          </a:p>
          <a:p>
            <a:pPr marL="0" indent="0">
              <a:buNone/>
            </a:pPr>
            <a:r>
              <a:rPr lang="en-US" dirty="0"/>
              <a:t>Minimum: -10.0</a:t>
            </a:r>
          </a:p>
          <a:p>
            <a:pPr marL="0" indent="0">
              <a:buNone/>
            </a:pPr>
            <a:r>
              <a:rPr lang="en-US" dirty="0"/>
              <a:t>Maximum: 8.96</a:t>
            </a:r>
          </a:p>
          <a:p>
            <a:pPr marL="0" indent="0">
              <a:buNone/>
            </a:pPr>
            <a:r>
              <a:rPr lang="en-US" dirty="0"/>
              <a:t>Mean: 6.00</a:t>
            </a:r>
          </a:p>
          <a:p>
            <a:pPr marL="0" indent="0">
              <a:buNone/>
            </a:pPr>
            <a:r>
              <a:rPr lang="en-US" dirty="0"/>
              <a:t>Standard Deviation: 1.91</a:t>
            </a:r>
          </a:p>
          <a:p>
            <a:pPr marL="0" indent="0">
              <a:buNone/>
            </a:pPr>
            <a:r>
              <a:rPr lang="en-US" dirty="0"/>
              <a:t>Variance: 3.67</a:t>
            </a:r>
          </a:p>
          <a:p>
            <a:pPr marL="0" indent="0">
              <a:buNone/>
            </a:pPr>
            <a:r>
              <a:rPr lang="en-US" dirty="0"/>
              <a:t>Lower Quartile: 5.34</a:t>
            </a:r>
          </a:p>
          <a:p>
            <a:pPr marL="0" indent="0">
              <a:buNone/>
            </a:pPr>
            <a:r>
              <a:rPr lang="en-US" dirty="0"/>
              <a:t>Upper Quartile: 6.92</a:t>
            </a:r>
          </a:p>
          <a:p>
            <a:pPr marL="0" indent="0">
              <a:buNone/>
            </a:pPr>
            <a:r>
              <a:rPr lang="en-US" dirty="0"/>
              <a:t>Interquartile Range: 1.58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graph of a number of people&#10;&#10;Description automatically generated">
            <a:extLst>
              <a:ext uri="{FF2B5EF4-FFF2-40B4-BE49-F238E27FC236}">
                <a16:creationId xmlns:a16="http://schemas.microsoft.com/office/drawing/2014/main" id="{0536AFF0-DF44-9337-13D7-7621DA0F0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30" y="931024"/>
            <a:ext cx="7037333" cy="517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956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A7B4F-7837-3DEE-AFEE-9CE2E9F76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30" y="199894"/>
            <a:ext cx="5929209" cy="722376"/>
          </a:xfrm>
        </p:spPr>
        <p:txBody>
          <a:bodyPr>
            <a:normAutofit fontScale="90000"/>
          </a:bodyPr>
          <a:lstStyle/>
          <a:p>
            <a:r>
              <a:rPr lang="en-US" dirty="0"/>
              <a:t>Rural Population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A15B3C-C324-5E36-D99C-D2039ACB46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528560" y="565263"/>
            <a:ext cx="4663440" cy="590203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Heavily skewed to the right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Outliers will be included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Supports hypothesis testing</a:t>
            </a:r>
          </a:p>
          <a:p>
            <a:pPr marL="0" indent="0">
              <a:buNone/>
            </a:pPr>
            <a:r>
              <a:rPr lang="en-US" dirty="0"/>
              <a:t>Minimum: 0</a:t>
            </a:r>
          </a:p>
          <a:p>
            <a:pPr marL="0" indent="0">
              <a:buNone/>
            </a:pPr>
            <a:r>
              <a:rPr lang="en-US" dirty="0"/>
              <a:t>Maximum: 900099113</a:t>
            </a:r>
          </a:p>
          <a:p>
            <a:pPr marL="0" indent="0">
              <a:buNone/>
            </a:pPr>
            <a:r>
              <a:rPr lang="en-US" dirty="0"/>
              <a:t>Mean: 17857735.39</a:t>
            </a:r>
          </a:p>
          <a:p>
            <a:pPr marL="0" indent="0">
              <a:buNone/>
            </a:pPr>
            <a:r>
              <a:rPr lang="en-US" dirty="0"/>
              <a:t>Mode: 0, count = 319</a:t>
            </a:r>
          </a:p>
          <a:p>
            <a:pPr marL="0" indent="0">
              <a:buNone/>
            </a:pPr>
            <a:r>
              <a:rPr lang="en-US" dirty="0"/>
              <a:t>Standard Deviation: 89008823.35</a:t>
            </a:r>
          </a:p>
          <a:p>
            <a:pPr marL="0" indent="0">
              <a:buNone/>
            </a:pPr>
            <a:r>
              <a:rPr lang="en-US" dirty="0"/>
              <a:t>Variance: 7922570633524178.0</a:t>
            </a:r>
          </a:p>
          <a:p>
            <a:pPr marL="0" indent="0">
              <a:buNone/>
            </a:pPr>
            <a:r>
              <a:rPr lang="en-US" dirty="0"/>
              <a:t>Lower Quartile: 97311.0</a:t>
            </a:r>
          </a:p>
          <a:p>
            <a:pPr marL="0" indent="0">
              <a:buNone/>
            </a:pPr>
            <a:r>
              <a:rPr lang="en-US" dirty="0"/>
              <a:t>Upper Quartile: 8177340.0</a:t>
            </a:r>
          </a:p>
          <a:p>
            <a:pPr marL="0" indent="0">
              <a:buNone/>
            </a:pPr>
            <a:r>
              <a:rPr lang="en-US" dirty="0"/>
              <a:t>Interquartile Range: 8080029.0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graph of a rural population distribution&#10;&#10;Description automatically generated">
            <a:extLst>
              <a:ext uri="{FF2B5EF4-FFF2-40B4-BE49-F238E27FC236}">
                <a16:creationId xmlns:a16="http://schemas.microsoft.com/office/drawing/2014/main" id="{CE69F79F-33A7-E37B-3A44-23F896247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91" y="1080655"/>
            <a:ext cx="7304527" cy="538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677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A7B4F-7837-3DEE-AFEE-9CE2E9F76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30" y="199894"/>
            <a:ext cx="5929209" cy="722376"/>
          </a:xfrm>
        </p:spPr>
        <p:txBody>
          <a:bodyPr>
            <a:normAutofit fontScale="90000"/>
          </a:bodyPr>
          <a:lstStyle/>
          <a:p>
            <a:r>
              <a:rPr lang="en-US" dirty="0"/>
              <a:t>Rural Population - Log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A15B3C-C324-5E36-D99C-D2039ACB46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528560" y="565263"/>
            <a:ext cx="4663440" cy="5902037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Log taken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Mitigates the effect of large spread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Easier to visualize the range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Left skewed</a:t>
            </a:r>
          </a:p>
          <a:p>
            <a:pPr marL="0" indent="0">
              <a:buNone/>
            </a:pPr>
            <a:r>
              <a:rPr lang="en-US" dirty="0"/>
              <a:t>Minimum: -10.0</a:t>
            </a:r>
          </a:p>
          <a:p>
            <a:pPr marL="0" indent="0">
              <a:buNone/>
            </a:pPr>
            <a:r>
              <a:rPr lang="en-US" dirty="0"/>
              <a:t>Maximum: 8.96</a:t>
            </a:r>
          </a:p>
          <a:p>
            <a:pPr marL="0" indent="0">
              <a:buNone/>
            </a:pPr>
            <a:r>
              <a:rPr lang="en-US" dirty="0"/>
              <a:t>Mean: 5.31</a:t>
            </a:r>
          </a:p>
          <a:p>
            <a:pPr marL="0" indent="0">
              <a:buNone/>
            </a:pPr>
            <a:r>
              <a:rPr lang="en-US" dirty="0"/>
              <a:t>Mode: -10, count = 319</a:t>
            </a:r>
          </a:p>
          <a:p>
            <a:pPr marL="0" indent="0">
              <a:buNone/>
            </a:pPr>
            <a:r>
              <a:rPr lang="en-US" dirty="0"/>
              <a:t>Standard Deviation: 3.56</a:t>
            </a:r>
          </a:p>
          <a:p>
            <a:pPr marL="0" indent="0">
              <a:buNone/>
            </a:pPr>
            <a:r>
              <a:rPr lang="en-US" dirty="0"/>
              <a:t>Variance: 12.67</a:t>
            </a:r>
          </a:p>
          <a:p>
            <a:pPr marL="0" indent="0">
              <a:buNone/>
            </a:pPr>
            <a:r>
              <a:rPr lang="en-US" dirty="0"/>
              <a:t>Lower Quartile: 4.99</a:t>
            </a:r>
          </a:p>
          <a:p>
            <a:pPr marL="0" indent="0">
              <a:buNone/>
            </a:pPr>
            <a:r>
              <a:rPr lang="en-US" dirty="0"/>
              <a:t>Upper Quartile: 6.92</a:t>
            </a:r>
          </a:p>
          <a:p>
            <a:pPr marL="0" indent="0">
              <a:buNone/>
            </a:pPr>
            <a:r>
              <a:rPr lang="en-US" dirty="0"/>
              <a:t>Interquartile Range: 1.92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 descr="A graph of a number of blue squares&#10;&#10;Description automatically generated with medium confidence">
            <a:extLst>
              <a:ext uri="{FF2B5EF4-FFF2-40B4-BE49-F238E27FC236}">
                <a16:creationId xmlns:a16="http://schemas.microsoft.com/office/drawing/2014/main" id="{55137816-AA9E-632A-2310-58E12A30B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61" y="922270"/>
            <a:ext cx="7346199" cy="557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639328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43B33"/>
      </a:dk2>
      <a:lt2>
        <a:srgbClr val="BFD4C6"/>
      </a:lt2>
      <a:accent1>
        <a:srgbClr val="549E39"/>
      </a:accent1>
      <a:accent2>
        <a:srgbClr val="C7D157"/>
      </a:accent2>
      <a:accent3>
        <a:srgbClr val="F08F1C"/>
      </a:accent3>
      <a:accent4>
        <a:srgbClr val="D05745"/>
      </a:accent4>
      <a:accent5>
        <a:srgbClr val="558569"/>
      </a:accent5>
      <a:accent6>
        <a:srgbClr val="5E99A4"/>
      </a:accent6>
      <a:hlink>
        <a:srgbClr val="00AAD8"/>
      </a:hlink>
      <a:folHlink>
        <a:srgbClr val="6B6B6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5118000A-40C1-40FE-8820-36522233349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183</TotalTime>
  <Words>937</Words>
  <Application>Microsoft Office PowerPoint</Application>
  <PresentationFormat>Widescreen</PresentationFormat>
  <Paragraphs>212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 Light</vt:lpstr>
      <vt:lpstr>Helvetica Neue</vt:lpstr>
      <vt:lpstr>Metropolitan</vt:lpstr>
      <vt:lpstr>The Effects of Urban Population on Temperature Change</vt:lpstr>
      <vt:lpstr>Hypothesis:</vt:lpstr>
      <vt:lpstr>Variables</vt:lpstr>
      <vt:lpstr>Histograms</vt:lpstr>
      <vt:lpstr>Average Temperature</vt:lpstr>
      <vt:lpstr>Urban Population</vt:lpstr>
      <vt:lpstr>Urban Population - Log</vt:lpstr>
      <vt:lpstr>Rural Population</vt:lpstr>
      <vt:lpstr>Rural Population - Log</vt:lpstr>
      <vt:lpstr>Total Emissions</vt:lpstr>
      <vt:lpstr>Total Emissions - Log</vt:lpstr>
      <vt:lpstr>Food Retail</vt:lpstr>
      <vt:lpstr>Food Retail- Log</vt:lpstr>
      <vt:lpstr>PMF</vt:lpstr>
      <vt:lpstr>PowerPoint Presentation</vt:lpstr>
      <vt:lpstr>CDFs</vt:lpstr>
      <vt:lpstr>PowerPoint Presentation</vt:lpstr>
      <vt:lpstr>PowerPoint Presentation</vt:lpstr>
      <vt:lpstr>PowerPoint Presentation</vt:lpstr>
      <vt:lpstr>Analytical Distribution</vt:lpstr>
      <vt:lpstr>PowerPoint Presentation</vt:lpstr>
      <vt:lpstr>PowerPoint Presentation</vt:lpstr>
      <vt:lpstr>Scatter Plots</vt:lpstr>
      <vt:lpstr>PowerPoint Presentation</vt:lpstr>
      <vt:lpstr>PowerPoint Presentation</vt:lpstr>
      <vt:lpstr>Hypothesis Test</vt:lpstr>
      <vt:lpstr>PowerPoint Presentation</vt:lpstr>
      <vt:lpstr>Regression Analysis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Effects of Urban Population on Temperature Change</dc:title>
  <dc:creator>megmeddy@gmail.com</dc:creator>
  <cp:lastModifiedBy>megmeddy@gmail.com</cp:lastModifiedBy>
  <cp:revision>25</cp:revision>
  <dcterms:created xsi:type="dcterms:W3CDTF">2023-08-09T00:42:39Z</dcterms:created>
  <dcterms:modified xsi:type="dcterms:W3CDTF">2023-08-11T01:17:44Z</dcterms:modified>
</cp:coreProperties>
</file>