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8" r:id="rId11"/>
    <p:sldId id="266" r:id="rId12"/>
    <p:sldId id="269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ganfranco/Development/GeneralAssembly/Project1/Project%201_Dataset_DC%20AirBnB_Draft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ganfranco/Development/GeneralAssembly/Project1/Project%201_Dataset_DC%20AirBnB_Draft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ganfranco/Development/GeneralAssembly/Project1/Project%201_Dataset_DC%20AirBnB_Draft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ganfranco/Development/GeneralAssembly/Project1/Project%201_Dataset_DC%20AirBnB_Draft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eganfranco/Development/GeneralAssembly/Project1/Project%201_Dataset_DC%20AirBnB_Draft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Locations</a:t>
            </a:r>
            <a:r>
              <a:rPr lang="en-US" baseline="0"/>
              <a:t> with the Highest Location Rating relative to Highest Total Rating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Selected_neighborhoods!$B$1</c:f>
              <c:strCache>
                <c:ptCount val="1"/>
                <c:pt idx="0">
                  <c:v>Count-High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Selected_neighborhoods!$A$2:$A$9</c:f>
              <c:strCache>
                <c:ptCount val="8"/>
                <c:pt idx="0">
                  <c:v>American University Park  (11)</c:v>
                </c:pt>
                <c:pt idx="1">
                  <c:v>Berkley  (13)</c:v>
                </c:pt>
                <c:pt idx="2">
                  <c:v>Burleith  (18)</c:v>
                </c:pt>
                <c:pt idx="3">
                  <c:v>Cleveland Park  (28)</c:v>
                </c:pt>
                <c:pt idx="4">
                  <c:v>Foggy Bottom + West End  (74)</c:v>
                </c:pt>
                <c:pt idx="5">
                  <c:v>Mount Pleasant  (67)</c:v>
                </c:pt>
                <c:pt idx="6">
                  <c:v>West End  (36)</c:v>
                </c:pt>
                <c:pt idx="7">
                  <c:v>Capitol Hill  (282)</c:v>
                </c:pt>
              </c:strCache>
            </c:strRef>
          </c:cat>
          <c:val>
            <c:numRef>
              <c:f>Selected_neighborhoods!$B$2:$B$9</c:f>
              <c:numCache>
                <c:formatCode>0.0</c:formatCode>
                <c:ptCount val="8"/>
                <c:pt idx="0">
                  <c:v>6</c:v>
                </c:pt>
                <c:pt idx="1">
                  <c:v>13</c:v>
                </c:pt>
                <c:pt idx="2">
                  <c:v>15</c:v>
                </c:pt>
                <c:pt idx="3">
                  <c:v>22</c:v>
                </c:pt>
                <c:pt idx="4">
                  <c:v>46.5</c:v>
                </c:pt>
                <c:pt idx="5">
                  <c:v>31</c:v>
                </c:pt>
                <c:pt idx="6">
                  <c:v>31</c:v>
                </c:pt>
                <c:pt idx="7">
                  <c:v>53.25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4A-4A45-9016-A5895B957B75}"/>
            </c:ext>
          </c:extLst>
        </c:ser>
        <c:ser>
          <c:idx val="1"/>
          <c:order val="1"/>
          <c:tx>
            <c:strRef>
              <c:f>Selected_neighborhoods!$C$1</c:f>
              <c:strCache>
                <c:ptCount val="1"/>
                <c:pt idx="0">
                  <c:v>Count-Low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Selected_neighborhoods!$A$2:$A$9</c:f>
              <c:strCache>
                <c:ptCount val="8"/>
                <c:pt idx="0">
                  <c:v>American University Park  (11)</c:v>
                </c:pt>
                <c:pt idx="1">
                  <c:v>Berkley  (13)</c:v>
                </c:pt>
                <c:pt idx="2">
                  <c:v>Burleith  (18)</c:v>
                </c:pt>
                <c:pt idx="3">
                  <c:v>Cleveland Park  (28)</c:v>
                </c:pt>
                <c:pt idx="4">
                  <c:v>Foggy Bottom + West End  (74)</c:v>
                </c:pt>
                <c:pt idx="5">
                  <c:v>Mount Pleasant  (67)</c:v>
                </c:pt>
                <c:pt idx="6">
                  <c:v>West End  (36)</c:v>
                </c:pt>
                <c:pt idx="7">
                  <c:v>Capitol Hill  (282)</c:v>
                </c:pt>
              </c:strCache>
            </c:strRef>
          </c:cat>
          <c:val>
            <c:numRef>
              <c:f>Selected_neighborhoods!$C$2:$C$9</c:f>
              <c:numCache>
                <c:formatCode>0.0</c:formatCode>
                <c:ptCount val="8"/>
                <c:pt idx="0">
                  <c:v>1</c:v>
                </c:pt>
                <c:pt idx="4">
                  <c:v>0.25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4A-4A45-9016-A5895B957B75}"/>
            </c:ext>
          </c:extLst>
        </c:ser>
        <c:ser>
          <c:idx val="2"/>
          <c:order val="2"/>
          <c:tx>
            <c:strRef>
              <c:f>Selected_neighborhoods!$D$1</c:f>
              <c:strCache>
                <c:ptCount val="1"/>
                <c:pt idx="0">
                  <c:v>Count-Med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Selected_neighborhoods!$A$2:$A$9</c:f>
              <c:strCache>
                <c:ptCount val="8"/>
                <c:pt idx="0">
                  <c:v>American University Park  (11)</c:v>
                </c:pt>
                <c:pt idx="1">
                  <c:v>Berkley  (13)</c:v>
                </c:pt>
                <c:pt idx="2">
                  <c:v>Burleith  (18)</c:v>
                </c:pt>
                <c:pt idx="3">
                  <c:v>Cleveland Park  (28)</c:v>
                </c:pt>
                <c:pt idx="4">
                  <c:v>Foggy Bottom + West End  (74)</c:v>
                </c:pt>
                <c:pt idx="5">
                  <c:v>Mount Pleasant  (67)</c:v>
                </c:pt>
                <c:pt idx="6">
                  <c:v>West End  (36)</c:v>
                </c:pt>
                <c:pt idx="7">
                  <c:v>Capitol Hill  (282)</c:v>
                </c:pt>
              </c:strCache>
            </c:strRef>
          </c:cat>
          <c:val>
            <c:numRef>
              <c:f>Selected_neighborhoods!$D$2:$D$9</c:f>
              <c:numCache>
                <c:formatCode>0.0</c:formatCode>
                <c:ptCount val="8"/>
                <c:pt idx="0">
                  <c:v>4</c:v>
                </c:pt>
                <c:pt idx="2">
                  <c:v>3</c:v>
                </c:pt>
                <c:pt idx="3">
                  <c:v>6</c:v>
                </c:pt>
                <c:pt idx="4">
                  <c:v>3.25</c:v>
                </c:pt>
                <c:pt idx="5">
                  <c:v>35</c:v>
                </c:pt>
                <c:pt idx="6">
                  <c:v>4</c:v>
                </c:pt>
                <c:pt idx="7">
                  <c:v>17.25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4A-4A45-9016-A5895B957B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70725391"/>
        <c:axId val="766332783"/>
      </c:barChart>
      <c:catAx>
        <c:axId val="1070725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6332783"/>
        <c:crosses val="autoZero"/>
        <c:auto val="1"/>
        <c:lblAlgn val="ctr"/>
        <c:lblOffset val="100"/>
        <c:noMultiLvlLbl val="0"/>
      </c:catAx>
      <c:valAx>
        <c:axId val="766332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0725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Location</a:t>
            </a:r>
            <a:r>
              <a:rPr lang="en-US" baseline="0"/>
              <a:t> Ratings of Neighborhoods with the Most listings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Selected_neighborhoods!$B$33</c:f>
              <c:strCache>
                <c:ptCount val="1"/>
                <c:pt idx="0">
                  <c:v>Count-High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Selected_neighborhoods!$A$34:$A$45</c:f>
              <c:strCache>
                <c:ptCount val="12"/>
                <c:pt idx="0">
                  <c:v>Adams Morgan  (110)</c:v>
                </c:pt>
                <c:pt idx="1">
                  <c:v>Columbia Heights  (209)</c:v>
                </c:pt>
                <c:pt idx="2">
                  <c:v>Dupont Circle  (164)</c:v>
                </c:pt>
                <c:pt idx="3">
                  <c:v>Georgetown  &amp; Kalorama  (130)</c:v>
                </c:pt>
                <c:pt idx="4">
                  <c:v>Logan Circle  (153)</c:v>
                </c:pt>
                <c:pt idx="5">
                  <c:v>Mount Pleasant  (67)</c:v>
                </c:pt>
                <c:pt idx="6">
                  <c:v>Near Northeast/H Street Corridor  (106)</c:v>
                </c:pt>
                <c:pt idx="7">
                  <c:v>Petworth  (77)</c:v>
                </c:pt>
                <c:pt idx="8">
                  <c:v>Shaw  (103)</c:v>
                </c:pt>
                <c:pt idx="9">
                  <c:v>Foggy Bottom + West End  (74)</c:v>
                </c:pt>
                <c:pt idx="10">
                  <c:v>U Street Corridor  (148)</c:v>
                </c:pt>
                <c:pt idx="11">
                  <c:v>Capitol Hill  (282)</c:v>
                </c:pt>
              </c:strCache>
            </c:strRef>
          </c:cat>
          <c:val>
            <c:numRef>
              <c:f>Selected_neighborhoods!$B$34:$B$45</c:f>
              <c:numCache>
                <c:formatCode>0.0</c:formatCode>
                <c:ptCount val="12"/>
                <c:pt idx="0">
                  <c:v>81</c:v>
                </c:pt>
                <c:pt idx="1">
                  <c:v>111</c:v>
                </c:pt>
                <c:pt idx="2">
                  <c:v>155</c:v>
                </c:pt>
                <c:pt idx="3">
                  <c:v>120</c:v>
                </c:pt>
                <c:pt idx="4">
                  <c:v>128</c:v>
                </c:pt>
                <c:pt idx="5">
                  <c:v>31</c:v>
                </c:pt>
                <c:pt idx="6">
                  <c:v>54</c:v>
                </c:pt>
                <c:pt idx="7">
                  <c:v>15</c:v>
                </c:pt>
                <c:pt idx="8">
                  <c:v>37</c:v>
                </c:pt>
                <c:pt idx="9">
                  <c:v>186</c:v>
                </c:pt>
                <c:pt idx="10">
                  <c:v>129</c:v>
                </c:pt>
                <c:pt idx="11">
                  <c:v>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A1-0041-8B05-5792C3A89E4E}"/>
            </c:ext>
          </c:extLst>
        </c:ser>
        <c:ser>
          <c:idx val="1"/>
          <c:order val="1"/>
          <c:tx>
            <c:strRef>
              <c:f>Selected_neighborhoods!$C$33</c:f>
              <c:strCache>
                <c:ptCount val="1"/>
                <c:pt idx="0">
                  <c:v>Count-Low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Selected_neighborhoods!$A$34:$A$45</c:f>
              <c:strCache>
                <c:ptCount val="12"/>
                <c:pt idx="0">
                  <c:v>Adams Morgan  (110)</c:v>
                </c:pt>
                <c:pt idx="1">
                  <c:v>Columbia Heights  (209)</c:v>
                </c:pt>
                <c:pt idx="2">
                  <c:v>Dupont Circle  (164)</c:v>
                </c:pt>
                <c:pt idx="3">
                  <c:v>Georgetown  &amp; Kalorama  (130)</c:v>
                </c:pt>
                <c:pt idx="4">
                  <c:v>Logan Circle  (153)</c:v>
                </c:pt>
                <c:pt idx="5">
                  <c:v>Mount Pleasant  (67)</c:v>
                </c:pt>
                <c:pt idx="6">
                  <c:v>Near Northeast/H Street Corridor  (106)</c:v>
                </c:pt>
                <c:pt idx="7">
                  <c:v>Petworth  (77)</c:v>
                </c:pt>
                <c:pt idx="8">
                  <c:v>Shaw  (103)</c:v>
                </c:pt>
                <c:pt idx="9">
                  <c:v>Foggy Bottom + West End  (74)</c:v>
                </c:pt>
                <c:pt idx="10">
                  <c:v>U Street Corridor  (148)</c:v>
                </c:pt>
                <c:pt idx="11">
                  <c:v>Capitol Hill  (282)</c:v>
                </c:pt>
              </c:strCache>
            </c:strRef>
          </c:cat>
          <c:val>
            <c:numRef>
              <c:f>Selected_neighborhoods!$C$34:$C$45</c:f>
              <c:numCache>
                <c:formatCode>0.0</c:formatCode>
                <c:ptCount val="12"/>
                <c:pt idx="1">
                  <c:v>2</c:v>
                </c:pt>
                <c:pt idx="5">
                  <c:v>1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A1-0041-8B05-5792C3A89E4E}"/>
            </c:ext>
          </c:extLst>
        </c:ser>
        <c:ser>
          <c:idx val="2"/>
          <c:order val="2"/>
          <c:tx>
            <c:strRef>
              <c:f>Selected_neighborhoods!$D$33</c:f>
              <c:strCache>
                <c:ptCount val="1"/>
                <c:pt idx="0">
                  <c:v>Count-Med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Selected_neighborhoods!$A$34:$A$45</c:f>
              <c:strCache>
                <c:ptCount val="12"/>
                <c:pt idx="0">
                  <c:v>Adams Morgan  (110)</c:v>
                </c:pt>
                <c:pt idx="1">
                  <c:v>Columbia Heights  (209)</c:v>
                </c:pt>
                <c:pt idx="2">
                  <c:v>Dupont Circle  (164)</c:v>
                </c:pt>
                <c:pt idx="3">
                  <c:v>Georgetown  &amp; Kalorama  (130)</c:v>
                </c:pt>
                <c:pt idx="4">
                  <c:v>Logan Circle  (153)</c:v>
                </c:pt>
                <c:pt idx="5">
                  <c:v>Mount Pleasant  (67)</c:v>
                </c:pt>
                <c:pt idx="6">
                  <c:v>Near Northeast/H Street Corridor  (106)</c:v>
                </c:pt>
                <c:pt idx="7">
                  <c:v>Petworth  (77)</c:v>
                </c:pt>
                <c:pt idx="8">
                  <c:v>Shaw  (103)</c:v>
                </c:pt>
                <c:pt idx="9">
                  <c:v>Foggy Bottom + West End  (74)</c:v>
                </c:pt>
                <c:pt idx="10">
                  <c:v>U Street Corridor  (148)</c:v>
                </c:pt>
                <c:pt idx="11">
                  <c:v>Capitol Hill  (282)</c:v>
                </c:pt>
              </c:strCache>
            </c:strRef>
          </c:cat>
          <c:val>
            <c:numRef>
              <c:f>Selected_neighborhoods!$D$34:$D$45</c:f>
              <c:numCache>
                <c:formatCode>0.0</c:formatCode>
                <c:ptCount val="12"/>
                <c:pt idx="0">
                  <c:v>29</c:v>
                </c:pt>
                <c:pt idx="1">
                  <c:v>96</c:v>
                </c:pt>
                <c:pt idx="2">
                  <c:v>9</c:v>
                </c:pt>
                <c:pt idx="3">
                  <c:v>10</c:v>
                </c:pt>
                <c:pt idx="4">
                  <c:v>25</c:v>
                </c:pt>
                <c:pt idx="5">
                  <c:v>35</c:v>
                </c:pt>
                <c:pt idx="6">
                  <c:v>52</c:v>
                </c:pt>
                <c:pt idx="7">
                  <c:v>62</c:v>
                </c:pt>
                <c:pt idx="8">
                  <c:v>66</c:v>
                </c:pt>
                <c:pt idx="9">
                  <c:v>13</c:v>
                </c:pt>
                <c:pt idx="10">
                  <c:v>19</c:v>
                </c:pt>
                <c:pt idx="11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A1-0041-8B05-5792C3A89E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82911407"/>
        <c:axId val="782913039"/>
      </c:barChart>
      <c:catAx>
        <c:axId val="782911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913039"/>
        <c:crosses val="autoZero"/>
        <c:auto val="1"/>
        <c:lblAlgn val="ctr"/>
        <c:lblOffset val="100"/>
        <c:noMultiLvlLbl val="0"/>
      </c:catAx>
      <c:valAx>
        <c:axId val="78291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2911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Location Ratings of Neighborhoods with</a:t>
            </a:r>
            <a:r>
              <a:rPr lang="en-US" baseline="0"/>
              <a:t> Lower Overall Ratings</a:t>
            </a:r>
          </a:p>
        </c:rich>
      </c:tx>
      <c:layout>
        <c:manualLayout>
          <c:xMode val="edge"/>
          <c:yMode val="edge"/>
          <c:x val="0.188186856911378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9587747408023347E-2"/>
          <c:y val="0.22318208092657599"/>
          <c:w val="0.87164761065473872"/>
          <c:h val="0.5380996404969821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Selected_neighborhoods!$J$33</c:f>
              <c:strCache>
                <c:ptCount val="1"/>
                <c:pt idx="0">
                  <c:v>Count-High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Selected_neighborhoods!$I$34:$I$39</c:f>
              <c:strCache>
                <c:ptCount val="6"/>
                <c:pt idx="0">
                  <c:v>Adams Morgan  (110)</c:v>
                </c:pt>
                <c:pt idx="1">
                  <c:v>Cleveland Park  (28)</c:v>
                </c:pt>
                <c:pt idx="2">
                  <c:v>Columbia Heights  (209)</c:v>
                </c:pt>
                <c:pt idx="3">
                  <c:v>Dupont Circle  (164)</c:v>
                </c:pt>
                <c:pt idx="4">
                  <c:v>Foggy Bottom + West End  (74)</c:v>
                </c:pt>
                <c:pt idx="5">
                  <c:v>LeDroit Park  (29)</c:v>
                </c:pt>
              </c:strCache>
            </c:strRef>
          </c:cat>
          <c:val>
            <c:numRef>
              <c:f>Selected_neighborhoods!$J$34:$J$39</c:f>
              <c:numCache>
                <c:formatCode>0.0</c:formatCode>
                <c:ptCount val="6"/>
                <c:pt idx="0">
                  <c:v>81</c:v>
                </c:pt>
                <c:pt idx="1">
                  <c:v>22</c:v>
                </c:pt>
                <c:pt idx="2">
                  <c:v>111</c:v>
                </c:pt>
                <c:pt idx="3">
                  <c:v>155</c:v>
                </c:pt>
                <c:pt idx="4">
                  <c:v>186</c:v>
                </c:pt>
                <c:pt idx="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1A-A946-A8B4-E03C8D20809E}"/>
            </c:ext>
          </c:extLst>
        </c:ser>
        <c:ser>
          <c:idx val="1"/>
          <c:order val="1"/>
          <c:tx>
            <c:strRef>
              <c:f>Selected_neighborhoods!$K$33</c:f>
              <c:strCache>
                <c:ptCount val="1"/>
                <c:pt idx="0">
                  <c:v>Count-Low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Selected_neighborhoods!$I$34:$I$39</c:f>
              <c:strCache>
                <c:ptCount val="6"/>
                <c:pt idx="0">
                  <c:v>Adams Morgan  (110)</c:v>
                </c:pt>
                <c:pt idx="1">
                  <c:v>Cleveland Park  (28)</c:v>
                </c:pt>
                <c:pt idx="2">
                  <c:v>Columbia Heights  (209)</c:v>
                </c:pt>
                <c:pt idx="3">
                  <c:v>Dupont Circle  (164)</c:v>
                </c:pt>
                <c:pt idx="4">
                  <c:v>Foggy Bottom + West End  (74)</c:v>
                </c:pt>
                <c:pt idx="5">
                  <c:v>LeDroit Park  (29)</c:v>
                </c:pt>
              </c:strCache>
            </c:strRef>
          </c:cat>
          <c:val>
            <c:numRef>
              <c:f>Selected_neighborhoods!$K$34:$K$39</c:f>
              <c:numCache>
                <c:formatCode>0.0</c:formatCode>
                <c:ptCount val="6"/>
                <c:pt idx="2">
                  <c:v>2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1A-A946-A8B4-E03C8D20809E}"/>
            </c:ext>
          </c:extLst>
        </c:ser>
        <c:ser>
          <c:idx val="2"/>
          <c:order val="2"/>
          <c:tx>
            <c:strRef>
              <c:f>Selected_neighborhoods!$L$33</c:f>
              <c:strCache>
                <c:ptCount val="1"/>
                <c:pt idx="0">
                  <c:v>Count-Med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Selected_neighborhoods!$I$34:$I$39</c:f>
              <c:strCache>
                <c:ptCount val="6"/>
                <c:pt idx="0">
                  <c:v>Adams Morgan  (110)</c:v>
                </c:pt>
                <c:pt idx="1">
                  <c:v>Cleveland Park  (28)</c:v>
                </c:pt>
                <c:pt idx="2">
                  <c:v>Columbia Heights  (209)</c:v>
                </c:pt>
                <c:pt idx="3">
                  <c:v>Dupont Circle  (164)</c:v>
                </c:pt>
                <c:pt idx="4">
                  <c:v>Foggy Bottom + West End  (74)</c:v>
                </c:pt>
                <c:pt idx="5">
                  <c:v>LeDroit Park  (29)</c:v>
                </c:pt>
              </c:strCache>
            </c:strRef>
          </c:cat>
          <c:val>
            <c:numRef>
              <c:f>Selected_neighborhoods!$L$34:$L$39</c:f>
              <c:numCache>
                <c:formatCode>0.0</c:formatCode>
                <c:ptCount val="6"/>
                <c:pt idx="0">
                  <c:v>29</c:v>
                </c:pt>
                <c:pt idx="1">
                  <c:v>6</c:v>
                </c:pt>
                <c:pt idx="2">
                  <c:v>96</c:v>
                </c:pt>
                <c:pt idx="3">
                  <c:v>9</c:v>
                </c:pt>
                <c:pt idx="4">
                  <c:v>13</c:v>
                </c:pt>
                <c:pt idx="5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1A-A946-A8B4-E03C8D2080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69588175"/>
        <c:axId val="770514207"/>
      </c:barChart>
      <c:catAx>
        <c:axId val="769588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514207"/>
        <c:crosses val="autoZero"/>
        <c:auto val="1"/>
        <c:lblAlgn val="ctr"/>
        <c:lblOffset val="100"/>
        <c:noMultiLvlLbl val="0"/>
      </c:catAx>
      <c:valAx>
        <c:axId val="770514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9588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Location</a:t>
            </a:r>
            <a:r>
              <a:rPr lang="en-US" baseline="0"/>
              <a:t> Rating by Metro Stop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Selected_neighborhoods!$AE$2</c:f>
              <c:strCache>
                <c:ptCount val="1"/>
                <c:pt idx="0">
                  <c:v>Count-High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Selected_neighborhoods!$AD$3:$AD$13</c:f>
              <c:strCache>
                <c:ptCount val="11"/>
                <c:pt idx="0">
                  <c:v>Anacostia</c:v>
                </c:pt>
                <c:pt idx="1">
                  <c:v>Brentwood + Brookland</c:v>
                </c:pt>
                <c:pt idx="2">
                  <c:v>Cleveland Park</c:v>
                </c:pt>
                <c:pt idx="3">
                  <c:v>Columbia Heights + Petworth</c:v>
                </c:pt>
                <c:pt idx="4">
                  <c:v>Dupont Circle</c:v>
                </c:pt>
                <c:pt idx="5">
                  <c:v>Foggy Bottom</c:v>
                </c:pt>
                <c:pt idx="6">
                  <c:v>Kingman Park  (Stadium Armory)</c:v>
                </c:pt>
                <c:pt idx="7">
                  <c:v>H St                  (Union + Streetcar)</c:v>
                </c:pt>
                <c:pt idx="8">
                  <c:v>Shaw + U St</c:v>
                </c:pt>
                <c:pt idx="9">
                  <c:v>SW Waterfront</c:v>
                </c:pt>
                <c:pt idx="10">
                  <c:v>Takoma  (19)</c:v>
                </c:pt>
              </c:strCache>
            </c:strRef>
          </c:cat>
          <c:val>
            <c:numRef>
              <c:f>Selected_neighborhoods!$AE$3:$AE$13</c:f>
              <c:numCache>
                <c:formatCode>0.0</c:formatCode>
                <c:ptCount val="11"/>
                <c:pt idx="0">
                  <c:v>1</c:v>
                </c:pt>
                <c:pt idx="1">
                  <c:v>10</c:v>
                </c:pt>
                <c:pt idx="2">
                  <c:v>22</c:v>
                </c:pt>
                <c:pt idx="3">
                  <c:v>31.5</c:v>
                </c:pt>
                <c:pt idx="4">
                  <c:v>38.75</c:v>
                </c:pt>
                <c:pt idx="5">
                  <c:v>43</c:v>
                </c:pt>
                <c:pt idx="6">
                  <c:v>8</c:v>
                </c:pt>
                <c:pt idx="7">
                  <c:v>27</c:v>
                </c:pt>
                <c:pt idx="8">
                  <c:v>41.5</c:v>
                </c:pt>
                <c:pt idx="9">
                  <c:v>35</c:v>
                </c:pt>
                <c:pt idx="1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6B-2445-B7B1-1EA41C228378}"/>
            </c:ext>
          </c:extLst>
        </c:ser>
        <c:ser>
          <c:idx val="1"/>
          <c:order val="1"/>
          <c:tx>
            <c:strRef>
              <c:f>Selected_neighborhoods!$AF$2</c:f>
              <c:strCache>
                <c:ptCount val="1"/>
                <c:pt idx="0">
                  <c:v>Count-Low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Selected_neighborhoods!$AD$3:$AD$13</c:f>
              <c:strCache>
                <c:ptCount val="11"/>
                <c:pt idx="0">
                  <c:v>Anacostia</c:v>
                </c:pt>
                <c:pt idx="1">
                  <c:v>Brentwood + Brookland</c:v>
                </c:pt>
                <c:pt idx="2">
                  <c:v>Cleveland Park</c:v>
                </c:pt>
                <c:pt idx="3">
                  <c:v>Columbia Heights + Petworth</c:v>
                </c:pt>
                <c:pt idx="4">
                  <c:v>Dupont Circle</c:v>
                </c:pt>
                <c:pt idx="5">
                  <c:v>Foggy Bottom</c:v>
                </c:pt>
                <c:pt idx="6">
                  <c:v>Kingman Park  (Stadium Armory)</c:v>
                </c:pt>
                <c:pt idx="7">
                  <c:v>H St                  (Union + Streetcar)</c:v>
                </c:pt>
                <c:pt idx="8">
                  <c:v>Shaw + U St</c:v>
                </c:pt>
                <c:pt idx="9">
                  <c:v>SW Waterfront</c:v>
                </c:pt>
                <c:pt idx="10">
                  <c:v>Takoma  (19)</c:v>
                </c:pt>
              </c:strCache>
            </c:strRef>
          </c:cat>
          <c:val>
            <c:numRef>
              <c:f>Selected_neighborhoods!$AF$3:$AF$13</c:f>
              <c:numCache>
                <c:formatCode>0.0</c:formatCode>
                <c:ptCount val="11"/>
                <c:pt idx="0">
                  <c:v>2</c:v>
                </c:pt>
                <c:pt idx="1">
                  <c:v>3</c:v>
                </c:pt>
                <c:pt idx="3">
                  <c:v>0.5</c:v>
                </c:pt>
                <c:pt idx="6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6B-2445-B7B1-1EA41C228378}"/>
            </c:ext>
          </c:extLst>
        </c:ser>
        <c:ser>
          <c:idx val="2"/>
          <c:order val="2"/>
          <c:tx>
            <c:strRef>
              <c:f>Selected_neighborhoods!$AG$2</c:f>
              <c:strCache>
                <c:ptCount val="1"/>
                <c:pt idx="0">
                  <c:v>Count-Med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Selected_neighborhoods!$AD$3:$AD$13</c:f>
              <c:strCache>
                <c:ptCount val="11"/>
                <c:pt idx="0">
                  <c:v>Anacostia</c:v>
                </c:pt>
                <c:pt idx="1">
                  <c:v>Brentwood + Brookland</c:v>
                </c:pt>
                <c:pt idx="2">
                  <c:v>Cleveland Park</c:v>
                </c:pt>
                <c:pt idx="3">
                  <c:v>Columbia Heights + Petworth</c:v>
                </c:pt>
                <c:pt idx="4">
                  <c:v>Dupont Circle</c:v>
                </c:pt>
                <c:pt idx="5">
                  <c:v>Foggy Bottom</c:v>
                </c:pt>
                <c:pt idx="6">
                  <c:v>Kingman Park  (Stadium Armory)</c:v>
                </c:pt>
                <c:pt idx="7">
                  <c:v>H St                  (Union + Streetcar)</c:v>
                </c:pt>
                <c:pt idx="8">
                  <c:v>Shaw + U St</c:v>
                </c:pt>
                <c:pt idx="9">
                  <c:v>SW Waterfront</c:v>
                </c:pt>
                <c:pt idx="10">
                  <c:v>Takoma  (19)</c:v>
                </c:pt>
              </c:strCache>
            </c:strRef>
          </c:cat>
          <c:val>
            <c:numRef>
              <c:f>Selected_neighborhoods!$AG$3:$AG$13</c:f>
              <c:numCache>
                <c:formatCode>0.0</c:formatCode>
                <c:ptCount val="11"/>
                <c:pt idx="0">
                  <c:v>20</c:v>
                </c:pt>
                <c:pt idx="1">
                  <c:v>33</c:v>
                </c:pt>
                <c:pt idx="2">
                  <c:v>6</c:v>
                </c:pt>
                <c:pt idx="3">
                  <c:v>39.5</c:v>
                </c:pt>
                <c:pt idx="4">
                  <c:v>2.25</c:v>
                </c:pt>
                <c:pt idx="5">
                  <c:v>5</c:v>
                </c:pt>
                <c:pt idx="6">
                  <c:v>34</c:v>
                </c:pt>
                <c:pt idx="7">
                  <c:v>26</c:v>
                </c:pt>
                <c:pt idx="8">
                  <c:v>21.25</c:v>
                </c:pt>
                <c:pt idx="9">
                  <c:v>27</c:v>
                </c:pt>
                <c:pt idx="1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6B-2445-B7B1-1EA41C2283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88671503"/>
        <c:axId val="770716655"/>
      </c:barChart>
      <c:catAx>
        <c:axId val="10886715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716655"/>
        <c:crosses val="autoZero"/>
        <c:auto val="1"/>
        <c:lblAlgn val="ctr"/>
        <c:lblOffset val="100"/>
        <c:noMultiLvlLbl val="0"/>
      </c:catAx>
      <c:valAx>
        <c:axId val="770716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671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Location</a:t>
            </a:r>
            <a:r>
              <a:rPr lang="en-US" baseline="0"/>
              <a:t> Rating By Metro Stop (including Capitol Hill)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Selected_neighborhoods!$AE$19</c:f>
              <c:strCache>
                <c:ptCount val="1"/>
                <c:pt idx="0">
                  <c:v>Count-High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Selected_neighborhoods!$AD$20:$AD$30</c:f>
              <c:strCache>
                <c:ptCount val="11"/>
                <c:pt idx="0">
                  <c:v>Anacostia</c:v>
                </c:pt>
                <c:pt idx="1">
                  <c:v>Brentwood + Brookland</c:v>
                </c:pt>
                <c:pt idx="2">
                  <c:v>Cleveland Park</c:v>
                </c:pt>
                <c:pt idx="3">
                  <c:v>Columbia Heights + Petworth</c:v>
                </c:pt>
                <c:pt idx="4">
                  <c:v>Dupont Circle</c:v>
                </c:pt>
                <c:pt idx="5">
                  <c:v>Foggy Bottom</c:v>
                </c:pt>
                <c:pt idx="6">
                  <c:v>Kingman Park  (Stadium Armory)</c:v>
                </c:pt>
                <c:pt idx="7">
                  <c:v>H St                  (Union + Streetcar)</c:v>
                </c:pt>
                <c:pt idx="8">
                  <c:v>Shaw + U St</c:v>
                </c:pt>
                <c:pt idx="9">
                  <c:v>SW Waterfront</c:v>
                </c:pt>
                <c:pt idx="10">
                  <c:v>Capitol Hill      (Capitol South + Eastern Market)</c:v>
                </c:pt>
              </c:strCache>
            </c:strRef>
          </c:cat>
          <c:val>
            <c:numRef>
              <c:f>Selected_neighborhoods!$AE$20:$AE$30</c:f>
              <c:numCache>
                <c:formatCode>0.0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22</c:v>
                </c:pt>
                <c:pt idx="3">
                  <c:v>27.75</c:v>
                </c:pt>
                <c:pt idx="4">
                  <c:v>38.75</c:v>
                </c:pt>
                <c:pt idx="5">
                  <c:v>43</c:v>
                </c:pt>
                <c:pt idx="6">
                  <c:v>8</c:v>
                </c:pt>
                <c:pt idx="7">
                  <c:v>27</c:v>
                </c:pt>
                <c:pt idx="8">
                  <c:v>9.25</c:v>
                </c:pt>
                <c:pt idx="9">
                  <c:v>33</c:v>
                </c:pt>
                <c:pt idx="10">
                  <c:v>202.35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9C-3845-9380-2F6CC9A78955}"/>
            </c:ext>
          </c:extLst>
        </c:ser>
        <c:ser>
          <c:idx val="1"/>
          <c:order val="1"/>
          <c:tx>
            <c:strRef>
              <c:f>Selected_neighborhoods!$AF$19</c:f>
              <c:strCache>
                <c:ptCount val="1"/>
                <c:pt idx="0">
                  <c:v>Count-Low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Selected_neighborhoods!$AD$20:$AD$30</c:f>
              <c:strCache>
                <c:ptCount val="11"/>
                <c:pt idx="0">
                  <c:v>Anacostia</c:v>
                </c:pt>
                <c:pt idx="1">
                  <c:v>Brentwood + Brookland</c:v>
                </c:pt>
                <c:pt idx="2">
                  <c:v>Cleveland Park</c:v>
                </c:pt>
                <c:pt idx="3">
                  <c:v>Columbia Heights + Petworth</c:v>
                </c:pt>
                <c:pt idx="4">
                  <c:v>Dupont Circle</c:v>
                </c:pt>
                <c:pt idx="5">
                  <c:v>Foggy Bottom</c:v>
                </c:pt>
                <c:pt idx="6">
                  <c:v>Kingman Park  (Stadium Armory)</c:v>
                </c:pt>
                <c:pt idx="7">
                  <c:v>H St                  (Union + Streetcar)</c:v>
                </c:pt>
                <c:pt idx="8">
                  <c:v>Shaw + U St</c:v>
                </c:pt>
                <c:pt idx="9">
                  <c:v>SW Waterfront</c:v>
                </c:pt>
                <c:pt idx="10">
                  <c:v>Capitol Hill      (Capitol South + Eastern Market)</c:v>
                </c:pt>
              </c:strCache>
            </c:strRef>
          </c:cat>
          <c:val>
            <c:numRef>
              <c:f>Selected_neighborhoods!$AF$20:$AF$30</c:f>
              <c:numCache>
                <c:formatCode>0.0</c:formatCode>
                <c:ptCount val="11"/>
                <c:pt idx="0">
                  <c:v>2</c:v>
                </c:pt>
                <c:pt idx="1">
                  <c:v>2</c:v>
                </c:pt>
                <c:pt idx="3">
                  <c:v>0.5</c:v>
                </c:pt>
                <c:pt idx="6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9C-3845-9380-2F6CC9A78955}"/>
            </c:ext>
          </c:extLst>
        </c:ser>
        <c:ser>
          <c:idx val="2"/>
          <c:order val="2"/>
          <c:tx>
            <c:strRef>
              <c:f>Selected_neighborhoods!$AG$19</c:f>
              <c:strCache>
                <c:ptCount val="1"/>
                <c:pt idx="0">
                  <c:v>Count-Med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Selected_neighborhoods!$AD$20:$AD$30</c:f>
              <c:strCache>
                <c:ptCount val="11"/>
                <c:pt idx="0">
                  <c:v>Anacostia</c:v>
                </c:pt>
                <c:pt idx="1">
                  <c:v>Brentwood + Brookland</c:v>
                </c:pt>
                <c:pt idx="2">
                  <c:v>Cleveland Park</c:v>
                </c:pt>
                <c:pt idx="3">
                  <c:v>Columbia Heights + Petworth</c:v>
                </c:pt>
                <c:pt idx="4">
                  <c:v>Dupont Circle</c:v>
                </c:pt>
                <c:pt idx="5">
                  <c:v>Foggy Bottom</c:v>
                </c:pt>
                <c:pt idx="6">
                  <c:v>Kingman Park  (Stadium Armory)</c:v>
                </c:pt>
                <c:pt idx="7">
                  <c:v>H St                  (Union + Streetcar)</c:v>
                </c:pt>
                <c:pt idx="8">
                  <c:v>Shaw + U St</c:v>
                </c:pt>
                <c:pt idx="9">
                  <c:v>SW Waterfront</c:v>
                </c:pt>
                <c:pt idx="10">
                  <c:v>Capitol Hill      (Capitol South + Eastern Market)</c:v>
                </c:pt>
              </c:strCache>
            </c:strRef>
          </c:cat>
          <c:val>
            <c:numRef>
              <c:f>Selected_neighborhoods!$AG$20:$AG$30</c:f>
              <c:numCache>
                <c:formatCode>0.0</c:formatCode>
                <c:ptCount val="11"/>
                <c:pt idx="0">
                  <c:v>20</c:v>
                </c:pt>
                <c:pt idx="1">
                  <c:v>9</c:v>
                </c:pt>
                <c:pt idx="2">
                  <c:v>6</c:v>
                </c:pt>
                <c:pt idx="3">
                  <c:v>24</c:v>
                </c:pt>
                <c:pt idx="4">
                  <c:v>2.25</c:v>
                </c:pt>
                <c:pt idx="5">
                  <c:v>5</c:v>
                </c:pt>
                <c:pt idx="6">
                  <c:v>34</c:v>
                </c:pt>
                <c:pt idx="7">
                  <c:v>26</c:v>
                </c:pt>
                <c:pt idx="8">
                  <c:v>16.5</c:v>
                </c:pt>
                <c:pt idx="9">
                  <c:v>24</c:v>
                </c:pt>
                <c:pt idx="10">
                  <c:v>65.55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A9C-3845-9380-2F6CC9A789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4296575"/>
        <c:axId val="404298207"/>
      </c:barChart>
      <c:catAx>
        <c:axId val="4042965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298207"/>
        <c:crosses val="autoZero"/>
        <c:auto val="1"/>
        <c:lblAlgn val="ctr"/>
        <c:lblOffset val="100"/>
        <c:noMultiLvlLbl val="0"/>
      </c:catAx>
      <c:valAx>
        <c:axId val="404298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42965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B706-9644-EC49-B4A0-E77F29A5F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Best Dc Neighborhoods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1165B-41D0-F944-8EFE-1AA97E186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According to Airbnb</a:t>
            </a:r>
          </a:p>
        </p:txBody>
      </p:sp>
    </p:spTree>
    <p:extLst>
      <p:ext uri="{BB962C8B-B14F-4D97-AF65-F5344CB8AC3E}">
        <p14:creationId xmlns:p14="http://schemas.microsoft.com/office/powerpoint/2010/main" val="3895488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BD0412-E507-3040-AD06-49282CF4C506}"/>
              </a:ext>
            </a:extLst>
          </p:cNvPr>
          <p:cNvSpPr txBox="1"/>
          <p:nvPr/>
        </p:nvSpPr>
        <p:spPr>
          <a:xfrm>
            <a:off x="2014151" y="1618735"/>
            <a:ext cx="5783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Confirming The Findings…</a:t>
            </a:r>
          </a:p>
        </p:txBody>
      </p:sp>
    </p:spTree>
    <p:extLst>
      <p:ext uri="{BB962C8B-B14F-4D97-AF65-F5344CB8AC3E}">
        <p14:creationId xmlns:p14="http://schemas.microsoft.com/office/powerpoint/2010/main" val="307837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D4CE8FE-8F94-AC48-9F6C-836629779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356730"/>
              </p:ext>
            </p:extLst>
          </p:nvPr>
        </p:nvGraphicFramePr>
        <p:xfrm>
          <a:off x="259492" y="247135"/>
          <a:ext cx="11504139" cy="56223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322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3D95A9E-223B-CB47-B339-BCF7FFA0D6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867853"/>
              </p:ext>
            </p:extLst>
          </p:nvPr>
        </p:nvGraphicFramePr>
        <p:xfrm>
          <a:off x="234778" y="197708"/>
          <a:ext cx="11957222" cy="5782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39598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543ECE4-DF7A-3643-B3EC-C7F35AF220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1358411"/>
              </p:ext>
            </p:extLst>
          </p:nvPr>
        </p:nvGraphicFramePr>
        <p:xfrm>
          <a:off x="268357" y="198783"/>
          <a:ext cx="11779481" cy="5843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184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A4A9E15-5244-594D-8CDD-FEF5D74C77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859774"/>
              </p:ext>
            </p:extLst>
          </p:nvPr>
        </p:nvGraphicFramePr>
        <p:xfrm>
          <a:off x="271849" y="210064"/>
          <a:ext cx="12023124" cy="59312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8240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E27343-ADC0-AA4C-B81F-53A72E1F4040}"/>
              </a:ext>
            </a:extLst>
          </p:cNvPr>
          <p:cNvSpPr txBox="1"/>
          <p:nvPr/>
        </p:nvSpPr>
        <p:spPr>
          <a:xfrm>
            <a:off x="1371600" y="1853513"/>
            <a:ext cx="10095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CONCLUSION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r>
              <a:rPr lang="en-US" sz="2000" dirty="0"/>
              <a:t>The Capitol Hill or Foggy Bottom neighborhoods get the best location ratings</a:t>
            </a:r>
          </a:p>
        </p:txBody>
      </p:sp>
    </p:spTree>
    <p:extLst>
      <p:ext uri="{BB962C8B-B14F-4D97-AF65-F5344CB8AC3E}">
        <p14:creationId xmlns:p14="http://schemas.microsoft.com/office/powerpoint/2010/main" val="188330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124F6-8392-E848-8D0C-F814B0EE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Sub-prompt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5F7E4-C925-B54C-997A-9C28F8672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neighborhoods receive the most positive reviews?</a:t>
            </a:r>
          </a:p>
        </p:txBody>
      </p:sp>
    </p:spTree>
    <p:extLst>
      <p:ext uri="{BB962C8B-B14F-4D97-AF65-F5344CB8AC3E}">
        <p14:creationId xmlns:p14="http://schemas.microsoft.com/office/powerpoint/2010/main" val="1582802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F8A7-7396-3446-AA36-4440E3A5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What is a positive review?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18250-85C4-6144-BCA3-1A9F09EA3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8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E2341A-B0CB-9648-B586-F69440FA76AB}"/>
              </a:ext>
            </a:extLst>
          </p:cNvPr>
          <p:cNvSpPr txBox="1"/>
          <p:nvPr/>
        </p:nvSpPr>
        <p:spPr>
          <a:xfrm>
            <a:off x="556591" y="308113"/>
            <a:ext cx="111914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 err="1"/>
              <a:t>AirBnB</a:t>
            </a:r>
            <a:r>
              <a:rPr lang="en-US" sz="2800" dirty="0"/>
              <a:t> neighborhoods had an average location rating of </a:t>
            </a:r>
            <a:r>
              <a:rPr lang="en-US" sz="2800" b="1" dirty="0"/>
              <a:t>9.4</a:t>
            </a:r>
          </a:p>
          <a:p>
            <a:endParaRPr lang="en-US" sz="2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/>
              <a:t>Any location rating below 9.4 was considered medium, while a score below 6.7 was considered low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/>
              <a:t>The average rating for all categories was </a:t>
            </a:r>
            <a:r>
              <a:rPr lang="en-US" sz="2800" b="1" dirty="0"/>
              <a:t>9.5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8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800" dirty="0"/>
              <a:t>Any average rating below 9.5 was considered medium, while a score below 6.2 was considered low</a:t>
            </a:r>
          </a:p>
        </p:txBody>
      </p:sp>
    </p:spTree>
    <p:extLst>
      <p:ext uri="{BB962C8B-B14F-4D97-AF65-F5344CB8AC3E}">
        <p14:creationId xmlns:p14="http://schemas.microsoft.com/office/powerpoint/2010/main" val="196742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F8A7-7396-3446-AA36-4440E3A5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 Deciding where to focus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18250-85C4-6144-BCA3-1A9F09EA3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7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47CEFA-868E-584B-B7D8-BF9AF7B3F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5" y="316268"/>
            <a:ext cx="10490200" cy="3213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3E42F2-57D1-904C-A6B8-4674F4995AED}"/>
              </a:ext>
            </a:extLst>
          </p:cNvPr>
          <p:cNvSpPr txBox="1"/>
          <p:nvPr/>
        </p:nvSpPr>
        <p:spPr>
          <a:xfrm>
            <a:off x="725556" y="4015408"/>
            <a:ext cx="834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Neighborhood groups that had higher location ratings than the overall average rating </a:t>
            </a:r>
          </a:p>
        </p:txBody>
      </p:sp>
    </p:spTree>
    <p:extLst>
      <p:ext uri="{BB962C8B-B14F-4D97-AF65-F5344CB8AC3E}">
        <p14:creationId xmlns:p14="http://schemas.microsoft.com/office/powerpoint/2010/main" val="78087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0F8A7-7396-3446-AA36-4440E3A5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 Getting More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18250-85C4-6144-BCA3-1A9F09EA3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4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A183E0-0C2F-3A49-B6B7-6E9B897D132D}"/>
              </a:ext>
            </a:extLst>
          </p:cNvPr>
          <p:cNvSpPr txBox="1"/>
          <p:nvPr/>
        </p:nvSpPr>
        <p:spPr>
          <a:xfrm>
            <a:off x="536713" y="357809"/>
            <a:ext cx="10774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Criteria for Neighborhood selection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Neighborhood needed to have more than two listings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/>
          </a:p>
          <a:p>
            <a:pPr marL="285750" indent="-285750">
              <a:buFont typeface="Wingdings" pitchFamily="2" charset="2"/>
              <a:buChar char="ü"/>
            </a:pPr>
            <a:r>
              <a:rPr lang="en-US" dirty="0"/>
              <a:t>The average Location Rating needed to be higher than the average overall rating by 0.5 or above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8423D7-D0BD-2D49-A302-9EF666BA6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379" y="2599635"/>
            <a:ext cx="6680200" cy="223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4CB96D-A0DB-6243-8636-3FFA7FDE2192}"/>
              </a:ext>
            </a:extLst>
          </p:cNvPr>
          <p:cNvSpPr txBox="1"/>
          <p:nvPr/>
        </p:nvSpPr>
        <p:spPr>
          <a:xfrm>
            <a:off x="6440557" y="4929809"/>
            <a:ext cx="163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9 winners</a:t>
            </a:r>
          </a:p>
        </p:txBody>
      </p:sp>
    </p:spTree>
    <p:extLst>
      <p:ext uri="{BB962C8B-B14F-4D97-AF65-F5344CB8AC3E}">
        <p14:creationId xmlns:p14="http://schemas.microsoft.com/office/powerpoint/2010/main" val="176120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27E55E0-2FE3-F746-977A-904B43B6CE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744660"/>
              </p:ext>
            </p:extLst>
          </p:nvPr>
        </p:nvGraphicFramePr>
        <p:xfrm>
          <a:off x="457201" y="168965"/>
          <a:ext cx="10505661" cy="5357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751688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171</TotalTime>
  <Words>193</Words>
  <Application>Microsoft Macintosh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Gill Sans MT</vt:lpstr>
      <vt:lpstr>Wingdings</vt:lpstr>
      <vt:lpstr>Gallery</vt:lpstr>
      <vt:lpstr>The Best Dc Neighborhoods </vt:lpstr>
      <vt:lpstr>Sub-prompt 4</vt:lpstr>
      <vt:lpstr>Step 1: What is a positive review?</vt:lpstr>
      <vt:lpstr>PowerPoint Presentation</vt:lpstr>
      <vt:lpstr>Step 2:  Deciding where to focus</vt:lpstr>
      <vt:lpstr>PowerPoint Presentation</vt:lpstr>
      <vt:lpstr>Step 3:  Getting More details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Best Dc Neighborhoods </dc:title>
  <dc:creator>Megan Franco</dc:creator>
  <cp:lastModifiedBy>Megan Franco</cp:lastModifiedBy>
  <cp:revision>9</cp:revision>
  <dcterms:created xsi:type="dcterms:W3CDTF">2020-03-19T19:33:50Z</dcterms:created>
  <dcterms:modified xsi:type="dcterms:W3CDTF">2020-03-19T22:24:56Z</dcterms:modified>
</cp:coreProperties>
</file>