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6"/>
    <p:restoredTop sz="94653"/>
  </p:normalViewPr>
  <p:slideViewPr>
    <p:cSldViewPr snapToGrid="0" snapToObjects="1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ganfranco/Development/GeneralAssembly/SQL/project/sales_Draf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ganfranco/Development/GeneralAssembly/SQL/project/sales_Draft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meganfranco/Development/GeneralAssembly/SQL/project/sales_Draft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/>
              <a:t>Top Category Breakdown by Percent</a:t>
            </a:r>
          </a:p>
        </c:rich>
      </c:tx>
      <c:layout>
        <c:manualLayout>
          <c:xMode val="edge"/>
          <c:yMode val="edge"/>
          <c:x val="0.19815670863158"/>
          <c:y val="1.77839413400608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B4A-6D46-80AC-73DFC64E43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B4A-6D46-80AC-73DFC64E43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B4A-6D46-80AC-73DFC64E432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B4A-6D46-80AC-73DFC64E432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B4A-6D46-80AC-73DFC64E4322}"/>
              </c:ext>
            </c:extLst>
          </c:dPt>
          <c:dLbls>
            <c:dLbl>
              <c:idx val="0"/>
              <c:layout>
                <c:manualLayout>
                  <c:x val="-0.15869057629779124"/>
                  <c:y val="1.4186934420052699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 </a:t>
                    </a:r>
                    <a:fld id="{24244C54-A892-644E-BF40-0AC5A3260410}" type="CATEGORYNAME">
                      <a:rPr lang="en-US"/>
                      <a:pPr/>
                      <a:t>[CATEGORY NAME]</a:t>
                    </a:fld>
                    <a:r>
                      <a:rPr lang="en-US"/>
                      <a:t>
</a:t>
                    </a:r>
                    <a:fld id="{DA5E08B9-3CD8-AC47-8C5C-F39B7ACE2AB1}" type="PERCENTAGE">
                      <a:rPr lang="en-US"/>
                      <a:pPr/>
                      <a:t>[PERCENTAGE]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2B4A-6D46-80AC-73DFC64E4322}"/>
                </c:ext>
              </c:extLst>
            </c:dLbl>
            <c:dLbl>
              <c:idx val="1"/>
              <c:layout>
                <c:manualLayout>
                  <c:x val="0.12092793474604777"/>
                  <c:y val="-0.2187135029339108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B4A-6D46-80AC-73DFC64E4322}"/>
                </c:ext>
              </c:extLst>
            </c:dLbl>
            <c:dLbl>
              <c:idx val="2"/>
              <c:layout>
                <c:manualLayout>
                  <c:x val="0.140117586052248"/>
                  <c:y val="0.10150881330605384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B4A-6D46-80AC-73DFC64E4322}"/>
                </c:ext>
              </c:extLst>
            </c:dLbl>
            <c:dLbl>
              <c:idx val="3"/>
              <c:layout>
                <c:manualLayout>
                  <c:x val="6.6003756026460372E-2"/>
                  <c:y val="0.15523480931187156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B4A-6D46-80AC-73DFC64E43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('5_Best_Overall'!$A$2:$A$5,'5_Best_Overall'!$A$7)</c:f>
              <c:strCache>
                <c:ptCount val="4"/>
                <c:pt idx="0">
                  <c:v>VODKA</c:v>
                </c:pt>
                <c:pt idx="1">
                  <c:v>WHISKEY</c:v>
                </c:pt>
                <c:pt idx="2">
                  <c:v>TEQUILA</c:v>
                </c:pt>
                <c:pt idx="3">
                  <c:v>RUM </c:v>
                </c:pt>
              </c:strCache>
            </c:strRef>
          </c:cat>
          <c:val>
            <c:numRef>
              <c:f>('5_Best_Overall'!$B$2:$B$5,'5_Best_Overall'!$B$7)</c:f>
              <c:numCache>
                <c:formatCode>"$"#,##0.00_);[Red]\("$"#,##0.00\)</c:formatCode>
                <c:ptCount val="5"/>
                <c:pt idx="0">
                  <c:v>38532326428.790001</c:v>
                </c:pt>
                <c:pt idx="1">
                  <c:v>22314298427.049999</c:v>
                </c:pt>
                <c:pt idx="2">
                  <c:v>12075952692.959999</c:v>
                </c:pt>
                <c:pt idx="3">
                  <c:v>8607499929.2000008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B4A-6D46-80AC-73DFC64E432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1" dirty="0"/>
              <a:t>WHISKEY CATEGORY SALES</a:t>
            </a:r>
            <a:r>
              <a:rPr lang="en-US" sz="2800" b="1" baseline="0" dirty="0"/>
              <a:t> BY PRECENT</a:t>
            </a:r>
            <a:endParaRPr lang="en-US" sz="2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BC-374D-A857-112B599B72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BC-374D-A857-112B599B72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3BC-374D-A857-112B599B72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3BC-374D-A857-112B599B72DA}"/>
              </c:ext>
            </c:extLst>
          </c:dPt>
          <c:dLbls>
            <c:dLbl>
              <c:idx val="0"/>
              <c:layout>
                <c:manualLayout>
                  <c:x val="-0.1304710248898428"/>
                  <c:y val="5.1472516250120753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3BC-374D-A857-112B599B72DA}"/>
                </c:ext>
              </c:extLst>
            </c:dLbl>
            <c:dLbl>
              <c:idx val="1"/>
              <c:layout>
                <c:manualLayout>
                  <c:x val="8.3357419461002905E-2"/>
                  <c:y val="-0.15833900550030627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BC-374D-A857-112B599B72DA}"/>
                </c:ext>
              </c:extLst>
            </c:dLbl>
            <c:dLbl>
              <c:idx val="2"/>
              <c:layout>
                <c:manualLayout>
                  <c:x val="-2.4338019569220888E-2"/>
                  <c:y val="-7.502012576880437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3BC-374D-A857-112B599B72DA}"/>
                </c:ext>
              </c:extLst>
            </c:dLbl>
            <c:dLbl>
              <c:idx val="3"/>
              <c:layout>
                <c:manualLayout>
                  <c:x val="9.6382938115711317E-2"/>
                  <c:y val="0.1170788424117801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3BC-374D-A857-112B599B72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Whiskey!$D$30:$D$33</c:f>
              <c:strCache>
                <c:ptCount val="4"/>
                <c:pt idx="0">
                  <c:v>CANADIAN WHISKIES</c:v>
                </c:pt>
                <c:pt idx="1">
                  <c:v>STRAIGHT BOURBON WHISKIES</c:v>
                </c:pt>
                <c:pt idx="2">
                  <c:v>SCOTCH WHISKIES</c:v>
                </c:pt>
                <c:pt idx="3">
                  <c:v>OTHER WHISKIES</c:v>
                </c:pt>
              </c:strCache>
            </c:strRef>
          </c:cat>
          <c:val>
            <c:numRef>
              <c:f>Whiskey!$E$30:$E$33</c:f>
              <c:numCache>
                <c:formatCode>#,##0_);\(#,##0\)</c:formatCode>
                <c:ptCount val="4"/>
                <c:pt idx="0">
                  <c:v>12541849158.51</c:v>
                </c:pt>
                <c:pt idx="1">
                  <c:v>8327943115.6199999</c:v>
                </c:pt>
                <c:pt idx="2">
                  <c:v>3289091359.5</c:v>
                </c:pt>
                <c:pt idx="3">
                  <c:v>7168156074.6999989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BC-374D-A857-112B599B72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Whiskey!$A$30:$A$39</cx:f>
        <cx:lvl ptCount="10">
          <cx:pt idx="0">CANADIAN WHISKIES</cx:pt>
          <cx:pt idx="1">STRAIGHT BOURBON WHISKIES</cx:pt>
          <cx:pt idx="2">SCOTCH WHISKIES</cx:pt>
          <cx:pt idx="3">BLENDED WHISKIES</cx:pt>
          <cx:pt idx="4">SINGLE MALT SCOTCH</cx:pt>
          <cx:pt idx="5">WHISKEY LIQUEUR</cx:pt>
          <cx:pt idx="6">TENNESSEE WHISKIES</cx:pt>
          <cx:pt idx="7">IRISH WHISKIES</cx:pt>
          <cx:pt idx="8">STRAIGHT RYE WHISKIES</cx:pt>
          <cx:pt idx="9">SINGLE BARREL BOURBON WHISKIES</cx:pt>
        </cx:lvl>
      </cx:strDim>
      <cx:numDim type="size">
        <cx:f>Whiskey!$B$30:$B$39</cx:f>
        <cx:lvl ptCount="10" formatCode="_(&quot;$&quot;* #,##0.00_);_(&quot;$&quot;* \(#,##0.00\);_(&quot;$&quot;* &quot;-&quot;??_);_(@_)">
          <cx:pt idx="0">12541849158.51</cx:pt>
          <cx:pt idx="1">8327943115.6199999</cx:pt>
          <cx:pt idx="2">3289091359.5</cx:pt>
          <cx:pt idx="3">1757438580.3</cx:pt>
          <cx:pt idx="4">1746529610.1900001</cx:pt>
          <cx:pt idx="5">1663171322.1199999</cx:pt>
          <cx:pt idx="6">1076526191.3499999</cx:pt>
          <cx:pt idx="7">707288680.84000003</cx:pt>
          <cx:pt idx="8">206519322.90000001</cx:pt>
          <cx:pt idx="9">10682367</cx:pt>
        </cx:lvl>
      </cx:numDim>
    </cx:data>
  </cx:chartData>
  <cx:chart>
    <cx:title pos="t" align="ctr" overlay="0">
      <cx:tx>
        <cx:txData>
          <cx:v>Whiskey Categories By Sales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2800" b="1" i="0" u="none" strike="noStrike" baseline="0" dirty="0">
              <a:solidFill>
                <a:sysClr val="windowText" lastClr="000000">
                  <a:lumMod val="75000"/>
                  <a:lumOff val="25000"/>
                </a:sysClr>
              </a:solidFill>
              <a:latin typeface="Calibri" panose="020F0502020204030204"/>
            </a:rPr>
            <a:t>Whiskey Categories By Sales</a:t>
          </a:r>
        </a:p>
      </cx:txPr>
    </cx:title>
    <cx:plotArea>
      <cx:plotAreaRegion>
        <cx:series layoutId="treemap" uniqueId="{630F0C11-AE9A-524B-804B-6A785EB4E3AD}">
          <cx:dataPt idx="0"/>
          <cx:dataPt idx="1"/>
          <cx:dataPt idx="5"/>
          <cx:dataLabels pos="ctr">
            <cx:spPr>
              <a:ln>
                <a:solidFill>
                  <a:schemeClr val="accent1"/>
                </a:solidFill>
              </a:ln>
            </cx:spPr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400" b="1">
                    <a:solidFill>
                      <a:schemeClr val="tx1">
                        <a:lumMod val="75000"/>
                        <a:lumOff val="25000"/>
                      </a:schemeClr>
                    </a:solidFill>
                  </a:defRPr>
                </a:pPr>
                <a:endParaRPr lang="en-US" sz="1400" b="1" i="0" u="none" strike="noStrike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" panose="020B0602020104020603"/>
                </a:endParaRPr>
              </a:p>
            </cx:txPr>
            <cx:visibility seriesName="0" categoryName="1" value="1"/>
          </cx:dataLabels>
          <cx:dataId val="0"/>
          <cx:layoutPr>
            <cx:parentLabelLayout val="overlapping"/>
          </cx:layoutPr>
        </cx:series>
      </cx:plotAreaRegion>
    </cx:plotArea>
    <cx:legend pos="r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1">
  <cs:axisTitle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/>
  </cs:chartArea>
  <cs:dataLabel>
    <cs:lnRef idx="0"/>
    <cs:fillRef idx="0"/>
    <cs:effectRef idx="0"/>
    <cs:fontRef idx="minor">
      <a:schemeClr val="lt1"/>
    </cs:fontRef>
    <cs:defRPr sz="9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75000"/>
            <a:lumOff val="2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  <a:lumOff val="10000"/>
              </a:schemeClr>
            </a:gs>
            <a:gs pos="0">
              <a:schemeClr val="lt1">
                <a:lumMod val="75000"/>
                <a:alpha val="36000"/>
                <a:lumOff val="10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chemeClr val="bg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/>
  </cs:title>
  <cs:trendline>
    <cs:lnRef idx="0"/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defRPr sz="9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3E6AF-B891-0448-82C1-0747C8846A8D}" type="datetimeFigureOut">
              <a:rPr lang="en-US" smtClean="0"/>
              <a:t>4/16/20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DE96C-CC19-5B42-BBDF-49FCF91C6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DE96C-CC19-5B42-BBDF-49FCF91C66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3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ec.world/en/visualize/tree_map/hs92/export/can/all/show/2017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hyperlink" Target="https://oec.world/en/visualize/tree_map/hs92/export/can/all/show/2017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ec.world/en/profile/country/gbr/#Exports" TargetMode="External"/><Relationship Id="rId4" Type="http://schemas.openxmlformats.org/officeDocument/2006/relationships/hyperlink" Target="https://oec.world/en/profile/country/irl/#Export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E559B7-FFF0-4CD8-9260-633468131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9DC82-ECFD-5C42-BA1A-52F9BA1A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750" y="957486"/>
            <a:ext cx="4824089" cy="493513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0BC9E0-1901-4FD9-90B5-82D9EE513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DD1884-C107-D347-A2BA-D8A4889E4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957486"/>
            <a:ext cx="4175471" cy="3131913"/>
          </a:xfrm>
        </p:spPr>
        <p:txBody>
          <a:bodyPr>
            <a:normAutofit/>
          </a:bodyPr>
          <a:lstStyle/>
          <a:p>
            <a:r>
              <a:rPr lang="en-US" dirty="0"/>
              <a:t>Whiskey sales in </a:t>
            </a:r>
            <a:r>
              <a:rPr lang="en-US" dirty="0" err="1"/>
              <a:t>iowa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0F0CF-47A3-6744-A936-D2A33593A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165600"/>
            <a:ext cx="4192557" cy="1727016"/>
          </a:xfrm>
        </p:spPr>
        <p:txBody>
          <a:bodyPr>
            <a:normAutofit/>
          </a:bodyPr>
          <a:lstStyle/>
          <a:p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681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2450-7E2D-254D-9C6A-CF28D979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C8BD-E97C-984A-AC67-DA401B6EC0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spend majority of budget on counties with smaller populations – advertise Irish and Scotch whiskey products under $16 and focus on the authenticity of whiskies made in the British isles.</a:t>
            </a:r>
          </a:p>
          <a:p>
            <a:pPr marL="0" indent="0">
              <a:buNone/>
            </a:pPr>
            <a:r>
              <a:rPr lang="en-US" dirty="0"/>
              <a:t>2. A smaller campaign advertising the average-priced bottles of “Authentic whiskey” for special occasions.</a:t>
            </a:r>
          </a:p>
          <a:p>
            <a:pPr marL="0" indent="0">
              <a:buNone/>
            </a:pPr>
            <a:r>
              <a:rPr lang="en-US" dirty="0"/>
              <a:t>3. Possible coordination with companies such as 23-and-me and </a:t>
            </a:r>
            <a:r>
              <a:rPr lang="en-US" dirty="0" err="1"/>
              <a:t>ancestry.com</a:t>
            </a:r>
            <a:r>
              <a:rPr lang="en-US" dirty="0"/>
              <a:t> who can advertise scotch and </a:t>
            </a:r>
            <a:r>
              <a:rPr lang="en-US" dirty="0" err="1"/>
              <a:t>irish</a:t>
            </a:r>
            <a:r>
              <a:rPr lang="en-US" dirty="0"/>
              <a:t> heritage of whiskey making.</a:t>
            </a:r>
          </a:p>
        </p:txBody>
      </p:sp>
    </p:spTree>
    <p:extLst>
      <p:ext uri="{BB962C8B-B14F-4D97-AF65-F5344CB8AC3E}">
        <p14:creationId xmlns:p14="http://schemas.microsoft.com/office/powerpoint/2010/main" val="338098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04F2-EE25-6245-BD0B-C48CD47C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Iowans drinking?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7CFC-5CE5-FD4F-B55B-841925F1F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779374"/>
            <a:ext cx="10364451" cy="401182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The Top Categories in total sales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309641-9EF9-B145-89A2-EDD2EE902527}"/>
              </a:ext>
            </a:extLst>
          </p:cNvPr>
          <p:cNvSpPr txBox="1"/>
          <p:nvPr/>
        </p:nvSpPr>
        <p:spPr>
          <a:xfrm>
            <a:off x="3547644" y="5791200"/>
            <a:ext cx="509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Categories with total sales 2.5 billion greater than the median total sales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1B7AA6-E043-FA4F-A70F-2E3CDC50C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524" y="2133600"/>
            <a:ext cx="69977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8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75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8B0F-3AE9-3A48-9410-7F8609232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9A5CA-9F8D-3A47-95B7-FAD71A70B8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632A2A-61D0-4D41-A98C-C42756FAD2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937265"/>
              </p:ext>
            </p:extLst>
          </p:nvPr>
        </p:nvGraphicFramePr>
        <p:xfrm>
          <a:off x="1597572" y="618517"/>
          <a:ext cx="9007366" cy="5382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81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958E-9F69-C640-8858-92B3F56F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80A7743-9CFF-5E4C-95EA-FB2B6E393210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006077180"/>
                  </p:ext>
                </p:extLst>
              </p:nvPr>
            </p:nvGraphicFramePr>
            <p:xfrm>
              <a:off x="480060" y="618517"/>
              <a:ext cx="10797540" cy="551939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980A7743-9CFF-5E4C-95EA-FB2B6E3932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060" y="618517"/>
                <a:ext cx="10797540" cy="551939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249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93274B0C-1CB3-4AA4-A183-20B7FE5DB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640319-3BB6-49BF-BAF4-D63FEC73E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C857E5-A6A3-D843-BB23-F94ED738EF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4"/>
          <a:srcRect t="3325" r="2" b="26578"/>
          <a:stretch/>
        </p:blipFill>
        <p:spPr>
          <a:xfrm>
            <a:off x="-3" y="-109332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E489A-F20C-3A47-8B18-9E071DD33CD7}"/>
              </a:ext>
            </a:extLst>
          </p:cNvPr>
          <p:cNvSpPr txBox="1"/>
          <p:nvPr/>
        </p:nvSpPr>
        <p:spPr>
          <a:xfrm>
            <a:off x="2599216" y="4767022"/>
            <a:ext cx="8234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mic Sans MS" panose="030F0902030302020204" pitchFamily="66" charset="0"/>
              </a:rPr>
              <a:t>CANADIAN WHISKEY?!?</a:t>
            </a:r>
          </a:p>
        </p:txBody>
      </p:sp>
    </p:spTree>
    <p:extLst>
      <p:ext uri="{BB962C8B-B14F-4D97-AF65-F5344CB8AC3E}">
        <p14:creationId xmlns:p14="http://schemas.microsoft.com/office/powerpoint/2010/main" val="200514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EDE6-FB58-E349-80C1-4316FDD3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61317"/>
            <a:ext cx="10364451" cy="1596177"/>
          </a:xfrm>
        </p:spPr>
        <p:txBody>
          <a:bodyPr/>
          <a:lstStyle/>
          <a:p>
            <a:r>
              <a:rPr lang="en-US" dirty="0"/>
              <a:t>Top Canadian Exports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814D2-3E49-4844-9C94-192571D548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5495" y="1412936"/>
            <a:ext cx="10363826" cy="50077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Mineral Products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Transportation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Machines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Chemical Products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Vegetable Products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Plastics and Rubbers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Paper Goods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Food stuffs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Precious metals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8F2AA-ACC0-7645-B3B8-90B22F961711}"/>
              </a:ext>
            </a:extLst>
          </p:cNvPr>
          <p:cNvSpPr txBox="1"/>
          <p:nvPr/>
        </p:nvSpPr>
        <p:spPr>
          <a:xfrm>
            <a:off x="394251" y="6558183"/>
            <a:ext cx="6950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https://oec.world/en/visualize/tree_map/hs92/export/can/all/show/2017/</a:t>
            </a:r>
            <a:endParaRPr 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682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9140-4721-6343-8CEC-2D953785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80" y="-218511"/>
            <a:ext cx="10178474" cy="1430041"/>
          </a:xfrm>
        </p:spPr>
        <p:txBody>
          <a:bodyPr/>
          <a:lstStyle/>
          <a:p>
            <a:r>
              <a:rPr lang="en-US" dirty="0"/>
              <a:t>Canadian whiskey?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0E2FD-C15D-0E43-9E4D-50013F8E86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920279"/>
            <a:ext cx="10363826" cy="3424107"/>
          </a:xfrm>
        </p:spPr>
        <p:txBody>
          <a:bodyPr/>
          <a:lstStyle/>
          <a:p>
            <a:r>
              <a:rPr lang="en-US" sz="2400" dirty="0"/>
              <a:t>hard liquor is only </a:t>
            </a:r>
            <a:r>
              <a:rPr lang="en-US" sz="2400" b="1" dirty="0"/>
              <a:t>.12% (or $454 Million)</a:t>
            </a:r>
            <a:r>
              <a:rPr lang="en-US" sz="2400" dirty="0"/>
              <a:t> of Canadian exports*</a:t>
            </a:r>
          </a:p>
          <a:p>
            <a:r>
              <a:rPr lang="en-US" sz="2400" dirty="0"/>
              <a:t>In </a:t>
            </a:r>
            <a:r>
              <a:rPr lang="en-US" sz="2400" dirty="0" err="1"/>
              <a:t>iowa</a:t>
            </a:r>
            <a:r>
              <a:rPr lang="en-US" sz="2400" dirty="0"/>
              <a:t>, Canadian Whiskey Makes up </a:t>
            </a:r>
            <a:r>
              <a:rPr lang="en-US" sz="2400" b="1" dirty="0"/>
              <a:t>15% of all Whiskey products </a:t>
            </a:r>
            <a:r>
              <a:rPr lang="en-US" sz="2400" dirty="0"/>
              <a:t>but IS </a:t>
            </a:r>
            <a:r>
              <a:rPr lang="en-US" sz="2400" b="1" dirty="0"/>
              <a:t>40% of all Whiskey</a:t>
            </a:r>
            <a:r>
              <a:rPr lang="en-US" sz="2400" dirty="0"/>
              <a:t> sales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08FDD-C267-A843-B654-B8A4B780ED5A}"/>
              </a:ext>
            </a:extLst>
          </p:cNvPr>
          <p:cNvSpPr txBox="1"/>
          <p:nvPr/>
        </p:nvSpPr>
        <p:spPr>
          <a:xfrm>
            <a:off x="238539" y="6298806"/>
            <a:ext cx="670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* https://oec.world/en/visualize/tree_map/hs92/export/can/all/show/2017/</a:t>
            </a:r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2CB133-FFA0-764F-AB35-BE509CBD0C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931845"/>
              </p:ext>
            </p:extLst>
          </p:nvPr>
        </p:nvGraphicFramePr>
        <p:xfrm>
          <a:off x="914087" y="2350320"/>
          <a:ext cx="10363826" cy="4347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5482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3F012C5-2940-4F3E-BB5E-B8B2C9E82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37C977-E7E3-44AC-AEC8-2E276419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13876" cy="6858000"/>
          </a:xfrm>
          <a:prstGeom prst="rect">
            <a:avLst/>
          </a:prstGeom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0DF37D-86A3-45DB-B1C1-580462D4B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037" b="73004"/>
          <a:stretch/>
        </p:blipFill>
        <p:spPr>
          <a:xfrm>
            <a:off x="1" y="-2"/>
            <a:ext cx="3321978" cy="2196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28030-40AA-BE4B-A7DD-A4A7BDFB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96" y="960814"/>
            <a:ext cx="2732249" cy="4912936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What about scotch and Irish whiskey?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9676-131D-EF43-8B2B-AD35311E7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52040" y="211379"/>
            <a:ext cx="6247722" cy="28886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*Ireland exported </a:t>
            </a:r>
            <a:r>
              <a:rPr lang="en-US" sz="1800" b="1" dirty="0"/>
              <a:t>$1.33 billion </a:t>
            </a:r>
            <a:r>
              <a:rPr lang="en-US" sz="1800" dirty="0"/>
              <a:t>in hard-Liquor sales in 2017, While the UK exported $</a:t>
            </a:r>
            <a:r>
              <a:rPr lang="en-US" sz="1800" b="1" dirty="0"/>
              <a:t>7.87 billion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Irish and scotch whiskies make up 45% of available whiskey products in </a:t>
            </a:r>
            <a:r>
              <a:rPr lang="en-US" sz="1800" dirty="0" err="1"/>
              <a:t>iowa</a:t>
            </a:r>
            <a:r>
              <a:rPr lang="en-US" sz="1800" dirty="0"/>
              <a:t>, but only about 18% of total sales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E2AB6A-DA74-1644-8347-92C932D80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94" y="2419865"/>
            <a:ext cx="5208771" cy="4103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7FD820-2728-F648-B34B-85A3334FB275}"/>
              </a:ext>
            </a:extLst>
          </p:cNvPr>
          <p:cNvSpPr txBox="1"/>
          <p:nvPr/>
        </p:nvSpPr>
        <p:spPr>
          <a:xfrm>
            <a:off x="4114800" y="6461955"/>
            <a:ext cx="502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https://oec.world/en/profile/country/irl/#Exports</a:t>
            </a:r>
            <a:endParaRPr lang="en-US" sz="11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https://oec.world/en/profile/country/gbr/#Exports</a:t>
            </a:r>
            <a:endParaRPr lang="en-US" sz="11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10C9F-6D9F-404B-B61F-AE0693B3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drinking Canadian whiskey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56FB0-449E-0841-AF29-DE66DEFBE4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/>
              <a:t>Canadian whiskey is the drink of choice in counties with </a:t>
            </a:r>
            <a:r>
              <a:rPr lang="en-US" sz="2400" b="1" dirty="0"/>
              <a:t>populations under 20,900</a:t>
            </a:r>
          </a:p>
          <a:p>
            <a:r>
              <a:rPr lang="en-US" sz="2400" dirty="0"/>
              <a:t>The average bottle price of Canadian Whiskey is </a:t>
            </a:r>
            <a:r>
              <a:rPr lang="en-US" sz="2400" b="1" dirty="0"/>
              <a:t>$13.69 </a:t>
            </a:r>
            <a:r>
              <a:rPr lang="en-US" sz="2400" dirty="0"/>
              <a:t>– whereas The average bottle price Whiskey over all is </a:t>
            </a:r>
            <a:r>
              <a:rPr lang="en-US" sz="2400" b="1" dirty="0"/>
              <a:t>$16.10</a:t>
            </a:r>
          </a:p>
          <a:p>
            <a:r>
              <a:rPr lang="en-US" sz="2400" dirty="0"/>
              <a:t> the average Bottle price of </a:t>
            </a:r>
            <a:r>
              <a:rPr lang="en-US" sz="2400" dirty="0" err="1"/>
              <a:t>irish</a:t>
            </a:r>
            <a:r>
              <a:rPr lang="en-US" sz="2400" dirty="0"/>
              <a:t> and scotch whiskey is </a:t>
            </a:r>
            <a:r>
              <a:rPr lang="en-US" sz="2400" b="1" dirty="0"/>
              <a:t>$28.69 – </a:t>
            </a:r>
            <a:r>
              <a:rPr lang="en-US" sz="2400" b="1" i="1" dirty="0"/>
              <a:t>double the average price of Canadian whiskey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8943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392</Words>
  <Application>Microsoft Macintosh PowerPoint</Application>
  <PresentationFormat>Widescreen</PresentationFormat>
  <Paragraphs>48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Comic Sans MS</vt:lpstr>
      <vt:lpstr>Tw Cen MT</vt:lpstr>
      <vt:lpstr>Droplet</vt:lpstr>
      <vt:lpstr>Whiskey sales in iowa</vt:lpstr>
      <vt:lpstr>What Are Iowans drinking?</vt:lpstr>
      <vt:lpstr> </vt:lpstr>
      <vt:lpstr>PowerPoint Presentation</vt:lpstr>
      <vt:lpstr>PowerPoint Presentation</vt:lpstr>
      <vt:lpstr>Top Canadian Exports</vt:lpstr>
      <vt:lpstr>Canadian whiskey?</vt:lpstr>
      <vt:lpstr>What about scotch and Irish whiskey?</vt:lpstr>
      <vt:lpstr>Who is drinking Canadian whiskey and why?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Whiskey sales in iowa</dc:title>
  <dc:creator>Megan Franco</dc:creator>
  <cp:lastModifiedBy>Megan Franco</cp:lastModifiedBy>
  <cp:revision>8</cp:revision>
  <dcterms:created xsi:type="dcterms:W3CDTF">2020-04-16T00:28:41Z</dcterms:created>
  <dcterms:modified xsi:type="dcterms:W3CDTF">2020-04-17T15:13:17Z</dcterms:modified>
</cp:coreProperties>
</file>