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Elsie"/>
      <p:regular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lsie-regular.fntdata"/><Relationship Id="rId11" Type="http://schemas.openxmlformats.org/officeDocument/2006/relationships/slide" Target="slides/slide6.xml"/><Relationship Id="rId22" Type="http://schemas.openxmlformats.org/officeDocument/2006/relationships/font" Target="fonts/QuattrocentoSans-bold.fntdata"/><Relationship Id="rId10" Type="http://schemas.openxmlformats.org/officeDocument/2006/relationships/slide" Target="slides/slide5.xml"/><Relationship Id="rId21" Type="http://schemas.openxmlformats.org/officeDocument/2006/relationships/font" Target="fonts/QuattrocentoSans-regular.fntdata"/><Relationship Id="rId13" Type="http://schemas.openxmlformats.org/officeDocument/2006/relationships/slide" Target="slides/slide8.xml"/><Relationship Id="rId24" Type="http://schemas.openxmlformats.org/officeDocument/2006/relationships/font" Target="fonts/QuattrocentoSans-boldItalic.fntdata"/><Relationship Id="rId12" Type="http://schemas.openxmlformats.org/officeDocument/2006/relationships/slide" Target="slides/slide7.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1d8f84d9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1d8f84d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Cover Slide</a:t>
            </a:r>
            <a:endParaRPr b="1"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003f0ad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03f0ad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1d8f84d9a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1d8f84d9a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focus was getting an insight on people with plants and gardens and the extent of their desire for more efficient plant care. We got to understand their experience with plants, their passion for gardening and the environment, opinions on using modern technology, and opinions on the importance of water conservation. Our main purpose of this activity was to get a general opinion on our product and how we can improve it to better suit their needs. As well as</a:t>
            </a:r>
            <a:endParaRPr/>
          </a:p>
          <a:p>
            <a:pPr indent="0" lvl="0" marL="0" rtl="0" algn="l">
              <a:spcBef>
                <a:spcPts val="0"/>
              </a:spcBef>
              <a:spcAft>
                <a:spcPts val="0"/>
              </a:spcAft>
              <a:buNone/>
            </a:pPr>
            <a:r>
              <a:rPr lang="en"/>
              <a:t>getting to know our potential consumers and what aspects of our product they find most important. We hoped to talk to a diverse group of individuals who have various experience levels and types of plants to gauge the different problems </a:t>
            </a:r>
            <a:endParaRPr/>
          </a:p>
          <a:p>
            <a:pPr indent="0" lvl="0" marL="0" rtl="0" algn="l">
              <a:spcBef>
                <a:spcPts val="0"/>
              </a:spcBef>
              <a:spcAft>
                <a:spcPts val="0"/>
              </a:spcAft>
              <a:buNone/>
            </a:pPr>
            <a:r>
              <a:rPr lang="en"/>
              <a:t>they deal with, which will help us cater our device to aide in common plant issues.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1d8f84d9a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1d8f84d9a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r>
              <a:rPr lang="en"/>
              <a:t> how our group aimed to </a:t>
            </a:r>
            <a:r>
              <a:rPr lang="en"/>
              <a:t>cover</a:t>
            </a:r>
            <a:r>
              <a:rPr lang="en"/>
              <a:t> a wide range of gardeners </a:t>
            </a:r>
            <a:endParaRPr/>
          </a:p>
          <a:p>
            <a:pPr indent="0" lvl="0" marL="0" rtl="0" algn="l">
              <a:spcBef>
                <a:spcPts val="0"/>
              </a:spcBef>
              <a:spcAft>
                <a:spcPts val="0"/>
              </a:spcAft>
              <a:buNone/>
            </a:pPr>
            <a:br>
              <a:rPr lang="en"/>
            </a:br>
            <a:r>
              <a:rPr lang="en"/>
              <a:t>Importance of semi-structured approach:</a:t>
            </a:r>
            <a:br>
              <a:rPr lang="en"/>
            </a:br>
            <a:r>
              <a:rPr lang="en"/>
              <a:t>Allows interviewees to describe their problems, it is easier to </a:t>
            </a:r>
            <a:r>
              <a:rPr lang="en"/>
              <a:t>describe</a:t>
            </a:r>
            <a:r>
              <a:rPr lang="en"/>
              <a:t> a problem, allows us to pinpoint what issues to solve</a:t>
            </a:r>
            <a:br>
              <a:rPr lang="en"/>
            </a:br>
            <a:endParaRPr/>
          </a:p>
          <a:p>
            <a:pPr indent="0" lvl="0" marL="0" rtl="0" algn="l">
              <a:spcBef>
                <a:spcPts val="0"/>
              </a:spcBef>
              <a:spcAft>
                <a:spcPts val="0"/>
              </a:spcAft>
              <a:buNone/>
            </a:pPr>
            <a:r>
              <a:rPr lang="en"/>
              <a:t>Key questions:</a:t>
            </a:r>
            <a:br>
              <a:rPr lang="en"/>
            </a:br>
            <a:r>
              <a:rPr lang="en"/>
              <a:t>Can you tell us about your experience with taking care of plants and whether you consider yourself an experienced gardener or more of a beginner?</a:t>
            </a:r>
            <a:br>
              <a:rPr lang="en"/>
            </a:br>
            <a:r>
              <a:rPr lang="en"/>
              <a:t>What are the most significant challenges you encounter while caring for your plants?</a:t>
            </a:r>
            <a:br>
              <a:rPr lang="en"/>
            </a:br>
            <a:r>
              <a:rPr lang="en"/>
              <a:t>Have you ever faced issues with overwatering or underwatering your plants? What tools, technologies, or solutions do you currently use to address these challenges?</a:t>
            </a:r>
            <a:br>
              <a:rPr lang="en"/>
            </a:br>
            <a:endParaRPr/>
          </a:p>
          <a:p>
            <a:pPr indent="-298450" lvl="0" marL="457200" rtl="0" algn="l">
              <a:spcBef>
                <a:spcPts val="0"/>
              </a:spcBef>
              <a:spcAft>
                <a:spcPts val="0"/>
              </a:spcAft>
              <a:buSzPts val="1100"/>
              <a:buChar char="●"/>
            </a:pPr>
            <a:r>
              <a:rPr lang="en"/>
              <a:t>Skill levels from beginners to </a:t>
            </a:r>
            <a:r>
              <a:rPr lang="en"/>
              <a:t>advanced</a:t>
            </a:r>
            <a:endParaRPr/>
          </a:p>
          <a:p>
            <a:pPr indent="-298450" lvl="0" marL="457200" rtl="0" algn="l">
              <a:spcBef>
                <a:spcPts val="0"/>
              </a:spcBef>
              <a:spcAft>
                <a:spcPts val="0"/>
              </a:spcAft>
              <a:buSzPts val="1100"/>
              <a:buChar char="●"/>
            </a:pPr>
            <a:r>
              <a:rPr lang="en"/>
              <a:t>Age range varied from young (early 20s) to old (early 70s)</a:t>
            </a:r>
            <a:endParaRPr/>
          </a:p>
          <a:p>
            <a:pPr indent="-298450" lvl="0" marL="457200" rtl="0" algn="l">
              <a:spcBef>
                <a:spcPts val="0"/>
              </a:spcBef>
              <a:spcAft>
                <a:spcPts val="0"/>
              </a:spcAft>
              <a:buSzPts val="1100"/>
              <a:buChar char="●"/>
            </a:pPr>
            <a:r>
              <a:rPr lang="en"/>
              <a:t>Male and female interviewees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1d8f84d9a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1d8f84d9a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1e0a9b6d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1e0a9b6d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Key findings:</a:t>
            </a:r>
            <a:endParaRPr/>
          </a:p>
          <a:p>
            <a:pPr indent="0" lvl="0" marL="0" rtl="0" algn="l">
              <a:spcBef>
                <a:spcPts val="0"/>
              </a:spcBef>
              <a:spcAft>
                <a:spcPts val="0"/>
              </a:spcAft>
              <a:buClr>
                <a:schemeClr val="dk1"/>
              </a:buClr>
              <a:buSzPts val="1100"/>
              <a:buFont typeface="Arial"/>
              <a:buNone/>
            </a:pPr>
            <a:r>
              <a:rPr lang="en"/>
              <a:t>User needs: Highlight the major needs and wants of users </a:t>
            </a:r>
            <a:endParaRPr/>
          </a:p>
          <a:p>
            <a:pPr indent="0" lvl="0" marL="0" rtl="0" algn="l">
              <a:spcBef>
                <a:spcPts val="0"/>
              </a:spcBef>
              <a:spcAft>
                <a:spcPts val="0"/>
              </a:spcAft>
              <a:buClr>
                <a:schemeClr val="dk1"/>
              </a:buClr>
              <a:buSzPts val="1100"/>
              <a:buFont typeface="Arial"/>
              <a:buNone/>
            </a:pPr>
            <a:r>
              <a:rPr lang="en"/>
              <a:t>Our interviewees expressed the desire for automation and convenience, as these individuals are generally</a:t>
            </a:r>
            <a:endParaRPr/>
          </a:p>
          <a:p>
            <a:pPr indent="0" lvl="0" marL="0" rtl="0" algn="l">
              <a:spcBef>
                <a:spcPts val="0"/>
              </a:spcBef>
              <a:spcAft>
                <a:spcPts val="0"/>
              </a:spcAft>
              <a:buClr>
                <a:schemeClr val="dk1"/>
              </a:buClr>
              <a:buSzPts val="1100"/>
              <a:buFont typeface="Arial"/>
              <a:buNone/>
            </a:pPr>
            <a:r>
              <a:rPr lang="en"/>
              <a:t>too busy to effectively provide consistent plant care. They also sought out personalized care recommendations \</a:t>
            </a:r>
            <a:endParaRPr/>
          </a:p>
          <a:p>
            <a:pPr indent="0" lvl="0" marL="0" rtl="0" algn="l">
              <a:spcBef>
                <a:spcPts val="0"/>
              </a:spcBef>
              <a:spcAft>
                <a:spcPts val="0"/>
              </a:spcAft>
              <a:buClr>
                <a:schemeClr val="dk1"/>
              </a:buClr>
              <a:buSzPts val="1100"/>
              <a:buFont typeface="Arial"/>
              <a:buNone/>
            </a:pPr>
            <a:r>
              <a:rPr lang="en"/>
              <a:t>that fit each plant's specific needs. Furthermore, they wanted real-time monitoring of the health of their plants</a:t>
            </a:r>
            <a:endParaRPr/>
          </a:p>
          <a:p>
            <a:pPr indent="0" lvl="0" marL="0" rtl="0" algn="l">
              <a:spcBef>
                <a:spcPts val="0"/>
              </a:spcBef>
              <a:spcAft>
                <a:spcPts val="0"/>
              </a:spcAft>
              <a:buClr>
                <a:schemeClr val="dk1"/>
              </a:buClr>
              <a:buSzPts val="1100"/>
              <a:buFont typeface="Arial"/>
              <a:buNone/>
            </a:pPr>
            <a:r>
              <a:rPr lang="en"/>
              <a:t>including water levels, sunlight exposure and </a:t>
            </a:r>
            <a:r>
              <a:rPr lang="en"/>
              <a:t>potential</a:t>
            </a:r>
            <a:r>
              <a:rPr lang="en"/>
              <a:t> diseases.</a:t>
            </a:r>
            <a:endParaRPr/>
          </a:p>
          <a:p>
            <a:pPr indent="0" lvl="0" marL="0" rtl="0" algn="l">
              <a:spcBef>
                <a:spcPts val="0"/>
              </a:spcBef>
              <a:spcAft>
                <a:spcPts val="0"/>
              </a:spcAft>
              <a:buClr>
                <a:schemeClr val="dk1"/>
              </a:buClr>
              <a:buSzPts val="1100"/>
              <a:buFont typeface="Arial"/>
              <a:buNone/>
            </a:pPr>
            <a:r>
              <a:rPr lang="en"/>
              <a:t>Many desired simplistic design regardless of experience level</a:t>
            </a:r>
            <a:endParaRPr/>
          </a:p>
          <a:p>
            <a:pPr indent="0" lvl="0" marL="0" rtl="0" algn="l">
              <a:spcBef>
                <a:spcPts val="0"/>
              </a:spcBef>
              <a:spcAft>
                <a:spcPts val="0"/>
              </a:spcAft>
              <a:buClr>
                <a:schemeClr val="dk1"/>
              </a:buClr>
              <a:buSzPts val="1100"/>
              <a:buFont typeface="Arial"/>
              <a:buNone/>
            </a:pPr>
            <a:r>
              <a:rPr lang="en"/>
              <a:t>Many preferred a one time purchase over a subscription plan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Challenges &amp; pain points: major challenges expressed</a:t>
            </a:r>
            <a:endParaRPr/>
          </a:p>
          <a:p>
            <a:pPr indent="0" lvl="0" marL="0" rtl="0" algn="l">
              <a:spcBef>
                <a:spcPts val="0"/>
              </a:spcBef>
              <a:spcAft>
                <a:spcPts val="0"/>
              </a:spcAft>
              <a:buClr>
                <a:schemeClr val="dk1"/>
              </a:buClr>
              <a:buSzPts val="1100"/>
              <a:buFont typeface="Arial"/>
              <a:buNone/>
            </a:pPr>
            <a:r>
              <a:rPr lang="en"/>
              <a:t>- most </a:t>
            </a:r>
            <a:r>
              <a:rPr lang="en"/>
              <a:t>frequently</a:t>
            </a:r>
            <a:r>
              <a:rPr lang="en"/>
              <a:t> expressed challenge was overwatering</a:t>
            </a:r>
            <a:endParaRPr/>
          </a:p>
          <a:p>
            <a:pPr indent="0" lvl="0" marL="0" rtl="0" algn="l">
              <a:spcBef>
                <a:spcPts val="0"/>
              </a:spcBef>
              <a:spcAft>
                <a:spcPts val="0"/>
              </a:spcAft>
              <a:buClr>
                <a:schemeClr val="dk1"/>
              </a:buClr>
              <a:buSzPts val="1100"/>
              <a:buFont typeface="Arial"/>
              <a:buNone/>
            </a:pPr>
            <a:r>
              <a:rPr lang="en"/>
              <a:t>- some expressed issues with sunlight management and pest control</a:t>
            </a:r>
            <a:endParaRPr/>
          </a:p>
          <a:p>
            <a:pPr indent="0" lvl="0" marL="0" rtl="0" algn="l">
              <a:spcBef>
                <a:spcPts val="0"/>
              </a:spcBef>
              <a:spcAft>
                <a:spcPts val="0"/>
              </a:spcAft>
              <a:buNone/>
            </a:pPr>
            <a:r>
              <a:rPr lang="en"/>
              <a:t>- lack of knowledge on specific plant care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Opportunities: mention any unexpected </a:t>
            </a:r>
            <a:r>
              <a:rPr lang="en"/>
              <a:t>opportunities</a:t>
            </a:r>
            <a:endParaRPr/>
          </a:p>
          <a:p>
            <a:pPr indent="0" lvl="0" marL="0" rtl="0" algn="l">
              <a:spcBef>
                <a:spcPts val="0"/>
              </a:spcBef>
              <a:spcAft>
                <a:spcPts val="0"/>
              </a:spcAft>
              <a:buClr>
                <a:schemeClr val="dk1"/>
              </a:buClr>
              <a:buSzPts val="1100"/>
              <a:buFont typeface="Arial"/>
              <a:buNone/>
            </a:pPr>
            <a:r>
              <a:rPr lang="en"/>
              <a:t>- we found that lack of knowledge was a significant issue</a:t>
            </a:r>
            <a:endParaRPr/>
          </a:p>
          <a:p>
            <a:pPr indent="0" lvl="0" marL="0" rtl="0" algn="l">
              <a:spcBef>
                <a:spcPts val="0"/>
              </a:spcBef>
              <a:spcAft>
                <a:spcPts val="0"/>
              </a:spcAft>
              <a:buClr>
                <a:schemeClr val="dk1"/>
              </a:buClr>
              <a:buSzPts val="1100"/>
              <a:buFont typeface="Arial"/>
              <a:buNone/>
            </a:pPr>
            <a:r>
              <a:rPr lang="en"/>
              <a:t>- opportunity to add features such as general plant tips to help beginners</a:t>
            </a:r>
            <a:endParaRPr/>
          </a:p>
          <a:p>
            <a:pPr indent="0" lvl="0" marL="0" rtl="0" algn="l">
              <a:spcBef>
                <a:spcPts val="0"/>
              </a:spcBef>
              <a:spcAft>
                <a:spcPts val="0"/>
              </a:spcAft>
              <a:buNone/>
            </a:pPr>
            <a:r>
              <a:rPr lang="en"/>
              <a:t>having a plant index or a resource for plant identification. </a:t>
            </a:r>
            <a:endParaRPr/>
          </a:p>
          <a:p>
            <a:pPr indent="0" lvl="0" marL="0" rtl="0" algn="l">
              <a:spcBef>
                <a:spcPts val="0"/>
              </a:spcBef>
              <a:spcAft>
                <a:spcPts val="0"/>
              </a:spcAft>
              <a:buNone/>
            </a:pPr>
            <a:r>
              <a:rPr lang="en"/>
              <a:t>plant care tips can include pest management, common plant diseases and how to treat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1e0a9b6d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1e0a9b6d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deeper insight on the watering issues. We found that most people dealt with overwatering compared to underwatering, some dealing with both.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e0a9b6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e0a9b6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400">
                <a:solidFill>
                  <a:schemeClr val="dk1"/>
                </a:solidFill>
                <a:latin typeface="Roboto"/>
                <a:ea typeface="Roboto"/>
                <a:cs typeface="Roboto"/>
                <a:sym typeface="Roboto"/>
              </a:rPr>
              <a:t>Reasoning: People still want personalized care recommendations and real time information about theirs plants. People like being told information and ways to fix problems. On top of this the original plant was too large for the semester so we still knew that we can narrow it down focusing on potted plants and delivering information.</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Value Proposition: Our goal is to collect soil information, moisture data, humidity, and other information about the plants providing plant centered data rather than water data. Aside from this we are also interpreting data in the form of a mobile application and dashboard.</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1e0a9b6d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1e0a9b6d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Outline primary feature and benefits:</a:t>
            </a:r>
            <a:endParaRPr/>
          </a:p>
          <a:p>
            <a:pPr indent="0" lvl="0" marL="0" rtl="0" algn="l">
              <a:spcBef>
                <a:spcPts val="0"/>
              </a:spcBef>
              <a:spcAft>
                <a:spcPts val="0"/>
              </a:spcAft>
              <a:buClr>
                <a:schemeClr val="dk1"/>
              </a:buClr>
              <a:buSzPts val="1100"/>
              <a:buFont typeface="Arial"/>
              <a:buNone/>
            </a:pPr>
            <a:r>
              <a:rPr lang="en"/>
              <a:t>- Moisture sensor - aides in the issues of overwatering or underwatering your plants</a:t>
            </a:r>
            <a:endParaRPr/>
          </a:p>
          <a:p>
            <a:pPr indent="0" lvl="0" marL="0" rtl="0" algn="l">
              <a:spcBef>
                <a:spcPts val="0"/>
              </a:spcBef>
              <a:spcAft>
                <a:spcPts val="0"/>
              </a:spcAft>
              <a:buNone/>
            </a:pPr>
            <a:r>
              <a:rPr lang="en"/>
              <a:t>- Plant care tips - aides in helping beginners figuring out the best practices to care for their plants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Challenges: Highlight any </a:t>
            </a:r>
            <a:r>
              <a:rPr lang="en"/>
              <a:t>potential</a:t>
            </a:r>
            <a:r>
              <a:rPr lang="en"/>
              <a:t> challenges in </a:t>
            </a:r>
            <a:r>
              <a:rPr lang="en"/>
              <a:t>implementing</a:t>
            </a:r>
            <a:r>
              <a:rPr lang="en"/>
              <a:t> the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1e0a9b6d8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1e0a9b6d8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feedback we received Personalized Recommendations and Real time monitoring. People faced a lack of knowledge and want plant care tips.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9276" l="0" r="0" t="0"/>
          <a:stretch/>
        </p:blipFill>
        <p:spPr>
          <a:xfrm>
            <a:off x="6867825" y="3793400"/>
            <a:ext cx="721199" cy="582175"/>
          </a:xfrm>
          <a:prstGeom prst="rect">
            <a:avLst/>
          </a:prstGeom>
          <a:noFill/>
          <a:ln>
            <a:noFill/>
          </a:ln>
        </p:spPr>
      </p:pic>
      <p:pic>
        <p:nvPicPr>
          <p:cNvPr id="55" name="Google Shape;55;p13"/>
          <p:cNvPicPr preferRelativeResize="0"/>
          <p:nvPr/>
        </p:nvPicPr>
        <p:blipFill>
          <a:blip r:embed="rId4">
            <a:alphaModFix/>
          </a:blip>
          <a:stretch>
            <a:fillRect/>
          </a:stretch>
        </p:blipFill>
        <p:spPr>
          <a:xfrm>
            <a:off x="1416325" y="3587800"/>
            <a:ext cx="787775" cy="787775"/>
          </a:xfrm>
          <a:prstGeom prst="rect">
            <a:avLst/>
          </a:prstGeom>
          <a:noFill/>
          <a:ln>
            <a:noFill/>
          </a:ln>
        </p:spPr>
      </p:pic>
      <p:pic>
        <p:nvPicPr>
          <p:cNvPr id="56" name="Google Shape;56;p13"/>
          <p:cNvPicPr preferRelativeResize="0"/>
          <p:nvPr/>
        </p:nvPicPr>
        <p:blipFill>
          <a:blip r:embed="rId5">
            <a:alphaModFix/>
          </a:blip>
          <a:stretch>
            <a:fillRect/>
          </a:stretch>
        </p:blipFill>
        <p:spPr>
          <a:xfrm>
            <a:off x="4008863" y="3249300"/>
            <a:ext cx="1126275" cy="1126275"/>
          </a:xfrm>
          <a:prstGeom prst="rect">
            <a:avLst/>
          </a:prstGeom>
          <a:noFill/>
          <a:ln>
            <a:noFill/>
          </a:ln>
        </p:spPr>
      </p:pic>
      <p:sp>
        <p:nvSpPr>
          <p:cNvPr id="57" name="Google Shape;57;p13"/>
          <p:cNvSpPr txBox="1"/>
          <p:nvPr/>
        </p:nvSpPr>
        <p:spPr>
          <a:xfrm>
            <a:off x="3067763" y="1788813"/>
            <a:ext cx="3071700" cy="7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3F3F3"/>
                </a:solidFill>
                <a:latin typeface="Quattrocento Sans"/>
                <a:ea typeface="Quattrocento Sans"/>
                <a:cs typeface="Quattrocento Sans"/>
                <a:sym typeface="Quattrocento Sans"/>
              </a:rPr>
              <a:t>Aqua Gr   wth</a:t>
            </a:r>
            <a:endParaRPr b="1" sz="3600">
              <a:solidFill>
                <a:srgbClr val="F3F3F3"/>
              </a:solidFill>
              <a:latin typeface="Quattrocento Sans"/>
              <a:ea typeface="Quattrocento Sans"/>
              <a:cs typeface="Quattrocento Sans"/>
              <a:sym typeface="Quattrocento Sans"/>
            </a:endParaRPr>
          </a:p>
        </p:txBody>
      </p:sp>
      <p:sp>
        <p:nvSpPr>
          <p:cNvPr id="58" name="Google Shape;58;p13"/>
          <p:cNvSpPr txBox="1"/>
          <p:nvPr/>
        </p:nvSpPr>
        <p:spPr>
          <a:xfrm>
            <a:off x="3874038" y="2458425"/>
            <a:ext cx="139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3F3F3"/>
                </a:solidFill>
                <a:latin typeface="Quattrocento Sans"/>
                <a:ea typeface="Quattrocento Sans"/>
                <a:cs typeface="Quattrocento Sans"/>
                <a:sym typeface="Quattrocento Sans"/>
              </a:rPr>
              <a:t>SOLUTIONS</a:t>
            </a:r>
            <a:endParaRPr sz="1800">
              <a:solidFill>
                <a:srgbClr val="F3F3F3"/>
              </a:solidFill>
            </a:endParaRPr>
          </a:p>
        </p:txBody>
      </p:sp>
      <p:pic>
        <p:nvPicPr>
          <p:cNvPr id="59" name="Google Shape;59;p13"/>
          <p:cNvPicPr preferRelativeResize="0"/>
          <p:nvPr/>
        </p:nvPicPr>
        <p:blipFill>
          <a:blip r:embed="rId6">
            <a:alphaModFix/>
          </a:blip>
          <a:stretch>
            <a:fillRect/>
          </a:stretch>
        </p:blipFill>
        <p:spPr>
          <a:xfrm>
            <a:off x="4795513" y="2054800"/>
            <a:ext cx="290425" cy="290425"/>
          </a:xfrm>
          <a:prstGeom prst="rect">
            <a:avLst/>
          </a:prstGeom>
          <a:noFill/>
          <a:ln>
            <a:noFill/>
          </a:ln>
        </p:spPr>
      </p:pic>
      <p:grpSp>
        <p:nvGrpSpPr>
          <p:cNvPr id="60" name="Google Shape;60;p13"/>
          <p:cNvGrpSpPr/>
          <p:nvPr/>
        </p:nvGrpSpPr>
        <p:grpSpPr>
          <a:xfrm>
            <a:off x="871513" y="3015029"/>
            <a:ext cx="544800" cy="1522200"/>
            <a:chOff x="1145309" y="2615721"/>
            <a:chExt cx="544800" cy="1522200"/>
          </a:xfrm>
        </p:grpSpPr>
        <p:cxnSp>
          <p:nvCxnSpPr>
            <p:cNvPr id="61" name="Google Shape;61;p13"/>
            <p:cNvCxnSpPr/>
            <p:nvPr/>
          </p:nvCxnSpPr>
          <p:spPr>
            <a:xfrm>
              <a:off x="1145309" y="2615721"/>
              <a:ext cx="0" cy="1522200"/>
            </a:xfrm>
            <a:prstGeom prst="straightConnector1">
              <a:avLst/>
            </a:prstGeom>
            <a:noFill/>
            <a:ln cap="flat" cmpd="sng" w="19050">
              <a:solidFill>
                <a:schemeClr val="lt1"/>
              </a:solidFill>
              <a:prstDash val="solid"/>
              <a:miter lim="800000"/>
              <a:headEnd len="sm" w="sm" type="none"/>
              <a:tailEnd len="sm" w="sm" type="none"/>
            </a:ln>
          </p:spPr>
        </p:cxnSp>
        <p:cxnSp>
          <p:nvCxnSpPr>
            <p:cNvPr id="62" name="Google Shape;62;p13"/>
            <p:cNvCxnSpPr/>
            <p:nvPr/>
          </p:nvCxnSpPr>
          <p:spPr>
            <a:xfrm>
              <a:off x="1145309" y="4137891"/>
              <a:ext cx="544800" cy="0"/>
            </a:xfrm>
            <a:prstGeom prst="straightConnector1">
              <a:avLst/>
            </a:prstGeom>
            <a:noFill/>
            <a:ln cap="flat" cmpd="sng" w="19050">
              <a:solidFill>
                <a:schemeClr val="lt1"/>
              </a:solidFill>
              <a:prstDash val="solid"/>
              <a:miter lim="800000"/>
              <a:headEnd len="sm" w="sm" type="none"/>
              <a:tailEnd len="sm" w="sm" type="none"/>
            </a:ln>
          </p:spPr>
        </p:cxnSp>
      </p:grpSp>
      <p:grpSp>
        <p:nvGrpSpPr>
          <p:cNvPr id="63" name="Google Shape;63;p13"/>
          <p:cNvGrpSpPr/>
          <p:nvPr/>
        </p:nvGrpSpPr>
        <p:grpSpPr>
          <a:xfrm flipH="1" rot="-5400000">
            <a:off x="7331191" y="172131"/>
            <a:ext cx="544800" cy="1522200"/>
            <a:chOff x="1145309" y="2615721"/>
            <a:chExt cx="544800" cy="1522200"/>
          </a:xfrm>
        </p:grpSpPr>
        <p:cxnSp>
          <p:nvCxnSpPr>
            <p:cNvPr id="64" name="Google Shape;64;p13"/>
            <p:cNvCxnSpPr/>
            <p:nvPr/>
          </p:nvCxnSpPr>
          <p:spPr>
            <a:xfrm>
              <a:off x="1145309" y="2615721"/>
              <a:ext cx="0" cy="1522200"/>
            </a:xfrm>
            <a:prstGeom prst="straightConnector1">
              <a:avLst/>
            </a:prstGeom>
            <a:noFill/>
            <a:ln cap="flat" cmpd="sng" w="19050">
              <a:solidFill>
                <a:schemeClr val="lt1"/>
              </a:solidFill>
              <a:prstDash val="solid"/>
              <a:miter lim="800000"/>
              <a:headEnd len="sm" w="sm" type="none"/>
              <a:tailEnd len="sm" w="sm" type="none"/>
            </a:ln>
          </p:spPr>
        </p:cxnSp>
        <p:cxnSp>
          <p:nvCxnSpPr>
            <p:cNvPr id="65" name="Google Shape;65;p13"/>
            <p:cNvCxnSpPr/>
            <p:nvPr/>
          </p:nvCxnSpPr>
          <p:spPr>
            <a:xfrm>
              <a:off x="1145309" y="4137891"/>
              <a:ext cx="544800" cy="0"/>
            </a:xfrm>
            <a:prstGeom prst="straightConnector1">
              <a:avLst/>
            </a:prstGeom>
            <a:noFill/>
            <a:ln cap="flat" cmpd="sng" w="19050">
              <a:solidFill>
                <a:schemeClr val="lt1"/>
              </a:solidFill>
              <a:prstDash val="solid"/>
              <a:miter lim="800000"/>
              <a:headEnd len="sm" w="sm" type="none"/>
              <a:tailEnd len="sm" w="sm" type="none"/>
            </a:ln>
          </p:spPr>
        </p:cxnSp>
      </p:grpSp>
      <p:pic>
        <p:nvPicPr>
          <p:cNvPr id="66" name="Google Shape;66;p13"/>
          <p:cNvPicPr preferRelativeResize="0"/>
          <p:nvPr/>
        </p:nvPicPr>
        <p:blipFill>
          <a:blip r:embed="rId7">
            <a:alphaModFix/>
          </a:blip>
          <a:stretch>
            <a:fillRect/>
          </a:stretch>
        </p:blipFill>
        <p:spPr>
          <a:xfrm>
            <a:off x="2158950" y="3305425"/>
            <a:ext cx="209650" cy="209650"/>
          </a:xfrm>
          <a:prstGeom prst="rect">
            <a:avLst/>
          </a:prstGeom>
          <a:noFill/>
          <a:ln>
            <a:noFill/>
          </a:ln>
        </p:spPr>
      </p:pic>
      <p:pic>
        <p:nvPicPr>
          <p:cNvPr id="67" name="Google Shape;67;p13"/>
          <p:cNvPicPr preferRelativeResize="0"/>
          <p:nvPr/>
        </p:nvPicPr>
        <p:blipFill>
          <a:blip r:embed="rId8">
            <a:alphaModFix/>
          </a:blip>
          <a:stretch>
            <a:fillRect/>
          </a:stretch>
        </p:blipFill>
        <p:spPr>
          <a:xfrm>
            <a:off x="1296125" y="2882250"/>
            <a:ext cx="487300" cy="487300"/>
          </a:xfrm>
          <a:prstGeom prst="rect">
            <a:avLst/>
          </a:prstGeom>
          <a:noFill/>
          <a:ln>
            <a:noFill/>
          </a:ln>
        </p:spPr>
      </p:pic>
      <p:pic>
        <p:nvPicPr>
          <p:cNvPr id="68" name="Google Shape;68;p13"/>
          <p:cNvPicPr preferRelativeResize="0"/>
          <p:nvPr/>
        </p:nvPicPr>
        <p:blipFill>
          <a:blip r:embed="rId9">
            <a:alphaModFix/>
          </a:blip>
          <a:stretch>
            <a:fillRect/>
          </a:stretch>
        </p:blipFill>
        <p:spPr>
          <a:xfrm>
            <a:off x="6741300" y="3691137"/>
            <a:ext cx="169975" cy="169975"/>
          </a:xfrm>
          <a:prstGeom prst="rect">
            <a:avLst/>
          </a:prstGeom>
          <a:noFill/>
          <a:ln>
            <a:noFill/>
          </a:ln>
        </p:spPr>
      </p:pic>
      <p:pic>
        <p:nvPicPr>
          <p:cNvPr id="69" name="Google Shape;69;p13"/>
          <p:cNvPicPr preferRelativeResize="0"/>
          <p:nvPr/>
        </p:nvPicPr>
        <p:blipFill>
          <a:blip r:embed="rId7">
            <a:alphaModFix/>
          </a:blip>
          <a:stretch>
            <a:fillRect/>
          </a:stretch>
        </p:blipFill>
        <p:spPr>
          <a:xfrm>
            <a:off x="2075825" y="3515075"/>
            <a:ext cx="209650" cy="209650"/>
          </a:xfrm>
          <a:prstGeom prst="rect">
            <a:avLst/>
          </a:prstGeom>
          <a:noFill/>
          <a:ln>
            <a:noFill/>
          </a:ln>
        </p:spPr>
      </p:pic>
      <p:pic>
        <p:nvPicPr>
          <p:cNvPr id="70" name="Google Shape;70;p13"/>
          <p:cNvPicPr preferRelativeResize="0"/>
          <p:nvPr/>
        </p:nvPicPr>
        <p:blipFill>
          <a:blip r:embed="rId7">
            <a:alphaModFix/>
          </a:blip>
          <a:stretch>
            <a:fillRect/>
          </a:stretch>
        </p:blipFill>
        <p:spPr>
          <a:xfrm flipH="1">
            <a:off x="1206675" y="3490925"/>
            <a:ext cx="209650" cy="209650"/>
          </a:xfrm>
          <a:prstGeom prst="rect">
            <a:avLst/>
          </a:prstGeom>
          <a:noFill/>
          <a:ln>
            <a:noFill/>
          </a:ln>
        </p:spPr>
      </p:pic>
      <p:pic>
        <p:nvPicPr>
          <p:cNvPr id="71" name="Google Shape;71;p13"/>
          <p:cNvPicPr preferRelativeResize="0"/>
          <p:nvPr/>
        </p:nvPicPr>
        <p:blipFill>
          <a:blip r:embed="rId9">
            <a:alphaModFix/>
          </a:blip>
          <a:stretch>
            <a:fillRect/>
          </a:stretch>
        </p:blipFill>
        <p:spPr>
          <a:xfrm flipH="1">
            <a:off x="7450450" y="3587812"/>
            <a:ext cx="169975" cy="169975"/>
          </a:xfrm>
          <a:prstGeom prst="rect">
            <a:avLst/>
          </a:prstGeom>
          <a:noFill/>
          <a:ln>
            <a:noFill/>
          </a:ln>
        </p:spPr>
      </p:pic>
      <p:grpSp>
        <p:nvGrpSpPr>
          <p:cNvPr id="72" name="Google Shape;72;p13"/>
          <p:cNvGrpSpPr/>
          <p:nvPr/>
        </p:nvGrpSpPr>
        <p:grpSpPr>
          <a:xfrm>
            <a:off x="7727682" y="3490916"/>
            <a:ext cx="844528" cy="1326149"/>
            <a:chOff x="3403416" y="174498"/>
            <a:chExt cx="1461880" cy="1628775"/>
          </a:xfrm>
        </p:grpSpPr>
        <p:cxnSp>
          <p:nvCxnSpPr>
            <p:cNvPr id="73" name="Google Shape;73;p13"/>
            <p:cNvCxnSpPr/>
            <p:nvPr/>
          </p:nvCxnSpPr>
          <p:spPr>
            <a:xfrm flipH="1">
              <a:off x="3403416" y="584073"/>
              <a:ext cx="1305300" cy="1219200"/>
            </a:xfrm>
            <a:prstGeom prst="straightConnector1">
              <a:avLst/>
            </a:prstGeom>
            <a:noFill/>
            <a:ln cap="flat" cmpd="sng" w="9525">
              <a:solidFill>
                <a:schemeClr val="lt2"/>
              </a:solidFill>
              <a:prstDash val="solid"/>
              <a:miter lim="800000"/>
              <a:headEnd len="sm" w="sm" type="none"/>
              <a:tailEnd len="sm" w="sm" type="none"/>
            </a:ln>
          </p:spPr>
        </p:cxnSp>
        <p:cxnSp>
          <p:nvCxnSpPr>
            <p:cNvPr id="74" name="Google Shape;74;p13"/>
            <p:cNvCxnSpPr/>
            <p:nvPr/>
          </p:nvCxnSpPr>
          <p:spPr>
            <a:xfrm flipH="1">
              <a:off x="4094924" y="745998"/>
              <a:ext cx="723000" cy="663900"/>
            </a:xfrm>
            <a:prstGeom prst="straightConnector1">
              <a:avLst/>
            </a:prstGeom>
            <a:noFill/>
            <a:ln cap="flat" cmpd="sng" w="9525">
              <a:solidFill>
                <a:schemeClr val="lt2"/>
              </a:solidFill>
              <a:prstDash val="solid"/>
              <a:miter lim="800000"/>
              <a:headEnd len="sm" w="sm" type="none"/>
              <a:tailEnd len="sm" w="sm" type="none"/>
            </a:ln>
          </p:spPr>
        </p:cxnSp>
        <p:cxnSp>
          <p:nvCxnSpPr>
            <p:cNvPr id="75" name="Google Shape;75;p13"/>
            <p:cNvCxnSpPr/>
            <p:nvPr/>
          </p:nvCxnSpPr>
          <p:spPr>
            <a:xfrm flipH="1">
              <a:off x="3643696" y="174498"/>
              <a:ext cx="1221600" cy="1133400"/>
            </a:xfrm>
            <a:prstGeom prst="straightConnector1">
              <a:avLst/>
            </a:prstGeom>
            <a:noFill/>
            <a:ln cap="flat" cmpd="sng" w="9525">
              <a:solidFill>
                <a:schemeClr val="lt2"/>
              </a:solidFill>
              <a:prstDash val="solid"/>
              <a:miter lim="800000"/>
              <a:headEnd len="sm" w="sm" type="none"/>
              <a:tailEnd len="sm" w="sm" type="none"/>
            </a:ln>
          </p:spPr>
        </p:cxnSp>
      </p:grpSp>
      <p:grpSp>
        <p:nvGrpSpPr>
          <p:cNvPr id="76" name="Google Shape;76;p13"/>
          <p:cNvGrpSpPr/>
          <p:nvPr/>
        </p:nvGrpSpPr>
        <p:grpSpPr>
          <a:xfrm>
            <a:off x="571782" y="270141"/>
            <a:ext cx="844528" cy="1326149"/>
            <a:chOff x="3403416" y="174498"/>
            <a:chExt cx="1461880" cy="1628775"/>
          </a:xfrm>
        </p:grpSpPr>
        <p:cxnSp>
          <p:nvCxnSpPr>
            <p:cNvPr id="77" name="Google Shape;77;p13"/>
            <p:cNvCxnSpPr/>
            <p:nvPr/>
          </p:nvCxnSpPr>
          <p:spPr>
            <a:xfrm flipH="1">
              <a:off x="3403416" y="584073"/>
              <a:ext cx="1305300" cy="1219200"/>
            </a:xfrm>
            <a:prstGeom prst="straightConnector1">
              <a:avLst/>
            </a:prstGeom>
            <a:noFill/>
            <a:ln cap="flat" cmpd="sng" w="9525">
              <a:solidFill>
                <a:schemeClr val="lt2"/>
              </a:solidFill>
              <a:prstDash val="solid"/>
              <a:miter lim="800000"/>
              <a:headEnd len="sm" w="sm" type="none"/>
              <a:tailEnd len="sm" w="sm" type="none"/>
            </a:ln>
          </p:spPr>
        </p:cxnSp>
        <p:cxnSp>
          <p:nvCxnSpPr>
            <p:cNvPr id="78" name="Google Shape;78;p13"/>
            <p:cNvCxnSpPr/>
            <p:nvPr/>
          </p:nvCxnSpPr>
          <p:spPr>
            <a:xfrm flipH="1">
              <a:off x="4094924" y="745998"/>
              <a:ext cx="723000" cy="663900"/>
            </a:xfrm>
            <a:prstGeom prst="straightConnector1">
              <a:avLst/>
            </a:prstGeom>
            <a:noFill/>
            <a:ln cap="flat" cmpd="sng" w="9525">
              <a:solidFill>
                <a:schemeClr val="lt2"/>
              </a:solidFill>
              <a:prstDash val="solid"/>
              <a:miter lim="800000"/>
              <a:headEnd len="sm" w="sm" type="none"/>
              <a:tailEnd len="sm" w="sm" type="none"/>
            </a:ln>
          </p:spPr>
        </p:cxnSp>
        <p:cxnSp>
          <p:nvCxnSpPr>
            <p:cNvPr id="79" name="Google Shape;79;p13"/>
            <p:cNvCxnSpPr/>
            <p:nvPr/>
          </p:nvCxnSpPr>
          <p:spPr>
            <a:xfrm flipH="1">
              <a:off x="3643696" y="174498"/>
              <a:ext cx="1221600" cy="1133400"/>
            </a:xfrm>
            <a:prstGeom prst="straightConnector1">
              <a:avLst/>
            </a:prstGeom>
            <a:noFill/>
            <a:ln cap="flat" cmpd="sng" w="9525">
              <a:solidFill>
                <a:schemeClr val="lt2"/>
              </a:solidFill>
              <a:prstDash val="solid"/>
              <a:miter lim="800000"/>
              <a:headEnd len="sm" w="sm" type="none"/>
              <a:tailEnd len="sm" w="sm" type="none"/>
            </a:ln>
          </p:spPr>
        </p:cxnSp>
      </p:grpSp>
      <p:sp>
        <p:nvSpPr>
          <p:cNvPr id="80" name="Google Shape;80;p13"/>
          <p:cNvSpPr/>
          <p:nvPr/>
        </p:nvSpPr>
        <p:spPr>
          <a:xfrm>
            <a:off x="1056538" y="762975"/>
            <a:ext cx="7196700" cy="3612600"/>
          </a:xfrm>
          <a:prstGeom prst="rect">
            <a:avLst/>
          </a:prstGeom>
          <a:noFill/>
          <a:ln cap="flat" cmpd="sng" w="762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Elsie"/>
              <a:ea typeface="Elsie"/>
              <a:cs typeface="Elsie"/>
              <a:sym typeface="Elsi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59991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Quattrocento Sans"/>
                <a:ea typeface="Quattrocento Sans"/>
                <a:cs typeface="Quattrocento Sans"/>
                <a:sym typeface="Quattrocento Sans"/>
              </a:rPr>
              <a:t>Conclusion and Next Steps</a:t>
            </a:r>
            <a:endParaRPr b="1">
              <a:solidFill>
                <a:schemeClr val="lt1"/>
              </a:solidFill>
              <a:latin typeface="Quattrocento Sans"/>
              <a:ea typeface="Quattrocento Sans"/>
              <a:cs typeface="Quattrocento Sans"/>
              <a:sym typeface="Quattrocento Sans"/>
            </a:endParaRPr>
          </a:p>
        </p:txBody>
      </p:sp>
      <p:sp>
        <p:nvSpPr>
          <p:cNvPr id="166" name="Google Shape;166;p22"/>
          <p:cNvSpPr txBox="1"/>
          <p:nvPr/>
        </p:nvSpPr>
        <p:spPr>
          <a:xfrm>
            <a:off x="399400" y="972200"/>
            <a:ext cx="5106000" cy="380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Char char="●"/>
            </a:pPr>
            <a:r>
              <a:rPr lang="en" sz="1600">
                <a:solidFill>
                  <a:schemeClr val="lt1"/>
                </a:solidFill>
              </a:rPr>
              <a:t>Change in Project Idea:</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Automated Sprinkler → Moisture Sensor</a:t>
            </a:r>
            <a:endParaRPr sz="1600">
              <a:solidFill>
                <a:schemeClr val="lt1"/>
              </a:solidFill>
            </a:endParaRPr>
          </a:p>
          <a:p>
            <a:pPr indent="0" lvl="0" marL="45720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Key findings </a:t>
            </a:r>
            <a:r>
              <a:rPr lang="en" sz="1600">
                <a:solidFill>
                  <a:schemeClr val="lt1"/>
                </a:solidFill>
              </a:rPr>
              <a:t>from interviewees</a:t>
            </a:r>
            <a:r>
              <a:rPr lang="en" sz="1600">
                <a:solidFill>
                  <a:schemeClr val="lt1"/>
                </a:solidFill>
              </a:rPr>
              <a:t>:</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Mainly Female </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Diverse Skill Levels</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Both Plant Types → </a:t>
            </a:r>
            <a:r>
              <a:rPr lang="en" sz="1600">
                <a:solidFill>
                  <a:schemeClr val="lt1"/>
                </a:solidFill>
              </a:rPr>
              <a:t>Indoor</a:t>
            </a:r>
            <a:r>
              <a:rPr lang="en" sz="1600">
                <a:solidFill>
                  <a:schemeClr val="lt1"/>
                </a:solidFill>
              </a:rPr>
              <a:t> and Outdoor</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Issues that they deal with:</a:t>
            </a:r>
            <a:endParaRPr sz="1600">
              <a:solidFill>
                <a:schemeClr val="lt1"/>
              </a:solidFill>
            </a:endParaRPr>
          </a:p>
          <a:p>
            <a:pPr indent="-330200" lvl="2" marL="1371600" rtl="0" algn="l">
              <a:spcBef>
                <a:spcPts val="0"/>
              </a:spcBef>
              <a:spcAft>
                <a:spcPts val="0"/>
              </a:spcAft>
              <a:buClr>
                <a:schemeClr val="lt1"/>
              </a:buClr>
              <a:buSzPts val="1600"/>
              <a:buChar char="■"/>
            </a:pPr>
            <a:r>
              <a:rPr lang="en" sz="1600">
                <a:solidFill>
                  <a:schemeClr val="lt1"/>
                </a:solidFill>
              </a:rPr>
              <a:t>Overwatering</a:t>
            </a:r>
            <a:endParaRPr sz="1600">
              <a:solidFill>
                <a:schemeClr val="lt1"/>
              </a:solidFill>
            </a:endParaRPr>
          </a:p>
          <a:p>
            <a:pPr indent="-330200" lvl="2" marL="1371600" rtl="0" algn="l">
              <a:spcBef>
                <a:spcPts val="0"/>
              </a:spcBef>
              <a:spcAft>
                <a:spcPts val="0"/>
              </a:spcAft>
              <a:buClr>
                <a:schemeClr val="lt1"/>
              </a:buClr>
              <a:buSzPts val="1600"/>
              <a:buChar char="■"/>
            </a:pPr>
            <a:r>
              <a:rPr lang="en" sz="1600">
                <a:solidFill>
                  <a:schemeClr val="lt1"/>
                </a:solidFill>
              </a:rPr>
              <a:t>Lack of Knowledge</a:t>
            </a:r>
            <a:endParaRPr sz="1600">
              <a:solidFill>
                <a:schemeClr val="lt1"/>
              </a:solidFill>
            </a:endParaRPr>
          </a:p>
          <a:p>
            <a:pPr indent="-330200" lvl="2" marL="1371600" rtl="0" algn="l">
              <a:spcBef>
                <a:spcPts val="0"/>
              </a:spcBef>
              <a:spcAft>
                <a:spcPts val="0"/>
              </a:spcAft>
              <a:buClr>
                <a:schemeClr val="lt1"/>
              </a:buClr>
              <a:buSzPts val="1600"/>
              <a:buChar char="■"/>
            </a:pPr>
            <a:r>
              <a:rPr lang="en" sz="1600">
                <a:solidFill>
                  <a:schemeClr val="lt1"/>
                </a:solidFill>
              </a:rPr>
              <a:t>Pests</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No Tech in Plant Care</a:t>
            </a:r>
            <a:endParaRPr sz="1600">
              <a:solidFill>
                <a:schemeClr val="lt1"/>
              </a:solidFill>
            </a:endParaRPr>
          </a:p>
          <a:p>
            <a:pPr indent="-330200" lvl="1" marL="914400" rtl="0" algn="l">
              <a:spcBef>
                <a:spcPts val="0"/>
              </a:spcBef>
              <a:spcAft>
                <a:spcPts val="0"/>
              </a:spcAft>
              <a:buClr>
                <a:schemeClr val="lt1"/>
              </a:buClr>
              <a:buSzPts val="1600"/>
              <a:buChar char="○"/>
            </a:pPr>
            <a:r>
              <a:rPr lang="en" sz="1600">
                <a:solidFill>
                  <a:schemeClr val="lt1"/>
                </a:solidFill>
              </a:rPr>
              <a:t>Affordability</a:t>
            </a:r>
            <a:endParaRPr sz="1600">
              <a:solidFill>
                <a:schemeClr val="lt1"/>
              </a:solidFill>
            </a:endParaRPr>
          </a:p>
          <a:p>
            <a:pPr indent="0" lvl="0" marL="0" rtl="0" algn="l">
              <a:spcBef>
                <a:spcPts val="0"/>
              </a:spcBef>
              <a:spcAft>
                <a:spcPts val="0"/>
              </a:spcAft>
              <a:buNone/>
            </a:pPr>
            <a:r>
              <a:t/>
            </a:r>
            <a:endParaRPr sz="1600">
              <a:solidFill>
                <a:schemeClr val="lt1"/>
              </a:solidFill>
            </a:endParaRPr>
          </a:p>
        </p:txBody>
      </p:sp>
      <p:pic>
        <p:nvPicPr>
          <p:cNvPr id="167" name="Google Shape;167;p22"/>
          <p:cNvPicPr preferRelativeResize="0"/>
          <p:nvPr/>
        </p:nvPicPr>
        <p:blipFill>
          <a:blip r:embed="rId3">
            <a:alphaModFix/>
          </a:blip>
          <a:stretch>
            <a:fillRect/>
          </a:stretch>
        </p:blipFill>
        <p:spPr>
          <a:xfrm>
            <a:off x="130424" y="116259"/>
            <a:ext cx="373201" cy="373254"/>
          </a:xfrm>
          <a:prstGeom prst="rect">
            <a:avLst/>
          </a:prstGeom>
          <a:noFill/>
          <a:ln>
            <a:noFill/>
          </a:ln>
        </p:spPr>
      </p:pic>
      <p:pic>
        <p:nvPicPr>
          <p:cNvPr id="168" name="Google Shape;168;p22"/>
          <p:cNvPicPr preferRelativeResize="0"/>
          <p:nvPr/>
        </p:nvPicPr>
        <p:blipFill>
          <a:blip r:embed="rId4">
            <a:alphaModFix/>
          </a:blip>
          <a:stretch>
            <a:fillRect/>
          </a:stretch>
        </p:blipFill>
        <p:spPr>
          <a:xfrm rot="989247">
            <a:off x="8642099" y="47950"/>
            <a:ext cx="395200" cy="395200"/>
          </a:xfrm>
          <a:prstGeom prst="rect">
            <a:avLst/>
          </a:prstGeom>
          <a:noFill/>
          <a:ln>
            <a:noFill/>
          </a:ln>
        </p:spPr>
      </p:pic>
      <p:pic>
        <p:nvPicPr>
          <p:cNvPr id="169" name="Google Shape;169;p22"/>
          <p:cNvPicPr preferRelativeResize="0"/>
          <p:nvPr/>
        </p:nvPicPr>
        <p:blipFill>
          <a:blip r:embed="rId3">
            <a:alphaModFix/>
          </a:blip>
          <a:stretch>
            <a:fillRect/>
          </a:stretch>
        </p:blipFill>
        <p:spPr>
          <a:xfrm rot="10800000">
            <a:off x="8712049" y="4710809"/>
            <a:ext cx="373201" cy="373254"/>
          </a:xfrm>
          <a:prstGeom prst="rect">
            <a:avLst/>
          </a:prstGeom>
          <a:noFill/>
          <a:ln>
            <a:noFill/>
          </a:ln>
        </p:spPr>
      </p:pic>
      <p:pic>
        <p:nvPicPr>
          <p:cNvPr id="170" name="Google Shape;170;p22"/>
          <p:cNvPicPr preferRelativeResize="0"/>
          <p:nvPr/>
        </p:nvPicPr>
        <p:blipFill>
          <a:blip r:embed="rId4">
            <a:alphaModFix/>
          </a:blip>
          <a:stretch>
            <a:fillRect/>
          </a:stretch>
        </p:blipFill>
        <p:spPr>
          <a:xfrm rot="-9002408">
            <a:off x="72273" y="4738437"/>
            <a:ext cx="395201" cy="395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4"/>
          <p:cNvSpPr/>
          <p:nvPr/>
        </p:nvSpPr>
        <p:spPr>
          <a:xfrm>
            <a:off x="0" y="0"/>
            <a:ext cx="5133300" cy="5143500"/>
          </a:xfrm>
          <a:prstGeom prst="rect">
            <a:avLst/>
          </a:prstGeom>
          <a:solidFill>
            <a:srgbClr val="449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chemeClr val="lt1"/>
                </a:solidFill>
                <a:latin typeface="Quattrocento Sans"/>
                <a:ea typeface="Quattrocento Sans"/>
                <a:cs typeface="Quattrocento Sans"/>
                <a:sym typeface="Quattrocento Sans"/>
              </a:rPr>
              <a:t>Introduction</a:t>
            </a:r>
            <a:endParaRPr/>
          </a:p>
        </p:txBody>
      </p:sp>
      <p:sp>
        <p:nvSpPr>
          <p:cNvPr id="87" name="Google Shape;87;p14"/>
          <p:cNvSpPr txBox="1"/>
          <p:nvPr>
            <p:ph idx="1" type="body"/>
          </p:nvPr>
        </p:nvSpPr>
        <p:spPr>
          <a:xfrm>
            <a:off x="311700" y="1124750"/>
            <a:ext cx="6144900" cy="19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Roboto"/>
                <a:ea typeface="Roboto"/>
                <a:cs typeface="Roboto"/>
                <a:sym typeface="Roboto"/>
              </a:rPr>
              <a:t>The Main Focus:</a:t>
            </a:r>
            <a:endParaRPr>
              <a:solidFill>
                <a:schemeClr val="lt1"/>
              </a:solidFill>
              <a:latin typeface="Roboto"/>
              <a:ea typeface="Roboto"/>
              <a:cs typeface="Roboto"/>
              <a:sym typeface="Roboto"/>
            </a:endParaRPr>
          </a:p>
          <a:p>
            <a:pPr indent="-342900" lvl="0" marL="457200" rtl="0" algn="l">
              <a:spcBef>
                <a:spcPts val="1200"/>
              </a:spcBef>
              <a:spcAft>
                <a:spcPts val="0"/>
              </a:spcAft>
              <a:buClr>
                <a:schemeClr val="lt1"/>
              </a:buClr>
              <a:buSzPts val="1800"/>
              <a:buFont typeface="Roboto"/>
              <a:buChar char="●"/>
            </a:pPr>
            <a:r>
              <a:rPr lang="en">
                <a:solidFill>
                  <a:schemeClr val="lt1"/>
                </a:solidFill>
                <a:latin typeface="Roboto"/>
                <a:ea typeface="Roboto"/>
                <a:cs typeface="Roboto"/>
                <a:sym typeface="Roboto"/>
              </a:rPr>
              <a:t>Our consumers - Planters and Gardeners</a:t>
            </a:r>
            <a:endParaRPr>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Desire for efficiency</a:t>
            </a:r>
            <a:endParaRPr sz="16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Daily plant care experience</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Passion for gardening and the environment</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Their Opinions</a:t>
            </a:r>
            <a:endParaRPr sz="1500">
              <a:solidFill>
                <a:schemeClr val="lt1"/>
              </a:solidFill>
              <a:latin typeface="Roboto"/>
              <a:ea typeface="Roboto"/>
              <a:cs typeface="Roboto"/>
              <a:sym typeface="Roboto"/>
            </a:endParaRPr>
          </a:p>
        </p:txBody>
      </p:sp>
      <p:sp>
        <p:nvSpPr>
          <p:cNvPr id="88" name="Google Shape;88;p14"/>
          <p:cNvSpPr txBox="1"/>
          <p:nvPr/>
        </p:nvSpPr>
        <p:spPr>
          <a:xfrm>
            <a:off x="311700" y="3164525"/>
            <a:ext cx="6547800" cy="163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Our goal</a:t>
            </a:r>
            <a:endParaRPr sz="18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Understand our consumers' needs</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Obtain different points of views</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Find problems we overlooked</a:t>
            </a:r>
            <a:endParaRPr sz="1500"/>
          </a:p>
        </p:txBody>
      </p:sp>
      <p:pic>
        <p:nvPicPr>
          <p:cNvPr id="89" name="Google Shape;89;p14"/>
          <p:cNvPicPr preferRelativeResize="0"/>
          <p:nvPr/>
        </p:nvPicPr>
        <p:blipFill>
          <a:blip r:embed="rId3">
            <a:alphaModFix/>
          </a:blip>
          <a:stretch>
            <a:fillRect/>
          </a:stretch>
        </p:blipFill>
        <p:spPr>
          <a:xfrm>
            <a:off x="448874" y="178984"/>
            <a:ext cx="373201" cy="373254"/>
          </a:xfrm>
          <a:prstGeom prst="rect">
            <a:avLst/>
          </a:prstGeom>
          <a:noFill/>
          <a:ln>
            <a:noFill/>
          </a:ln>
        </p:spPr>
      </p:pic>
      <p:pic>
        <p:nvPicPr>
          <p:cNvPr id="90" name="Google Shape;90;p14"/>
          <p:cNvPicPr preferRelativeResize="0"/>
          <p:nvPr/>
        </p:nvPicPr>
        <p:blipFill>
          <a:blip r:embed="rId3">
            <a:alphaModFix/>
          </a:blip>
          <a:stretch>
            <a:fillRect/>
          </a:stretch>
        </p:blipFill>
        <p:spPr>
          <a:xfrm flipH="1">
            <a:off x="8493787" y="4573013"/>
            <a:ext cx="400132" cy="400200"/>
          </a:xfrm>
          <a:prstGeom prst="rect">
            <a:avLst/>
          </a:prstGeom>
          <a:noFill/>
          <a:ln>
            <a:noFill/>
          </a:ln>
        </p:spPr>
      </p:pic>
      <p:pic>
        <p:nvPicPr>
          <p:cNvPr id="91" name="Google Shape;91;p14"/>
          <p:cNvPicPr preferRelativeResize="0"/>
          <p:nvPr/>
        </p:nvPicPr>
        <p:blipFill>
          <a:blip r:embed="rId4">
            <a:alphaModFix/>
          </a:blip>
          <a:stretch>
            <a:fillRect/>
          </a:stretch>
        </p:blipFill>
        <p:spPr>
          <a:xfrm>
            <a:off x="4652900" y="1052525"/>
            <a:ext cx="4241025" cy="2915700"/>
          </a:xfrm>
          <a:prstGeom prst="rect">
            <a:avLst/>
          </a:prstGeom>
          <a:noFill/>
          <a:ln>
            <a:noFill/>
          </a:ln>
          <a:effectLst>
            <a:outerShdw blurRad="57150" rotWithShape="0" algn="bl" dir="2400000" dist="123825">
              <a:srgbClr val="000000">
                <a:alpha val="50000"/>
              </a:srgbClr>
            </a:outerShdw>
            <a:reflection blurRad="0" dir="5400000" dist="38100" endA="0" endPos="30000" fadeDir="5400012" kx="0" rotWithShape="0" algn="bl" stA="27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4572000" cy="5143500"/>
          </a:xfrm>
          <a:prstGeom prst="rect">
            <a:avLst/>
          </a:prstGeom>
          <a:solidFill>
            <a:srgbClr val="4495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5"/>
          <p:cNvSpPr txBox="1"/>
          <p:nvPr>
            <p:ph type="title"/>
          </p:nvPr>
        </p:nvSpPr>
        <p:spPr>
          <a:xfrm>
            <a:off x="311700" y="445025"/>
            <a:ext cx="3913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Quattrocento Sans"/>
                <a:ea typeface="Quattrocento Sans"/>
                <a:cs typeface="Quattrocento Sans"/>
                <a:sym typeface="Quattrocento Sans"/>
              </a:rPr>
              <a:t>Methodology</a:t>
            </a:r>
            <a:endParaRPr b="1">
              <a:solidFill>
                <a:schemeClr val="lt1"/>
              </a:solidFill>
              <a:latin typeface="Quattrocento Sans"/>
              <a:ea typeface="Quattrocento Sans"/>
              <a:cs typeface="Quattrocento Sans"/>
              <a:sym typeface="Quattrocento Sans"/>
            </a:endParaRPr>
          </a:p>
        </p:txBody>
      </p:sp>
      <p:sp>
        <p:nvSpPr>
          <p:cNvPr id="98" name="Google Shape;98;p15"/>
          <p:cNvSpPr txBox="1"/>
          <p:nvPr>
            <p:ph idx="1" type="body"/>
          </p:nvPr>
        </p:nvSpPr>
        <p:spPr>
          <a:xfrm>
            <a:off x="311700" y="1152475"/>
            <a:ext cx="391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Roboto"/>
                <a:ea typeface="Roboto"/>
                <a:cs typeface="Roboto"/>
                <a:sym typeface="Roboto"/>
              </a:rPr>
              <a:t>Semi-structured interviews</a:t>
            </a:r>
            <a:endParaRPr>
              <a:solidFill>
                <a:schemeClr val="lt1"/>
              </a:solidFill>
              <a:latin typeface="Roboto"/>
              <a:ea typeface="Roboto"/>
              <a:cs typeface="Roboto"/>
              <a:sym typeface="Roboto"/>
            </a:endParaRPr>
          </a:p>
          <a:p>
            <a:pPr indent="-342900" lvl="0" marL="457200" rtl="0" algn="l">
              <a:spcBef>
                <a:spcPts val="1200"/>
              </a:spcBef>
              <a:spcAft>
                <a:spcPts val="0"/>
              </a:spcAft>
              <a:buClr>
                <a:schemeClr val="lt1"/>
              </a:buClr>
              <a:buSzPts val="1800"/>
              <a:buFont typeface="Roboto"/>
              <a:buChar char="●"/>
            </a:pPr>
            <a:r>
              <a:rPr lang="en">
                <a:solidFill>
                  <a:schemeClr val="lt1"/>
                </a:solidFill>
                <a:latin typeface="Roboto"/>
                <a:ea typeface="Roboto"/>
                <a:cs typeface="Roboto"/>
                <a:sym typeface="Roboto"/>
              </a:rPr>
              <a:t>Identifying interviewees main problems</a:t>
            </a:r>
            <a:endParaRPr>
              <a:solidFill>
                <a:schemeClr val="lt1"/>
              </a:solidFill>
              <a:latin typeface="Roboto"/>
              <a:ea typeface="Roboto"/>
              <a:cs typeface="Roboto"/>
              <a:sym typeface="Roboto"/>
            </a:endParaRPr>
          </a:p>
          <a:p>
            <a:pPr indent="0" lvl="0" marL="0" rtl="0" algn="l">
              <a:spcBef>
                <a:spcPts val="1200"/>
              </a:spcBef>
              <a:spcAft>
                <a:spcPts val="0"/>
              </a:spcAft>
              <a:buNone/>
            </a:pPr>
            <a:r>
              <a:t/>
            </a:r>
            <a:endParaRPr>
              <a:solidFill>
                <a:schemeClr val="lt1"/>
              </a:solidFill>
              <a:latin typeface="Roboto"/>
              <a:ea typeface="Roboto"/>
              <a:cs typeface="Roboto"/>
              <a:sym typeface="Roboto"/>
            </a:endParaRPr>
          </a:p>
          <a:p>
            <a:pPr indent="0" lvl="0" marL="0" rtl="0" algn="l">
              <a:spcBef>
                <a:spcPts val="1200"/>
              </a:spcBef>
              <a:spcAft>
                <a:spcPts val="0"/>
              </a:spcAft>
              <a:buNone/>
            </a:pPr>
            <a:r>
              <a:rPr lang="en">
                <a:solidFill>
                  <a:schemeClr val="lt1"/>
                </a:solidFill>
                <a:latin typeface="Roboto"/>
                <a:ea typeface="Roboto"/>
                <a:cs typeface="Roboto"/>
                <a:sym typeface="Roboto"/>
              </a:rPr>
              <a:t>Diverse Demographics</a:t>
            </a:r>
            <a:endParaRPr>
              <a:solidFill>
                <a:schemeClr val="lt1"/>
              </a:solidFill>
              <a:latin typeface="Roboto"/>
              <a:ea typeface="Roboto"/>
              <a:cs typeface="Roboto"/>
              <a:sym typeface="Roboto"/>
            </a:endParaRPr>
          </a:p>
          <a:p>
            <a:pPr indent="-342900" lvl="0" marL="457200" rtl="0" algn="l">
              <a:spcBef>
                <a:spcPts val="1200"/>
              </a:spcBef>
              <a:spcAft>
                <a:spcPts val="0"/>
              </a:spcAft>
              <a:buClr>
                <a:schemeClr val="lt1"/>
              </a:buClr>
              <a:buSzPts val="1800"/>
              <a:buFont typeface="Roboto"/>
              <a:buChar char="●"/>
            </a:pPr>
            <a:r>
              <a:rPr lang="en">
                <a:solidFill>
                  <a:schemeClr val="lt1"/>
                </a:solidFill>
                <a:latin typeface="Roboto"/>
                <a:ea typeface="Roboto"/>
                <a:cs typeface="Roboto"/>
                <a:sym typeface="Roboto"/>
              </a:rPr>
              <a:t>Gardeners of all skill levels</a:t>
            </a:r>
            <a:endParaRPr>
              <a:solidFill>
                <a:schemeClr val="lt1"/>
              </a:solidFill>
              <a:latin typeface="Roboto"/>
              <a:ea typeface="Roboto"/>
              <a:cs typeface="Roboto"/>
              <a:sym typeface="Roboto"/>
            </a:endParaRPr>
          </a:p>
        </p:txBody>
      </p:sp>
      <p:pic>
        <p:nvPicPr>
          <p:cNvPr id="99" name="Google Shape;99;p15"/>
          <p:cNvPicPr preferRelativeResize="0"/>
          <p:nvPr/>
        </p:nvPicPr>
        <p:blipFill>
          <a:blip r:embed="rId3">
            <a:alphaModFix/>
          </a:blip>
          <a:stretch>
            <a:fillRect/>
          </a:stretch>
        </p:blipFill>
        <p:spPr>
          <a:xfrm>
            <a:off x="5031525" y="614850"/>
            <a:ext cx="3913800" cy="3913800"/>
          </a:xfrm>
          <a:prstGeom prst="rect">
            <a:avLst/>
          </a:prstGeom>
          <a:noFill/>
          <a:ln>
            <a:noFill/>
          </a:ln>
        </p:spPr>
      </p:pic>
      <p:pic>
        <p:nvPicPr>
          <p:cNvPr id="100" name="Google Shape;100;p15"/>
          <p:cNvPicPr preferRelativeResize="0"/>
          <p:nvPr/>
        </p:nvPicPr>
        <p:blipFill>
          <a:blip r:embed="rId4">
            <a:alphaModFix/>
          </a:blip>
          <a:stretch>
            <a:fillRect/>
          </a:stretch>
        </p:blipFill>
        <p:spPr>
          <a:xfrm>
            <a:off x="166475" y="212475"/>
            <a:ext cx="503651" cy="503651"/>
          </a:xfrm>
          <a:prstGeom prst="rect">
            <a:avLst/>
          </a:prstGeom>
          <a:noFill/>
          <a:ln>
            <a:noFill/>
          </a:ln>
        </p:spPr>
      </p:pic>
      <p:pic>
        <p:nvPicPr>
          <p:cNvPr id="101" name="Google Shape;101;p15"/>
          <p:cNvPicPr preferRelativeResize="0"/>
          <p:nvPr/>
        </p:nvPicPr>
        <p:blipFill>
          <a:blip r:embed="rId5">
            <a:alphaModFix/>
          </a:blip>
          <a:stretch>
            <a:fillRect/>
          </a:stretch>
        </p:blipFill>
        <p:spPr>
          <a:xfrm>
            <a:off x="5734475" y="675850"/>
            <a:ext cx="894750" cy="89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05" name="Shape 105"/>
        <p:cNvGrpSpPr/>
        <p:nvPr/>
      </p:nvGrpSpPr>
      <p:grpSpPr>
        <a:xfrm>
          <a:off x="0" y="0"/>
          <a:ext cx="0" cy="0"/>
          <a:chOff x="0" y="0"/>
          <a:chExt cx="0" cy="0"/>
        </a:xfrm>
      </p:grpSpPr>
      <p:pic>
        <p:nvPicPr>
          <p:cNvPr id="106" name="Google Shape;106;p16" title="Chart"/>
          <p:cNvPicPr preferRelativeResize="0"/>
          <p:nvPr/>
        </p:nvPicPr>
        <p:blipFill>
          <a:blip r:embed="rId3">
            <a:alphaModFix/>
          </a:blip>
          <a:stretch>
            <a:fillRect/>
          </a:stretch>
        </p:blipFill>
        <p:spPr>
          <a:xfrm>
            <a:off x="1504450" y="794759"/>
            <a:ext cx="6135125" cy="379262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391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Quattrocento Sans"/>
                <a:ea typeface="Quattrocento Sans"/>
                <a:cs typeface="Quattrocento Sans"/>
                <a:sym typeface="Quattrocento Sans"/>
              </a:rPr>
              <a:t>Key Findings</a:t>
            </a:r>
            <a:endParaRPr b="1">
              <a:solidFill>
                <a:schemeClr val="lt1"/>
              </a:solidFill>
              <a:latin typeface="Quattrocento Sans"/>
              <a:ea typeface="Quattrocento Sans"/>
              <a:cs typeface="Quattrocento Sans"/>
              <a:sym typeface="Quattrocento Sans"/>
            </a:endParaRPr>
          </a:p>
        </p:txBody>
      </p:sp>
      <p:sp>
        <p:nvSpPr>
          <p:cNvPr id="112" name="Google Shape;112;p17"/>
          <p:cNvSpPr txBox="1"/>
          <p:nvPr/>
        </p:nvSpPr>
        <p:spPr>
          <a:xfrm>
            <a:off x="373900" y="1112600"/>
            <a:ext cx="4198200" cy="176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User Needs</a:t>
            </a:r>
            <a:endParaRPr sz="18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Automation &amp; convenience</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Personalized  recommendations</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Real-time plant health monitoring</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Simplicity</a:t>
            </a:r>
            <a:endParaRPr sz="1500">
              <a:solidFill>
                <a:schemeClr val="lt1"/>
              </a:solidFill>
              <a:latin typeface="Roboto"/>
              <a:ea typeface="Roboto"/>
              <a:cs typeface="Roboto"/>
              <a:sym typeface="Roboto"/>
            </a:endParaRPr>
          </a:p>
          <a:p>
            <a:pPr indent="-323850" lvl="1" marL="914400" rtl="0" algn="l">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Affordability</a:t>
            </a:r>
            <a:endParaRPr sz="1500">
              <a:solidFill>
                <a:schemeClr val="lt1"/>
              </a:solidFill>
              <a:latin typeface="Roboto"/>
              <a:ea typeface="Roboto"/>
              <a:cs typeface="Roboto"/>
              <a:sym typeface="Roboto"/>
            </a:endParaRPr>
          </a:p>
        </p:txBody>
      </p:sp>
      <p:sp>
        <p:nvSpPr>
          <p:cNvPr id="113" name="Google Shape;113;p17"/>
          <p:cNvSpPr txBox="1"/>
          <p:nvPr/>
        </p:nvSpPr>
        <p:spPr>
          <a:xfrm>
            <a:off x="311700" y="2872700"/>
            <a:ext cx="4198200" cy="208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Challenges &amp; Pain Points</a:t>
            </a:r>
            <a:endParaRPr sz="18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Most common watering issue: overwatering</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Sunlight exposure</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Pests</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Lack of knowledge</a:t>
            </a:r>
            <a:endParaRPr sz="15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Plant diseases</a:t>
            </a:r>
            <a:endParaRPr sz="1500">
              <a:solidFill>
                <a:schemeClr val="lt1"/>
              </a:solidFill>
              <a:latin typeface="Roboto"/>
              <a:ea typeface="Roboto"/>
              <a:cs typeface="Roboto"/>
              <a:sym typeface="Roboto"/>
            </a:endParaRPr>
          </a:p>
        </p:txBody>
      </p:sp>
      <p:pic>
        <p:nvPicPr>
          <p:cNvPr id="114" name="Google Shape;114;p17"/>
          <p:cNvPicPr preferRelativeResize="0"/>
          <p:nvPr/>
        </p:nvPicPr>
        <p:blipFill>
          <a:blip r:embed="rId3">
            <a:alphaModFix/>
          </a:blip>
          <a:stretch>
            <a:fillRect/>
          </a:stretch>
        </p:blipFill>
        <p:spPr>
          <a:xfrm>
            <a:off x="5634338" y="445025"/>
            <a:ext cx="2181626" cy="2181650"/>
          </a:xfrm>
          <a:prstGeom prst="rect">
            <a:avLst/>
          </a:prstGeom>
          <a:noFill/>
          <a:ln>
            <a:noFill/>
          </a:ln>
        </p:spPr>
      </p:pic>
      <p:sp>
        <p:nvSpPr>
          <p:cNvPr id="115" name="Google Shape;115;p17"/>
          <p:cNvSpPr txBox="1"/>
          <p:nvPr/>
        </p:nvSpPr>
        <p:spPr>
          <a:xfrm>
            <a:off x="4509900" y="2872700"/>
            <a:ext cx="4198200" cy="176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Opportunities</a:t>
            </a:r>
            <a:endParaRPr sz="1800">
              <a:solidFill>
                <a:schemeClr val="lt1"/>
              </a:solidFill>
              <a:latin typeface="Roboto"/>
              <a:ea typeface="Roboto"/>
              <a:cs typeface="Roboto"/>
              <a:sym typeface="Roboto"/>
            </a:endParaRPr>
          </a:p>
          <a:p>
            <a:pPr indent="-323850" lvl="1" marL="914400" rtl="0" algn="l">
              <a:lnSpc>
                <a:spcPct val="115000"/>
              </a:lnSpc>
              <a:spcBef>
                <a:spcPts val="0"/>
              </a:spcBef>
              <a:spcAft>
                <a:spcPts val="0"/>
              </a:spcAft>
              <a:buClr>
                <a:schemeClr val="lt1"/>
              </a:buClr>
              <a:buSzPts val="1500"/>
              <a:buFont typeface="Roboto"/>
              <a:buChar char="○"/>
            </a:pPr>
            <a:r>
              <a:rPr lang="en" sz="1500">
                <a:solidFill>
                  <a:schemeClr val="lt1"/>
                </a:solidFill>
                <a:latin typeface="Roboto"/>
                <a:ea typeface="Roboto"/>
                <a:cs typeface="Roboto"/>
                <a:sym typeface="Roboto"/>
              </a:rPr>
              <a:t>Adding features such as:</a:t>
            </a:r>
            <a:endParaRPr sz="1500">
              <a:solidFill>
                <a:schemeClr val="lt1"/>
              </a:solidFill>
              <a:latin typeface="Roboto"/>
              <a:ea typeface="Roboto"/>
              <a:cs typeface="Roboto"/>
              <a:sym typeface="Roboto"/>
            </a:endParaRPr>
          </a:p>
          <a:p>
            <a:pPr indent="-317500" lvl="2" marL="13716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Plant care tips</a:t>
            </a:r>
            <a:endParaRPr>
              <a:solidFill>
                <a:schemeClr val="lt1"/>
              </a:solidFill>
              <a:latin typeface="Roboto"/>
              <a:ea typeface="Roboto"/>
              <a:cs typeface="Roboto"/>
              <a:sym typeface="Roboto"/>
            </a:endParaRPr>
          </a:p>
          <a:p>
            <a:pPr indent="-317500" lvl="2" marL="13716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Plant identification</a:t>
            </a:r>
            <a:endParaRPr>
              <a:solidFill>
                <a:schemeClr val="lt1"/>
              </a:solidFill>
              <a:latin typeface="Roboto"/>
              <a:ea typeface="Roboto"/>
              <a:cs typeface="Roboto"/>
              <a:sym typeface="Roboto"/>
            </a:endParaRPr>
          </a:p>
        </p:txBody>
      </p:sp>
      <p:pic>
        <p:nvPicPr>
          <p:cNvPr id="116" name="Google Shape;116;p17"/>
          <p:cNvPicPr preferRelativeResize="0"/>
          <p:nvPr/>
        </p:nvPicPr>
        <p:blipFill>
          <a:blip r:embed="rId4">
            <a:alphaModFix/>
          </a:blip>
          <a:stretch>
            <a:fillRect/>
          </a:stretch>
        </p:blipFill>
        <p:spPr>
          <a:xfrm>
            <a:off x="166475" y="4450725"/>
            <a:ext cx="503651" cy="503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385375"/>
            <a:ext cx="391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Quattrocento Sans"/>
                <a:ea typeface="Quattrocento Sans"/>
                <a:cs typeface="Quattrocento Sans"/>
                <a:sym typeface="Quattrocento Sans"/>
              </a:rPr>
              <a:t>Key Findings</a:t>
            </a:r>
            <a:endParaRPr b="1">
              <a:solidFill>
                <a:schemeClr val="lt1"/>
              </a:solidFill>
              <a:latin typeface="Quattrocento Sans"/>
              <a:ea typeface="Quattrocento Sans"/>
              <a:cs typeface="Quattrocento Sans"/>
              <a:sym typeface="Quattrocento Sans"/>
            </a:endParaRPr>
          </a:p>
        </p:txBody>
      </p:sp>
      <p:pic>
        <p:nvPicPr>
          <p:cNvPr id="122" name="Google Shape;122;p18" title="Chart"/>
          <p:cNvPicPr preferRelativeResize="0"/>
          <p:nvPr/>
        </p:nvPicPr>
        <p:blipFill>
          <a:blip r:embed="rId3">
            <a:alphaModFix/>
          </a:blip>
          <a:stretch>
            <a:fillRect/>
          </a:stretch>
        </p:blipFill>
        <p:spPr>
          <a:xfrm>
            <a:off x="1452275" y="1093400"/>
            <a:ext cx="6425250" cy="3872900"/>
          </a:xfrm>
          <a:prstGeom prst="rect">
            <a:avLst/>
          </a:prstGeom>
          <a:noFill/>
          <a:ln cap="flat" cmpd="sng" w="25400">
            <a:solidFill>
              <a:srgbClr val="000000"/>
            </a:solidFill>
            <a:prstDash val="solid"/>
            <a:miter lim="8000"/>
            <a:headEnd len="sm" w="sm" type="none"/>
            <a:tailEnd len="sm" w="sm" type="none"/>
          </a:ln>
        </p:spPr>
      </p:pic>
      <p:pic>
        <p:nvPicPr>
          <p:cNvPr id="123" name="Google Shape;123;p18"/>
          <p:cNvPicPr preferRelativeResize="0"/>
          <p:nvPr/>
        </p:nvPicPr>
        <p:blipFill>
          <a:blip r:embed="rId4">
            <a:alphaModFix/>
          </a:blip>
          <a:stretch>
            <a:fillRect/>
          </a:stretch>
        </p:blipFill>
        <p:spPr>
          <a:xfrm>
            <a:off x="83124" y="121459"/>
            <a:ext cx="373201" cy="373254"/>
          </a:xfrm>
          <a:prstGeom prst="rect">
            <a:avLst/>
          </a:prstGeom>
          <a:noFill/>
          <a:ln>
            <a:noFill/>
          </a:ln>
        </p:spPr>
      </p:pic>
      <p:pic>
        <p:nvPicPr>
          <p:cNvPr id="124" name="Google Shape;124;p18"/>
          <p:cNvPicPr preferRelativeResize="0"/>
          <p:nvPr/>
        </p:nvPicPr>
        <p:blipFill>
          <a:blip r:embed="rId4">
            <a:alphaModFix/>
          </a:blip>
          <a:stretch>
            <a:fillRect/>
          </a:stretch>
        </p:blipFill>
        <p:spPr>
          <a:xfrm rot="-10494382">
            <a:off x="8679575" y="4639145"/>
            <a:ext cx="373200" cy="373255"/>
          </a:xfrm>
          <a:prstGeom prst="rect">
            <a:avLst/>
          </a:prstGeom>
          <a:noFill/>
          <a:ln>
            <a:noFill/>
          </a:ln>
        </p:spPr>
      </p:pic>
      <p:pic>
        <p:nvPicPr>
          <p:cNvPr id="125" name="Google Shape;125;p18"/>
          <p:cNvPicPr preferRelativeResize="0"/>
          <p:nvPr/>
        </p:nvPicPr>
        <p:blipFill>
          <a:blip r:embed="rId4">
            <a:alphaModFix/>
          </a:blip>
          <a:stretch>
            <a:fillRect/>
          </a:stretch>
        </p:blipFill>
        <p:spPr>
          <a:xfrm rot="5750475">
            <a:off x="8679575" y="121470"/>
            <a:ext cx="373199" cy="373256"/>
          </a:xfrm>
          <a:prstGeom prst="rect">
            <a:avLst/>
          </a:prstGeom>
          <a:noFill/>
          <a:ln>
            <a:noFill/>
          </a:ln>
        </p:spPr>
      </p:pic>
      <p:pic>
        <p:nvPicPr>
          <p:cNvPr id="126" name="Google Shape;126;p18"/>
          <p:cNvPicPr preferRelativeResize="0"/>
          <p:nvPr/>
        </p:nvPicPr>
        <p:blipFill>
          <a:blip r:embed="rId4">
            <a:alphaModFix/>
          </a:blip>
          <a:stretch>
            <a:fillRect/>
          </a:stretch>
        </p:blipFill>
        <p:spPr>
          <a:xfrm rot="-5079806">
            <a:off x="83125" y="4639145"/>
            <a:ext cx="373199" cy="3732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9"/>
          <p:cNvSpPr/>
          <p:nvPr/>
        </p:nvSpPr>
        <p:spPr>
          <a:xfrm>
            <a:off x="-100" y="0"/>
            <a:ext cx="4572000" cy="5143500"/>
          </a:xfrm>
          <a:prstGeom prst="rect">
            <a:avLst/>
          </a:prstGeom>
          <a:solidFill>
            <a:srgbClr val="449570"/>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100">
              <a:solidFill>
                <a:srgbClr val="324E41"/>
              </a:solidFill>
            </a:endParaRPr>
          </a:p>
        </p:txBody>
      </p:sp>
      <p:sp>
        <p:nvSpPr>
          <p:cNvPr id="132" name="Google Shape;132;p19"/>
          <p:cNvSpPr txBox="1"/>
          <p:nvPr/>
        </p:nvSpPr>
        <p:spPr>
          <a:xfrm>
            <a:off x="623300" y="706200"/>
            <a:ext cx="33252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800">
                <a:solidFill>
                  <a:schemeClr val="lt1"/>
                </a:solidFill>
                <a:latin typeface="Quattrocento Sans"/>
                <a:ea typeface="Quattrocento Sans"/>
                <a:cs typeface="Quattrocento Sans"/>
                <a:sym typeface="Quattrocento Sans"/>
              </a:rPr>
              <a:t>Refined Project Idea</a:t>
            </a:r>
            <a:endParaRPr/>
          </a:p>
        </p:txBody>
      </p:sp>
      <p:sp>
        <p:nvSpPr>
          <p:cNvPr id="133" name="Google Shape;133;p19"/>
          <p:cNvSpPr txBox="1"/>
          <p:nvPr/>
        </p:nvSpPr>
        <p:spPr>
          <a:xfrm>
            <a:off x="-100" y="1683700"/>
            <a:ext cx="4572000" cy="2678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Core Idea: Device that passively collects plant information in potted plants and delivers it to users.</a:t>
            </a:r>
            <a:endParaRPr>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a:solidFill>
                  <a:schemeClr val="lt1"/>
                </a:solidFill>
                <a:latin typeface="Roboto"/>
                <a:ea typeface="Roboto"/>
                <a:cs typeface="Roboto"/>
                <a:sym typeface="Roboto"/>
              </a:rPr>
              <a:t>Reasoning: People wanted personalized care recommendations and real time information about their plants. </a:t>
            </a:r>
            <a:endParaRPr>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a:solidFill>
                  <a:schemeClr val="lt1"/>
                </a:solidFill>
                <a:latin typeface="Roboto"/>
                <a:ea typeface="Roboto"/>
                <a:cs typeface="Roboto"/>
                <a:sym typeface="Roboto"/>
              </a:rPr>
              <a:t>Value Proposition: Provides Plant Centered Data and Tailored Plant Care.</a:t>
            </a:r>
            <a:endParaRPr>
              <a:solidFill>
                <a:schemeClr val="lt1"/>
              </a:solidFill>
              <a:latin typeface="Roboto"/>
              <a:ea typeface="Roboto"/>
              <a:cs typeface="Roboto"/>
              <a:sym typeface="Roboto"/>
            </a:endParaRPr>
          </a:p>
          <a:p>
            <a:pPr indent="0" lvl="0" marL="0" rtl="0" algn="l">
              <a:lnSpc>
                <a:spcPct val="115000"/>
              </a:lnSpc>
              <a:spcBef>
                <a:spcPts val="1200"/>
              </a:spcBef>
              <a:spcAft>
                <a:spcPts val="1200"/>
              </a:spcAft>
              <a:buNone/>
            </a:pPr>
            <a:r>
              <a:t/>
            </a:r>
            <a:endParaRPr>
              <a:solidFill>
                <a:schemeClr val="lt1"/>
              </a:solidFill>
              <a:latin typeface="Roboto"/>
              <a:ea typeface="Roboto"/>
              <a:cs typeface="Roboto"/>
              <a:sym typeface="Roboto"/>
            </a:endParaRPr>
          </a:p>
        </p:txBody>
      </p:sp>
      <p:pic>
        <p:nvPicPr>
          <p:cNvPr id="134" name="Google Shape;134;p19"/>
          <p:cNvPicPr preferRelativeResize="0"/>
          <p:nvPr/>
        </p:nvPicPr>
        <p:blipFill>
          <a:blip r:embed="rId3">
            <a:alphaModFix/>
          </a:blip>
          <a:stretch>
            <a:fillRect/>
          </a:stretch>
        </p:blipFill>
        <p:spPr>
          <a:xfrm>
            <a:off x="6109427" y="210102"/>
            <a:ext cx="2017375" cy="2017350"/>
          </a:xfrm>
          <a:prstGeom prst="rect">
            <a:avLst/>
          </a:prstGeom>
          <a:noFill/>
          <a:ln>
            <a:noFill/>
          </a:ln>
        </p:spPr>
      </p:pic>
      <p:pic>
        <p:nvPicPr>
          <p:cNvPr id="135" name="Google Shape;135;p19"/>
          <p:cNvPicPr preferRelativeResize="0"/>
          <p:nvPr/>
        </p:nvPicPr>
        <p:blipFill>
          <a:blip r:embed="rId4">
            <a:alphaModFix/>
          </a:blip>
          <a:stretch>
            <a:fillRect/>
          </a:stretch>
        </p:blipFill>
        <p:spPr>
          <a:xfrm>
            <a:off x="5933788" y="3029950"/>
            <a:ext cx="1867050" cy="1867025"/>
          </a:xfrm>
          <a:prstGeom prst="rect">
            <a:avLst/>
          </a:prstGeom>
          <a:noFill/>
          <a:ln>
            <a:noFill/>
          </a:ln>
        </p:spPr>
      </p:pic>
      <p:cxnSp>
        <p:nvCxnSpPr>
          <p:cNvPr id="136" name="Google Shape;136;p19"/>
          <p:cNvCxnSpPr/>
          <p:nvPr/>
        </p:nvCxnSpPr>
        <p:spPr>
          <a:xfrm flipH="1" rot="10800000">
            <a:off x="6864613" y="2303350"/>
            <a:ext cx="5400" cy="650700"/>
          </a:xfrm>
          <a:prstGeom prst="straightConnector1">
            <a:avLst/>
          </a:prstGeom>
          <a:noFill/>
          <a:ln cap="flat" cmpd="sng" w="28575">
            <a:solidFill>
              <a:srgbClr val="449570"/>
            </a:solidFill>
            <a:prstDash val="solid"/>
            <a:round/>
            <a:headEnd len="med" w="med" type="none"/>
            <a:tailEnd len="med" w="med" type="triangle"/>
          </a:ln>
        </p:spPr>
      </p:cxnSp>
      <p:pic>
        <p:nvPicPr>
          <p:cNvPr id="137" name="Google Shape;137;p19"/>
          <p:cNvPicPr preferRelativeResize="0"/>
          <p:nvPr/>
        </p:nvPicPr>
        <p:blipFill>
          <a:blip r:embed="rId5">
            <a:alphaModFix/>
          </a:blip>
          <a:stretch>
            <a:fillRect/>
          </a:stretch>
        </p:blipFill>
        <p:spPr>
          <a:xfrm flipH="1">
            <a:off x="3948512" y="4361801"/>
            <a:ext cx="400132" cy="400200"/>
          </a:xfrm>
          <a:prstGeom prst="rect">
            <a:avLst/>
          </a:prstGeom>
          <a:noFill/>
          <a:ln>
            <a:noFill/>
          </a:ln>
        </p:spPr>
      </p:pic>
      <p:pic>
        <p:nvPicPr>
          <p:cNvPr id="138" name="Google Shape;138;p19"/>
          <p:cNvPicPr preferRelativeResize="0"/>
          <p:nvPr/>
        </p:nvPicPr>
        <p:blipFill>
          <a:blip r:embed="rId5">
            <a:alphaModFix/>
          </a:blip>
          <a:stretch>
            <a:fillRect/>
          </a:stretch>
        </p:blipFill>
        <p:spPr>
          <a:xfrm>
            <a:off x="250099" y="210109"/>
            <a:ext cx="373201" cy="3732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42" name="Shape 142"/>
        <p:cNvGrpSpPr/>
        <p:nvPr/>
      </p:nvGrpSpPr>
      <p:grpSpPr>
        <a:xfrm>
          <a:off x="0" y="0"/>
          <a:ext cx="0" cy="0"/>
          <a:chOff x="0" y="0"/>
          <a:chExt cx="0" cy="0"/>
        </a:xfrm>
      </p:grpSpPr>
      <p:sp>
        <p:nvSpPr>
          <p:cNvPr id="143" name="Google Shape;143;p20"/>
          <p:cNvSpPr txBox="1"/>
          <p:nvPr>
            <p:ph type="title"/>
          </p:nvPr>
        </p:nvSpPr>
        <p:spPr>
          <a:xfrm>
            <a:off x="311700" y="445025"/>
            <a:ext cx="59991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Quattrocento Sans"/>
                <a:ea typeface="Quattrocento Sans"/>
                <a:cs typeface="Quattrocento Sans"/>
                <a:sym typeface="Quattrocento Sans"/>
              </a:rPr>
              <a:t>Implementation &amp; Features</a:t>
            </a:r>
            <a:endParaRPr b="1">
              <a:solidFill>
                <a:schemeClr val="lt1"/>
              </a:solidFill>
              <a:latin typeface="Quattrocento Sans"/>
              <a:ea typeface="Quattrocento Sans"/>
              <a:cs typeface="Quattrocento Sans"/>
              <a:sym typeface="Quattrocento Sans"/>
            </a:endParaRPr>
          </a:p>
        </p:txBody>
      </p:sp>
      <p:sp>
        <p:nvSpPr>
          <p:cNvPr id="144" name="Google Shape;144;p20"/>
          <p:cNvSpPr txBox="1"/>
          <p:nvPr/>
        </p:nvSpPr>
        <p:spPr>
          <a:xfrm>
            <a:off x="379450" y="1054000"/>
            <a:ext cx="7968300" cy="2118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lt1"/>
                </a:solidFill>
                <a:latin typeface="Roboto"/>
                <a:ea typeface="Roboto"/>
                <a:cs typeface="Roboto"/>
                <a:sym typeface="Roboto"/>
              </a:rPr>
              <a:t>Primary Features: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Moisture Sensor</a:t>
            </a:r>
            <a:endParaRPr sz="1800">
              <a:solidFill>
                <a:schemeClr val="lt1"/>
              </a:solidFill>
              <a:latin typeface="Roboto"/>
              <a:ea typeface="Roboto"/>
              <a:cs typeface="Roboto"/>
              <a:sym typeface="Roboto"/>
            </a:endParaRPr>
          </a:p>
          <a:p>
            <a:pPr indent="-336550" lvl="1" marL="914400" rtl="0" algn="l">
              <a:lnSpc>
                <a:spcPct val="115000"/>
              </a:lnSpc>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Benefit: addresses watering issues</a:t>
            </a:r>
            <a:endParaRPr sz="17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Plant care tips and resources</a:t>
            </a:r>
            <a:endParaRPr sz="1800">
              <a:solidFill>
                <a:schemeClr val="lt1"/>
              </a:solidFill>
              <a:latin typeface="Roboto"/>
              <a:ea typeface="Roboto"/>
              <a:cs typeface="Roboto"/>
              <a:sym typeface="Roboto"/>
            </a:endParaRPr>
          </a:p>
          <a:p>
            <a:pPr indent="-336550" lvl="1" marL="914400" rtl="0" algn="l">
              <a:lnSpc>
                <a:spcPct val="115000"/>
              </a:lnSpc>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Benefit: aides beginners, managing pest control</a:t>
            </a:r>
            <a:endParaRPr sz="1700">
              <a:solidFill>
                <a:schemeClr val="lt1"/>
              </a:solidFill>
              <a:latin typeface="Roboto"/>
              <a:ea typeface="Roboto"/>
              <a:cs typeface="Roboto"/>
              <a:sym typeface="Roboto"/>
            </a:endParaRPr>
          </a:p>
        </p:txBody>
      </p:sp>
      <p:sp>
        <p:nvSpPr>
          <p:cNvPr id="145" name="Google Shape;145;p20"/>
          <p:cNvSpPr txBox="1"/>
          <p:nvPr/>
        </p:nvSpPr>
        <p:spPr>
          <a:xfrm>
            <a:off x="379450" y="3080000"/>
            <a:ext cx="7905000" cy="18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Challenges:</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System Integration</a:t>
            </a:r>
            <a:endParaRPr sz="1800">
              <a:solidFill>
                <a:schemeClr val="lt1"/>
              </a:solidFill>
              <a:latin typeface="Roboto"/>
              <a:ea typeface="Roboto"/>
              <a:cs typeface="Roboto"/>
              <a:sym typeface="Roboto"/>
            </a:endParaRPr>
          </a:p>
          <a:p>
            <a:pPr indent="-342900" lvl="1" marL="9144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Challenge: Send data </a:t>
            </a:r>
            <a:r>
              <a:rPr lang="en" sz="1800">
                <a:solidFill>
                  <a:schemeClr val="lt1"/>
                </a:solidFill>
                <a:latin typeface="Roboto"/>
                <a:ea typeface="Roboto"/>
                <a:cs typeface="Roboto"/>
                <a:sym typeface="Roboto"/>
              </a:rPr>
              <a:t>through</a:t>
            </a:r>
            <a:r>
              <a:rPr lang="en" sz="1800">
                <a:solidFill>
                  <a:schemeClr val="lt1"/>
                </a:solidFill>
                <a:latin typeface="Roboto"/>
                <a:ea typeface="Roboto"/>
                <a:cs typeface="Roboto"/>
                <a:sym typeface="Roboto"/>
              </a:rPr>
              <a:t> sensor to system</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Software Integration</a:t>
            </a:r>
            <a:endParaRPr sz="1800">
              <a:solidFill>
                <a:schemeClr val="lt1"/>
              </a:solidFill>
              <a:latin typeface="Roboto"/>
              <a:ea typeface="Roboto"/>
              <a:cs typeface="Roboto"/>
              <a:sym typeface="Roboto"/>
            </a:endParaRPr>
          </a:p>
          <a:p>
            <a:pPr indent="-342900" lvl="1" marL="9144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Challenge: Process the received data, interpret and display meaningful information to user</a:t>
            </a:r>
            <a:endParaRPr sz="1800">
              <a:solidFill>
                <a:schemeClr val="lt1"/>
              </a:solidFill>
              <a:latin typeface="Roboto"/>
              <a:ea typeface="Roboto"/>
              <a:cs typeface="Roboto"/>
              <a:sym typeface="Roboto"/>
            </a:endParaRPr>
          </a:p>
        </p:txBody>
      </p:sp>
      <p:pic>
        <p:nvPicPr>
          <p:cNvPr id="146" name="Google Shape;146;p20"/>
          <p:cNvPicPr preferRelativeResize="0"/>
          <p:nvPr/>
        </p:nvPicPr>
        <p:blipFill>
          <a:blip r:embed="rId3">
            <a:alphaModFix/>
          </a:blip>
          <a:stretch>
            <a:fillRect/>
          </a:stretch>
        </p:blipFill>
        <p:spPr>
          <a:xfrm rot="6030574">
            <a:off x="8594499" y="71759"/>
            <a:ext cx="373201" cy="3732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49570"/>
        </a:solidFill>
      </p:bgPr>
    </p:bg>
    <p:spTree>
      <p:nvGrpSpPr>
        <p:cNvPr id="150" name="Shape 150"/>
        <p:cNvGrpSpPr/>
        <p:nvPr/>
      </p:nvGrpSpPr>
      <p:grpSpPr>
        <a:xfrm>
          <a:off x="0" y="0"/>
          <a:ext cx="0" cy="0"/>
          <a:chOff x="0" y="0"/>
          <a:chExt cx="0" cy="0"/>
        </a:xfrm>
      </p:grpSpPr>
      <p:sp>
        <p:nvSpPr>
          <p:cNvPr id="151" name="Google Shape;151;p21"/>
          <p:cNvSpPr/>
          <p:nvPr/>
        </p:nvSpPr>
        <p:spPr>
          <a:xfrm>
            <a:off x="698250" y="1196100"/>
            <a:ext cx="7747500" cy="27513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endParaRPr>
          </a:p>
        </p:txBody>
      </p:sp>
      <p:sp>
        <p:nvSpPr>
          <p:cNvPr id="152" name="Google Shape;152;p21"/>
          <p:cNvSpPr txBox="1"/>
          <p:nvPr>
            <p:ph type="title"/>
          </p:nvPr>
        </p:nvSpPr>
        <p:spPr>
          <a:xfrm>
            <a:off x="311700" y="445025"/>
            <a:ext cx="59991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latin typeface="Quattrocento Sans"/>
                <a:ea typeface="Quattrocento Sans"/>
                <a:cs typeface="Quattrocento Sans"/>
                <a:sym typeface="Quattrocento Sans"/>
              </a:rPr>
              <a:t>Feedback &amp; Iteration</a:t>
            </a:r>
            <a:endParaRPr b="1">
              <a:solidFill>
                <a:schemeClr val="lt1"/>
              </a:solidFill>
              <a:latin typeface="Quattrocento Sans"/>
              <a:ea typeface="Quattrocento Sans"/>
              <a:cs typeface="Quattrocento Sans"/>
              <a:sym typeface="Quattrocento Sans"/>
            </a:endParaRPr>
          </a:p>
        </p:txBody>
      </p:sp>
      <p:sp>
        <p:nvSpPr>
          <p:cNvPr id="153" name="Google Shape;153;p21"/>
          <p:cNvSpPr txBox="1"/>
          <p:nvPr>
            <p:ph type="title"/>
          </p:nvPr>
        </p:nvSpPr>
        <p:spPr>
          <a:xfrm>
            <a:off x="0" y="4137300"/>
            <a:ext cx="9144000" cy="10062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1800">
                <a:solidFill>
                  <a:schemeClr val="lt1"/>
                </a:solidFill>
                <a:latin typeface="Roboto"/>
                <a:ea typeface="Roboto"/>
                <a:cs typeface="Roboto"/>
                <a:sym typeface="Roboto"/>
              </a:rPr>
              <a:t>Feedback</a:t>
            </a:r>
            <a:r>
              <a:rPr lang="en" sz="1800">
                <a:solidFill>
                  <a:schemeClr val="lt1"/>
                </a:solidFill>
                <a:latin typeface="Roboto"/>
                <a:ea typeface="Roboto"/>
                <a:cs typeface="Roboto"/>
                <a:sym typeface="Roboto"/>
              </a:rPr>
              <a:t>: Personalized Recommendations and Real time monitoring. People faced a lack of knowledge and want plant care tips.</a:t>
            </a:r>
            <a:endParaRPr sz="1800">
              <a:solidFill>
                <a:schemeClr val="lt1"/>
              </a:solidFill>
              <a:latin typeface="Roboto"/>
              <a:ea typeface="Roboto"/>
              <a:cs typeface="Roboto"/>
              <a:sym typeface="Roboto"/>
            </a:endParaRPr>
          </a:p>
        </p:txBody>
      </p:sp>
      <p:pic>
        <p:nvPicPr>
          <p:cNvPr id="154" name="Google Shape;154;p21"/>
          <p:cNvPicPr preferRelativeResize="0"/>
          <p:nvPr/>
        </p:nvPicPr>
        <p:blipFill>
          <a:blip r:embed="rId3">
            <a:alphaModFix/>
          </a:blip>
          <a:stretch>
            <a:fillRect/>
          </a:stretch>
        </p:blipFill>
        <p:spPr>
          <a:xfrm>
            <a:off x="770875" y="1566979"/>
            <a:ext cx="1970300" cy="1756627"/>
          </a:xfrm>
          <a:prstGeom prst="rect">
            <a:avLst/>
          </a:prstGeom>
          <a:noFill/>
          <a:ln>
            <a:noFill/>
          </a:ln>
        </p:spPr>
      </p:pic>
      <p:pic>
        <p:nvPicPr>
          <p:cNvPr id="155" name="Google Shape;155;p21"/>
          <p:cNvPicPr preferRelativeResize="0"/>
          <p:nvPr/>
        </p:nvPicPr>
        <p:blipFill>
          <a:blip r:embed="rId4">
            <a:alphaModFix/>
          </a:blip>
          <a:stretch>
            <a:fillRect/>
          </a:stretch>
        </p:blipFill>
        <p:spPr>
          <a:xfrm>
            <a:off x="1187584" y="2333517"/>
            <a:ext cx="476352" cy="476458"/>
          </a:xfrm>
          <a:prstGeom prst="rect">
            <a:avLst/>
          </a:prstGeom>
          <a:noFill/>
          <a:ln>
            <a:noFill/>
          </a:ln>
        </p:spPr>
      </p:pic>
      <p:pic>
        <p:nvPicPr>
          <p:cNvPr id="156" name="Google Shape;156;p21"/>
          <p:cNvPicPr preferRelativeResize="0"/>
          <p:nvPr/>
        </p:nvPicPr>
        <p:blipFill>
          <a:blip r:embed="rId5">
            <a:alphaModFix/>
          </a:blip>
          <a:stretch>
            <a:fillRect/>
          </a:stretch>
        </p:blipFill>
        <p:spPr>
          <a:xfrm>
            <a:off x="1866872" y="2296126"/>
            <a:ext cx="551110" cy="551233"/>
          </a:xfrm>
          <a:prstGeom prst="rect">
            <a:avLst/>
          </a:prstGeom>
          <a:noFill/>
          <a:ln>
            <a:noFill/>
          </a:ln>
        </p:spPr>
      </p:pic>
      <p:sp>
        <p:nvSpPr>
          <p:cNvPr id="157" name="Google Shape;157;p21"/>
          <p:cNvSpPr txBox="1"/>
          <p:nvPr/>
        </p:nvSpPr>
        <p:spPr>
          <a:xfrm>
            <a:off x="878550" y="3118288"/>
            <a:ext cx="18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attrocento Sans"/>
                <a:ea typeface="Quattrocento Sans"/>
                <a:cs typeface="Quattrocento Sans"/>
                <a:sym typeface="Quattrocento Sans"/>
              </a:rPr>
              <a:t>Automated Sprinkler</a:t>
            </a:r>
            <a:endParaRPr>
              <a:solidFill>
                <a:schemeClr val="lt1"/>
              </a:solidFill>
              <a:latin typeface="Quattrocento Sans"/>
              <a:ea typeface="Quattrocento Sans"/>
              <a:cs typeface="Quattrocento Sans"/>
              <a:sym typeface="Quattrocento Sans"/>
            </a:endParaRPr>
          </a:p>
        </p:txBody>
      </p:sp>
      <p:cxnSp>
        <p:nvCxnSpPr>
          <p:cNvPr id="158" name="Google Shape;158;p21"/>
          <p:cNvCxnSpPr/>
          <p:nvPr/>
        </p:nvCxnSpPr>
        <p:spPr>
          <a:xfrm>
            <a:off x="3028625" y="2542738"/>
            <a:ext cx="1375800" cy="0"/>
          </a:xfrm>
          <a:prstGeom prst="straightConnector1">
            <a:avLst/>
          </a:prstGeom>
          <a:noFill/>
          <a:ln cap="flat" cmpd="sng" w="28575">
            <a:solidFill>
              <a:srgbClr val="324E41"/>
            </a:solidFill>
            <a:prstDash val="solid"/>
            <a:round/>
            <a:headEnd len="med" w="med" type="none"/>
            <a:tailEnd len="med" w="med" type="triangle"/>
          </a:ln>
        </p:spPr>
      </p:cxnSp>
      <p:pic>
        <p:nvPicPr>
          <p:cNvPr id="159" name="Google Shape;159;p21"/>
          <p:cNvPicPr preferRelativeResize="0"/>
          <p:nvPr/>
        </p:nvPicPr>
        <p:blipFill>
          <a:blip r:embed="rId6">
            <a:alphaModFix/>
          </a:blip>
          <a:stretch>
            <a:fillRect/>
          </a:stretch>
        </p:blipFill>
        <p:spPr>
          <a:xfrm>
            <a:off x="6598650" y="1599400"/>
            <a:ext cx="1847100" cy="1944700"/>
          </a:xfrm>
          <a:prstGeom prst="rect">
            <a:avLst/>
          </a:prstGeom>
          <a:noFill/>
          <a:ln>
            <a:noFill/>
          </a:ln>
        </p:spPr>
      </p:pic>
      <p:pic>
        <p:nvPicPr>
          <p:cNvPr id="160" name="Google Shape;160;p21"/>
          <p:cNvPicPr preferRelativeResize="0"/>
          <p:nvPr/>
        </p:nvPicPr>
        <p:blipFill>
          <a:blip r:embed="rId7">
            <a:alphaModFix/>
          </a:blip>
          <a:stretch>
            <a:fillRect/>
          </a:stretch>
        </p:blipFill>
        <p:spPr>
          <a:xfrm>
            <a:off x="4576587" y="1548400"/>
            <a:ext cx="1767785" cy="198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