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lsie"/>
      <p:regular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Noah Jacin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5.xml"/><Relationship Id="rId22" Type="http://schemas.openxmlformats.org/officeDocument/2006/relationships/font" Target="fonts/QuattrocentoSans-boldItalic.fntdata"/><Relationship Id="rId10" Type="http://schemas.openxmlformats.org/officeDocument/2006/relationships/slide" Target="slides/slide4.xml"/><Relationship Id="rId21" Type="http://schemas.openxmlformats.org/officeDocument/2006/relationships/font" Target="fonts/Quattrocento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QuattrocentoSans-regular.fntdata"/><Relationship Id="rId6" Type="http://schemas.openxmlformats.org/officeDocument/2006/relationships/notesMaster" Target="notesMasters/notesMaster1.xml"/><Relationship Id="rId18" Type="http://schemas.openxmlformats.org/officeDocument/2006/relationships/font" Target="fonts/Elsie-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4T06:40:24.195">
    <p:pos x="6000" y="0"/>
    <p:text>Noah</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04T06:40:29.359">
    <p:pos x="6000" y="0"/>
    <p:text>Noah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04T06:40:33.209">
    <p:pos x="6000" y="0"/>
    <p:text>Noah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04T06:40:38.206">
    <p:pos x="6000" y="0"/>
    <p:text>Alex</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04T06:44:52.847">
    <p:pos x="6000" y="0"/>
    <p:text>Jaxon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2-04T06:44:59.393">
    <p:pos x="6000" y="0"/>
    <p:text>Jaxon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12-04T06:40:52.687">
    <p:pos x="6000" y="0"/>
    <p:text>Danny</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12-04T06:41:00.014">
    <p:pos x="6000" y="0"/>
    <p:text>Megan</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12-04T06:41:28.511">
    <p:pos x="6000" y="0"/>
    <p:text>Random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d8e60827c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d8e60827c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d8e60827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d8e60827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d8e6082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d8e6082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From milestone two and three we found a few key points to focus on:</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User friendliness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Plant care tips and recommendations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Bluetooth support</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Unlimited plant profiles</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ca6762de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ca6762de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8e60827c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8e60827c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Sign in and Create Account Page</a:t>
            </a:r>
            <a:endParaRPr b="1">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Pros - Simple layout to sign in directly from username and password. Includes an email verification process in the create account page. </a:t>
            </a:r>
            <a:endParaRPr>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Cons - May pose a challenge to certain individuals without emails, such as signing up with only usernames or phone numbers. Does not have the option for signing with google, meta, or apple.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Plants page</a:t>
            </a:r>
            <a:endParaRPr b="1">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Pros - Allows users to focus on personalization for specific plants that they care for. Additionally, the plant pages provide comprehensive information about Moisture, Sunlight, Temperature and Humidity sensors. </a:t>
            </a:r>
            <a:endParaRPr>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Cons - Although the options provide information, it can provide information overload leading users to be confused with the interface. Additionally, the individual plant page may need more specific information such as graphs.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Discover Page</a:t>
            </a:r>
            <a:endParaRPr b="1">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Pros - The discovery page lets you search for a specific plant to gain insight on ways to care for your plant properly. </a:t>
            </a:r>
            <a:endParaRPr>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Cons - This page is a balancing act between usefulness and functionality, it needs to not be overly complex.</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Overall color scheme</a:t>
            </a:r>
            <a:endParaRPr b="1">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Pros - The chosen color, green represents plants and an eco friendly environment.</a:t>
            </a:r>
            <a:endParaRPr>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Cons - Although the color is green, the color is dull and boring.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ca6762de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ca6762de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d8e60827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d8e60827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ca6762de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ca6762de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d8e60827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d8e60827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d8e608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d8e608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8.xml"/><Relationship Id="rId4" Type="http://schemas.openxmlformats.org/officeDocument/2006/relationships/image" Target="../media/image28.png"/><Relationship Id="rId5" Type="http://schemas.openxmlformats.org/officeDocument/2006/relationships/image" Target="../media/image20.png"/><Relationship Id="rId6" Type="http://schemas.openxmlformats.org/officeDocument/2006/relationships/image" Target="../media/image27.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9.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24.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6.xml"/><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 name="Shape 53"/>
        <p:cNvGrpSpPr/>
        <p:nvPr/>
      </p:nvGrpSpPr>
      <p:grpSpPr>
        <a:xfrm>
          <a:off x="0" y="0"/>
          <a:ext cx="0" cy="0"/>
          <a:chOff x="0" y="0"/>
          <a:chExt cx="0" cy="0"/>
        </a:xfrm>
      </p:grpSpPr>
      <p:sp>
        <p:nvSpPr>
          <p:cNvPr id="54" name="Google Shape;54;p13"/>
          <p:cNvSpPr txBox="1"/>
          <p:nvPr/>
        </p:nvSpPr>
        <p:spPr>
          <a:xfrm>
            <a:off x="311700" y="1799975"/>
            <a:ext cx="8520600" cy="6015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400">
                <a:solidFill>
                  <a:srgbClr val="FFFFFF"/>
                </a:solidFill>
                <a:latin typeface="Quattrocento Sans"/>
                <a:ea typeface="Quattrocento Sans"/>
                <a:cs typeface="Quattrocento Sans"/>
                <a:sym typeface="Quattrocento Sans"/>
              </a:rPr>
              <a:t>Low-Fidelity Design and Justification Presentation</a:t>
            </a:r>
            <a:endParaRPr sz="2400">
              <a:solidFill>
                <a:srgbClr val="FFFFFF"/>
              </a:solidFill>
              <a:latin typeface="Quattrocento Sans"/>
              <a:ea typeface="Quattrocento Sans"/>
              <a:cs typeface="Quattrocento Sans"/>
              <a:sym typeface="Quattrocento Sans"/>
            </a:endParaRPr>
          </a:p>
        </p:txBody>
      </p:sp>
      <p:grpSp>
        <p:nvGrpSpPr>
          <p:cNvPr id="55" name="Google Shape;55;p13"/>
          <p:cNvGrpSpPr/>
          <p:nvPr/>
        </p:nvGrpSpPr>
        <p:grpSpPr>
          <a:xfrm>
            <a:off x="871513" y="3015029"/>
            <a:ext cx="544800" cy="1522200"/>
            <a:chOff x="1145309" y="2615721"/>
            <a:chExt cx="544800" cy="1522200"/>
          </a:xfrm>
        </p:grpSpPr>
        <p:cxnSp>
          <p:nvCxnSpPr>
            <p:cNvPr id="56" name="Google Shape;56;p13"/>
            <p:cNvCxnSpPr/>
            <p:nvPr/>
          </p:nvCxnSpPr>
          <p:spPr>
            <a:xfrm>
              <a:off x="1145309" y="2615721"/>
              <a:ext cx="0" cy="1522200"/>
            </a:xfrm>
            <a:prstGeom prst="straightConnector1">
              <a:avLst/>
            </a:prstGeom>
            <a:noFill/>
            <a:ln cap="flat" cmpd="sng" w="19050">
              <a:solidFill>
                <a:srgbClr val="FFFFFF"/>
              </a:solidFill>
              <a:prstDash val="solid"/>
              <a:miter lim="800000"/>
              <a:headEnd len="sm" w="sm" type="none"/>
              <a:tailEnd len="sm" w="sm" type="none"/>
            </a:ln>
          </p:spPr>
        </p:cxnSp>
        <p:cxnSp>
          <p:nvCxnSpPr>
            <p:cNvPr id="57" name="Google Shape;57;p13"/>
            <p:cNvCxnSpPr/>
            <p:nvPr/>
          </p:nvCxnSpPr>
          <p:spPr>
            <a:xfrm>
              <a:off x="1145309" y="4137891"/>
              <a:ext cx="544800" cy="0"/>
            </a:xfrm>
            <a:prstGeom prst="straightConnector1">
              <a:avLst/>
            </a:prstGeom>
            <a:noFill/>
            <a:ln cap="flat" cmpd="sng" w="19050">
              <a:solidFill>
                <a:srgbClr val="FFFFFF"/>
              </a:solidFill>
              <a:prstDash val="solid"/>
              <a:miter lim="800000"/>
              <a:headEnd len="sm" w="sm" type="none"/>
              <a:tailEnd len="sm" w="sm" type="none"/>
            </a:ln>
          </p:spPr>
        </p:cxnSp>
      </p:grpSp>
      <p:grpSp>
        <p:nvGrpSpPr>
          <p:cNvPr id="58" name="Google Shape;58;p13"/>
          <p:cNvGrpSpPr/>
          <p:nvPr/>
        </p:nvGrpSpPr>
        <p:grpSpPr>
          <a:xfrm>
            <a:off x="7727682" y="3490916"/>
            <a:ext cx="844528" cy="1326149"/>
            <a:chOff x="3403416" y="174498"/>
            <a:chExt cx="1461880" cy="1628775"/>
          </a:xfrm>
        </p:grpSpPr>
        <p:cxnSp>
          <p:nvCxnSpPr>
            <p:cNvPr id="59" name="Google Shape;59;p13"/>
            <p:cNvCxnSpPr/>
            <p:nvPr/>
          </p:nvCxnSpPr>
          <p:spPr>
            <a:xfrm flipH="1">
              <a:off x="3403416" y="584073"/>
              <a:ext cx="1305300" cy="1219200"/>
            </a:xfrm>
            <a:prstGeom prst="straightConnector1">
              <a:avLst/>
            </a:prstGeom>
            <a:noFill/>
            <a:ln cap="flat" cmpd="sng" w="9525">
              <a:solidFill>
                <a:srgbClr val="EEEEEE"/>
              </a:solidFill>
              <a:prstDash val="solid"/>
              <a:miter lim="800000"/>
              <a:headEnd len="sm" w="sm" type="none"/>
              <a:tailEnd len="sm" w="sm" type="none"/>
            </a:ln>
          </p:spPr>
        </p:cxnSp>
        <p:cxnSp>
          <p:nvCxnSpPr>
            <p:cNvPr id="60" name="Google Shape;60;p13"/>
            <p:cNvCxnSpPr/>
            <p:nvPr/>
          </p:nvCxnSpPr>
          <p:spPr>
            <a:xfrm flipH="1">
              <a:off x="4094924" y="745998"/>
              <a:ext cx="723000" cy="663900"/>
            </a:xfrm>
            <a:prstGeom prst="straightConnector1">
              <a:avLst/>
            </a:prstGeom>
            <a:noFill/>
            <a:ln cap="flat" cmpd="sng" w="9525">
              <a:solidFill>
                <a:srgbClr val="EEEEEE"/>
              </a:solidFill>
              <a:prstDash val="solid"/>
              <a:miter lim="800000"/>
              <a:headEnd len="sm" w="sm" type="none"/>
              <a:tailEnd len="sm" w="sm" type="none"/>
            </a:ln>
          </p:spPr>
        </p:cxnSp>
        <p:cxnSp>
          <p:nvCxnSpPr>
            <p:cNvPr id="61" name="Google Shape;61;p13"/>
            <p:cNvCxnSpPr/>
            <p:nvPr/>
          </p:nvCxnSpPr>
          <p:spPr>
            <a:xfrm flipH="1">
              <a:off x="3643696" y="174498"/>
              <a:ext cx="1221600" cy="1133400"/>
            </a:xfrm>
            <a:prstGeom prst="straightConnector1">
              <a:avLst/>
            </a:prstGeom>
            <a:noFill/>
            <a:ln cap="flat" cmpd="sng" w="9525">
              <a:solidFill>
                <a:srgbClr val="EEEEEE"/>
              </a:solidFill>
              <a:prstDash val="solid"/>
              <a:miter lim="800000"/>
              <a:headEnd len="sm" w="sm" type="none"/>
              <a:tailEnd len="sm" w="sm" type="none"/>
            </a:ln>
          </p:spPr>
        </p:cxnSp>
      </p:grpSp>
      <p:grpSp>
        <p:nvGrpSpPr>
          <p:cNvPr id="62" name="Google Shape;62;p13"/>
          <p:cNvGrpSpPr/>
          <p:nvPr/>
        </p:nvGrpSpPr>
        <p:grpSpPr>
          <a:xfrm flipH="1" rot="-5400000">
            <a:off x="7331191" y="172131"/>
            <a:ext cx="544800" cy="1522200"/>
            <a:chOff x="1145309" y="2615721"/>
            <a:chExt cx="544800" cy="1522200"/>
          </a:xfrm>
        </p:grpSpPr>
        <p:cxnSp>
          <p:nvCxnSpPr>
            <p:cNvPr id="63" name="Google Shape;63;p13"/>
            <p:cNvCxnSpPr/>
            <p:nvPr/>
          </p:nvCxnSpPr>
          <p:spPr>
            <a:xfrm>
              <a:off x="1145309" y="2615721"/>
              <a:ext cx="0" cy="1522200"/>
            </a:xfrm>
            <a:prstGeom prst="straightConnector1">
              <a:avLst/>
            </a:prstGeom>
            <a:noFill/>
            <a:ln cap="flat" cmpd="sng" w="19050">
              <a:solidFill>
                <a:srgbClr val="FFFFFF"/>
              </a:solidFill>
              <a:prstDash val="solid"/>
              <a:miter lim="800000"/>
              <a:headEnd len="sm" w="sm" type="none"/>
              <a:tailEnd len="sm" w="sm" type="none"/>
            </a:ln>
          </p:spPr>
        </p:cxnSp>
        <p:cxnSp>
          <p:nvCxnSpPr>
            <p:cNvPr id="64" name="Google Shape;64;p13"/>
            <p:cNvCxnSpPr/>
            <p:nvPr/>
          </p:nvCxnSpPr>
          <p:spPr>
            <a:xfrm>
              <a:off x="1145309" y="4137891"/>
              <a:ext cx="544800" cy="0"/>
            </a:xfrm>
            <a:prstGeom prst="straightConnector1">
              <a:avLst/>
            </a:prstGeom>
            <a:noFill/>
            <a:ln cap="flat" cmpd="sng" w="19050">
              <a:solidFill>
                <a:srgbClr val="FFFFFF"/>
              </a:solidFill>
              <a:prstDash val="solid"/>
              <a:miter lim="800000"/>
              <a:headEnd len="sm" w="sm" type="none"/>
              <a:tailEnd len="sm" w="sm" type="none"/>
            </a:ln>
          </p:spPr>
        </p:cxnSp>
      </p:grpSp>
      <p:grpSp>
        <p:nvGrpSpPr>
          <p:cNvPr id="65" name="Google Shape;65;p13"/>
          <p:cNvGrpSpPr/>
          <p:nvPr/>
        </p:nvGrpSpPr>
        <p:grpSpPr>
          <a:xfrm>
            <a:off x="571782" y="270141"/>
            <a:ext cx="844528" cy="1326149"/>
            <a:chOff x="3403416" y="174498"/>
            <a:chExt cx="1461880" cy="1628775"/>
          </a:xfrm>
        </p:grpSpPr>
        <p:cxnSp>
          <p:nvCxnSpPr>
            <p:cNvPr id="66" name="Google Shape;66;p13"/>
            <p:cNvCxnSpPr/>
            <p:nvPr/>
          </p:nvCxnSpPr>
          <p:spPr>
            <a:xfrm flipH="1">
              <a:off x="3403416" y="584073"/>
              <a:ext cx="1305300" cy="1219200"/>
            </a:xfrm>
            <a:prstGeom prst="straightConnector1">
              <a:avLst/>
            </a:prstGeom>
            <a:noFill/>
            <a:ln cap="flat" cmpd="sng" w="9525">
              <a:solidFill>
                <a:srgbClr val="EEEEEE"/>
              </a:solidFill>
              <a:prstDash val="solid"/>
              <a:miter lim="800000"/>
              <a:headEnd len="sm" w="sm" type="none"/>
              <a:tailEnd len="sm" w="sm" type="none"/>
            </a:ln>
          </p:spPr>
        </p:cxnSp>
        <p:cxnSp>
          <p:nvCxnSpPr>
            <p:cNvPr id="67" name="Google Shape;67;p13"/>
            <p:cNvCxnSpPr/>
            <p:nvPr/>
          </p:nvCxnSpPr>
          <p:spPr>
            <a:xfrm flipH="1">
              <a:off x="4094924" y="745998"/>
              <a:ext cx="723000" cy="663900"/>
            </a:xfrm>
            <a:prstGeom prst="straightConnector1">
              <a:avLst/>
            </a:prstGeom>
            <a:noFill/>
            <a:ln cap="flat" cmpd="sng" w="9525">
              <a:solidFill>
                <a:srgbClr val="EEEEEE"/>
              </a:solidFill>
              <a:prstDash val="solid"/>
              <a:miter lim="800000"/>
              <a:headEnd len="sm" w="sm" type="none"/>
              <a:tailEnd len="sm" w="sm" type="none"/>
            </a:ln>
          </p:spPr>
        </p:cxnSp>
        <p:cxnSp>
          <p:nvCxnSpPr>
            <p:cNvPr id="68" name="Google Shape;68;p13"/>
            <p:cNvCxnSpPr/>
            <p:nvPr/>
          </p:nvCxnSpPr>
          <p:spPr>
            <a:xfrm flipH="1">
              <a:off x="3643696" y="174498"/>
              <a:ext cx="1221600" cy="1133400"/>
            </a:xfrm>
            <a:prstGeom prst="straightConnector1">
              <a:avLst/>
            </a:prstGeom>
            <a:noFill/>
            <a:ln cap="flat" cmpd="sng" w="9525">
              <a:solidFill>
                <a:srgbClr val="EEEEEE"/>
              </a:solidFill>
              <a:prstDash val="solid"/>
              <a:miter lim="800000"/>
              <a:headEnd len="sm" w="sm" type="none"/>
              <a:tailEnd len="sm" w="sm" type="none"/>
            </a:ln>
          </p:spPr>
        </p:cxnSp>
      </p:grpSp>
      <p:pic>
        <p:nvPicPr>
          <p:cNvPr id="69" name="Google Shape;69;p13"/>
          <p:cNvPicPr preferRelativeResize="0"/>
          <p:nvPr/>
        </p:nvPicPr>
        <p:blipFill>
          <a:blip r:embed="rId4">
            <a:alphaModFix/>
          </a:blip>
          <a:stretch>
            <a:fillRect/>
          </a:stretch>
        </p:blipFill>
        <p:spPr>
          <a:xfrm>
            <a:off x="3609373" y="2291300"/>
            <a:ext cx="2091075" cy="2091075"/>
          </a:xfrm>
          <a:prstGeom prst="rect">
            <a:avLst/>
          </a:prstGeom>
          <a:noFill/>
          <a:ln>
            <a:noFill/>
          </a:ln>
        </p:spPr>
      </p:pic>
      <p:pic>
        <p:nvPicPr>
          <p:cNvPr id="70" name="Google Shape;70;p13"/>
          <p:cNvPicPr preferRelativeResize="0"/>
          <p:nvPr/>
        </p:nvPicPr>
        <p:blipFill>
          <a:blip r:embed="rId5">
            <a:alphaModFix/>
          </a:blip>
          <a:stretch>
            <a:fillRect/>
          </a:stretch>
        </p:blipFill>
        <p:spPr>
          <a:xfrm>
            <a:off x="7019975" y="3407500"/>
            <a:ext cx="890950" cy="890950"/>
          </a:xfrm>
          <a:prstGeom prst="rect">
            <a:avLst/>
          </a:prstGeom>
          <a:noFill/>
          <a:ln>
            <a:noFill/>
          </a:ln>
        </p:spPr>
      </p:pic>
      <p:pic>
        <p:nvPicPr>
          <p:cNvPr id="71" name="Google Shape;71;p13"/>
          <p:cNvPicPr preferRelativeResize="0"/>
          <p:nvPr/>
        </p:nvPicPr>
        <p:blipFill>
          <a:blip r:embed="rId6">
            <a:alphaModFix/>
          </a:blip>
          <a:stretch>
            <a:fillRect/>
          </a:stretch>
        </p:blipFill>
        <p:spPr>
          <a:xfrm>
            <a:off x="1349013" y="3550188"/>
            <a:ext cx="706025" cy="706025"/>
          </a:xfrm>
          <a:prstGeom prst="rect">
            <a:avLst/>
          </a:prstGeom>
          <a:noFill/>
          <a:ln>
            <a:noFill/>
          </a:ln>
        </p:spPr>
      </p:pic>
      <p:pic>
        <p:nvPicPr>
          <p:cNvPr id="72" name="Google Shape;72;p13"/>
          <p:cNvPicPr preferRelativeResize="0"/>
          <p:nvPr/>
        </p:nvPicPr>
        <p:blipFill>
          <a:blip r:embed="rId7">
            <a:alphaModFix/>
          </a:blip>
          <a:stretch>
            <a:fillRect/>
          </a:stretch>
        </p:blipFill>
        <p:spPr>
          <a:xfrm rot="1188352">
            <a:off x="2113625" y="3473847"/>
            <a:ext cx="362725" cy="362750"/>
          </a:xfrm>
          <a:prstGeom prst="rect">
            <a:avLst/>
          </a:prstGeom>
          <a:noFill/>
          <a:ln>
            <a:noFill/>
          </a:ln>
        </p:spPr>
      </p:pic>
      <p:pic>
        <p:nvPicPr>
          <p:cNvPr id="73" name="Google Shape;73;p13"/>
          <p:cNvPicPr preferRelativeResize="0"/>
          <p:nvPr/>
        </p:nvPicPr>
        <p:blipFill>
          <a:blip r:embed="rId8">
            <a:alphaModFix/>
          </a:blip>
          <a:stretch>
            <a:fillRect/>
          </a:stretch>
        </p:blipFill>
        <p:spPr>
          <a:xfrm rot="-645435">
            <a:off x="1077700" y="3984869"/>
            <a:ext cx="250175" cy="250175"/>
          </a:xfrm>
          <a:prstGeom prst="rect">
            <a:avLst/>
          </a:prstGeom>
          <a:noFill/>
          <a:ln>
            <a:noFill/>
          </a:ln>
        </p:spPr>
      </p:pic>
      <p:pic>
        <p:nvPicPr>
          <p:cNvPr id="74" name="Google Shape;74;p13"/>
          <p:cNvPicPr preferRelativeResize="0"/>
          <p:nvPr/>
        </p:nvPicPr>
        <p:blipFill>
          <a:blip r:embed="rId7">
            <a:alphaModFix/>
          </a:blip>
          <a:stretch>
            <a:fillRect/>
          </a:stretch>
        </p:blipFill>
        <p:spPr>
          <a:xfrm rot="1188574">
            <a:off x="1308498" y="3271446"/>
            <a:ext cx="165882" cy="165920"/>
          </a:xfrm>
          <a:prstGeom prst="rect">
            <a:avLst/>
          </a:prstGeom>
          <a:noFill/>
          <a:ln>
            <a:noFill/>
          </a:ln>
        </p:spPr>
      </p:pic>
      <p:pic>
        <p:nvPicPr>
          <p:cNvPr id="75" name="Google Shape;75;p13"/>
          <p:cNvPicPr preferRelativeResize="0"/>
          <p:nvPr/>
        </p:nvPicPr>
        <p:blipFill>
          <a:blip r:embed="rId7">
            <a:alphaModFix/>
          </a:blip>
          <a:stretch>
            <a:fillRect/>
          </a:stretch>
        </p:blipFill>
        <p:spPr>
          <a:xfrm rot="1188319">
            <a:off x="2087598" y="4036923"/>
            <a:ext cx="120301" cy="120306"/>
          </a:xfrm>
          <a:prstGeom prst="rect">
            <a:avLst/>
          </a:prstGeom>
          <a:noFill/>
          <a:ln>
            <a:noFill/>
          </a:ln>
        </p:spPr>
      </p:pic>
      <p:sp>
        <p:nvSpPr>
          <p:cNvPr id="76" name="Google Shape;76;p13"/>
          <p:cNvSpPr/>
          <p:nvPr/>
        </p:nvSpPr>
        <p:spPr>
          <a:xfrm>
            <a:off x="1056538" y="762975"/>
            <a:ext cx="7196700" cy="3612600"/>
          </a:xfrm>
          <a:prstGeom prst="rect">
            <a:avLst/>
          </a:prstGeom>
          <a:noFill/>
          <a:ln cap="flat" cmpd="sng" w="762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Elsie"/>
              <a:ea typeface="Elsie"/>
              <a:cs typeface="Elsie"/>
              <a:sym typeface="Elsi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4" name="Shape 194"/>
        <p:cNvGrpSpPr/>
        <p:nvPr/>
      </p:nvGrpSpPr>
      <p:grpSpPr>
        <a:xfrm>
          <a:off x="0" y="0"/>
          <a:ext cx="0" cy="0"/>
          <a:chOff x="0" y="0"/>
          <a:chExt cx="0" cy="0"/>
        </a:xfrm>
      </p:grpSpPr>
      <p:sp>
        <p:nvSpPr>
          <p:cNvPr id="195" name="Google Shape;195;p22"/>
          <p:cNvSpPr/>
          <p:nvPr/>
        </p:nvSpPr>
        <p:spPr>
          <a:xfrm>
            <a:off x="7062475" y="1153400"/>
            <a:ext cx="1975500" cy="3714600"/>
          </a:xfrm>
          <a:prstGeom prst="roundRect">
            <a:avLst>
              <a:gd fmla="val 16667" name="adj"/>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2"/>
          <p:cNvSpPr/>
          <p:nvPr/>
        </p:nvSpPr>
        <p:spPr>
          <a:xfrm>
            <a:off x="4720763" y="1118750"/>
            <a:ext cx="1975500" cy="3714600"/>
          </a:xfrm>
          <a:prstGeom prst="roundRect">
            <a:avLst>
              <a:gd fmla="val 16667" name="adj"/>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2"/>
          <p:cNvSpPr/>
          <p:nvPr/>
        </p:nvSpPr>
        <p:spPr>
          <a:xfrm>
            <a:off x="2448175" y="1118750"/>
            <a:ext cx="1975500" cy="3714600"/>
          </a:xfrm>
          <a:prstGeom prst="roundRect">
            <a:avLst>
              <a:gd fmla="val 16667"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2"/>
          <p:cNvSpPr/>
          <p:nvPr/>
        </p:nvSpPr>
        <p:spPr>
          <a:xfrm>
            <a:off x="167475" y="1118750"/>
            <a:ext cx="1975500" cy="37146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2"/>
          <p:cNvSpPr txBox="1"/>
          <p:nvPr/>
        </p:nvSpPr>
        <p:spPr>
          <a:xfrm>
            <a:off x="132450" y="2925100"/>
            <a:ext cx="2007900" cy="1569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0"/>
              </a:spcAft>
              <a:buNone/>
            </a:pPr>
            <a:r>
              <a:rPr lang="en" sz="1000">
                <a:solidFill>
                  <a:schemeClr val="lt1"/>
                </a:solidFill>
                <a:latin typeface="Quattrocento Sans"/>
                <a:ea typeface="Quattrocento Sans"/>
                <a:cs typeface="Quattrocento Sans"/>
                <a:sym typeface="Quattrocento Sans"/>
              </a:rPr>
              <a:t>Sign-in Page</a:t>
            </a:r>
            <a:endParaRPr sz="1000">
              <a:solidFill>
                <a:schemeClr val="lt1"/>
              </a:solidFill>
              <a:latin typeface="Quattrocento Sans"/>
              <a:ea typeface="Quattrocento Sans"/>
              <a:cs typeface="Quattrocento Sans"/>
              <a:sym typeface="Quattrocento Sans"/>
            </a:endParaRPr>
          </a:p>
          <a:p>
            <a:pPr indent="0" lvl="0" marL="0" rtl="0" algn="ctr">
              <a:lnSpc>
                <a:spcPct val="100000"/>
              </a:lnSpc>
              <a:spcBef>
                <a:spcPts val="1200"/>
              </a:spcBef>
              <a:spcAft>
                <a:spcPts val="0"/>
              </a:spcAft>
              <a:buNone/>
            </a:pPr>
            <a:r>
              <a:rPr lang="en" sz="1000">
                <a:solidFill>
                  <a:schemeClr val="lt1"/>
                </a:solidFill>
                <a:latin typeface="Quattrocento Sans"/>
                <a:ea typeface="Quattrocento Sans"/>
                <a:cs typeface="Quattrocento Sans"/>
                <a:sym typeface="Quattrocento Sans"/>
              </a:rPr>
              <a:t>Create Account Page</a:t>
            </a:r>
            <a:endParaRPr sz="1000">
              <a:solidFill>
                <a:schemeClr val="lt1"/>
              </a:solidFill>
              <a:latin typeface="Quattrocento Sans"/>
              <a:ea typeface="Quattrocento Sans"/>
              <a:cs typeface="Quattrocento Sans"/>
              <a:sym typeface="Quattrocento Sans"/>
            </a:endParaRPr>
          </a:p>
          <a:p>
            <a:pPr indent="0" lvl="0" marL="0" rtl="0" algn="ctr">
              <a:lnSpc>
                <a:spcPct val="100000"/>
              </a:lnSpc>
              <a:spcBef>
                <a:spcPts val="1200"/>
              </a:spcBef>
              <a:spcAft>
                <a:spcPts val="0"/>
              </a:spcAft>
              <a:buNone/>
            </a:pPr>
            <a:r>
              <a:rPr lang="en" sz="1000">
                <a:solidFill>
                  <a:schemeClr val="lt1"/>
                </a:solidFill>
                <a:latin typeface="Quattrocento Sans"/>
                <a:ea typeface="Quattrocento Sans"/>
                <a:cs typeface="Quattrocento Sans"/>
                <a:sym typeface="Quattrocento Sans"/>
              </a:rPr>
              <a:t>Bluetooth Page</a:t>
            </a:r>
            <a:endParaRPr sz="1000">
              <a:solidFill>
                <a:schemeClr val="lt1"/>
              </a:solidFill>
              <a:latin typeface="Quattrocento Sans"/>
              <a:ea typeface="Quattrocento Sans"/>
              <a:cs typeface="Quattrocento Sans"/>
              <a:sym typeface="Quattrocento Sans"/>
            </a:endParaRPr>
          </a:p>
          <a:p>
            <a:pPr indent="0" lvl="0" marL="0" rtl="0" algn="ctr">
              <a:lnSpc>
                <a:spcPct val="100000"/>
              </a:lnSpc>
              <a:spcBef>
                <a:spcPts val="1200"/>
              </a:spcBef>
              <a:spcAft>
                <a:spcPts val="0"/>
              </a:spcAft>
              <a:buNone/>
            </a:pPr>
            <a:r>
              <a:rPr lang="en" sz="1000">
                <a:solidFill>
                  <a:schemeClr val="lt1"/>
                </a:solidFill>
                <a:latin typeface="Quattrocento Sans"/>
                <a:ea typeface="Quattrocento Sans"/>
                <a:cs typeface="Quattrocento Sans"/>
                <a:sym typeface="Quattrocento Sans"/>
              </a:rPr>
              <a:t>Plants Page</a:t>
            </a:r>
            <a:endParaRPr sz="1000">
              <a:solidFill>
                <a:schemeClr val="lt1"/>
              </a:solidFill>
              <a:latin typeface="Quattrocento Sans"/>
              <a:ea typeface="Quattrocento Sans"/>
              <a:cs typeface="Quattrocento Sans"/>
              <a:sym typeface="Quattrocento Sans"/>
            </a:endParaRPr>
          </a:p>
          <a:p>
            <a:pPr indent="0" lvl="0" marL="0" rtl="0" algn="ctr">
              <a:lnSpc>
                <a:spcPct val="100000"/>
              </a:lnSpc>
              <a:spcBef>
                <a:spcPts val="1200"/>
              </a:spcBef>
              <a:spcAft>
                <a:spcPts val="0"/>
              </a:spcAft>
              <a:buNone/>
            </a:pPr>
            <a:r>
              <a:rPr lang="en" sz="1000">
                <a:solidFill>
                  <a:schemeClr val="lt1"/>
                </a:solidFill>
                <a:latin typeface="Quattrocento Sans"/>
                <a:ea typeface="Quattrocento Sans"/>
                <a:cs typeface="Quattrocento Sans"/>
                <a:sym typeface="Quattrocento Sans"/>
              </a:rPr>
              <a:t>Discover Page</a:t>
            </a:r>
            <a:endParaRPr sz="1000">
              <a:solidFill>
                <a:schemeClr val="lt1"/>
              </a:solidFill>
              <a:latin typeface="Quattrocento Sans"/>
              <a:ea typeface="Quattrocento Sans"/>
              <a:cs typeface="Quattrocento Sans"/>
              <a:sym typeface="Quattrocento Sans"/>
            </a:endParaRPr>
          </a:p>
        </p:txBody>
      </p:sp>
      <p:sp>
        <p:nvSpPr>
          <p:cNvPr id="200" name="Google Shape;200;p22"/>
          <p:cNvSpPr txBox="1"/>
          <p:nvPr/>
        </p:nvSpPr>
        <p:spPr>
          <a:xfrm>
            <a:off x="2459588" y="2925100"/>
            <a:ext cx="19533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lt1"/>
                </a:solidFill>
                <a:latin typeface="Quattrocento Sans"/>
                <a:ea typeface="Quattrocento Sans"/>
                <a:cs typeface="Quattrocento Sans"/>
                <a:sym typeface="Quattrocento Sans"/>
              </a:rPr>
              <a:t>Identified desire for Bluetooth connectivity and unlimited plant profiles.</a:t>
            </a:r>
            <a:endParaRPr sz="1000">
              <a:solidFill>
                <a:schemeClr val="lt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lang="en" sz="1000">
                <a:solidFill>
                  <a:schemeClr val="lt1"/>
                </a:solidFill>
                <a:latin typeface="Quattrocento Sans"/>
                <a:ea typeface="Quattrocento Sans"/>
                <a:cs typeface="Quattrocento Sans"/>
                <a:sym typeface="Quattrocento Sans"/>
              </a:rPr>
              <a:t>Prioritized unlimited plant profiles for reusability aspect.</a:t>
            </a:r>
            <a:endParaRPr sz="1000">
              <a:solidFill>
                <a:schemeClr val="lt1"/>
              </a:solidFill>
              <a:latin typeface="Quattrocento Sans"/>
              <a:ea typeface="Quattrocento Sans"/>
              <a:cs typeface="Quattrocento Sans"/>
              <a:sym typeface="Quattrocento Sans"/>
            </a:endParaRPr>
          </a:p>
        </p:txBody>
      </p:sp>
      <p:sp>
        <p:nvSpPr>
          <p:cNvPr id="201" name="Google Shape;201;p22"/>
          <p:cNvSpPr txBox="1"/>
          <p:nvPr/>
        </p:nvSpPr>
        <p:spPr>
          <a:xfrm>
            <a:off x="4720763" y="2890450"/>
            <a:ext cx="1975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User feedback highlighted the importance of ease of use in day-to-day workflows.</a:t>
            </a:r>
            <a:endParaRPr sz="1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lang="en" sz="1000">
                <a:solidFill>
                  <a:schemeClr val="lt1"/>
                </a:solidFill>
                <a:latin typeface="Quattrocento Sans"/>
                <a:ea typeface="Quattrocento Sans"/>
                <a:cs typeface="Quattrocento Sans"/>
                <a:sym typeface="Quattrocento Sans"/>
              </a:rPr>
              <a:t>Created a separate plant page to address usability concerns regarding inactive plants on the dashboard.</a:t>
            </a:r>
            <a:endParaRPr sz="1000">
              <a:solidFill>
                <a:schemeClr val="lt1"/>
              </a:solidFill>
              <a:latin typeface="Quattrocento Sans"/>
              <a:ea typeface="Quattrocento Sans"/>
              <a:cs typeface="Quattrocento Sans"/>
              <a:sym typeface="Quattrocento Sans"/>
            </a:endParaRPr>
          </a:p>
        </p:txBody>
      </p:sp>
      <p:sp>
        <p:nvSpPr>
          <p:cNvPr id="202" name="Google Shape;202;p22"/>
          <p:cNvSpPr txBox="1"/>
          <p:nvPr/>
        </p:nvSpPr>
        <p:spPr>
          <a:xfrm>
            <a:off x="164875" y="1301675"/>
            <a:ext cx="19755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200">
                <a:solidFill>
                  <a:schemeClr val="lt1"/>
                </a:solidFill>
                <a:latin typeface="Quattrocento Sans"/>
                <a:ea typeface="Quattrocento Sans"/>
                <a:cs typeface="Quattrocento Sans"/>
                <a:sym typeface="Quattrocento Sans"/>
              </a:rPr>
              <a:t>Components Included</a:t>
            </a:r>
            <a:endParaRPr>
              <a:solidFill>
                <a:schemeClr val="lt1"/>
              </a:solidFill>
              <a:latin typeface="Quattrocento Sans"/>
              <a:ea typeface="Quattrocento Sans"/>
              <a:cs typeface="Quattrocento Sans"/>
              <a:sym typeface="Quattrocento Sans"/>
            </a:endParaRPr>
          </a:p>
        </p:txBody>
      </p:sp>
      <p:sp>
        <p:nvSpPr>
          <p:cNvPr id="203" name="Google Shape;203;p22"/>
          <p:cNvSpPr txBox="1"/>
          <p:nvPr/>
        </p:nvSpPr>
        <p:spPr>
          <a:xfrm>
            <a:off x="2437438" y="1257550"/>
            <a:ext cx="197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Quattrocento Sans"/>
                <a:ea typeface="Quattrocento Sans"/>
                <a:cs typeface="Quattrocento Sans"/>
                <a:sym typeface="Quattrocento Sans"/>
              </a:rPr>
              <a:t>User Needs Considerations</a:t>
            </a:r>
            <a:endParaRPr b="1" sz="1200">
              <a:solidFill>
                <a:schemeClr val="lt1"/>
              </a:solidFill>
              <a:latin typeface="Quattrocento Sans"/>
              <a:ea typeface="Quattrocento Sans"/>
              <a:cs typeface="Quattrocento Sans"/>
              <a:sym typeface="Quattrocento Sans"/>
            </a:endParaRPr>
          </a:p>
        </p:txBody>
      </p:sp>
      <p:sp>
        <p:nvSpPr>
          <p:cNvPr id="204" name="Google Shape;204;p22"/>
          <p:cNvSpPr txBox="1"/>
          <p:nvPr/>
        </p:nvSpPr>
        <p:spPr>
          <a:xfrm>
            <a:off x="4720863" y="1222900"/>
            <a:ext cx="197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Quattrocento Sans"/>
                <a:ea typeface="Quattrocento Sans"/>
                <a:cs typeface="Quattrocento Sans"/>
                <a:sym typeface="Quattrocento Sans"/>
              </a:rPr>
              <a:t>User Friendliness Emphasis</a:t>
            </a:r>
            <a:endParaRPr b="1">
              <a:solidFill>
                <a:schemeClr val="lt1"/>
              </a:solidFill>
              <a:latin typeface="Quattrocento Sans"/>
              <a:ea typeface="Quattrocento Sans"/>
              <a:cs typeface="Quattrocento Sans"/>
              <a:sym typeface="Quattrocento Sans"/>
            </a:endParaRPr>
          </a:p>
        </p:txBody>
      </p:sp>
      <p:sp>
        <p:nvSpPr>
          <p:cNvPr id="205" name="Google Shape;205;p22"/>
          <p:cNvSpPr txBox="1"/>
          <p:nvPr/>
        </p:nvSpPr>
        <p:spPr>
          <a:xfrm>
            <a:off x="2418775" y="298725"/>
            <a:ext cx="4643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Quattrocento Sans"/>
                <a:ea typeface="Quattrocento Sans"/>
                <a:cs typeface="Quattrocento Sans"/>
                <a:sym typeface="Quattrocento Sans"/>
              </a:rPr>
              <a:t>Conclusion</a:t>
            </a:r>
            <a:endParaRPr sz="3500">
              <a:solidFill>
                <a:schemeClr val="lt1"/>
              </a:solidFill>
              <a:latin typeface="Quattrocento Sans"/>
              <a:ea typeface="Quattrocento Sans"/>
              <a:cs typeface="Quattrocento Sans"/>
              <a:sym typeface="Quattrocento Sans"/>
            </a:endParaRPr>
          </a:p>
        </p:txBody>
      </p:sp>
      <p:pic>
        <p:nvPicPr>
          <p:cNvPr id="206" name="Google Shape;206;p22"/>
          <p:cNvPicPr preferRelativeResize="0"/>
          <p:nvPr/>
        </p:nvPicPr>
        <p:blipFill>
          <a:blip r:embed="rId4">
            <a:alphaModFix/>
          </a:blip>
          <a:stretch>
            <a:fillRect/>
          </a:stretch>
        </p:blipFill>
        <p:spPr>
          <a:xfrm>
            <a:off x="819050" y="1862375"/>
            <a:ext cx="672325" cy="672325"/>
          </a:xfrm>
          <a:prstGeom prst="rect">
            <a:avLst/>
          </a:prstGeom>
          <a:noFill/>
          <a:ln>
            <a:noFill/>
          </a:ln>
        </p:spPr>
      </p:pic>
      <p:pic>
        <p:nvPicPr>
          <p:cNvPr id="207" name="Google Shape;207;p22"/>
          <p:cNvPicPr preferRelativeResize="0"/>
          <p:nvPr/>
        </p:nvPicPr>
        <p:blipFill>
          <a:blip r:embed="rId5">
            <a:alphaModFix/>
          </a:blip>
          <a:stretch>
            <a:fillRect/>
          </a:stretch>
        </p:blipFill>
        <p:spPr>
          <a:xfrm>
            <a:off x="2997638" y="1862363"/>
            <a:ext cx="877201" cy="877201"/>
          </a:xfrm>
          <a:prstGeom prst="rect">
            <a:avLst/>
          </a:prstGeom>
          <a:noFill/>
          <a:ln>
            <a:noFill/>
          </a:ln>
        </p:spPr>
      </p:pic>
      <p:pic>
        <p:nvPicPr>
          <p:cNvPr id="208" name="Google Shape;208;p22"/>
          <p:cNvPicPr preferRelativeResize="0"/>
          <p:nvPr/>
        </p:nvPicPr>
        <p:blipFill>
          <a:blip r:embed="rId6">
            <a:alphaModFix/>
          </a:blip>
          <a:stretch>
            <a:fillRect/>
          </a:stretch>
        </p:blipFill>
        <p:spPr>
          <a:xfrm>
            <a:off x="5269914" y="1868900"/>
            <a:ext cx="877199" cy="877201"/>
          </a:xfrm>
          <a:prstGeom prst="rect">
            <a:avLst/>
          </a:prstGeom>
          <a:noFill/>
          <a:ln>
            <a:noFill/>
          </a:ln>
        </p:spPr>
      </p:pic>
      <p:sp>
        <p:nvSpPr>
          <p:cNvPr id="209" name="Google Shape;209;p22"/>
          <p:cNvSpPr txBox="1"/>
          <p:nvPr/>
        </p:nvSpPr>
        <p:spPr>
          <a:xfrm>
            <a:off x="7062475" y="1301675"/>
            <a:ext cx="1975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Quattrocento Sans"/>
                <a:ea typeface="Quattrocento Sans"/>
                <a:cs typeface="Quattrocento Sans"/>
                <a:sym typeface="Quattrocento Sans"/>
              </a:rPr>
              <a:t>Competitive Edge</a:t>
            </a:r>
            <a:endParaRPr b="1">
              <a:solidFill>
                <a:schemeClr val="lt1"/>
              </a:solidFill>
              <a:latin typeface="Quattrocento Sans"/>
              <a:ea typeface="Quattrocento Sans"/>
              <a:cs typeface="Quattrocento Sans"/>
              <a:sym typeface="Quattrocento Sans"/>
            </a:endParaRPr>
          </a:p>
        </p:txBody>
      </p:sp>
      <p:sp>
        <p:nvSpPr>
          <p:cNvPr id="210" name="Google Shape;210;p22"/>
          <p:cNvSpPr txBox="1"/>
          <p:nvPr/>
        </p:nvSpPr>
        <p:spPr>
          <a:xfrm>
            <a:off x="7062475" y="2925100"/>
            <a:ext cx="1975500" cy="17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solidFill>
                  <a:schemeClr val="lt1"/>
                </a:solidFill>
                <a:latin typeface="Quattrocento Sans"/>
                <a:ea typeface="Quattrocento Sans"/>
                <a:cs typeface="Quattrocento Sans"/>
                <a:sym typeface="Quattrocento Sans"/>
              </a:rPr>
              <a:t>Goal to stand out through support for multiple sensors (moisture, sunlight, temperature, humidity).</a:t>
            </a:r>
            <a:endParaRPr sz="1000">
              <a:solidFill>
                <a:schemeClr val="lt1"/>
              </a:solidFill>
              <a:latin typeface="Quattrocento Sans"/>
              <a:ea typeface="Quattrocento Sans"/>
              <a:cs typeface="Quattrocento Sans"/>
              <a:sym typeface="Quattrocento Sans"/>
            </a:endParaRPr>
          </a:p>
          <a:p>
            <a:pPr indent="0" lvl="0" marL="0" rtl="0" algn="l">
              <a:lnSpc>
                <a:spcPct val="115000"/>
              </a:lnSpc>
              <a:spcBef>
                <a:spcPts val="1200"/>
              </a:spcBef>
              <a:spcAft>
                <a:spcPts val="0"/>
              </a:spcAft>
              <a:buNone/>
            </a:pPr>
            <a:r>
              <a:rPr lang="en" sz="1000">
                <a:solidFill>
                  <a:schemeClr val="lt1"/>
                </a:solidFill>
                <a:latin typeface="Quattrocento Sans"/>
                <a:ea typeface="Quattrocento Sans"/>
                <a:cs typeface="Quattrocento Sans"/>
                <a:sym typeface="Quattrocento Sans"/>
              </a:rPr>
              <a:t>Opted for Bluetooth as an alternative due to the device's low energy and low-distance nature.</a:t>
            </a:r>
            <a:endParaRPr sz="1000">
              <a:solidFill>
                <a:schemeClr val="lt1"/>
              </a:solidFill>
              <a:latin typeface="Quattrocento Sans"/>
              <a:ea typeface="Quattrocento Sans"/>
              <a:cs typeface="Quattrocento Sans"/>
              <a:sym typeface="Quattrocento Sans"/>
            </a:endParaRPr>
          </a:p>
        </p:txBody>
      </p:sp>
      <p:pic>
        <p:nvPicPr>
          <p:cNvPr id="211" name="Google Shape;211;p22"/>
          <p:cNvPicPr preferRelativeResize="0"/>
          <p:nvPr/>
        </p:nvPicPr>
        <p:blipFill>
          <a:blip r:embed="rId7">
            <a:alphaModFix/>
          </a:blip>
          <a:stretch>
            <a:fillRect/>
          </a:stretch>
        </p:blipFill>
        <p:spPr>
          <a:xfrm>
            <a:off x="7517438" y="1708305"/>
            <a:ext cx="1116175" cy="111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Questions and Answers</a:t>
            </a:r>
            <a:endParaRPr>
              <a:solidFill>
                <a:schemeClr val="lt1"/>
              </a:solidFill>
            </a:endParaRPr>
          </a:p>
        </p:txBody>
      </p:sp>
      <p:sp>
        <p:nvSpPr>
          <p:cNvPr id="217" name="Google Shape;217;p23"/>
          <p:cNvSpPr/>
          <p:nvPr/>
        </p:nvSpPr>
        <p:spPr>
          <a:xfrm>
            <a:off x="0" y="0"/>
            <a:ext cx="9144000" cy="1102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Elsie"/>
              <a:ea typeface="Elsie"/>
              <a:cs typeface="Elsie"/>
              <a:sym typeface="Elsie"/>
            </a:endParaRPr>
          </a:p>
        </p:txBody>
      </p:sp>
      <p:sp>
        <p:nvSpPr>
          <p:cNvPr id="218" name="Google Shape;218;p23"/>
          <p:cNvSpPr txBox="1"/>
          <p:nvPr/>
        </p:nvSpPr>
        <p:spPr>
          <a:xfrm>
            <a:off x="1636050" y="253425"/>
            <a:ext cx="5871900" cy="6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200">
                <a:solidFill>
                  <a:schemeClr val="lt1"/>
                </a:solidFill>
                <a:latin typeface="Quattrocento Sans"/>
                <a:ea typeface="Quattrocento Sans"/>
                <a:cs typeface="Quattrocento Sans"/>
                <a:sym typeface="Quattrocento Sans"/>
              </a:rPr>
              <a:t>Questions and Answers Session</a:t>
            </a:r>
            <a:endParaRPr b="1" sz="32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3600">
              <a:solidFill>
                <a:srgbClr val="449570"/>
              </a:solidFill>
              <a:latin typeface="Quattrocento Sans"/>
              <a:ea typeface="Quattrocento Sans"/>
              <a:cs typeface="Quattrocento Sans"/>
              <a:sym typeface="Quattrocento Sans"/>
            </a:endParaRPr>
          </a:p>
        </p:txBody>
      </p:sp>
      <p:pic>
        <p:nvPicPr>
          <p:cNvPr id="219" name="Google Shape;219;p23"/>
          <p:cNvPicPr preferRelativeResize="0"/>
          <p:nvPr/>
        </p:nvPicPr>
        <p:blipFill>
          <a:blip r:embed="rId4">
            <a:alphaModFix/>
          </a:blip>
          <a:stretch>
            <a:fillRect/>
          </a:stretch>
        </p:blipFill>
        <p:spPr>
          <a:xfrm>
            <a:off x="2853350" y="1237500"/>
            <a:ext cx="3437300" cy="343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0" name="Shape 80"/>
        <p:cNvGrpSpPr/>
        <p:nvPr/>
      </p:nvGrpSpPr>
      <p:grpSpPr>
        <a:xfrm>
          <a:off x="0" y="0"/>
          <a:ext cx="0" cy="0"/>
          <a:chOff x="0" y="0"/>
          <a:chExt cx="0" cy="0"/>
        </a:xfrm>
      </p:grpSpPr>
      <p:sp>
        <p:nvSpPr>
          <p:cNvPr id="81" name="Google Shape;81;p14"/>
          <p:cNvSpPr txBox="1"/>
          <p:nvPr/>
        </p:nvSpPr>
        <p:spPr>
          <a:xfrm>
            <a:off x="372625" y="402375"/>
            <a:ext cx="18600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Quattrocento Sans"/>
                <a:ea typeface="Quattrocento Sans"/>
                <a:cs typeface="Quattrocento Sans"/>
                <a:sym typeface="Quattrocento Sans"/>
              </a:rPr>
              <a:t>Introduction</a:t>
            </a:r>
            <a:endParaRPr sz="2400">
              <a:solidFill>
                <a:schemeClr val="lt1"/>
              </a:solidFill>
              <a:latin typeface="Quattrocento Sans"/>
              <a:ea typeface="Quattrocento Sans"/>
              <a:cs typeface="Quattrocento Sans"/>
              <a:sym typeface="Quattrocento Sans"/>
            </a:endParaRPr>
          </a:p>
        </p:txBody>
      </p:sp>
      <p:sp>
        <p:nvSpPr>
          <p:cNvPr id="82" name="Google Shape;82;p14"/>
          <p:cNvSpPr txBox="1"/>
          <p:nvPr/>
        </p:nvSpPr>
        <p:spPr>
          <a:xfrm>
            <a:off x="372625" y="1252425"/>
            <a:ext cx="4552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Quattrocento Sans"/>
                <a:ea typeface="Quattrocento Sans"/>
                <a:cs typeface="Quattrocento Sans"/>
                <a:sym typeface="Quattrocento Sans"/>
              </a:rPr>
              <a:t>Our app is designed to set up and manage your device, enabling you to monitor your plants by analyzing sensor readings. </a:t>
            </a:r>
            <a:endParaRPr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lang="en" sz="1800">
                <a:solidFill>
                  <a:schemeClr val="lt1"/>
                </a:solidFill>
                <a:latin typeface="Quattrocento Sans"/>
                <a:ea typeface="Quattrocento Sans"/>
                <a:cs typeface="Quattrocento Sans"/>
                <a:sym typeface="Quattrocento Sans"/>
              </a:rPr>
              <a:t>A few user needs from past milestones</a:t>
            </a:r>
            <a:r>
              <a:rPr lang="en" sz="1800">
                <a:solidFill>
                  <a:schemeClr val="lt1"/>
                </a:solidFill>
                <a:latin typeface="Quattrocento Sans"/>
                <a:ea typeface="Quattrocento Sans"/>
                <a:cs typeface="Quattrocento Sans"/>
                <a:sym typeface="Quattrocento Sans"/>
              </a:rPr>
              <a:t>:</a:t>
            </a:r>
            <a:endParaRPr sz="1800">
              <a:solidFill>
                <a:schemeClr val="lt1"/>
              </a:solidFill>
              <a:latin typeface="Quattrocento Sans"/>
              <a:ea typeface="Quattrocento Sans"/>
              <a:cs typeface="Quattrocento Sans"/>
              <a:sym typeface="Quattrocento Sans"/>
            </a:endParaRPr>
          </a:p>
          <a:p>
            <a:pPr indent="-342900" lvl="0" marL="457200" rtl="0" algn="l">
              <a:spcBef>
                <a:spcPts val="0"/>
              </a:spcBef>
              <a:spcAft>
                <a:spcPts val="0"/>
              </a:spcAft>
              <a:buClr>
                <a:schemeClr val="lt1"/>
              </a:buClr>
              <a:buSzPts val="1800"/>
              <a:buFont typeface="Quattrocento Sans"/>
              <a:buChar char="●"/>
            </a:pPr>
            <a:r>
              <a:rPr lang="en" sz="1800">
                <a:solidFill>
                  <a:schemeClr val="lt1"/>
                </a:solidFill>
                <a:latin typeface="Quattrocento Sans"/>
                <a:ea typeface="Quattrocento Sans"/>
                <a:cs typeface="Quattrocento Sans"/>
                <a:sym typeface="Quattrocento Sans"/>
              </a:rPr>
              <a:t>User friendliness</a:t>
            </a:r>
            <a:endParaRPr sz="1800">
              <a:solidFill>
                <a:schemeClr val="lt1"/>
              </a:solidFill>
              <a:latin typeface="Quattrocento Sans"/>
              <a:ea typeface="Quattrocento Sans"/>
              <a:cs typeface="Quattrocento Sans"/>
              <a:sym typeface="Quattrocento Sans"/>
            </a:endParaRPr>
          </a:p>
          <a:p>
            <a:pPr indent="-342900" lvl="0" marL="457200" rtl="0" algn="l">
              <a:spcBef>
                <a:spcPts val="0"/>
              </a:spcBef>
              <a:spcAft>
                <a:spcPts val="0"/>
              </a:spcAft>
              <a:buClr>
                <a:schemeClr val="lt1"/>
              </a:buClr>
              <a:buSzPts val="1800"/>
              <a:buFont typeface="Quattrocento Sans"/>
              <a:buChar char="●"/>
            </a:pPr>
            <a:r>
              <a:rPr lang="en" sz="1800">
                <a:solidFill>
                  <a:schemeClr val="lt1"/>
                </a:solidFill>
                <a:latin typeface="Quattrocento Sans"/>
                <a:ea typeface="Quattrocento Sans"/>
                <a:cs typeface="Quattrocento Sans"/>
                <a:sym typeface="Quattrocento Sans"/>
              </a:rPr>
              <a:t>Plant care tips and recommendations</a:t>
            </a:r>
            <a:endParaRPr sz="1800">
              <a:solidFill>
                <a:schemeClr val="lt1"/>
              </a:solidFill>
              <a:latin typeface="Quattrocento Sans"/>
              <a:ea typeface="Quattrocento Sans"/>
              <a:cs typeface="Quattrocento Sans"/>
              <a:sym typeface="Quattrocento Sans"/>
            </a:endParaRPr>
          </a:p>
          <a:p>
            <a:pPr indent="-342900" lvl="0" marL="457200" rtl="0" algn="l">
              <a:spcBef>
                <a:spcPts val="0"/>
              </a:spcBef>
              <a:spcAft>
                <a:spcPts val="0"/>
              </a:spcAft>
              <a:buClr>
                <a:schemeClr val="lt1"/>
              </a:buClr>
              <a:buSzPts val="1800"/>
              <a:buFont typeface="Quattrocento Sans"/>
              <a:buChar char="●"/>
            </a:pPr>
            <a:r>
              <a:rPr lang="en" sz="1800">
                <a:solidFill>
                  <a:schemeClr val="lt1"/>
                </a:solidFill>
                <a:latin typeface="Quattrocento Sans"/>
                <a:ea typeface="Quattrocento Sans"/>
                <a:cs typeface="Quattrocento Sans"/>
                <a:sym typeface="Quattrocento Sans"/>
              </a:rPr>
              <a:t>Bluetooth support</a:t>
            </a:r>
            <a:endParaRPr sz="1800">
              <a:solidFill>
                <a:schemeClr val="lt1"/>
              </a:solidFill>
              <a:latin typeface="Quattrocento Sans"/>
              <a:ea typeface="Quattrocento Sans"/>
              <a:cs typeface="Quattrocento Sans"/>
              <a:sym typeface="Quattrocento Sans"/>
            </a:endParaRPr>
          </a:p>
          <a:p>
            <a:pPr indent="-342900" lvl="0" marL="457200" rtl="0" algn="l">
              <a:spcBef>
                <a:spcPts val="0"/>
              </a:spcBef>
              <a:spcAft>
                <a:spcPts val="0"/>
              </a:spcAft>
              <a:buClr>
                <a:schemeClr val="lt1"/>
              </a:buClr>
              <a:buSzPts val="1800"/>
              <a:buFont typeface="Quattrocento Sans"/>
              <a:buChar char="●"/>
            </a:pPr>
            <a:r>
              <a:rPr lang="en" sz="1800">
                <a:solidFill>
                  <a:schemeClr val="lt1"/>
                </a:solidFill>
                <a:latin typeface="Quattrocento Sans"/>
                <a:ea typeface="Quattrocento Sans"/>
                <a:cs typeface="Quattrocento Sans"/>
                <a:sym typeface="Quattrocento Sans"/>
              </a:rPr>
              <a:t>Unlimited plant profiles</a:t>
            </a:r>
            <a:endParaRPr sz="1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3" name="Google Shape;83;p14"/>
          <p:cNvPicPr preferRelativeResize="0"/>
          <p:nvPr/>
        </p:nvPicPr>
        <p:blipFill>
          <a:blip r:embed="rId4">
            <a:alphaModFix/>
          </a:blip>
          <a:stretch>
            <a:fillRect/>
          </a:stretch>
        </p:blipFill>
        <p:spPr>
          <a:xfrm>
            <a:off x="5207725" y="864375"/>
            <a:ext cx="3561025" cy="356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7" name="Shape 87"/>
        <p:cNvGrpSpPr/>
        <p:nvPr/>
      </p:nvGrpSpPr>
      <p:grpSpPr>
        <a:xfrm>
          <a:off x="0" y="0"/>
          <a:ext cx="0" cy="0"/>
          <a:chOff x="0" y="0"/>
          <a:chExt cx="0" cy="0"/>
        </a:xfrm>
      </p:grpSpPr>
      <p:pic>
        <p:nvPicPr>
          <p:cNvPr id="88" name="Google Shape;88;p15"/>
          <p:cNvPicPr preferRelativeResize="0"/>
          <p:nvPr/>
        </p:nvPicPr>
        <p:blipFill>
          <a:blip r:embed="rId4">
            <a:alphaModFix/>
          </a:blip>
          <a:stretch>
            <a:fillRect/>
          </a:stretch>
        </p:blipFill>
        <p:spPr>
          <a:xfrm>
            <a:off x="819913" y="1182988"/>
            <a:ext cx="7504174" cy="2777525"/>
          </a:xfrm>
          <a:prstGeom prst="rect">
            <a:avLst/>
          </a:prstGeom>
          <a:noFill/>
          <a:ln cap="flat" cmpd="sng" w="9525">
            <a:solidFill>
              <a:schemeClr val="dk1"/>
            </a:solidFill>
            <a:prstDash val="solid"/>
            <a:round/>
            <a:headEnd len="sm" w="sm" type="none"/>
            <a:tailEnd len="sm" w="sm" type="none"/>
          </a:ln>
        </p:spPr>
      </p:pic>
      <p:sp>
        <p:nvSpPr>
          <p:cNvPr id="89" name="Google Shape;89;p15"/>
          <p:cNvSpPr txBox="1"/>
          <p:nvPr/>
        </p:nvSpPr>
        <p:spPr>
          <a:xfrm>
            <a:off x="372625" y="402375"/>
            <a:ext cx="16134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Quattrocento Sans"/>
                <a:ea typeface="Quattrocento Sans"/>
                <a:cs typeface="Quattrocento Sans"/>
                <a:sym typeface="Quattrocento Sans"/>
              </a:rPr>
              <a:t>Design 1</a:t>
            </a:r>
            <a:endParaRPr sz="2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3" name="Shape 93"/>
        <p:cNvGrpSpPr/>
        <p:nvPr/>
      </p:nvGrpSpPr>
      <p:grpSpPr>
        <a:xfrm>
          <a:off x="0" y="0"/>
          <a:ext cx="0" cy="0"/>
          <a:chOff x="0" y="0"/>
          <a:chExt cx="0" cy="0"/>
        </a:xfrm>
      </p:grpSpPr>
      <p:sp>
        <p:nvSpPr>
          <p:cNvPr id="94" name="Google Shape;94;p16"/>
          <p:cNvSpPr txBox="1"/>
          <p:nvPr/>
        </p:nvSpPr>
        <p:spPr>
          <a:xfrm>
            <a:off x="508500" y="3669813"/>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Simple sign-in layout (username and password) including verification for account creation.</a:t>
            </a:r>
            <a:endParaRPr sz="900">
              <a:solidFill>
                <a:schemeClr val="lt1"/>
              </a:solidFill>
              <a:latin typeface="Quattrocento Sans"/>
              <a:ea typeface="Quattrocento Sans"/>
              <a:cs typeface="Quattrocento Sans"/>
              <a:sym typeface="Quattrocento Sans"/>
            </a:endParaRPr>
          </a:p>
        </p:txBody>
      </p:sp>
      <p:pic>
        <p:nvPicPr>
          <p:cNvPr id="95" name="Google Shape;95;p16"/>
          <p:cNvPicPr preferRelativeResize="0"/>
          <p:nvPr/>
        </p:nvPicPr>
        <p:blipFill rotWithShape="1">
          <a:blip r:embed="rId4">
            <a:alphaModFix/>
          </a:blip>
          <a:srcRect b="0" l="0" r="54172" t="51245"/>
          <a:stretch/>
        </p:blipFill>
        <p:spPr>
          <a:xfrm>
            <a:off x="2042325" y="4340388"/>
            <a:ext cx="408072" cy="434150"/>
          </a:xfrm>
          <a:prstGeom prst="rect">
            <a:avLst/>
          </a:prstGeom>
          <a:noFill/>
          <a:ln>
            <a:noFill/>
          </a:ln>
        </p:spPr>
      </p:pic>
      <p:sp>
        <p:nvSpPr>
          <p:cNvPr id="96" name="Google Shape;96;p16"/>
          <p:cNvSpPr txBox="1"/>
          <p:nvPr/>
        </p:nvSpPr>
        <p:spPr>
          <a:xfrm>
            <a:off x="508500" y="4391938"/>
            <a:ext cx="155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lacks other sign-in options like Google, Meta, or Apple.</a:t>
            </a:r>
            <a:endParaRPr sz="900">
              <a:solidFill>
                <a:schemeClr val="lt1"/>
              </a:solidFill>
              <a:latin typeface="Quattrocento Sans"/>
              <a:ea typeface="Quattrocento Sans"/>
              <a:cs typeface="Quattrocento Sans"/>
              <a:sym typeface="Quattrocento Sans"/>
            </a:endParaRPr>
          </a:p>
        </p:txBody>
      </p:sp>
      <p:pic>
        <p:nvPicPr>
          <p:cNvPr id="97" name="Google Shape;97;p16"/>
          <p:cNvPicPr preferRelativeResize="0"/>
          <p:nvPr/>
        </p:nvPicPr>
        <p:blipFill rotWithShape="1">
          <a:blip r:embed="rId4">
            <a:alphaModFix/>
          </a:blip>
          <a:srcRect b="52843" l="0" r="53946" t="0"/>
          <a:stretch/>
        </p:blipFill>
        <p:spPr>
          <a:xfrm>
            <a:off x="2060700" y="3782397"/>
            <a:ext cx="408076" cy="417866"/>
          </a:xfrm>
          <a:prstGeom prst="rect">
            <a:avLst/>
          </a:prstGeom>
          <a:noFill/>
          <a:ln>
            <a:noFill/>
          </a:ln>
        </p:spPr>
      </p:pic>
      <p:sp>
        <p:nvSpPr>
          <p:cNvPr id="98" name="Google Shape;98;p16"/>
          <p:cNvSpPr txBox="1"/>
          <p:nvPr/>
        </p:nvSpPr>
        <p:spPr>
          <a:xfrm>
            <a:off x="2884688" y="3632050"/>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Personalized focus on specific plants, offers comprehensive information on sensors</a:t>
            </a:r>
            <a:endParaRPr sz="900">
              <a:solidFill>
                <a:schemeClr val="lt1"/>
              </a:solidFill>
              <a:latin typeface="Quattrocento Sans"/>
              <a:ea typeface="Quattrocento Sans"/>
              <a:cs typeface="Quattrocento Sans"/>
              <a:sym typeface="Quattrocento Sans"/>
            </a:endParaRPr>
          </a:p>
        </p:txBody>
      </p:sp>
      <p:sp>
        <p:nvSpPr>
          <p:cNvPr id="99" name="Google Shape;99;p16"/>
          <p:cNvSpPr txBox="1"/>
          <p:nvPr/>
        </p:nvSpPr>
        <p:spPr>
          <a:xfrm>
            <a:off x="2884713" y="43541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Risk of information overload, interface may be confusing</a:t>
            </a:r>
            <a:endParaRPr sz="900">
              <a:solidFill>
                <a:schemeClr val="lt1"/>
              </a:solidFill>
              <a:latin typeface="Quattrocento Sans"/>
              <a:ea typeface="Quattrocento Sans"/>
              <a:cs typeface="Quattrocento Sans"/>
              <a:sym typeface="Quattrocento Sans"/>
            </a:endParaRPr>
          </a:p>
        </p:txBody>
      </p:sp>
      <p:pic>
        <p:nvPicPr>
          <p:cNvPr id="100" name="Google Shape;100;p16"/>
          <p:cNvPicPr preferRelativeResize="0"/>
          <p:nvPr/>
        </p:nvPicPr>
        <p:blipFill rotWithShape="1">
          <a:blip r:embed="rId4">
            <a:alphaModFix/>
          </a:blip>
          <a:srcRect b="52843" l="0" r="53946" t="0"/>
          <a:stretch/>
        </p:blipFill>
        <p:spPr>
          <a:xfrm>
            <a:off x="4384938" y="3744622"/>
            <a:ext cx="408076" cy="417866"/>
          </a:xfrm>
          <a:prstGeom prst="rect">
            <a:avLst/>
          </a:prstGeom>
          <a:noFill/>
          <a:ln>
            <a:noFill/>
          </a:ln>
        </p:spPr>
      </p:pic>
      <p:pic>
        <p:nvPicPr>
          <p:cNvPr id="101" name="Google Shape;101;p16"/>
          <p:cNvPicPr preferRelativeResize="0"/>
          <p:nvPr/>
        </p:nvPicPr>
        <p:blipFill rotWithShape="1">
          <a:blip r:embed="rId4">
            <a:alphaModFix/>
          </a:blip>
          <a:srcRect b="0" l="0" r="54172" t="51245"/>
          <a:stretch/>
        </p:blipFill>
        <p:spPr>
          <a:xfrm>
            <a:off x="4404950" y="4302625"/>
            <a:ext cx="408072" cy="434150"/>
          </a:xfrm>
          <a:prstGeom prst="rect">
            <a:avLst/>
          </a:prstGeom>
          <a:noFill/>
          <a:ln>
            <a:noFill/>
          </a:ln>
        </p:spPr>
      </p:pic>
      <p:sp>
        <p:nvSpPr>
          <p:cNvPr id="102" name="Google Shape;102;p16"/>
          <p:cNvSpPr txBox="1"/>
          <p:nvPr/>
        </p:nvSpPr>
        <p:spPr>
          <a:xfrm>
            <a:off x="2250150" y="236100"/>
            <a:ext cx="464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rPr>
              <a:t>Strengths and Weakness of Design 1</a:t>
            </a:r>
            <a:endParaRPr sz="2100">
              <a:solidFill>
                <a:schemeClr val="lt1"/>
              </a:solidFill>
            </a:endParaRPr>
          </a:p>
        </p:txBody>
      </p:sp>
      <p:pic>
        <p:nvPicPr>
          <p:cNvPr id="103" name="Google Shape;103;p16"/>
          <p:cNvPicPr preferRelativeResize="0"/>
          <p:nvPr/>
        </p:nvPicPr>
        <p:blipFill>
          <a:blip r:embed="rId5">
            <a:alphaModFix/>
          </a:blip>
          <a:stretch>
            <a:fillRect/>
          </a:stretch>
        </p:blipFill>
        <p:spPr>
          <a:xfrm>
            <a:off x="316050" y="1230188"/>
            <a:ext cx="2345200" cy="2240612"/>
          </a:xfrm>
          <a:prstGeom prst="rect">
            <a:avLst/>
          </a:prstGeom>
          <a:noFill/>
          <a:ln cap="flat" cmpd="sng" w="9525">
            <a:solidFill>
              <a:schemeClr val="dk1"/>
            </a:solidFill>
            <a:prstDash val="solid"/>
            <a:round/>
            <a:headEnd len="sm" w="sm" type="none"/>
            <a:tailEnd len="sm" w="sm" type="none"/>
          </a:ln>
        </p:spPr>
      </p:pic>
      <p:pic>
        <p:nvPicPr>
          <p:cNvPr id="104" name="Google Shape;104;p16"/>
          <p:cNvPicPr preferRelativeResize="0"/>
          <p:nvPr/>
        </p:nvPicPr>
        <p:blipFill>
          <a:blip r:embed="rId6">
            <a:alphaModFix/>
          </a:blip>
          <a:stretch>
            <a:fillRect/>
          </a:stretch>
        </p:blipFill>
        <p:spPr>
          <a:xfrm>
            <a:off x="2828400" y="1230200"/>
            <a:ext cx="2255556" cy="2240599"/>
          </a:xfrm>
          <a:prstGeom prst="rect">
            <a:avLst/>
          </a:prstGeom>
          <a:noFill/>
          <a:ln cap="flat" cmpd="sng" w="9525">
            <a:solidFill>
              <a:schemeClr val="dk1"/>
            </a:solidFill>
            <a:prstDash val="solid"/>
            <a:round/>
            <a:headEnd len="sm" w="sm" type="none"/>
            <a:tailEnd len="sm" w="sm" type="none"/>
          </a:ln>
        </p:spPr>
      </p:pic>
      <p:pic>
        <p:nvPicPr>
          <p:cNvPr id="105" name="Google Shape;105;p16"/>
          <p:cNvPicPr preferRelativeResize="0"/>
          <p:nvPr/>
        </p:nvPicPr>
        <p:blipFill>
          <a:blip r:embed="rId7">
            <a:alphaModFix/>
          </a:blip>
          <a:stretch>
            <a:fillRect/>
          </a:stretch>
        </p:blipFill>
        <p:spPr>
          <a:xfrm>
            <a:off x="5584900" y="1230200"/>
            <a:ext cx="1035270" cy="2240600"/>
          </a:xfrm>
          <a:prstGeom prst="rect">
            <a:avLst/>
          </a:prstGeom>
          <a:noFill/>
          <a:ln cap="flat" cmpd="sng" w="9525">
            <a:solidFill>
              <a:schemeClr val="dk1"/>
            </a:solidFill>
            <a:prstDash val="solid"/>
            <a:round/>
            <a:headEnd len="sm" w="sm" type="none"/>
            <a:tailEnd len="sm" w="sm" type="none"/>
          </a:ln>
        </p:spPr>
      </p:pic>
      <p:sp>
        <p:nvSpPr>
          <p:cNvPr id="106" name="Google Shape;106;p16"/>
          <p:cNvSpPr txBox="1"/>
          <p:nvPr/>
        </p:nvSpPr>
        <p:spPr>
          <a:xfrm>
            <a:off x="5083938" y="366982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Enables searching for specific plants to gather insights on proper care</a:t>
            </a:r>
            <a:endParaRPr sz="900">
              <a:solidFill>
                <a:schemeClr val="lt1"/>
              </a:solidFill>
              <a:latin typeface="Quattrocento Sans"/>
              <a:ea typeface="Quattrocento Sans"/>
              <a:cs typeface="Quattrocento Sans"/>
              <a:sym typeface="Quattrocento Sans"/>
            </a:endParaRPr>
          </a:p>
        </p:txBody>
      </p:sp>
      <p:sp>
        <p:nvSpPr>
          <p:cNvPr id="107" name="Google Shape;107;p16"/>
          <p:cNvSpPr txBox="1"/>
          <p:nvPr/>
        </p:nvSpPr>
        <p:spPr>
          <a:xfrm>
            <a:off x="5083938" y="4256375"/>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Balancing act needed for usefulness and functionality; should not be overly complex</a:t>
            </a:r>
            <a:endParaRPr sz="900">
              <a:solidFill>
                <a:schemeClr val="lt1"/>
              </a:solidFill>
              <a:latin typeface="Quattrocento Sans"/>
              <a:ea typeface="Quattrocento Sans"/>
              <a:cs typeface="Quattrocento Sans"/>
              <a:sym typeface="Quattrocento Sans"/>
            </a:endParaRPr>
          </a:p>
        </p:txBody>
      </p:sp>
      <p:pic>
        <p:nvPicPr>
          <p:cNvPr id="108" name="Google Shape;108;p16"/>
          <p:cNvPicPr preferRelativeResize="0"/>
          <p:nvPr/>
        </p:nvPicPr>
        <p:blipFill rotWithShape="1">
          <a:blip r:embed="rId4">
            <a:alphaModFix/>
          </a:blip>
          <a:srcRect b="52843" l="0" r="53946" t="0"/>
          <a:stretch/>
        </p:blipFill>
        <p:spPr>
          <a:xfrm>
            <a:off x="6636138" y="3740147"/>
            <a:ext cx="408076" cy="417866"/>
          </a:xfrm>
          <a:prstGeom prst="rect">
            <a:avLst/>
          </a:prstGeom>
          <a:noFill/>
          <a:ln>
            <a:noFill/>
          </a:ln>
        </p:spPr>
      </p:pic>
      <p:pic>
        <p:nvPicPr>
          <p:cNvPr id="109" name="Google Shape;109;p16"/>
          <p:cNvPicPr preferRelativeResize="0"/>
          <p:nvPr/>
        </p:nvPicPr>
        <p:blipFill rotWithShape="1">
          <a:blip r:embed="rId4">
            <a:alphaModFix/>
          </a:blip>
          <a:srcRect b="0" l="0" r="54172" t="51245"/>
          <a:stretch/>
        </p:blipFill>
        <p:spPr>
          <a:xfrm>
            <a:off x="6620175" y="4298150"/>
            <a:ext cx="408072" cy="434150"/>
          </a:xfrm>
          <a:prstGeom prst="rect">
            <a:avLst/>
          </a:prstGeom>
          <a:noFill/>
          <a:ln>
            <a:noFill/>
          </a:ln>
        </p:spPr>
      </p:pic>
      <p:sp>
        <p:nvSpPr>
          <p:cNvPr id="110" name="Google Shape;110;p16"/>
          <p:cNvSpPr txBox="1"/>
          <p:nvPr/>
        </p:nvSpPr>
        <p:spPr>
          <a:xfrm>
            <a:off x="7044225" y="3669813"/>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Green color choice represents plants and eco-friendly environment</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sp>
        <p:nvSpPr>
          <p:cNvPr id="111" name="Google Shape;111;p16"/>
          <p:cNvSpPr txBox="1"/>
          <p:nvPr/>
        </p:nvSpPr>
        <p:spPr>
          <a:xfrm>
            <a:off x="7044225" y="4322638"/>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The chosen green color appears dull and may be perceived as boring</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pic>
        <p:nvPicPr>
          <p:cNvPr id="112" name="Google Shape;112;p16"/>
          <p:cNvPicPr preferRelativeResize="0"/>
          <p:nvPr/>
        </p:nvPicPr>
        <p:blipFill rotWithShape="1">
          <a:blip r:embed="rId4">
            <a:alphaModFix/>
          </a:blip>
          <a:srcRect b="52843" l="0" r="53946" t="0"/>
          <a:stretch/>
        </p:blipFill>
        <p:spPr>
          <a:xfrm>
            <a:off x="8596425" y="3782384"/>
            <a:ext cx="408076" cy="417866"/>
          </a:xfrm>
          <a:prstGeom prst="rect">
            <a:avLst/>
          </a:prstGeom>
          <a:noFill/>
          <a:ln>
            <a:noFill/>
          </a:ln>
        </p:spPr>
      </p:pic>
      <p:pic>
        <p:nvPicPr>
          <p:cNvPr id="113" name="Google Shape;113;p16"/>
          <p:cNvPicPr preferRelativeResize="0"/>
          <p:nvPr/>
        </p:nvPicPr>
        <p:blipFill rotWithShape="1">
          <a:blip r:embed="rId4">
            <a:alphaModFix/>
          </a:blip>
          <a:srcRect b="0" l="0" r="54172" t="51245"/>
          <a:stretch/>
        </p:blipFill>
        <p:spPr>
          <a:xfrm>
            <a:off x="8596425" y="4340388"/>
            <a:ext cx="408072" cy="434150"/>
          </a:xfrm>
          <a:prstGeom prst="rect">
            <a:avLst/>
          </a:prstGeom>
          <a:noFill/>
          <a:ln>
            <a:noFill/>
          </a:ln>
        </p:spPr>
      </p:pic>
      <p:pic>
        <p:nvPicPr>
          <p:cNvPr id="114" name="Google Shape;114;p16"/>
          <p:cNvPicPr preferRelativeResize="0"/>
          <p:nvPr/>
        </p:nvPicPr>
        <p:blipFill>
          <a:blip r:embed="rId8">
            <a:alphaModFix/>
          </a:blip>
          <a:stretch>
            <a:fillRect/>
          </a:stretch>
        </p:blipFill>
        <p:spPr>
          <a:xfrm>
            <a:off x="7593376" y="2017175"/>
            <a:ext cx="877200" cy="877200"/>
          </a:xfrm>
          <a:prstGeom prst="rect">
            <a:avLst/>
          </a:prstGeom>
          <a:noFill/>
          <a:ln>
            <a:noFill/>
          </a:ln>
        </p:spPr>
      </p:pic>
      <p:sp>
        <p:nvSpPr>
          <p:cNvPr id="115" name="Google Shape;115;p16"/>
          <p:cNvSpPr/>
          <p:nvPr/>
        </p:nvSpPr>
        <p:spPr>
          <a:xfrm>
            <a:off x="7106875" y="1207775"/>
            <a:ext cx="1619100" cy="2240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6"/>
          <p:cNvSpPr txBox="1"/>
          <p:nvPr/>
        </p:nvSpPr>
        <p:spPr>
          <a:xfrm>
            <a:off x="7106875" y="1354975"/>
            <a:ext cx="161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Quattrocento Sans"/>
                <a:ea typeface="Quattrocento Sans"/>
                <a:cs typeface="Quattrocento Sans"/>
                <a:sym typeface="Quattrocento Sans"/>
              </a:rPr>
              <a:t>Color scheme</a:t>
            </a:r>
            <a:endParaRPr>
              <a:solidFill>
                <a:schemeClr val="dk1"/>
              </a:solidFill>
              <a:latin typeface="Quattrocento Sans"/>
              <a:ea typeface="Quattrocento Sans"/>
              <a:cs typeface="Quattrocento Sans"/>
              <a:sym typeface="Quattrocento Sans"/>
            </a:endParaRPr>
          </a:p>
        </p:txBody>
      </p:sp>
      <p:pic>
        <p:nvPicPr>
          <p:cNvPr id="117" name="Google Shape;117;p16"/>
          <p:cNvPicPr preferRelativeResize="0"/>
          <p:nvPr/>
        </p:nvPicPr>
        <p:blipFill>
          <a:blip r:embed="rId8">
            <a:alphaModFix/>
          </a:blip>
          <a:stretch>
            <a:fillRect/>
          </a:stretch>
        </p:blipFill>
        <p:spPr>
          <a:xfrm>
            <a:off x="7505426" y="1994650"/>
            <a:ext cx="877200" cy="877200"/>
          </a:xfrm>
          <a:prstGeom prst="rect">
            <a:avLst/>
          </a:prstGeom>
          <a:noFill/>
          <a:ln>
            <a:noFill/>
          </a:ln>
        </p:spPr>
      </p:pic>
      <p:sp>
        <p:nvSpPr>
          <p:cNvPr id="118" name="Google Shape;118;p16"/>
          <p:cNvSpPr/>
          <p:nvPr/>
        </p:nvSpPr>
        <p:spPr>
          <a:xfrm>
            <a:off x="7251325" y="3101400"/>
            <a:ext cx="1385400" cy="304200"/>
          </a:xfrm>
          <a:prstGeom prst="rect">
            <a:avLst/>
          </a:prstGeom>
          <a:solidFill>
            <a:srgbClr val="9DAC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3">
            <a:alphaModFix/>
          </a:blip>
          <a:stretch>
            <a:fillRect/>
          </a:stretch>
        </p:blipFill>
        <p:spPr>
          <a:xfrm>
            <a:off x="870524" y="1108925"/>
            <a:ext cx="7402950" cy="2925650"/>
          </a:xfrm>
          <a:prstGeom prst="rect">
            <a:avLst/>
          </a:prstGeom>
          <a:noFill/>
          <a:ln cap="flat" cmpd="sng" w="9525">
            <a:solidFill>
              <a:schemeClr val="dk1"/>
            </a:solidFill>
            <a:prstDash val="solid"/>
            <a:round/>
            <a:headEnd len="sm" w="sm" type="none"/>
            <a:tailEnd len="sm" w="sm" type="none"/>
          </a:ln>
        </p:spPr>
      </p:pic>
      <p:sp>
        <p:nvSpPr>
          <p:cNvPr id="124" name="Google Shape;124;p17"/>
          <p:cNvSpPr txBox="1"/>
          <p:nvPr/>
        </p:nvSpPr>
        <p:spPr>
          <a:xfrm>
            <a:off x="372625" y="402375"/>
            <a:ext cx="16134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Quattrocento Sans"/>
                <a:ea typeface="Quattrocento Sans"/>
                <a:cs typeface="Quattrocento Sans"/>
                <a:sym typeface="Quattrocento Sans"/>
              </a:rPr>
              <a:t>Design 2</a:t>
            </a:r>
            <a:endParaRPr sz="2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8" name="Shape 128"/>
        <p:cNvGrpSpPr/>
        <p:nvPr/>
      </p:nvGrpSpPr>
      <p:grpSpPr>
        <a:xfrm>
          <a:off x="0" y="0"/>
          <a:ext cx="0" cy="0"/>
          <a:chOff x="0" y="0"/>
          <a:chExt cx="0" cy="0"/>
        </a:xfrm>
      </p:grpSpPr>
      <p:sp>
        <p:nvSpPr>
          <p:cNvPr id="129" name="Google Shape;129;p18"/>
          <p:cNvSpPr txBox="1"/>
          <p:nvPr/>
        </p:nvSpPr>
        <p:spPr>
          <a:xfrm>
            <a:off x="262225" y="3635150"/>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Offers multiple sign in options. (Meta, Google, Apple)</a:t>
            </a:r>
            <a:endParaRPr sz="900">
              <a:solidFill>
                <a:schemeClr val="lt1"/>
              </a:solidFill>
              <a:latin typeface="Quattrocento Sans"/>
              <a:ea typeface="Quattrocento Sans"/>
              <a:cs typeface="Quattrocento Sans"/>
              <a:sym typeface="Quattrocento Sans"/>
            </a:endParaRPr>
          </a:p>
        </p:txBody>
      </p:sp>
      <p:pic>
        <p:nvPicPr>
          <p:cNvPr id="130" name="Google Shape;130;p18"/>
          <p:cNvPicPr preferRelativeResize="0"/>
          <p:nvPr/>
        </p:nvPicPr>
        <p:blipFill rotWithShape="1">
          <a:blip r:embed="rId3">
            <a:alphaModFix/>
          </a:blip>
          <a:srcRect b="0" l="0" r="54172" t="51245"/>
          <a:stretch/>
        </p:blipFill>
        <p:spPr>
          <a:xfrm>
            <a:off x="1796050" y="4305725"/>
            <a:ext cx="408072" cy="434150"/>
          </a:xfrm>
          <a:prstGeom prst="rect">
            <a:avLst/>
          </a:prstGeom>
          <a:noFill/>
          <a:ln>
            <a:noFill/>
          </a:ln>
        </p:spPr>
      </p:pic>
      <p:sp>
        <p:nvSpPr>
          <p:cNvPr id="131" name="Google Shape;131;p18"/>
          <p:cNvSpPr txBox="1"/>
          <p:nvPr/>
        </p:nvSpPr>
        <p:spPr>
          <a:xfrm>
            <a:off x="262225" y="43572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The logo is currently plain text. Doesn’t have anything visual.</a:t>
            </a:r>
            <a:endParaRPr sz="900">
              <a:solidFill>
                <a:schemeClr val="lt1"/>
              </a:solidFill>
              <a:latin typeface="Quattrocento Sans"/>
              <a:ea typeface="Quattrocento Sans"/>
              <a:cs typeface="Quattrocento Sans"/>
              <a:sym typeface="Quattrocento Sans"/>
            </a:endParaRPr>
          </a:p>
        </p:txBody>
      </p:sp>
      <p:pic>
        <p:nvPicPr>
          <p:cNvPr id="132" name="Google Shape;132;p18"/>
          <p:cNvPicPr preferRelativeResize="0"/>
          <p:nvPr/>
        </p:nvPicPr>
        <p:blipFill rotWithShape="1">
          <a:blip r:embed="rId3">
            <a:alphaModFix/>
          </a:blip>
          <a:srcRect b="52843" l="0" r="53946" t="0"/>
          <a:stretch/>
        </p:blipFill>
        <p:spPr>
          <a:xfrm>
            <a:off x="1814425" y="3747734"/>
            <a:ext cx="408076" cy="417866"/>
          </a:xfrm>
          <a:prstGeom prst="rect">
            <a:avLst/>
          </a:prstGeom>
          <a:noFill/>
          <a:ln>
            <a:noFill/>
          </a:ln>
        </p:spPr>
      </p:pic>
      <p:sp>
        <p:nvSpPr>
          <p:cNvPr id="133" name="Google Shape;133;p18"/>
          <p:cNvSpPr txBox="1"/>
          <p:nvPr/>
        </p:nvSpPr>
        <p:spPr>
          <a:xfrm>
            <a:off x="2469725" y="3635150"/>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Kept personalization but adopts a circular layout rather than a rectangular one.</a:t>
            </a:r>
            <a:endParaRPr sz="900">
              <a:solidFill>
                <a:schemeClr val="lt1"/>
              </a:solidFill>
              <a:latin typeface="Quattrocento Sans"/>
              <a:ea typeface="Quattrocento Sans"/>
              <a:cs typeface="Quattrocento Sans"/>
              <a:sym typeface="Quattrocento Sans"/>
            </a:endParaRPr>
          </a:p>
        </p:txBody>
      </p:sp>
      <p:sp>
        <p:nvSpPr>
          <p:cNvPr id="134" name="Google Shape;134;p18"/>
          <p:cNvSpPr txBox="1"/>
          <p:nvPr/>
        </p:nvSpPr>
        <p:spPr>
          <a:xfrm>
            <a:off x="2469750" y="43572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Has empty space and buttons can move to hamburger menu.</a:t>
            </a:r>
            <a:endParaRPr sz="900">
              <a:solidFill>
                <a:schemeClr val="lt1"/>
              </a:solidFill>
              <a:latin typeface="Quattrocento Sans"/>
              <a:ea typeface="Quattrocento Sans"/>
              <a:cs typeface="Quattrocento Sans"/>
              <a:sym typeface="Quattrocento Sans"/>
            </a:endParaRPr>
          </a:p>
        </p:txBody>
      </p:sp>
      <p:pic>
        <p:nvPicPr>
          <p:cNvPr id="135" name="Google Shape;135;p18"/>
          <p:cNvPicPr preferRelativeResize="0"/>
          <p:nvPr/>
        </p:nvPicPr>
        <p:blipFill rotWithShape="1">
          <a:blip r:embed="rId3">
            <a:alphaModFix/>
          </a:blip>
          <a:srcRect b="52843" l="0" r="53946" t="0"/>
          <a:stretch/>
        </p:blipFill>
        <p:spPr>
          <a:xfrm>
            <a:off x="3969975" y="3747722"/>
            <a:ext cx="408076" cy="417866"/>
          </a:xfrm>
          <a:prstGeom prst="rect">
            <a:avLst/>
          </a:prstGeom>
          <a:noFill/>
          <a:ln>
            <a:noFill/>
          </a:ln>
        </p:spPr>
      </p:pic>
      <p:pic>
        <p:nvPicPr>
          <p:cNvPr id="136" name="Google Shape;136;p18"/>
          <p:cNvPicPr preferRelativeResize="0"/>
          <p:nvPr/>
        </p:nvPicPr>
        <p:blipFill rotWithShape="1">
          <a:blip r:embed="rId3">
            <a:alphaModFix/>
          </a:blip>
          <a:srcRect b="0" l="0" r="54172" t="51245"/>
          <a:stretch/>
        </p:blipFill>
        <p:spPr>
          <a:xfrm>
            <a:off x="3989988" y="4305725"/>
            <a:ext cx="408072" cy="434150"/>
          </a:xfrm>
          <a:prstGeom prst="rect">
            <a:avLst/>
          </a:prstGeom>
          <a:noFill/>
          <a:ln>
            <a:noFill/>
          </a:ln>
        </p:spPr>
      </p:pic>
      <p:sp>
        <p:nvSpPr>
          <p:cNvPr id="137" name="Google Shape;137;p18"/>
          <p:cNvSpPr txBox="1"/>
          <p:nvPr/>
        </p:nvSpPr>
        <p:spPr>
          <a:xfrm>
            <a:off x="4695600" y="3635150"/>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Kept original discover page but adopted a circular format as well.</a:t>
            </a:r>
            <a:endParaRPr sz="900">
              <a:solidFill>
                <a:schemeClr val="lt1"/>
              </a:solidFill>
              <a:latin typeface="Quattrocento Sans"/>
              <a:ea typeface="Quattrocento Sans"/>
              <a:cs typeface="Quattrocento Sans"/>
              <a:sym typeface="Quattrocento Sans"/>
            </a:endParaRPr>
          </a:p>
        </p:txBody>
      </p:sp>
      <p:sp>
        <p:nvSpPr>
          <p:cNvPr id="138" name="Google Shape;138;p18"/>
          <p:cNvSpPr txBox="1"/>
          <p:nvPr/>
        </p:nvSpPr>
        <p:spPr>
          <a:xfrm>
            <a:off x="4695625" y="43572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May provide information overload in the design</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pic>
        <p:nvPicPr>
          <p:cNvPr id="139" name="Google Shape;139;p18"/>
          <p:cNvPicPr preferRelativeResize="0"/>
          <p:nvPr/>
        </p:nvPicPr>
        <p:blipFill rotWithShape="1">
          <a:blip r:embed="rId3">
            <a:alphaModFix/>
          </a:blip>
          <a:srcRect b="52843" l="0" r="53946" t="0"/>
          <a:stretch/>
        </p:blipFill>
        <p:spPr>
          <a:xfrm>
            <a:off x="6247800" y="3747722"/>
            <a:ext cx="408076" cy="417866"/>
          </a:xfrm>
          <a:prstGeom prst="rect">
            <a:avLst/>
          </a:prstGeom>
          <a:noFill/>
          <a:ln>
            <a:noFill/>
          </a:ln>
        </p:spPr>
      </p:pic>
      <p:pic>
        <p:nvPicPr>
          <p:cNvPr id="140" name="Google Shape;140;p18"/>
          <p:cNvPicPr preferRelativeResize="0"/>
          <p:nvPr/>
        </p:nvPicPr>
        <p:blipFill rotWithShape="1">
          <a:blip r:embed="rId3">
            <a:alphaModFix/>
          </a:blip>
          <a:srcRect b="0" l="0" r="54172" t="51245"/>
          <a:stretch/>
        </p:blipFill>
        <p:spPr>
          <a:xfrm>
            <a:off x="6231838" y="4305725"/>
            <a:ext cx="408072" cy="434150"/>
          </a:xfrm>
          <a:prstGeom prst="rect">
            <a:avLst/>
          </a:prstGeom>
          <a:noFill/>
          <a:ln>
            <a:noFill/>
          </a:ln>
        </p:spPr>
      </p:pic>
      <p:sp>
        <p:nvSpPr>
          <p:cNvPr id="141" name="Google Shape;141;p18"/>
          <p:cNvSpPr txBox="1"/>
          <p:nvPr/>
        </p:nvSpPr>
        <p:spPr>
          <a:xfrm>
            <a:off x="6921500" y="3635150"/>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The chosen blue color scheme symbolizes sustainability and simplicity.</a:t>
            </a:r>
            <a:endParaRPr sz="900">
              <a:solidFill>
                <a:schemeClr val="lt1"/>
              </a:solidFill>
              <a:latin typeface="Quattrocento Sans"/>
              <a:ea typeface="Quattrocento Sans"/>
              <a:cs typeface="Quattrocento Sans"/>
              <a:sym typeface="Quattrocento Sans"/>
            </a:endParaRPr>
          </a:p>
        </p:txBody>
      </p:sp>
      <p:sp>
        <p:nvSpPr>
          <p:cNvPr id="142" name="Google Shape;142;p18"/>
          <p:cNvSpPr txBox="1"/>
          <p:nvPr/>
        </p:nvSpPr>
        <p:spPr>
          <a:xfrm>
            <a:off x="6921500" y="42879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it may be more associated with water than plants.</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pic>
        <p:nvPicPr>
          <p:cNvPr id="143" name="Google Shape;143;p18"/>
          <p:cNvPicPr preferRelativeResize="0"/>
          <p:nvPr/>
        </p:nvPicPr>
        <p:blipFill rotWithShape="1">
          <a:blip r:embed="rId3">
            <a:alphaModFix/>
          </a:blip>
          <a:srcRect b="52843" l="0" r="53946" t="0"/>
          <a:stretch/>
        </p:blipFill>
        <p:spPr>
          <a:xfrm>
            <a:off x="8473700" y="3747722"/>
            <a:ext cx="408076" cy="417866"/>
          </a:xfrm>
          <a:prstGeom prst="rect">
            <a:avLst/>
          </a:prstGeom>
          <a:noFill/>
          <a:ln>
            <a:noFill/>
          </a:ln>
        </p:spPr>
      </p:pic>
      <p:pic>
        <p:nvPicPr>
          <p:cNvPr id="144" name="Google Shape;144;p18"/>
          <p:cNvPicPr preferRelativeResize="0"/>
          <p:nvPr/>
        </p:nvPicPr>
        <p:blipFill rotWithShape="1">
          <a:blip r:embed="rId3">
            <a:alphaModFix/>
          </a:blip>
          <a:srcRect b="0" l="0" r="54172" t="51245"/>
          <a:stretch/>
        </p:blipFill>
        <p:spPr>
          <a:xfrm>
            <a:off x="8473700" y="4305725"/>
            <a:ext cx="408072" cy="434150"/>
          </a:xfrm>
          <a:prstGeom prst="rect">
            <a:avLst/>
          </a:prstGeom>
          <a:noFill/>
          <a:ln>
            <a:noFill/>
          </a:ln>
        </p:spPr>
      </p:pic>
      <p:sp>
        <p:nvSpPr>
          <p:cNvPr id="145" name="Google Shape;145;p18"/>
          <p:cNvSpPr txBox="1"/>
          <p:nvPr/>
        </p:nvSpPr>
        <p:spPr>
          <a:xfrm>
            <a:off x="2423300" y="317550"/>
            <a:ext cx="464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rPr>
              <a:t>Strengths and Weakness of Design 2</a:t>
            </a:r>
            <a:endParaRPr sz="2100">
              <a:solidFill>
                <a:schemeClr val="lt1"/>
              </a:solidFill>
            </a:endParaRPr>
          </a:p>
        </p:txBody>
      </p:sp>
      <p:pic>
        <p:nvPicPr>
          <p:cNvPr id="146" name="Google Shape;146;p18"/>
          <p:cNvPicPr preferRelativeResize="0"/>
          <p:nvPr/>
        </p:nvPicPr>
        <p:blipFill>
          <a:blip r:embed="rId4">
            <a:alphaModFix/>
          </a:blip>
          <a:stretch>
            <a:fillRect/>
          </a:stretch>
        </p:blipFill>
        <p:spPr>
          <a:xfrm>
            <a:off x="113800" y="1180403"/>
            <a:ext cx="2245450" cy="2295447"/>
          </a:xfrm>
          <a:prstGeom prst="rect">
            <a:avLst/>
          </a:prstGeom>
          <a:noFill/>
          <a:ln>
            <a:noFill/>
          </a:ln>
        </p:spPr>
      </p:pic>
      <p:pic>
        <p:nvPicPr>
          <p:cNvPr id="147" name="Google Shape;147;p18"/>
          <p:cNvPicPr preferRelativeResize="0"/>
          <p:nvPr/>
        </p:nvPicPr>
        <p:blipFill>
          <a:blip r:embed="rId5">
            <a:alphaModFix/>
          </a:blip>
          <a:stretch>
            <a:fillRect/>
          </a:stretch>
        </p:blipFill>
        <p:spPr>
          <a:xfrm>
            <a:off x="2565000" y="1188825"/>
            <a:ext cx="2245459" cy="2278600"/>
          </a:xfrm>
          <a:prstGeom prst="rect">
            <a:avLst/>
          </a:prstGeom>
          <a:noFill/>
          <a:ln>
            <a:noFill/>
          </a:ln>
        </p:spPr>
      </p:pic>
      <p:pic>
        <p:nvPicPr>
          <p:cNvPr id="148" name="Google Shape;148;p18"/>
          <p:cNvPicPr preferRelativeResize="0"/>
          <p:nvPr/>
        </p:nvPicPr>
        <p:blipFill>
          <a:blip r:embed="rId6">
            <a:alphaModFix/>
          </a:blip>
          <a:stretch>
            <a:fillRect/>
          </a:stretch>
        </p:blipFill>
        <p:spPr>
          <a:xfrm>
            <a:off x="5354963" y="1188825"/>
            <a:ext cx="1014076" cy="2278600"/>
          </a:xfrm>
          <a:prstGeom prst="rect">
            <a:avLst/>
          </a:prstGeom>
          <a:noFill/>
          <a:ln>
            <a:noFill/>
          </a:ln>
        </p:spPr>
      </p:pic>
      <p:sp>
        <p:nvSpPr>
          <p:cNvPr id="149" name="Google Shape;149;p18"/>
          <p:cNvSpPr/>
          <p:nvPr/>
        </p:nvSpPr>
        <p:spPr>
          <a:xfrm>
            <a:off x="7106875" y="1207775"/>
            <a:ext cx="1619100" cy="2240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8"/>
          <p:cNvSpPr txBox="1"/>
          <p:nvPr/>
        </p:nvSpPr>
        <p:spPr>
          <a:xfrm>
            <a:off x="7106875" y="1354975"/>
            <a:ext cx="161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Quattrocento Sans"/>
                <a:ea typeface="Quattrocento Sans"/>
                <a:cs typeface="Quattrocento Sans"/>
                <a:sym typeface="Quattrocento Sans"/>
              </a:rPr>
              <a:t>Color scheme</a:t>
            </a:r>
            <a:endParaRPr>
              <a:solidFill>
                <a:schemeClr val="dk1"/>
              </a:solidFill>
              <a:latin typeface="Quattrocento Sans"/>
              <a:ea typeface="Quattrocento Sans"/>
              <a:cs typeface="Quattrocento Sans"/>
              <a:sym typeface="Quattrocento Sans"/>
            </a:endParaRPr>
          </a:p>
        </p:txBody>
      </p:sp>
      <p:pic>
        <p:nvPicPr>
          <p:cNvPr id="151" name="Google Shape;151;p18"/>
          <p:cNvPicPr preferRelativeResize="0"/>
          <p:nvPr/>
        </p:nvPicPr>
        <p:blipFill>
          <a:blip r:embed="rId7">
            <a:alphaModFix/>
          </a:blip>
          <a:stretch>
            <a:fillRect/>
          </a:stretch>
        </p:blipFill>
        <p:spPr>
          <a:xfrm>
            <a:off x="7505426" y="1994650"/>
            <a:ext cx="877200" cy="877200"/>
          </a:xfrm>
          <a:prstGeom prst="rect">
            <a:avLst/>
          </a:prstGeom>
          <a:noFill/>
          <a:ln>
            <a:noFill/>
          </a:ln>
        </p:spPr>
      </p:pic>
      <p:sp>
        <p:nvSpPr>
          <p:cNvPr id="152" name="Google Shape;152;p18"/>
          <p:cNvSpPr/>
          <p:nvPr/>
        </p:nvSpPr>
        <p:spPr>
          <a:xfrm>
            <a:off x="7251325" y="3101400"/>
            <a:ext cx="1385400" cy="304200"/>
          </a:xfrm>
          <a:prstGeom prst="rect">
            <a:avLst/>
          </a:prstGeom>
          <a:solidFill>
            <a:srgbClr val="1597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6" name="Shape 156"/>
        <p:cNvGrpSpPr/>
        <p:nvPr/>
      </p:nvGrpSpPr>
      <p:grpSpPr>
        <a:xfrm>
          <a:off x="0" y="0"/>
          <a:ext cx="0" cy="0"/>
          <a:chOff x="0" y="0"/>
          <a:chExt cx="0" cy="0"/>
        </a:xfrm>
      </p:grpSpPr>
      <p:pic>
        <p:nvPicPr>
          <p:cNvPr id="157" name="Google Shape;157;p19"/>
          <p:cNvPicPr preferRelativeResize="0"/>
          <p:nvPr/>
        </p:nvPicPr>
        <p:blipFill>
          <a:blip r:embed="rId4">
            <a:alphaModFix/>
          </a:blip>
          <a:stretch>
            <a:fillRect/>
          </a:stretch>
        </p:blipFill>
        <p:spPr>
          <a:xfrm>
            <a:off x="900226" y="1323599"/>
            <a:ext cx="7343551" cy="2496300"/>
          </a:xfrm>
          <a:prstGeom prst="rect">
            <a:avLst/>
          </a:prstGeom>
          <a:noFill/>
          <a:ln cap="flat" cmpd="sng" w="9525">
            <a:solidFill>
              <a:schemeClr val="dk1"/>
            </a:solidFill>
            <a:prstDash val="solid"/>
            <a:round/>
            <a:headEnd len="sm" w="sm" type="none"/>
            <a:tailEnd len="sm" w="sm" type="none"/>
          </a:ln>
        </p:spPr>
      </p:pic>
      <p:sp>
        <p:nvSpPr>
          <p:cNvPr id="158" name="Google Shape;158;p19"/>
          <p:cNvSpPr txBox="1"/>
          <p:nvPr/>
        </p:nvSpPr>
        <p:spPr>
          <a:xfrm>
            <a:off x="372625" y="402375"/>
            <a:ext cx="14109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Quattrocento Sans"/>
                <a:ea typeface="Quattrocento Sans"/>
                <a:cs typeface="Quattrocento Sans"/>
                <a:sym typeface="Quattrocento Sans"/>
              </a:rPr>
              <a:t>Design 3</a:t>
            </a:r>
            <a:endParaRPr sz="2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2" name="Shape 162"/>
        <p:cNvGrpSpPr/>
        <p:nvPr/>
      </p:nvGrpSpPr>
      <p:grpSpPr>
        <a:xfrm>
          <a:off x="0" y="0"/>
          <a:ext cx="0" cy="0"/>
          <a:chOff x="0" y="0"/>
          <a:chExt cx="0" cy="0"/>
        </a:xfrm>
      </p:grpSpPr>
      <p:sp>
        <p:nvSpPr>
          <p:cNvPr id="163" name="Google Shape;163;p20"/>
          <p:cNvSpPr txBox="1"/>
          <p:nvPr/>
        </p:nvSpPr>
        <p:spPr>
          <a:xfrm>
            <a:off x="262225" y="3635150"/>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Offers multiple sign in options and adds the Aqua Growth logo.</a:t>
            </a:r>
            <a:endParaRPr sz="900">
              <a:solidFill>
                <a:schemeClr val="lt1"/>
              </a:solidFill>
              <a:latin typeface="Quattrocento Sans"/>
              <a:ea typeface="Quattrocento Sans"/>
              <a:cs typeface="Quattrocento Sans"/>
              <a:sym typeface="Quattrocento Sans"/>
            </a:endParaRPr>
          </a:p>
        </p:txBody>
      </p:sp>
      <p:pic>
        <p:nvPicPr>
          <p:cNvPr id="164" name="Google Shape;164;p20"/>
          <p:cNvPicPr preferRelativeResize="0"/>
          <p:nvPr/>
        </p:nvPicPr>
        <p:blipFill rotWithShape="1">
          <a:blip r:embed="rId4">
            <a:alphaModFix/>
          </a:blip>
          <a:srcRect b="0" l="0" r="54172" t="51245"/>
          <a:stretch/>
        </p:blipFill>
        <p:spPr>
          <a:xfrm>
            <a:off x="1796050" y="4305725"/>
            <a:ext cx="408072" cy="434150"/>
          </a:xfrm>
          <a:prstGeom prst="rect">
            <a:avLst/>
          </a:prstGeom>
          <a:noFill/>
          <a:ln>
            <a:noFill/>
          </a:ln>
        </p:spPr>
      </p:pic>
      <p:sp>
        <p:nvSpPr>
          <p:cNvPr id="165" name="Google Shape;165;p20"/>
          <p:cNvSpPr txBox="1"/>
          <p:nvPr/>
        </p:nvSpPr>
        <p:spPr>
          <a:xfrm>
            <a:off x="262225" y="4357275"/>
            <a:ext cx="155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Lacks the round edges and bubble format.</a:t>
            </a:r>
            <a:endParaRPr sz="900">
              <a:solidFill>
                <a:schemeClr val="lt1"/>
              </a:solidFill>
              <a:latin typeface="Quattrocento Sans"/>
              <a:ea typeface="Quattrocento Sans"/>
              <a:cs typeface="Quattrocento Sans"/>
              <a:sym typeface="Quattrocento Sans"/>
            </a:endParaRPr>
          </a:p>
        </p:txBody>
      </p:sp>
      <p:pic>
        <p:nvPicPr>
          <p:cNvPr id="166" name="Google Shape;166;p20"/>
          <p:cNvPicPr preferRelativeResize="0"/>
          <p:nvPr/>
        </p:nvPicPr>
        <p:blipFill rotWithShape="1">
          <a:blip r:embed="rId4">
            <a:alphaModFix/>
          </a:blip>
          <a:srcRect b="52843" l="0" r="53946" t="0"/>
          <a:stretch/>
        </p:blipFill>
        <p:spPr>
          <a:xfrm>
            <a:off x="1814425" y="3747734"/>
            <a:ext cx="408076" cy="417866"/>
          </a:xfrm>
          <a:prstGeom prst="rect">
            <a:avLst/>
          </a:prstGeom>
          <a:noFill/>
          <a:ln>
            <a:noFill/>
          </a:ln>
        </p:spPr>
      </p:pic>
      <p:sp>
        <p:nvSpPr>
          <p:cNvPr id="167" name="Google Shape;167;p20"/>
          <p:cNvSpPr txBox="1"/>
          <p:nvPr/>
        </p:nvSpPr>
        <p:spPr>
          <a:xfrm>
            <a:off x="2469725" y="3635150"/>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Visual indicator for </a:t>
            </a:r>
            <a:r>
              <a:rPr lang="en" sz="900">
                <a:solidFill>
                  <a:schemeClr val="lt1"/>
                </a:solidFill>
                <a:latin typeface="Quattrocento Sans"/>
                <a:ea typeface="Quattrocento Sans"/>
                <a:cs typeface="Quattrocento Sans"/>
                <a:sym typeface="Quattrocento Sans"/>
              </a:rPr>
              <a:t>connected devices. Features a scan for device.</a:t>
            </a:r>
            <a:endParaRPr sz="900">
              <a:solidFill>
                <a:schemeClr val="lt1"/>
              </a:solidFill>
              <a:latin typeface="Quattrocento Sans"/>
              <a:ea typeface="Quattrocento Sans"/>
              <a:cs typeface="Quattrocento Sans"/>
              <a:sym typeface="Quattrocento Sans"/>
            </a:endParaRPr>
          </a:p>
        </p:txBody>
      </p:sp>
      <p:sp>
        <p:nvSpPr>
          <p:cNvPr id="168" name="Google Shape;168;p20"/>
          <p:cNvSpPr txBox="1"/>
          <p:nvPr/>
        </p:nvSpPr>
        <p:spPr>
          <a:xfrm>
            <a:off x="2469750" y="43572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Potential security concerns based on the accessibility of the Bluetooth device</a:t>
            </a:r>
            <a:endParaRPr sz="900">
              <a:solidFill>
                <a:schemeClr val="lt1"/>
              </a:solidFill>
              <a:latin typeface="Quattrocento Sans"/>
              <a:ea typeface="Quattrocento Sans"/>
              <a:cs typeface="Quattrocento Sans"/>
              <a:sym typeface="Quattrocento Sans"/>
            </a:endParaRPr>
          </a:p>
        </p:txBody>
      </p:sp>
      <p:pic>
        <p:nvPicPr>
          <p:cNvPr id="169" name="Google Shape;169;p20"/>
          <p:cNvPicPr preferRelativeResize="0"/>
          <p:nvPr/>
        </p:nvPicPr>
        <p:blipFill rotWithShape="1">
          <a:blip r:embed="rId4">
            <a:alphaModFix/>
          </a:blip>
          <a:srcRect b="52843" l="0" r="53946" t="0"/>
          <a:stretch/>
        </p:blipFill>
        <p:spPr>
          <a:xfrm>
            <a:off x="3969975" y="3747722"/>
            <a:ext cx="408076" cy="417866"/>
          </a:xfrm>
          <a:prstGeom prst="rect">
            <a:avLst/>
          </a:prstGeom>
          <a:noFill/>
          <a:ln>
            <a:noFill/>
          </a:ln>
        </p:spPr>
      </p:pic>
      <p:pic>
        <p:nvPicPr>
          <p:cNvPr id="170" name="Google Shape;170;p20"/>
          <p:cNvPicPr preferRelativeResize="0"/>
          <p:nvPr/>
        </p:nvPicPr>
        <p:blipFill rotWithShape="1">
          <a:blip r:embed="rId4">
            <a:alphaModFix/>
          </a:blip>
          <a:srcRect b="0" l="0" r="54172" t="51245"/>
          <a:stretch/>
        </p:blipFill>
        <p:spPr>
          <a:xfrm>
            <a:off x="3989988" y="4305725"/>
            <a:ext cx="408072" cy="434150"/>
          </a:xfrm>
          <a:prstGeom prst="rect">
            <a:avLst/>
          </a:prstGeom>
          <a:noFill/>
          <a:ln>
            <a:noFill/>
          </a:ln>
        </p:spPr>
      </p:pic>
      <p:sp>
        <p:nvSpPr>
          <p:cNvPr id="171" name="Google Shape;171;p20"/>
          <p:cNvSpPr txBox="1"/>
          <p:nvPr/>
        </p:nvSpPr>
        <p:spPr>
          <a:xfrm>
            <a:off x="4695600" y="3635150"/>
            <a:ext cx="155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Combines plant page with a circular and rectangular format. Condensed with the “i” indicator.</a:t>
            </a:r>
            <a:endParaRPr sz="900">
              <a:solidFill>
                <a:schemeClr val="lt1"/>
              </a:solidFill>
              <a:latin typeface="Quattrocento Sans"/>
              <a:ea typeface="Quattrocento Sans"/>
              <a:cs typeface="Quattrocento Sans"/>
              <a:sym typeface="Quattrocento Sans"/>
            </a:endParaRPr>
          </a:p>
        </p:txBody>
      </p:sp>
      <p:sp>
        <p:nvSpPr>
          <p:cNvPr id="172" name="Google Shape;172;p20"/>
          <p:cNvSpPr txBox="1"/>
          <p:nvPr/>
        </p:nvSpPr>
        <p:spPr>
          <a:xfrm>
            <a:off x="4695625" y="4357275"/>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Only provides a general overview for your plant.</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pic>
        <p:nvPicPr>
          <p:cNvPr id="173" name="Google Shape;173;p20"/>
          <p:cNvPicPr preferRelativeResize="0"/>
          <p:nvPr/>
        </p:nvPicPr>
        <p:blipFill rotWithShape="1">
          <a:blip r:embed="rId4">
            <a:alphaModFix/>
          </a:blip>
          <a:srcRect b="52843" l="0" r="53946" t="0"/>
          <a:stretch/>
        </p:blipFill>
        <p:spPr>
          <a:xfrm>
            <a:off x="6247800" y="3747722"/>
            <a:ext cx="408076" cy="417866"/>
          </a:xfrm>
          <a:prstGeom prst="rect">
            <a:avLst/>
          </a:prstGeom>
          <a:noFill/>
          <a:ln>
            <a:noFill/>
          </a:ln>
        </p:spPr>
      </p:pic>
      <p:pic>
        <p:nvPicPr>
          <p:cNvPr id="174" name="Google Shape;174;p20"/>
          <p:cNvPicPr preferRelativeResize="0"/>
          <p:nvPr/>
        </p:nvPicPr>
        <p:blipFill rotWithShape="1">
          <a:blip r:embed="rId4">
            <a:alphaModFix/>
          </a:blip>
          <a:srcRect b="0" l="0" r="54172" t="51245"/>
          <a:stretch/>
        </p:blipFill>
        <p:spPr>
          <a:xfrm>
            <a:off x="6231838" y="4305725"/>
            <a:ext cx="408072" cy="434150"/>
          </a:xfrm>
          <a:prstGeom prst="rect">
            <a:avLst/>
          </a:prstGeom>
          <a:noFill/>
          <a:ln>
            <a:noFill/>
          </a:ln>
        </p:spPr>
      </p:pic>
      <p:sp>
        <p:nvSpPr>
          <p:cNvPr id="175" name="Google Shape;175;p20"/>
          <p:cNvSpPr txBox="1"/>
          <p:nvPr/>
        </p:nvSpPr>
        <p:spPr>
          <a:xfrm>
            <a:off x="6921500" y="3635150"/>
            <a:ext cx="1552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Keeps the original discover features but adds a bookmark feature.</a:t>
            </a:r>
            <a:endParaRPr sz="900">
              <a:solidFill>
                <a:schemeClr val="lt1"/>
              </a:solidFill>
              <a:latin typeface="Quattrocento Sans"/>
              <a:ea typeface="Quattrocento Sans"/>
              <a:cs typeface="Quattrocento Sans"/>
              <a:sym typeface="Quattrocento Sans"/>
            </a:endParaRPr>
          </a:p>
        </p:txBody>
      </p:sp>
      <p:sp>
        <p:nvSpPr>
          <p:cNvPr id="176" name="Google Shape;176;p20"/>
          <p:cNvSpPr txBox="1"/>
          <p:nvPr/>
        </p:nvSpPr>
        <p:spPr>
          <a:xfrm>
            <a:off x="6921500" y="4287975"/>
            <a:ext cx="155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Quattrocento Sans"/>
                <a:ea typeface="Quattrocento Sans"/>
                <a:cs typeface="Quattrocento Sans"/>
                <a:sym typeface="Quattrocento Sans"/>
              </a:rPr>
              <a:t>Possible clutter issue as bookmarks are directly under the search bar and article page</a:t>
            </a:r>
            <a:endParaRPr sz="9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900">
              <a:solidFill>
                <a:schemeClr val="lt1"/>
              </a:solidFill>
              <a:latin typeface="Quattrocento Sans"/>
              <a:ea typeface="Quattrocento Sans"/>
              <a:cs typeface="Quattrocento Sans"/>
              <a:sym typeface="Quattrocento Sans"/>
            </a:endParaRPr>
          </a:p>
        </p:txBody>
      </p:sp>
      <p:pic>
        <p:nvPicPr>
          <p:cNvPr id="177" name="Google Shape;177;p20"/>
          <p:cNvPicPr preferRelativeResize="0"/>
          <p:nvPr/>
        </p:nvPicPr>
        <p:blipFill rotWithShape="1">
          <a:blip r:embed="rId4">
            <a:alphaModFix/>
          </a:blip>
          <a:srcRect b="52843" l="0" r="53946" t="0"/>
          <a:stretch/>
        </p:blipFill>
        <p:spPr>
          <a:xfrm>
            <a:off x="8473700" y="3747722"/>
            <a:ext cx="408076" cy="417866"/>
          </a:xfrm>
          <a:prstGeom prst="rect">
            <a:avLst/>
          </a:prstGeom>
          <a:noFill/>
          <a:ln>
            <a:noFill/>
          </a:ln>
        </p:spPr>
      </p:pic>
      <p:pic>
        <p:nvPicPr>
          <p:cNvPr id="178" name="Google Shape;178;p20"/>
          <p:cNvPicPr preferRelativeResize="0"/>
          <p:nvPr/>
        </p:nvPicPr>
        <p:blipFill rotWithShape="1">
          <a:blip r:embed="rId4">
            <a:alphaModFix/>
          </a:blip>
          <a:srcRect b="0" l="0" r="54172" t="51245"/>
          <a:stretch/>
        </p:blipFill>
        <p:spPr>
          <a:xfrm>
            <a:off x="8473700" y="4305725"/>
            <a:ext cx="408072" cy="434150"/>
          </a:xfrm>
          <a:prstGeom prst="rect">
            <a:avLst/>
          </a:prstGeom>
          <a:noFill/>
          <a:ln>
            <a:noFill/>
          </a:ln>
        </p:spPr>
      </p:pic>
      <p:pic>
        <p:nvPicPr>
          <p:cNvPr id="179" name="Google Shape;179;p20"/>
          <p:cNvPicPr preferRelativeResize="0"/>
          <p:nvPr/>
        </p:nvPicPr>
        <p:blipFill>
          <a:blip r:embed="rId5">
            <a:alphaModFix/>
          </a:blip>
          <a:stretch>
            <a:fillRect/>
          </a:stretch>
        </p:blipFill>
        <p:spPr>
          <a:xfrm>
            <a:off x="120525" y="1310125"/>
            <a:ext cx="2305900" cy="2081550"/>
          </a:xfrm>
          <a:prstGeom prst="rect">
            <a:avLst/>
          </a:prstGeom>
          <a:noFill/>
          <a:ln cap="flat" cmpd="sng" w="9525">
            <a:solidFill>
              <a:schemeClr val="dk1"/>
            </a:solidFill>
            <a:prstDash val="solid"/>
            <a:round/>
            <a:headEnd len="sm" w="sm" type="none"/>
            <a:tailEnd len="sm" w="sm" type="none"/>
          </a:ln>
        </p:spPr>
      </p:pic>
      <p:pic>
        <p:nvPicPr>
          <p:cNvPr id="180" name="Google Shape;180;p20"/>
          <p:cNvPicPr preferRelativeResize="0"/>
          <p:nvPr/>
        </p:nvPicPr>
        <p:blipFill>
          <a:blip r:embed="rId6">
            <a:alphaModFix/>
          </a:blip>
          <a:stretch>
            <a:fillRect/>
          </a:stretch>
        </p:blipFill>
        <p:spPr>
          <a:xfrm>
            <a:off x="2891000" y="1310125"/>
            <a:ext cx="1001038" cy="2081550"/>
          </a:xfrm>
          <a:prstGeom prst="rect">
            <a:avLst/>
          </a:prstGeom>
          <a:noFill/>
          <a:ln cap="flat" cmpd="sng" w="9525">
            <a:solidFill>
              <a:schemeClr val="dk1"/>
            </a:solidFill>
            <a:prstDash val="solid"/>
            <a:round/>
            <a:headEnd len="sm" w="sm" type="none"/>
            <a:tailEnd len="sm" w="sm" type="none"/>
          </a:ln>
        </p:spPr>
      </p:pic>
      <p:sp>
        <p:nvSpPr>
          <p:cNvPr id="181" name="Google Shape;181;p20"/>
          <p:cNvSpPr txBox="1"/>
          <p:nvPr/>
        </p:nvSpPr>
        <p:spPr>
          <a:xfrm>
            <a:off x="2402550" y="400625"/>
            <a:ext cx="464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rPr>
              <a:t>Strengths and Weakness of Design 3</a:t>
            </a:r>
            <a:endParaRPr sz="2100">
              <a:solidFill>
                <a:schemeClr val="lt1"/>
              </a:solidFill>
            </a:endParaRPr>
          </a:p>
        </p:txBody>
      </p:sp>
      <p:pic>
        <p:nvPicPr>
          <p:cNvPr id="182" name="Google Shape;182;p20"/>
          <p:cNvPicPr preferRelativeResize="0"/>
          <p:nvPr/>
        </p:nvPicPr>
        <p:blipFill>
          <a:blip r:embed="rId7">
            <a:alphaModFix/>
          </a:blip>
          <a:stretch>
            <a:fillRect/>
          </a:stretch>
        </p:blipFill>
        <p:spPr>
          <a:xfrm>
            <a:off x="4971175" y="1298713"/>
            <a:ext cx="1001050" cy="2104375"/>
          </a:xfrm>
          <a:prstGeom prst="rect">
            <a:avLst/>
          </a:prstGeom>
          <a:noFill/>
          <a:ln cap="flat" cmpd="sng" w="9525">
            <a:solidFill>
              <a:schemeClr val="dk1"/>
            </a:solidFill>
            <a:prstDash val="solid"/>
            <a:round/>
            <a:headEnd len="sm" w="sm" type="none"/>
            <a:tailEnd len="sm" w="sm" type="none"/>
          </a:ln>
        </p:spPr>
      </p:pic>
      <p:pic>
        <p:nvPicPr>
          <p:cNvPr id="183" name="Google Shape;183;p20"/>
          <p:cNvPicPr preferRelativeResize="0"/>
          <p:nvPr/>
        </p:nvPicPr>
        <p:blipFill>
          <a:blip r:embed="rId8">
            <a:alphaModFix/>
          </a:blip>
          <a:stretch>
            <a:fillRect/>
          </a:stretch>
        </p:blipFill>
        <p:spPr>
          <a:xfrm>
            <a:off x="7197075" y="1304326"/>
            <a:ext cx="1001050" cy="209314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4">
            <a:alphaModFix/>
          </a:blip>
          <a:stretch>
            <a:fillRect/>
          </a:stretch>
        </p:blipFill>
        <p:spPr>
          <a:xfrm>
            <a:off x="653850" y="1316850"/>
            <a:ext cx="7836300" cy="2210250"/>
          </a:xfrm>
          <a:prstGeom prst="rect">
            <a:avLst/>
          </a:prstGeom>
          <a:noFill/>
          <a:ln cap="flat" cmpd="sng" w="9525">
            <a:solidFill>
              <a:srgbClr val="000000"/>
            </a:solidFill>
            <a:prstDash val="solid"/>
            <a:miter lim="8000"/>
            <a:headEnd len="sm" w="sm" type="none"/>
            <a:tailEnd len="sm" w="sm" type="none"/>
          </a:ln>
        </p:spPr>
      </p:pic>
      <p:sp>
        <p:nvSpPr>
          <p:cNvPr id="189" name="Google Shape;189;p21"/>
          <p:cNvSpPr txBox="1"/>
          <p:nvPr/>
        </p:nvSpPr>
        <p:spPr>
          <a:xfrm>
            <a:off x="372625" y="402375"/>
            <a:ext cx="3093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Quattrocento Sans"/>
                <a:ea typeface="Quattrocento Sans"/>
                <a:cs typeface="Quattrocento Sans"/>
                <a:sym typeface="Quattrocento Sans"/>
              </a:rPr>
              <a:t>Final Design Selection</a:t>
            </a:r>
            <a:endParaRPr sz="2400">
              <a:solidFill>
                <a:schemeClr val="lt1"/>
              </a:solidFill>
              <a:latin typeface="Quattrocento Sans"/>
              <a:ea typeface="Quattrocento Sans"/>
              <a:cs typeface="Quattrocento Sans"/>
              <a:sym typeface="Quattrocento Sans"/>
            </a:endParaRPr>
          </a:p>
        </p:txBody>
      </p:sp>
      <p:sp>
        <p:nvSpPr>
          <p:cNvPr id="190" name="Google Shape;190;p21"/>
          <p:cNvSpPr txBox="1"/>
          <p:nvPr/>
        </p:nvSpPr>
        <p:spPr>
          <a:xfrm>
            <a:off x="1985375" y="3849700"/>
            <a:ext cx="53046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Quattrocento Sans"/>
                <a:ea typeface="Quattrocento Sans"/>
                <a:cs typeface="Quattrocento Sans"/>
                <a:sym typeface="Quattrocento Sans"/>
              </a:rPr>
              <a:t>The final design selection is a combination of our past three designs. We selected all the notable features and combined it into one final design selection.</a:t>
            </a:r>
            <a:endParaRPr sz="1300">
              <a:solidFill>
                <a:schemeClr val="lt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