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Elsie"/>
      <p:regular r:id="rId26"/>
    </p:embeddedFont>
    <p:embeddedFont>
      <p:font typeface="Quattrocento Sans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176CDC-5EEA-43E6-BA0B-DEEB59C375E1}">
  <a:tblStyle styleId="{43176CDC-5EEA-43E6-BA0B-DEEB59C375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lsi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regular.fnt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Cover Slide</a:t>
            </a:r>
            <a:endParaRPr b="1"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004305c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4004305c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4004305c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4004305c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cfcd9f6a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cfcd9f6a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Entrepreneurial</a:t>
            </a:r>
            <a:r>
              <a:rPr lang="en"/>
              <a:t>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Monetization Strategies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d9efa5fb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d9efa5f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d9efa5f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d9efa5f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d4be0ebe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7d4be0ebe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e79609d0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e79609d0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004305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00430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Introduction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your Role and your Name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e79609d0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e79609d0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e79609d0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e79609d0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e79609d0f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e79609d0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cfcd9f6ad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cfcd9f6ad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Theme Overview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Mentions target audience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describes 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hardware aspect and </a:t>
            </a:r>
            <a:r>
              <a:rPr lang="en"/>
              <a:t>software</a:t>
            </a:r>
            <a:r>
              <a:rPr lang="en"/>
              <a:t> aspect.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-&gt; Talk about the sensors it will connect 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-&gt; Talk about the mobile app via bluetooth or wifi and dashboard.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e8e66267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e8e66267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 added this slide because I felt that the last slide didn’t highlight the hardware vs software aspect. Do you think I should add this slide into the ppt?</a:t>
            </a:r>
            <a:endParaRPr sz="2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d9efa5f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d9efa5f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Introduction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10" Type="http://schemas.openxmlformats.org/officeDocument/2006/relationships/image" Target="../media/image29.png"/><Relationship Id="rId9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22.pn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957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9276" l="0" r="0" t="0"/>
          <a:stretch/>
        </p:blipFill>
        <p:spPr>
          <a:xfrm>
            <a:off x="6867825" y="3793400"/>
            <a:ext cx="721199" cy="5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325" y="3587800"/>
            <a:ext cx="787775" cy="7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863" y="3249300"/>
            <a:ext cx="1126275" cy="11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067763" y="1788813"/>
            <a:ext cx="30717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Aqua Gr   wth</a:t>
            </a:r>
            <a:endParaRPr b="1" sz="3600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74038" y="2458425"/>
            <a:ext cx="13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SOLUTIONS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4450" y="1969075"/>
            <a:ext cx="360675" cy="36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871513" y="3015029"/>
            <a:ext cx="544800" cy="1522200"/>
            <a:chOff x="1145309" y="2615721"/>
            <a:chExt cx="544800" cy="1522200"/>
          </a:xfrm>
        </p:grpSpPr>
        <p:cxnSp>
          <p:nvCxnSpPr>
            <p:cNvPr id="61" name="Google Shape;61;p13"/>
            <p:cNvCxnSpPr/>
            <p:nvPr/>
          </p:nvCxnSpPr>
          <p:spPr>
            <a:xfrm>
              <a:off x="1145309" y="2615721"/>
              <a:ext cx="0" cy="1522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1145309" y="4137891"/>
              <a:ext cx="544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" name="Google Shape;63;p13"/>
          <p:cNvGrpSpPr/>
          <p:nvPr/>
        </p:nvGrpSpPr>
        <p:grpSpPr>
          <a:xfrm flipH="1" rot="-5400000">
            <a:off x="7331191" y="172131"/>
            <a:ext cx="544800" cy="1522200"/>
            <a:chOff x="1145309" y="2615721"/>
            <a:chExt cx="544800" cy="1522200"/>
          </a:xfrm>
        </p:grpSpPr>
        <p:cxnSp>
          <p:nvCxnSpPr>
            <p:cNvPr id="64" name="Google Shape;64;p13"/>
            <p:cNvCxnSpPr/>
            <p:nvPr/>
          </p:nvCxnSpPr>
          <p:spPr>
            <a:xfrm>
              <a:off x="1145309" y="2615721"/>
              <a:ext cx="0" cy="1522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145309" y="4137891"/>
              <a:ext cx="544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8950" y="3305425"/>
            <a:ext cx="209650" cy="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6125" y="2882250"/>
            <a:ext cx="487300" cy="4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41300" y="3691137"/>
            <a:ext cx="169975" cy="1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5825" y="3515075"/>
            <a:ext cx="209650" cy="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206675" y="3490925"/>
            <a:ext cx="209650" cy="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7450450" y="3587812"/>
            <a:ext cx="169975" cy="16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3"/>
          <p:cNvGrpSpPr/>
          <p:nvPr/>
        </p:nvGrpSpPr>
        <p:grpSpPr>
          <a:xfrm>
            <a:off x="7727682" y="3490916"/>
            <a:ext cx="844528" cy="1326149"/>
            <a:chOff x="3403416" y="174498"/>
            <a:chExt cx="1461880" cy="1628775"/>
          </a:xfrm>
        </p:grpSpPr>
        <p:cxnSp>
          <p:nvCxnSpPr>
            <p:cNvPr id="73" name="Google Shape;73;p13"/>
            <p:cNvCxnSpPr/>
            <p:nvPr/>
          </p:nvCxnSpPr>
          <p:spPr>
            <a:xfrm flipH="1">
              <a:off x="3403416" y="584073"/>
              <a:ext cx="1305300" cy="1219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 flipH="1">
              <a:off x="4094924" y="745998"/>
              <a:ext cx="723000" cy="663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 flipH="1">
              <a:off x="3643696" y="174498"/>
              <a:ext cx="1221600" cy="11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6" name="Google Shape;76;p13"/>
          <p:cNvGrpSpPr/>
          <p:nvPr/>
        </p:nvGrpSpPr>
        <p:grpSpPr>
          <a:xfrm>
            <a:off x="571782" y="270141"/>
            <a:ext cx="844528" cy="1326149"/>
            <a:chOff x="3403416" y="174498"/>
            <a:chExt cx="1461880" cy="1628775"/>
          </a:xfrm>
        </p:grpSpPr>
        <p:cxnSp>
          <p:nvCxnSpPr>
            <p:cNvPr id="77" name="Google Shape;77;p13"/>
            <p:cNvCxnSpPr/>
            <p:nvPr/>
          </p:nvCxnSpPr>
          <p:spPr>
            <a:xfrm flipH="1">
              <a:off x="3403416" y="584073"/>
              <a:ext cx="1305300" cy="1219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 flipH="1">
              <a:off x="4094924" y="745998"/>
              <a:ext cx="723000" cy="663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 flipH="1">
              <a:off x="3643696" y="174498"/>
              <a:ext cx="1221600" cy="11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0" name="Google Shape;80;p13"/>
          <p:cNvSpPr/>
          <p:nvPr/>
        </p:nvSpPr>
        <p:spPr>
          <a:xfrm>
            <a:off x="1056538" y="762975"/>
            <a:ext cx="7196700" cy="36126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lsie"/>
              <a:ea typeface="Elsie"/>
              <a:cs typeface="Elsie"/>
              <a:sym typeface="Elsi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24E41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4572000" y="206075"/>
            <a:ext cx="45720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Competitors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0" y="206075"/>
            <a:ext cx="457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495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Smart Irrigation Market</a:t>
            </a:r>
            <a:endParaRPr sz="1300">
              <a:solidFill>
                <a:srgbClr val="449570"/>
              </a:solidFill>
            </a:endParaRPr>
          </a:p>
        </p:txBody>
      </p:sp>
      <p:graphicFrame>
        <p:nvGraphicFramePr>
          <p:cNvPr id="184" name="Google Shape;184;p22"/>
          <p:cNvGraphicFramePr/>
          <p:nvPr/>
        </p:nvGraphicFramePr>
        <p:xfrm>
          <a:off x="4682650" y="11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{43176CDC-5EEA-43E6-BA0B-DEEB59C375E1}</a:tableStyleId>
              </a:tblPr>
              <a:tblGrid>
                <a:gridCol w="1007525"/>
                <a:gridCol w="1099125"/>
                <a:gridCol w="1152550"/>
                <a:gridCol w="1091500"/>
              </a:tblGrid>
              <a:tr h="73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Competitor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  <a:tr h="1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Strengths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User-friendly interface, smart weather integration, smart home capability.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Budget-friendly, weather integration, remote access.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User-friendly interface, waterproof capabilities.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35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Weaknesses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Expensive and depends on wifi connection.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smart home compatibility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Complicated Interface.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smart home integration and lack of advanced customization.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975" y="1387275"/>
            <a:ext cx="967649" cy="1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3599" y="1258695"/>
            <a:ext cx="1023400" cy="41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975" y="1343350"/>
            <a:ext cx="967651" cy="2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9099" y="251859"/>
            <a:ext cx="373201" cy="373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591257">
            <a:off x="4640499" y="4302184"/>
            <a:ext cx="373200" cy="373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2698" y="1588525"/>
            <a:ext cx="1206600" cy="12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2824525" y="2832699"/>
            <a:ext cx="1206600" cy="1206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3502" y="2648000"/>
            <a:ext cx="1112498" cy="11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563500" y="1714225"/>
            <a:ext cx="1472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EC3A2"/>
                </a:solidFill>
                <a:latin typeface="Roboto"/>
                <a:ea typeface="Roboto"/>
                <a:cs typeface="Roboto"/>
                <a:sym typeface="Roboto"/>
              </a:rPr>
              <a:t>Middle-class homeowners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2933538" y="2520113"/>
            <a:ext cx="12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EC3A2"/>
                </a:solidFill>
                <a:latin typeface="Roboto"/>
                <a:ea typeface="Roboto"/>
                <a:cs typeface="Roboto"/>
                <a:sym typeface="Roboto"/>
              </a:rPr>
              <a:t>Gardeners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347488" y="3726700"/>
            <a:ext cx="16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EC3A2"/>
                </a:solidFill>
                <a:latin typeface="Roboto"/>
                <a:ea typeface="Roboto"/>
                <a:cs typeface="Roboto"/>
                <a:sym typeface="Roboto"/>
              </a:rPr>
              <a:t>Environmentalist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91500" y="4233725"/>
            <a:ext cx="3902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9570"/>
                </a:solidFill>
                <a:latin typeface="Roboto"/>
                <a:ea typeface="Roboto"/>
                <a:cs typeface="Roboto"/>
                <a:sym typeface="Roboto"/>
              </a:rPr>
              <a:t>Market size valued at $1.44 billion in 2020 </a:t>
            </a:r>
            <a:endParaRPr b="1">
              <a:solidFill>
                <a:srgbClr val="44957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9570"/>
                </a:solidFill>
                <a:latin typeface="Roboto"/>
                <a:ea typeface="Roboto"/>
                <a:cs typeface="Roboto"/>
                <a:sym typeface="Roboto"/>
              </a:rPr>
              <a:t>Expected to reach $5.57 billion in 2030</a:t>
            </a:r>
            <a:endParaRPr>
              <a:solidFill>
                <a:srgbClr val="449570"/>
              </a:solidFill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337125"/>
            <a:ext cx="854724" cy="8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0" y="895100"/>
            <a:ext cx="9144000" cy="43236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lsie"/>
              <a:ea typeface="Elsie"/>
              <a:cs typeface="Elsie"/>
              <a:sym typeface="Elsie"/>
            </a:endParaRPr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1953000" y="110350"/>
            <a:ext cx="49980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rgbClr val="4495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Unique Value Propositions</a:t>
            </a:r>
            <a:r>
              <a:rPr b="1" lang="en" sz="3600">
                <a:solidFill>
                  <a:srgbClr val="4495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sz="3600">
              <a:solidFill>
                <a:srgbClr val="4495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495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70500" y="902900"/>
            <a:ext cx="7095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➢"/>
            </a:pPr>
            <a:r>
              <a:rPr b="1" lang="en" sz="1300">
                <a:solidFill>
                  <a:srgbClr val="F2F2F2"/>
                </a:solidFill>
              </a:rPr>
              <a:t>Advanced Water Management:</a:t>
            </a:r>
            <a:r>
              <a:rPr b="1" lang="en" sz="13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Automated Sprinkler System offers cutting-edge water management capabilities, allowing you to optimize your garden's watering schedule based on real-time weather data and soil moisture levels.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➢"/>
            </a:pPr>
            <a:r>
              <a:rPr b="1" lang="en" sz="1300">
                <a:solidFill>
                  <a:srgbClr val="F2F2F2"/>
                </a:solidFill>
              </a:rPr>
              <a:t>User Friendly Interface: 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Digital Dashboard within the Smart App consolidates vital information all in one place, making it easy for users to monitor and adjust their garden's care settings effortlessly. 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➢"/>
            </a:pPr>
            <a:r>
              <a:rPr b="1" lang="en" sz="1300">
                <a:solidFill>
                  <a:srgbClr val="F2F2F2"/>
                </a:solidFill>
              </a:rPr>
              <a:t>Customization and Control: 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 watering schedules, set preferred moisture levels, and receive push notifications when it's time to water or when rain is expected.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➢"/>
            </a:pPr>
            <a:r>
              <a:rPr b="1" lang="en" sz="1300">
                <a:solidFill>
                  <a:srgbClr val="F2F2F2"/>
                </a:solidFill>
              </a:rPr>
              <a:t>Affordable Sustainability: 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cost-effective solution empowers homeowners and gardeners to contribute to water conservation efforts while enjoying substantial savings on their water bills</a:t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0" y="0"/>
            <a:ext cx="503651" cy="50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 rotWithShape="1">
          <a:blip r:embed="rId4">
            <a:alphaModFix/>
          </a:blip>
          <a:srcRect b="0" l="-17513" r="27698" t="10185"/>
          <a:stretch/>
        </p:blipFill>
        <p:spPr>
          <a:xfrm>
            <a:off x="7433400" y="0"/>
            <a:ext cx="1710600" cy="9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5">
            <a:alphaModFix/>
          </a:blip>
          <a:srcRect b="6149" l="-12870" r="12870" t="-6150"/>
          <a:stretch/>
        </p:blipFill>
        <p:spPr>
          <a:xfrm>
            <a:off x="6153300" y="2334100"/>
            <a:ext cx="2937100" cy="29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-100" y="0"/>
            <a:ext cx="9144000" cy="27006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lsie"/>
              <a:ea typeface="Elsie"/>
              <a:cs typeface="Elsie"/>
              <a:sym typeface="Elsie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455425" y="1069300"/>
            <a:ext cx="948300" cy="90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1964888" y="1100925"/>
            <a:ext cx="948300" cy="90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036613" y="1100925"/>
            <a:ext cx="948300" cy="90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3500763" y="1100925"/>
            <a:ext cx="948300" cy="90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6402975" y="1069300"/>
            <a:ext cx="948300" cy="90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7769325" y="1100925"/>
            <a:ext cx="948300" cy="90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60075" y="2148875"/>
            <a:ext cx="162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Soil Moisture Sensor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1689650" y="2148875"/>
            <a:ext cx="14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Water Flow Sensor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3298275" y="2148875"/>
            <a:ext cx="13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Raspberry Pi Zero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4796150" y="2148875"/>
            <a:ext cx="13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Supply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6200475" y="2148875"/>
            <a:ext cx="13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Misc (cables)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7566825" y="2148875"/>
            <a:ext cx="13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Casing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13" y="1194675"/>
            <a:ext cx="1075425" cy="7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925" y="1352520"/>
            <a:ext cx="668350" cy="50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475" y="1404799"/>
            <a:ext cx="455400" cy="4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4837" y="1345964"/>
            <a:ext cx="514374" cy="5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8350" y="1404803"/>
            <a:ext cx="455400" cy="4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>
            <p:ph type="title"/>
          </p:nvPr>
        </p:nvSpPr>
        <p:spPr>
          <a:xfrm>
            <a:off x="2476400" y="141400"/>
            <a:ext cx="41910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Monetization Strategy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742825" y="4605900"/>
            <a:ext cx="74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</a:t>
            </a:r>
            <a:r>
              <a:rPr lang="en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Customers will have access to the accompanying mobile application to monitor their plants</a:t>
            </a:r>
            <a:endParaRPr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455425" y="1119450"/>
            <a:ext cx="45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$7</a:t>
            </a:r>
            <a:endParaRPr b="1" sz="1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1978100" y="1134750"/>
            <a:ext cx="4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$7</a:t>
            </a:r>
            <a:endParaRPr b="1" sz="16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3507363" y="1134750"/>
            <a:ext cx="4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$15</a:t>
            </a:r>
            <a:endParaRPr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5036638" y="1134750"/>
            <a:ext cx="4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$10</a:t>
            </a:r>
            <a:endParaRPr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6441713" y="1134750"/>
            <a:ext cx="4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$1</a:t>
            </a:r>
            <a:endParaRPr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7769313" y="1194675"/>
            <a:ext cx="45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$NA</a:t>
            </a:r>
            <a:endParaRPr b="1" sz="11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1156650" y="3913875"/>
            <a:ext cx="143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 Per Unit</a:t>
            </a:r>
            <a:endParaRPr b="1" sz="17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1289390" y="3120362"/>
            <a:ext cx="103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$4</a:t>
            </a:r>
            <a:r>
              <a:rPr b="1" lang="en" sz="3600">
                <a:solidFill>
                  <a:schemeClr val="dk2"/>
                </a:solidFill>
              </a:rPr>
              <a:t>0</a:t>
            </a:r>
            <a:endParaRPr sz="3600"/>
          </a:p>
        </p:txBody>
      </p:sp>
      <p:sp>
        <p:nvSpPr>
          <p:cNvPr id="240" name="Google Shape;240;p24"/>
          <p:cNvSpPr txBox="1"/>
          <p:nvPr/>
        </p:nvSpPr>
        <p:spPr>
          <a:xfrm>
            <a:off x="3186326" y="3936985"/>
            <a:ext cx="255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Initial one time purchase </a:t>
            </a:r>
            <a:endParaRPr b="1" sz="17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3873368" y="3120362"/>
            <a:ext cx="103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$55</a:t>
            </a:r>
            <a:endParaRPr sz="3600"/>
          </a:p>
        </p:txBody>
      </p:sp>
      <p:sp>
        <p:nvSpPr>
          <p:cNvPr id="242" name="Google Shape;242;p24"/>
          <p:cNvSpPr txBox="1"/>
          <p:nvPr/>
        </p:nvSpPr>
        <p:spPr>
          <a:xfrm>
            <a:off x="6221425" y="3936975"/>
            <a:ext cx="143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Profit Margin</a:t>
            </a:r>
            <a:endParaRPr b="1" sz="17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3" name="Google Shape;243;p24"/>
          <p:cNvCxnSpPr/>
          <p:nvPr/>
        </p:nvCxnSpPr>
        <p:spPr>
          <a:xfrm>
            <a:off x="2601629" y="3778244"/>
            <a:ext cx="7263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4"/>
          <p:cNvSpPr txBox="1"/>
          <p:nvPr/>
        </p:nvSpPr>
        <p:spPr>
          <a:xfrm>
            <a:off x="6321769" y="3120362"/>
            <a:ext cx="123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30%</a:t>
            </a:r>
            <a:endParaRPr sz="3600"/>
          </a:p>
        </p:txBody>
      </p:sp>
      <p:cxnSp>
        <p:nvCxnSpPr>
          <p:cNvPr id="245" name="Google Shape;245;p24"/>
          <p:cNvCxnSpPr/>
          <p:nvPr/>
        </p:nvCxnSpPr>
        <p:spPr>
          <a:xfrm>
            <a:off x="5410031" y="3778244"/>
            <a:ext cx="7263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717725" y="1426750"/>
            <a:ext cx="514375" cy="4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0" y="895100"/>
            <a:ext cx="9144000" cy="43236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lsie"/>
              <a:ea typeface="Elsie"/>
              <a:cs typeface="Elsie"/>
              <a:sym typeface="Elsie"/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250" y="4166950"/>
            <a:ext cx="1051750" cy="10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00" y="0"/>
            <a:ext cx="503651" cy="50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5"/>
          <p:cNvCxnSpPr/>
          <p:nvPr/>
        </p:nvCxnSpPr>
        <p:spPr>
          <a:xfrm>
            <a:off x="4267050" y="925700"/>
            <a:ext cx="300" cy="426240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5"/>
          <p:cNvSpPr txBox="1"/>
          <p:nvPr>
            <p:ph type="title"/>
          </p:nvPr>
        </p:nvSpPr>
        <p:spPr>
          <a:xfrm>
            <a:off x="172400" y="2711900"/>
            <a:ext cx="41910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Expected Challenges 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495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495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Expected Challenges </a:t>
            </a:r>
            <a:endParaRPr sz="1400">
              <a:solidFill>
                <a:srgbClr val="4495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495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4412450" y="1029475"/>
            <a:ext cx="45801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➢"/>
            </a:pPr>
            <a:r>
              <a:rPr lang="en">
                <a:solidFill>
                  <a:srgbClr val="F2F2F2"/>
                </a:solidFill>
              </a:rPr>
              <a:t>Sourcing the appropriate parts and materials  </a:t>
            </a:r>
            <a:endParaRPr>
              <a:solidFill>
                <a:srgbClr val="F2F2F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➢"/>
            </a:pPr>
            <a:r>
              <a:rPr lang="en">
                <a:solidFill>
                  <a:srgbClr val="F2F2F2"/>
                </a:solidFill>
              </a:rPr>
              <a:t>The design of the case for the sensor itself </a:t>
            </a:r>
            <a:endParaRPr>
              <a:solidFill>
                <a:srgbClr val="F2F2F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➢"/>
            </a:pPr>
            <a:r>
              <a:rPr lang="en">
                <a:solidFill>
                  <a:srgbClr val="F2F2F2"/>
                </a:solidFill>
              </a:rPr>
              <a:t>Making it waterproof </a:t>
            </a:r>
            <a:endParaRPr>
              <a:solidFill>
                <a:srgbClr val="F2F2F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➢"/>
            </a:pPr>
            <a:r>
              <a:rPr lang="en">
                <a:solidFill>
                  <a:srgbClr val="F2F2F2"/>
                </a:solidFill>
              </a:rPr>
              <a:t>Making the data transfer wirelessly </a:t>
            </a:r>
            <a:endParaRPr>
              <a:solidFill>
                <a:srgbClr val="F2F2F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➢"/>
            </a:pPr>
            <a:r>
              <a:rPr lang="en">
                <a:solidFill>
                  <a:srgbClr val="F2F2F2"/>
                </a:solidFill>
              </a:rPr>
              <a:t>Trying to make the device itself wireless (this might have to much cost) </a:t>
            </a:r>
            <a:endParaRPr>
              <a:solidFill>
                <a:srgbClr val="F2F2F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➢"/>
            </a:pPr>
            <a:r>
              <a:rPr lang="en">
                <a:solidFill>
                  <a:srgbClr val="F2F2F2"/>
                </a:solidFill>
              </a:rPr>
              <a:t>How will we integrate the moisture sensor </a:t>
            </a:r>
            <a:endParaRPr>
              <a:solidFill>
                <a:srgbClr val="F2F2F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0" y="895100"/>
            <a:ext cx="9144000" cy="43236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lsie"/>
              <a:ea typeface="Elsie"/>
              <a:cs typeface="Elsie"/>
              <a:sym typeface="Elsie"/>
            </a:endParaRPr>
          </a:p>
        </p:txBody>
      </p:sp>
      <p:sp>
        <p:nvSpPr>
          <p:cNvPr id="262" name="Google Shape;262;p26"/>
          <p:cNvSpPr txBox="1"/>
          <p:nvPr>
            <p:ph type="title"/>
          </p:nvPr>
        </p:nvSpPr>
        <p:spPr>
          <a:xfrm>
            <a:off x="2476500" y="110350"/>
            <a:ext cx="41910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rgbClr val="4495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Potential Strategies </a:t>
            </a:r>
            <a:endParaRPr b="1" sz="3600">
              <a:solidFill>
                <a:srgbClr val="4495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495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0500" y="1104800"/>
            <a:ext cx="7095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➢"/>
            </a:pPr>
            <a:r>
              <a:rPr b="1" lang="en" sz="1300">
                <a:solidFill>
                  <a:srgbClr val="F2F2F2"/>
                </a:solidFill>
              </a:rPr>
              <a:t>Prototyping Strategy: </a:t>
            </a:r>
            <a:r>
              <a:rPr lang="en" sz="1300">
                <a:solidFill>
                  <a:srgbClr val="F2F2F2"/>
                </a:solidFill>
              </a:rPr>
              <a:t>Our design approach prioritizes extensive prototyping. Fortunately, one of our team members possesses a 3D printer, enabling cost-effective mockup creation.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➢"/>
            </a:pPr>
            <a:r>
              <a:rPr b="1" lang="en" sz="1300">
                <a:solidFill>
                  <a:srgbClr val="F2F2F2"/>
                </a:solidFill>
              </a:rPr>
              <a:t>Comparative Design Analysis:</a:t>
            </a:r>
            <a:r>
              <a:rPr lang="en" sz="1300">
                <a:solidFill>
                  <a:srgbClr val="F2F2F2"/>
                </a:solidFill>
              </a:rPr>
              <a:t> We conduct a comprehensive analysis of existing devices to inform our design decisions.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➢"/>
            </a:pPr>
            <a:r>
              <a:rPr b="1" lang="en" sz="1300">
                <a:solidFill>
                  <a:srgbClr val="F2F2F2"/>
                </a:solidFill>
              </a:rPr>
              <a:t>Iterative Approach: </a:t>
            </a:r>
            <a:r>
              <a:rPr lang="en" sz="1300">
                <a:solidFill>
                  <a:srgbClr val="F2F2F2"/>
                </a:solidFill>
              </a:rPr>
              <a:t>The key to our success hinges on iteration and refinement of our prototypes.</a:t>
            </a:r>
            <a:endParaRPr sz="1300">
              <a:solidFill>
                <a:srgbClr val="F2F2F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➢"/>
            </a:pPr>
            <a:r>
              <a:rPr b="1" lang="en" sz="1300">
                <a:solidFill>
                  <a:srgbClr val="F2F2F2"/>
                </a:solidFill>
              </a:rPr>
              <a:t>Wireless Data Transfer: </a:t>
            </a:r>
            <a:r>
              <a:rPr lang="en" sz="1300">
                <a:solidFill>
                  <a:srgbClr val="F2F2F2"/>
                </a:solidFill>
              </a:rPr>
              <a:t>We plan to implement wireless data transfer using a microcontroller, although specific implementation details remain under consideration.</a:t>
            </a:r>
            <a:endParaRPr sz="1300">
              <a:solidFill>
                <a:srgbClr val="F2F2F2"/>
              </a:solidFill>
            </a:endParaRPr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650" y="7800"/>
            <a:ext cx="895100" cy="8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00" y="0"/>
            <a:ext cx="503651" cy="50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253" y="2956676"/>
            <a:ext cx="2186801" cy="21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/>
          <p:nvPr/>
        </p:nvSpPr>
        <p:spPr>
          <a:xfrm>
            <a:off x="0" y="0"/>
            <a:ext cx="9144000" cy="11025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lsie"/>
              <a:ea typeface="Elsie"/>
              <a:cs typeface="Elsie"/>
              <a:sym typeface="Elsie"/>
            </a:endParaRPr>
          </a:p>
        </p:txBody>
      </p:sp>
      <p:sp>
        <p:nvSpPr>
          <p:cNvPr id="272" name="Google Shape;272;p27"/>
          <p:cNvSpPr txBox="1"/>
          <p:nvPr>
            <p:ph type="title"/>
          </p:nvPr>
        </p:nvSpPr>
        <p:spPr>
          <a:xfrm>
            <a:off x="1636050" y="253425"/>
            <a:ext cx="5871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Questions and Answers Session</a:t>
            </a:r>
            <a:endParaRPr b="1" sz="3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495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825" y="1413900"/>
            <a:ext cx="3300349" cy="33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24E41"/>
              </a:solidFill>
            </a:endParaRPr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403900" y="352800"/>
            <a:ext cx="8279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Pitch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03900" y="1186800"/>
            <a:ext cx="82791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50">
                <a:solidFill>
                  <a:srgbClr val="F2F2F2"/>
                </a:solidFill>
              </a:rPr>
              <a:t>Traditional </a:t>
            </a:r>
            <a:r>
              <a:rPr lang="en" sz="6150">
                <a:solidFill>
                  <a:srgbClr val="F2F2F2"/>
                </a:solidFill>
              </a:rPr>
              <a:t>farming is unpredictable, often wasting water and resources. With Aqua Growth, we’re changing the game. </a:t>
            </a:r>
            <a:endParaRPr sz="6150">
              <a:solidFill>
                <a:srgbClr val="F2F2F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50">
                <a:solidFill>
                  <a:srgbClr val="F2F2F2"/>
                </a:solidFill>
              </a:rPr>
              <a:t>Our Automated Sprinkler system uses:</a:t>
            </a:r>
            <a:endParaRPr sz="6150">
              <a:solidFill>
                <a:srgbClr val="F2F2F2"/>
              </a:solidFill>
            </a:endParaRPr>
          </a:p>
          <a:p>
            <a:pPr indent="-326231" lvl="0" marL="457200" rtl="0" algn="just"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ct val="100000"/>
              <a:buChar char="●"/>
            </a:pPr>
            <a:r>
              <a:rPr lang="en" sz="6150">
                <a:solidFill>
                  <a:srgbClr val="F2F2F2"/>
                </a:solidFill>
              </a:rPr>
              <a:t>Real Time Data</a:t>
            </a:r>
            <a:endParaRPr sz="6150">
              <a:solidFill>
                <a:srgbClr val="F2F2F2"/>
              </a:solidFill>
            </a:endParaRPr>
          </a:p>
          <a:p>
            <a:pPr indent="-326231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Char char="●"/>
            </a:pPr>
            <a:r>
              <a:rPr lang="en" sz="6150">
                <a:solidFill>
                  <a:srgbClr val="F2F2F2"/>
                </a:solidFill>
              </a:rPr>
              <a:t>Weather Responsive</a:t>
            </a:r>
            <a:endParaRPr sz="6150">
              <a:solidFill>
                <a:srgbClr val="F2F2F2"/>
              </a:solidFill>
            </a:endParaRPr>
          </a:p>
          <a:p>
            <a:pPr indent="-326231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Char char="●"/>
            </a:pPr>
            <a:r>
              <a:rPr lang="en" sz="6150">
                <a:solidFill>
                  <a:srgbClr val="F2F2F2"/>
                </a:solidFill>
              </a:rPr>
              <a:t>Automation</a:t>
            </a:r>
            <a:endParaRPr sz="6150">
              <a:solidFill>
                <a:srgbClr val="F2F2F2"/>
              </a:solidFill>
            </a:endParaRPr>
          </a:p>
          <a:p>
            <a:pPr indent="-326231" lvl="0" marL="457200" rtl="0" algn="just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Char char="●"/>
            </a:pPr>
            <a:r>
              <a:rPr lang="en" sz="6150">
                <a:solidFill>
                  <a:srgbClr val="F2F2F2"/>
                </a:solidFill>
              </a:rPr>
              <a:t>Scalable</a:t>
            </a:r>
            <a:endParaRPr sz="8800">
              <a:solidFill>
                <a:srgbClr val="F2F2F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8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Maximize your yields and save money in the process. </a:t>
            </a:r>
            <a:endParaRPr b="1" sz="88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8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Join us into the future of farming</a:t>
            </a:r>
            <a:endParaRPr b="1" sz="88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33368">
            <a:off x="7973050" y="223413"/>
            <a:ext cx="885100" cy="8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242571">
            <a:off x="168174" y="288100"/>
            <a:ext cx="885101" cy="88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467340">
            <a:off x="7754323" y="3718122"/>
            <a:ext cx="1770228" cy="179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18">
            <a:off x="-444553" y="3718122"/>
            <a:ext cx="1770228" cy="179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198335">
            <a:off x="7524074" y="320909"/>
            <a:ext cx="373200" cy="373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8124" y="320909"/>
            <a:ext cx="373199" cy="37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24E41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88" y="466550"/>
            <a:ext cx="3381225" cy="33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ctrTitle"/>
          </p:nvPr>
        </p:nvSpPr>
        <p:spPr>
          <a:xfrm>
            <a:off x="311700" y="3982675"/>
            <a:ext cx="85206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Meet Aqua Growth’s Team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-100" y="0"/>
            <a:ext cx="5318700" cy="51435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24E4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16000" y="186000"/>
            <a:ext cx="44865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Noah: Project Manager</a:t>
            </a:r>
            <a:endParaRPr b="1" sz="3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Microcontroller Operations</a:t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3D Printing</a:t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Programming</a:t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Jeet: Developer</a:t>
            </a:r>
            <a:endParaRPr b="1" sz="3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Front End Development</a:t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API Integration</a:t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Proficient in Python, Kotlin</a:t>
            </a:r>
            <a:endParaRPr b="1" sz="3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375" y="2797050"/>
            <a:ext cx="2314801" cy="2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140687" y="1389426"/>
            <a:ext cx="4001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374" y="784309"/>
            <a:ext cx="373201" cy="373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988450" y="809640"/>
            <a:ext cx="322525" cy="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-100" y="0"/>
            <a:ext cx="5318700" cy="51435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24E4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95675" y="201300"/>
            <a:ext cx="45795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Jaxon: Developer</a:t>
            </a:r>
            <a:endParaRPr b="1" sz="3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Programming </a:t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Networking</a:t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Proficient in JAVA, Python, and C++</a:t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Megan: Developer</a:t>
            </a:r>
            <a:endParaRPr b="1" sz="3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Programming </a:t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Proficient in Python</a:t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 Light"/>
              <a:buChar char="●"/>
            </a:pPr>
            <a:r>
              <a:rPr lang="en" sz="22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Proficient in Kotlin</a:t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375" y="2797050"/>
            <a:ext cx="2314801" cy="2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140687" y="1389426"/>
            <a:ext cx="4001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374" y="784309"/>
            <a:ext cx="373201" cy="373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988450" y="809640"/>
            <a:ext cx="322525" cy="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-100" y="0"/>
            <a:ext cx="5318700" cy="51435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24E41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-100" y="-14100"/>
            <a:ext cx="53187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Daniel</a:t>
            </a:r>
            <a:r>
              <a:rPr b="1" lang="en" sz="260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Hardware Tester/Developer</a:t>
            </a:r>
            <a:endParaRPr b="1" sz="26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Light"/>
              <a:buChar char="●"/>
            </a:pPr>
            <a:r>
              <a:rPr lang="en" sz="21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Programming </a:t>
            </a:r>
            <a:endParaRPr sz="21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Light"/>
              <a:buChar char="●"/>
            </a:pPr>
            <a:r>
              <a:rPr lang="en" sz="21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Networking</a:t>
            </a:r>
            <a:endParaRPr sz="21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Light"/>
              <a:buChar char="●"/>
            </a:pPr>
            <a:r>
              <a:rPr lang="en" sz="21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Proficient in JAVA, Python, and C++</a:t>
            </a:r>
            <a:endParaRPr sz="21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Alexander: Developer</a:t>
            </a:r>
            <a:endParaRPr b="1" sz="25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Light"/>
              <a:buChar char="●"/>
            </a:pPr>
            <a:r>
              <a:rPr lang="en" sz="21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Programming</a:t>
            </a:r>
            <a:endParaRPr sz="21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Light"/>
              <a:buChar char="●"/>
            </a:pPr>
            <a:r>
              <a:rPr lang="en" sz="21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Databases</a:t>
            </a:r>
            <a:endParaRPr sz="21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 Light"/>
              <a:buChar char="●"/>
            </a:pPr>
            <a:r>
              <a:rPr lang="en" sz="21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Proficient in JAVA, Python, and Swift</a:t>
            </a:r>
            <a:endParaRPr sz="21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375" y="2797050"/>
            <a:ext cx="2314801" cy="2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140687" y="1389426"/>
            <a:ext cx="4001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374" y="784309"/>
            <a:ext cx="373201" cy="373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988450" y="809640"/>
            <a:ext cx="322525" cy="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-100" y="0"/>
            <a:ext cx="4572000" cy="51435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24E41"/>
              </a:solidFill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278750" y="1357850"/>
            <a:ext cx="40143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our product?</a:t>
            </a:r>
            <a:endParaRPr>
              <a:solidFill>
                <a:srgbClr val="F2F2F2"/>
              </a:solidFill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850" y="-338425"/>
            <a:ext cx="2887000" cy="254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437" y="771665"/>
            <a:ext cx="697979" cy="69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7770" y="717518"/>
            <a:ext cx="807520" cy="79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9550" y="2797050"/>
            <a:ext cx="2314801" cy="234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9"/>
          <p:cNvCxnSpPr/>
          <p:nvPr/>
        </p:nvCxnSpPr>
        <p:spPr>
          <a:xfrm flipH="1">
            <a:off x="7775950" y="2245600"/>
            <a:ext cx="240300" cy="11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5705850" y="2287675"/>
            <a:ext cx="373200" cy="11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/>
        </p:nvSpPr>
        <p:spPr>
          <a:xfrm>
            <a:off x="5974738" y="1845412"/>
            <a:ext cx="1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Automated Sprinkler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-100" y="2398475"/>
            <a:ext cx="45720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Our Automated Sprinkler, a smart and </a:t>
            </a:r>
            <a:r>
              <a:rPr lang="en">
                <a:solidFill>
                  <a:srgbClr val="F2F2F2"/>
                </a:solidFill>
              </a:rPr>
              <a:t>user friendly </a:t>
            </a:r>
            <a:r>
              <a:rPr lang="en">
                <a:solidFill>
                  <a:srgbClr val="F2F2F2"/>
                </a:solidFill>
              </a:rPr>
              <a:t>solution designed for California Homeowners and plant enthusiasts is a garden companion that optimizes your plant care routine and automates a healthy growing environment for your houseplants.</a:t>
            </a:r>
            <a:endParaRPr>
              <a:solidFill>
                <a:srgbClr val="F2F2F2"/>
              </a:solidFill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26500" y="4573726"/>
            <a:ext cx="4001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6474" y="664109"/>
            <a:ext cx="373201" cy="373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3417025" y="4155478"/>
            <a:ext cx="322525" cy="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420450" y="371475"/>
            <a:ext cx="8217300" cy="44946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24E41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056538" y="762975"/>
            <a:ext cx="7196700" cy="36126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lsie"/>
              <a:ea typeface="Elsie"/>
              <a:cs typeface="Elsie"/>
              <a:sym typeface="Elsie"/>
            </a:endParaRPr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1454425" y="1131325"/>
            <a:ext cx="21807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Hardware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5495075" y="1131325"/>
            <a:ext cx="18753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Software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08" y="2034980"/>
            <a:ext cx="807520" cy="79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737" y="2143265"/>
            <a:ext cx="697979" cy="69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1328626" y="3089800"/>
            <a:ext cx="2331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Quattrocento Sans"/>
              <a:buChar char="➔"/>
            </a:pPr>
            <a:r>
              <a:rPr lang="en" sz="12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Water Flow Sensor</a:t>
            </a:r>
            <a:endParaRPr sz="12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Quattrocento Sans"/>
              <a:buChar char="➔"/>
            </a:pPr>
            <a:r>
              <a:rPr lang="en" sz="12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Moisture Sensor</a:t>
            </a:r>
            <a:endParaRPr sz="12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Quattrocento Sans"/>
              <a:buChar char="➔"/>
            </a:pPr>
            <a:r>
              <a:rPr lang="en" sz="12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Microcontroller</a:t>
            </a:r>
            <a:endParaRPr sz="12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Quattrocento Sans"/>
              <a:buChar char="➔"/>
            </a:pPr>
            <a:r>
              <a:rPr lang="en" sz="12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3D Custom Case</a:t>
            </a:r>
            <a:endParaRPr sz="12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Quattrocento Sans"/>
              <a:buChar char="➔"/>
            </a:pPr>
            <a:r>
              <a:rPr lang="en" sz="12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Wifi / Bluetooth Module</a:t>
            </a:r>
            <a:endParaRPr sz="12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5204975" y="3040175"/>
            <a:ext cx="2455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Quattrocento Sans"/>
              <a:buChar char="➔"/>
            </a:pPr>
            <a:r>
              <a:rPr lang="en" sz="12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Mobile Application</a:t>
            </a:r>
            <a:endParaRPr sz="12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Quattrocento Sans"/>
              <a:buChar char="➔"/>
            </a:pPr>
            <a:r>
              <a:rPr lang="en" sz="12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Digital Dashboard</a:t>
            </a:r>
            <a:endParaRPr sz="12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Quattrocento Sans"/>
              <a:buChar char="➔"/>
            </a:pPr>
            <a:r>
              <a:rPr lang="en" sz="12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Connects to Weather</a:t>
            </a:r>
            <a:endParaRPr sz="12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Quattrocento Sans"/>
              <a:buChar char="➔"/>
            </a:pPr>
            <a:r>
              <a:rPr lang="en" sz="12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Database</a:t>
            </a:r>
            <a:endParaRPr sz="12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078450" y="4185751"/>
            <a:ext cx="4001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078462" y="585803"/>
            <a:ext cx="322525" cy="3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424" y="560471"/>
            <a:ext cx="373201" cy="373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53026">
            <a:off x="854424" y="4160247"/>
            <a:ext cx="373201" cy="37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-100" y="0"/>
            <a:ext cx="4572000" cy="5143500"/>
          </a:xfrm>
          <a:prstGeom prst="rect">
            <a:avLst/>
          </a:prstGeom>
          <a:solidFill>
            <a:srgbClr val="4495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24E4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572000" y="1627975"/>
            <a:ext cx="45720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EC3A2"/>
                </a:solidFill>
                <a:latin typeface="Roboto"/>
                <a:ea typeface="Roboto"/>
                <a:cs typeface="Roboto"/>
                <a:sym typeface="Roboto"/>
              </a:rPr>
              <a:t>Time &amp; Cost Savings:</a:t>
            </a:r>
            <a:r>
              <a:rPr lang="en">
                <a:solidFill>
                  <a:srgbClr val="7EC3A2"/>
                </a:solidFill>
                <a:latin typeface="Roboto"/>
                <a:ea typeface="Roboto"/>
                <a:cs typeface="Roboto"/>
                <a:sym typeface="Roboto"/>
              </a:rPr>
              <a:t> Our product automates watering, saving you time, and offers detailed analytics for cost savings.</a:t>
            </a:r>
            <a:endParaRPr>
              <a:solidFill>
                <a:srgbClr val="7EC3A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EC3A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EC3A2"/>
                </a:solidFill>
                <a:latin typeface="Roboto"/>
                <a:ea typeface="Roboto"/>
                <a:cs typeface="Roboto"/>
                <a:sym typeface="Roboto"/>
              </a:rPr>
              <a:t>Sustainability:</a:t>
            </a:r>
            <a:r>
              <a:rPr lang="en">
                <a:solidFill>
                  <a:srgbClr val="7EC3A2"/>
                </a:solidFill>
                <a:latin typeface="Roboto"/>
                <a:ea typeface="Roboto"/>
                <a:cs typeface="Roboto"/>
                <a:sym typeface="Roboto"/>
              </a:rPr>
              <a:t> Our product promotes sustainability by mitigating water usage, supporting environmental conservation in the face of climate change and droughts.</a:t>
            </a:r>
            <a:endParaRPr>
              <a:solidFill>
                <a:srgbClr val="7EC3A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EC3A2"/>
              </a:solidFill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526512" y="1140551"/>
            <a:ext cx="4001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199" y="535434"/>
            <a:ext cx="373201" cy="373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74275" y="560765"/>
            <a:ext cx="322525" cy="3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900" y="2797050"/>
            <a:ext cx="2314801" cy="2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6500" y="4211687"/>
            <a:ext cx="885100" cy="8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type="title"/>
          </p:nvPr>
        </p:nvSpPr>
        <p:spPr>
          <a:xfrm>
            <a:off x="445400" y="275925"/>
            <a:ext cx="22395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goal…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916462">
            <a:off x="2933858" y="1338896"/>
            <a:ext cx="897857" cy="89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