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592"/>
  </p:normalViewPr>
  <p:slideViewPr>
    <p:cSldViewPr snapToGrid="0" snapToObjects="1">
      <p:cViewPr varScale="1">
        <p:scale>
          <a:sx n="135" d="100"/>
          <a:sy n="135" d="100"/>
        </p:scale>
        <p:origin x="4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carpentry.github.io/git-novice/reference.html#commit"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carpentry.github.io/git-novice/reference.html#repository"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haverford.edu/project-tier/protocol-v2"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github.com/ProjectTIER/ProjectTIER_R"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a:t>Start here!</a:t>
            </a:r>
            <a:endParaRPr b="1"/>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833bfda6e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833bfda6e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3f6f53942_2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3f6f53942_2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You might think it’s a bit annoying to have to add your changes to a staging area, then commit them</a:t>
            </a:r>
            <a:endParaRPr/>
          </a:p>
          <a:p>
            <a:pPr marL="457200" lvl="0" indent="-317500" rtl="0">
              <a:spcBef>
                <a:spcPts val="0"/>
              </a:spcBef>
              <a:spcAft>
                <a:spcPts val="0"/>
              </a:spcAft>
              <a:buSzPts val="1400"/>
              <a:buChar char="●"/>
            </a:pPr>
            <a:r>
              <a:rPr lang="en"/>
              <a:t>A commit represents a set of work, changes/additions/deletions of one to many files.</a:t>
            </a:r>
            <a:endParaRPr/>
          </a:p>
          <a:p>
            <a:pPr marL="457200" lvl="0" indent="-317500" rtl="0">
              <a:spcBef>
                <a:spcPts val="0"/>
              </a:spcBef>
              <a:spcAft>
                <a:spcPts val="0"/>
              </a:spcAft>
              <a:buSzPts val="1400"/>
              <a:buChar char="●"/>
            </a:pPr>
            <a:r>
              <a:rPr lang="en"/>
              <a:t>Many times, you might find yourself touching several files as part of a change. Maybe you update a script and the documentation in a README, for example.</a:t>
            </a:r>
            <a:endParaRPr/>
          </a:p>
          <a:p>
            <a:pPr marL="457200" lvl="0" indent="-317500" rtl="0">
              <a:spcBef>
                <a:spcPts val="0"/>
              </a:spcBef>
              <a:spcAft>
                <a:spcPts val="0"/>
              </a:spcAft>
              <a:buSzPts val="1400"/>
              <a:buChar char="●"/>
            </a:pPr>
            <a:r>
              <a:rPr lang="en"/>
              <a:t>Add files as you work on this, then when everything is ready, you can review (using our favorite git status) and then commit</a:t>
            </a:r>
            <a:endParaRPr/>
          </a:p>
          <a:p>
            <a:pPr marL="457200" lvl="0" indent="-317500" rtl="0">
              <a:spcBef>
                <a:spcPts val="0"/>
              </a:spcBef>
              <a:spcAft>
                <a:spcPts val="0"/>
              </a:spcAft>
              <a:buSzPts val="1400"/>
              <a:buChar char="●"/>
            </a:pPr>
            <a:r>
              <a:rPr lang="en"/>
              <a:t>Shopping cart metaphor. Your staging area is the shopping cart. You walk the aisles in the store and grab what you need for the dinner you’re making tonight. But at the end of all that shopping, you checkout once for everything</a:t>
            </a:r>
            <a:endParaRPr/>
          </a:p>
          <a:p>
            <a:pPr marL="457200" lvl="0" indent="-317500" rtl="0">
              <a:spcBef>
                <a:spcPts val="0"/>
              </a:spcBef>
              <a:spcAft>
                <a:spcPts val="0"/>
              </a:spcAft>
              <a:buSzPts val="1400"/>
              <a:buChar char="●"/>
            </a:pPr>
            <a:r>
              <a:rPr lang="en"/>
              <a:t>Also lets you catch mistakes and fix them, or make additional changes, before you commit</a:t>
            </a:r>
            <a:endParaRPr/>
          </a:p>
          <a:p>
            <a:pPr marL="0" lvl="0" indent="0" rtl="0">
              <a:spcBef>
                <a:spcPts val="0"/>
              </a:spcBef>
              <a:spcAft>
                <a:spcPts val="0"/>
              </a:spcAft>
              <a:buNone/>
            </a:pPr>
            <a:endParaRPr/>
          </a:p>
          <a:p>
            <a:pPr marL="0" lvl="0" indent="0" rtl="0">
              <a:spcBef>
                <a:spcPts val="0"/>
              </a:spcBef>
              <a:spcAft>
                <a:spcPts val="0"/>
              </a:spcAft>
              <a:buNone/>
            </a:pPr>
            <a:r>
              <a:rPr lang="en" b="1"/>
              <a:t>Let’s look at another example with multiple files (next slide)</a:t>
            </a:r>
            <a:endParaRPr b="1"/>
          </a:p>
          <a:p>
            <a:pPr marL="0" lvl="0" indent="0">
              <a:spcBef>
                <a:spcPts val="0"/>
              </a:spcBef>
              <a:spcAft>
                <a:spcPts val="0"/>
              </a:spcAft>
              <a:buNone/>
            </a:pPr>
            <a:endParaRPr b="1"/>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837b2a03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837b2a0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833bfda6e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833bfda6e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833bfda6e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833bfda6e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833bfda6e_1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833bfda6e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6becab1b8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6becab1b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In this class, we’ve taught you the core basic usage of git on the command line, since the rest of the work we’re doing is primarily in a command line workflow.</a:t>
            </a:r>
            <a:endParaRPr/>
          </a:p>
          <a:p>
            <a:pPr marL="0" lvl="0" indent="0">
              <a:spcBef>
                <a:spcPts val="0"/>
              </a:spcBef>
              <a:spcAft>
                <a:spcPts val="0"/>
              </a:spcAft>
              <a:buNone/>
            </a:pPr>
            <a:endParaRPr/>
          </a:p>
          <a:p>
            <a:pPr marL="0" lvl="0" indent="0">
              <a:spcBef>
                <a:spcPts val="0"/>
              </a:spcBef>
              <a:spcAft>
                <a:spcPts val="0"/>
              </a:spcAft>
              <a:buNone/>
            </a:pPr>
            <a:r>
              <a:rPr lang="en"/>
              <a:t>That said, I know many of you do not use the command line on a daily basis, though hopefully you will consider it more going forward.</a:t>
            </a:r>
            <a:endParaRPr/>
          </a:p>
          <a:p>
            <a:pPr marL="0" lvl="0" indent="0">
              <a:spcBef>
                <a:spcPts val="0"/>
              </a:spcBef>
              <a:spcAft>
                <a:spcPts val="0"/>
              </a:spcAft>
              <a:buNone/>
            </a:pPr>
            <a:endParaRPr/>
          </a:p>
          <a:p>
            <a:pPr marL="0" lvl="0" indent="0">
              <a:spcBef>
                <a:spcPts val="0"/>
              </a:spcBef>
              <a:spcAft>
                <a:spcPts val="0"/>
              </a:spcAft>
              <a:buNone/>
            </a:pPr>
            <a:r>
              <a:rPr lang="en"/>
              <a:t>There are more user-friendly desktop client applications that you can use instead of the command line. </a:t>
            </a:r>
            <a:endParaRPr/>
          </a:p>
          <a:p>
            <a:pPr marL="0" lvl="0" indent="0">
              <a:spcBef>
                <a:spcPts val="0"/>
              </a:spcBef>
              <a:spcAft>
                <a:spcPts val="0"/>
              </a:spcAft>
              <a:buNone/>
            </a:pPr>
            <a:endParaRPr/>
          </a:p>
          <a:p>
            <a:pPr marL="0" lvl="0" indent="0">
              <a:spcBef>
                <a:spcPts val="0"/>
              </a:spcBef>
              <a:spcAft>
                <a:spcPts val="0"/>
              </a:spcAft>
              <a:buNone/>
            </a:pPr>
            <a:r>
              <a:rPr lang="en"/>
              <a:t>Github Desktop is great if you’re working with Github, highly recommended.</a:t>
            </a:r>
            <a:endParaRPr/>
          </a:p>
          <a:p>
            <a:pPr marL="0" lvl="0" indent="0">
              <a:spcBef>
                <a:spcPts val="0"/>
              </a:spcBef>
              <a:spcAft>
                <a:spcPts val="0"/>
              </a:spcAft>
              <a:buNone/>
            </a:pPr>
            <a:endParaRPr/>
          </a:p>
          <a:p>
            <a:pPr marL="0" lvl="0" indent="0">
              <a:spcBef>
                <a:spcPts val="0"/>
              </a:spcBef>
              <a:spcAft>
                <a:spcPts val="0"/>
              </a:spcAft>
              <a:buNone/>
            </a:pPr>
            <a:r>
              <a:rPr lang="en"/>
              <a:t>SourceTree is built by Atlassian. If you use their Stash product, you may decide you prefer SourceTree as there are some nice Stash integrations.</a:t>
            </a:r>
            <a:endParaRPr/>
          </a:p>
          <a:p>
            <a:pPr marL="0" lvl="0" indent="0">
              <a:spcBef>
                <a:spcPts val="0"/>
              </a:spcBef>
              <a:spcAft>
                <a:spcPts val="0"/>
              </a:spcAft>
              <a:buNone/>
            </a:pPr>
            <a:endParaRPr/>
          </a:p>
          <a:p>
            <a:pPr marL="0" lvl="0" indent="0">
              <a:spcBef>
                <a:spcPts val="0"/>
              </a:spcBef>
              <a:spcAft>
                <a:spcPts val="0"/>
              </a:spcAft>
              <a:buNone/>
            </a:pPr>
            <a:r>
              <a:rPr lang="en"/>
              <a:t>Most editors also have some form of Git integration now as well. It’s worth looking to see if you have a favorite editor.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3f6f53942_2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3f6f53942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3f6f5394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3f6f539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So today we’re going to cover (read)</a:t>
            </a:r>
            <a:endParaRPr dirty="0"/>
          </a:p>
          <a:p>
            <a:pPr marL="0" lvl="0" indent="0">
              <a:spcBef>
                <a:spcPts val="0"/>
              </a:spcBef>
              <a:spcAft>
                <a:spcPts val="0"/>
              </a:spcAft>
              <a:buNone/>
            </a:pPr>
            <a:endParaRPr dirty="0"/>
          </a:p>
          <a:p>
            <a:pPr marL="0" lvl="0" indent="0">
              <a:spcBef>
                <a:spcPts val="0"/>
              </a:spcBef>
              <a:spcAft>
                <a:spcPts val="0"/>
              </a:spcAft>
              <a:buNone/>
            </a:pPr>
            <a:r>
              <a:rPr lang="en" dirty="0"/>
              <a:t>First we’re going to discuss version control. Git is a free and open source distributed version control system. We all know what free means, and I suspect many of you have a sense of what open source means as well. But how about the distributed version control system part?</a:t>
            </a:r>
            <a:endParaRPr dirty="0"/>
          </a:p>
          <a:p>
            <a:pPr marL="0" lvl="0" indent="0">
              <a:spcBef>
                <a:spcPts val="0"/>
              </a:spcBef>
              <a:spcAft>
                <a:spcPts val="0"/>
              </a:spcAft>
              <a:buNone/>
            </a:pPr>
            <a:endParaRPr dirty="0"/>
          </a:p>
          <a:p>
            <a:pPr marL="0" lvl="0" indent="0">
              <a:spcBef>
                <a:spcPts val="0"/>
              </a:spcBef>
              <a:spcAft>
                <a:spcPts val="0"/>
              </a:spcAft>
              <a:buNone/>
            </a:pPr>
            <a:r>
              <a:rPr lang="en" dirty="0"/>
              <a:t>Well, let’s first look at the kind of problem that version control systems were built to address, and then we’ll talk about what makes Git a distributed system</a:t>
            </a:r>
            <a:endParaRPr dirty="0"/>
          </a:p>
          <a:p>
            <a:pPr marL="0" lvl="0" indent="0">
              <a:spcBef>
                <a:spcPts val="0"/>
              </a:spcBef>
              <a:spcAft>
                <a:spcPts val="0"/>
              </a:spcAft>
              <a:buNone/>
            </a:pPr>
            <a:endParaRPr b="1" dirty="0"/>
          </a:p>
          <a:p>
            <a:pPr marL="0" lvl="0" indent="0">
              <a:spcBef>
                <a:spcPts val="0"/>
              </a:spcBef>
              <a:spcAft>
                <a:spcPts val="0"/>
              </a:spcAft>
              <a:buNone/>
            </a:pPr>
            <a:r>
              <a:rPr lang="en" b="1" dirty="0"/>
              <a:t>Next slide -&gt;</a:t>
            </a:r>
            <a:endParaRPr b="1"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3f6f5394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3f6f5394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Does this look familiar? Of course it does. We’ve all been subject, willingly and not, to this exercise.</a:t>
            </a:r>
            <a:endParaRPr dirty="0"/>
          </a:p>
          <a:p>
            <a:pPr marL="0" lvl="0" indent="0" rtl="0">
              <a:spcBef>
                <a:spcPts val="0"/>
              </a:spcBef>
              <a:spcAft>
                <a:spcPts val="0"/>
              </a:spcAft>
              <a:buNone/>
            </a:pPr>
            <a:r>
              <a:rPr lang="en" dirty="0"/>
              <a:t>You start off with good intentions, creating one document. But you need feedback, you have collaborators, or at some point you want to try out a new idea and make a copy of your document with that name.</a:t>
            </a:r>
            <a:endParaRPr dirty="0"/>
          </a:p>
          <a:p>
            <a:pPr marL="0" lvl="0" indent="0" rtl="0">
              <a:spcBef>
                <a:spcPts val="0"/>
              </a:spcBef>
              <a:spcAft>
                <a:spcPts val="0"/>
              </a:spcAft>
              <a:buNone/>
            </a:pPr>
            <a:endParaRPr dirty="0"/>
          </a:p>
          <a:p>
            <a:pPr marL="0" lvl="0" indent="0">
              <a:spcBef>
                <a:spcPts val="0"/>
              </a:spcBef>
              <a:spcAft>
                <a:spcPts val="0"/>
              </a:spcAft>
              <a:buNone/>
            </a:pPr>
            <a:r>
              <a:rPr lang="en" dirty="0"/>
              <a:t>Automated version control can get you out of this situation by letting us work on the same file but create unique versions in which only the changes are stored. We’ll get into this more in a bit. But first you might be saying to yourself, but these idiots should have been using Microsoft track changes!</a:t>
            </a:r>
            <a:endParaRPr dirty="0"/>
          </a:p>
          <a:p>
            <a:pPr marL="0" lvl="0" indent="0" rtl="0">
              <a:spcBef>
                <a:spcPts val="0"/>
              </a:spcBef>
              <a:spcAft>
                <a:spcPts val="0"/>
              </a:spcAft>
              <a:buNone/>
            </a:pPr>
            <a:endParaRPr dirty="0"/>
          </a:p>
          <a:p>
            <a:pPr marL="0" lvl="0" indent="0">
              <a:spcBef>
                <a:spcPts val="0"/>
              </a:spcBef>
              <a:spcAft>
                <a:spcPts val="0"/>
              </a:spcAft>
              <a:buNone/>
            </a:pPr>
            <a:r>
              <a:rPr lang="en" dirty="0"/>
              <a:t>Well, Microsoft Word does have track changes, but that’s just for Word documents, and I’ve seen plenty of examples where track change documents still get renamed by people. Google Docs does indeed have version history, but, again, you’re in a single </a:t>
            </a:r>
            <a:r>
              <a:rPr lang="en" dirty="0" err="1"/>
              <a:t>silo’d</a:t>
            </a:r>
            <a:r>
              <a:rPr lang="en" dirty="0"/>
              <a:t> context of Google Docs.</a:t>
            </a:r>
            <a:endParaRPr dirty="0"/>
          </a:p>
          <a:p>
            <a:pPr marL="0" lvl="0" indent="0">
              <a:spcBef>
                <a:spcPts val="0"/>
              </a:spcBef>
              <a:spcAft>
                <a:spcPts val="0"/>
              </a:spcAft>
              <a:buNone/>
            </a:pPr>
            <a:endParaRPr dirty="0"/>
          </a:p>
          <a:p>
            <a:pPr marL="0" lvl="0" indent="0" rtl="0">
              <a:spcBef>
                <a:spcPts val="0"/>
              </a:spcBef>
              <a:spcAft>
                <a:spcPts val="0"/>
              </a:spcAft>
              <a:buNone/>
            </a:pPr>
            <a:r>
              <a:rPr lang="en" dirty="0"/>
              <a:t>A version control system is file agnostic. </a:t>
            </a:r>
            <a:endParaRPr dirty="0"/>
          </a:p>
          <a:p>
            <a:pPr marL="0" lvl="0" indent="0" rtl="0">
              <a:spcBef>
                <a:spcPts val="0"/>
              </a:spcBef>
              <a:spcAft>
                <a:spcPts val="0"/>
              </a:spcAft>
              <a:buNone/>
            </a:pPr>
            <a:endParaRPr dirty="0"/>
          </a:p>
          <a:p>
            <a:pPr marL="0" lvl="0" indent="0">
              <a:spcBef>
                <a:spcPts val="0"/>
              </a:spcBef>
              <a:spcAft>
                <a:spcPts val="0"/>
              </a:spcAft>
              <a:buNone/>
            </a:pPr>
            <a:r>
              <a:rPr lang="en" dirty="0"/>
              <a:t>So, let’s take a closer look at how version control systems handle changes</a:t>
            </a:r>
            <a:endParaRPr dirty="0"/>
          </a:p>
          <a:p>
            <a:pPr marL="0" lvl="0" indent="0">
              <a:spcBef>
                <a:spcPts val="0"/>
              </a:spcBef>
              <a:spcAft>
                <a:spcPts val="0"/>
              </a:spcAft>
              <a:buNone/>
            </a:pPr>
            <a:endParaRPr dirty="0"/>
          </a:p>
          <a:p>
            <a:pPr marL="0" lvl="0" indent="0" rtl="0">
              <a:spcBef>
                <a:spcPts val="0"/>
              </a:spcBef>
              <a:spcAft>
                <a:spcPts val="0"/>
              </a:spcAft>
              <a:buNone/>
            </a:pPr>
            <a:r>
              <a:rPr lang="en" b="1" dirty="0"/>
              <a:t>Next slide -&gt;</a:t>
            </a:r>
            <a:endParaRPr b="1"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3f6f53942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3f6f5394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Version control systems start with a base version of the document and then save just the changes you made at each step of the way, as well as important metadata about those changes, such as who made them.</a:t>
            </a:r>
            <a:endParaRPr dirty="0"/>
          </a:p>
          <a:p>
            <a:pPr marL="0" lvl="0" indent="0">
              <a:spcBef>
                <a:spcPts val="0"/>
              </a:spcBef>
              <a:spcAft>
                <a:spcPts val="0"/>
              </a:spcAft>
              <a:buNone/>
            </a:pPr>
            <a:endParaRPr dirty="0"/>
          </a:p>
          <a:p>
            <a:pPr marL="0" lvl="0" indent="0">
              <a:spcBef>
                <a:spcPts val="0"/>
              </a:spcBef>
              <a:spcAft>
                <a:spcPts val="0"/>
              </a:spcAft>
              <a:buNone/>
            </a:pPr>
            <a:r>
              <a:rPr lang="en" dirty="0"/>
              <a:t>You can think of it as a tape: if you rewind the tape and start at the base document, then you can play back each change and end up with your latest version. Contrast this with the kind of workflow we saw on the previous slide, where each new named copy of the file is a complete copy. This significantly saves a ton of space!</a:t>
            </a:r>
            <a:endParaRPr dirty="0"/>
          </a:p>
          <a:p>
            <a:pPr marL="0" lvl="0" indent="0">
              <a:spcBef>
                <a:spcPts val="0"/>
              </a:spcBef>
              <a:spcAft>
                <a:spcPts val="0"/>
              </a:spcAft>
              <a:buNone/>
            </a:pPr>
            <a:endParaRPr dirty="0"/>
          </a:p>
          <a:p>
            <a:pPr marL="0" lvl="0" indent="0">
              <a:spcBef>
                <a:spcPts val="0"/>
              </a:spcBef>
              <a:spcAft>
                <a:spcPts val="0"/>
              </a:spcAft>
              <a:buNone/>
            </a:pPr>
            <a:r>
              <a:rPr lang="en" b="1" dirty="0"/>
              <a:t>Next slide -&gt;</a:t>
            </a:r>
            <a:endParaRPr b="1" dirty="0"/>
          </a:p>
          <a:p>
            <a:pPr marL="0" lvl="0" indent="0">
              <a:spcBef>
                <a:spcPts val="0"/>
              </a:spcBef>
              <a:spcAft>
                <a:spcPts val="0"/>
              </a:spcAft>
              <a:buNone/>
            </a:pPr>
            <a:endParaRPr dirty="0"/>
          </a:p>
          <a:p>
            <a:pPr marL="0" lvl="0" indent="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3f6f53942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3f6f5394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Once you think of changes as separate from the document itself, you can then think about “playing back” different sets of changes onto the base document and getting different versions of the document.</a:t>
            </a:r>
            <a:endParaRPr dirty="0"/>
          </a:p>
          <a:p>
            <a:pPr marL="0" lvl="0" indent="0">
              <a:spcBef>
                <a:spcPts val="0"/>
              </a:spcBef>
              <a:spcAft>
                <a:spcPts val="0"/>
              </a:spcAft>
              <a:buNone/>
            </a:pPr>
            <a:endParaRPr dirty="0"/>
          </a:p>
          <a:p>
            <a:pPr marL="0" lvl="0" indent="0">
              <a:spcBef>
                <a:spcPts val="0"/>
              </a:spcBef>
              <a:spcAft>
                <a:spcPts val="0"/>
              </a:spcAft>
              <a:buNone/>
            </a:pPr>
            <a:r>
              <a:rPr lang="en" dirty="0"/>
              <a:t>For example, two users can make independent sets of changes based on the same document.</a:t>
            </a:r>
            <a:endParaRPr dirty="0"/>
          </a:p>
          <a:p>
            <a:pPr marL="0" lvl="0" indent="0">
              <a:spcBef>
                <a:spcPts val="0"/>
              </a:spcBef>
              <a:spcAft>
                <a:spcPts val="0"/>
              </a:spcAft>
              <a:buNone/>
            </a:pPr>
            <a:endParaRPr dirty="0"/>
          </a:p>
          <a:p>
            <a:pPr marL="0" lvl="0" indent="0">
              <a:spcBef>
                <a:spcPts val="0"/>
              </a:spcBef>
              <a:spcAft>
                <a:spcPts val="0"/>
              </a:spcAft>
              <a:buClr>
                <a:schemeClr val="dk1"/>
              </a:buClr>
              <a:buSzPts val="1100"/>
              <a:buFont typeface="Arial"/>
              <a:buNone/>
            </a:pPr>
            <a:r>
              <a:rPr lang="en" b="1" dirty="0">
                <a:solidFill>
                  <a:schemeClr val="dk1"/>
                </a:solidFill>
              </a:rPr>
              <a:t>Next slide -&gt;</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3f6f53942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3f6f5394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If and when you and your collaborator want to merge work work back together, you can even try to play two sets of changes onto the same base document</a:t>
            </a:r>
            <a:endParaRPr dirty="0"/>
          </a:p>
          <a:p>
            <a:pPr marL="0" lvl="0" indent="0">
              <a:spcBef>
                <a:spcPts val="0"/>
              </a:spcBef>
              <a:spcAft>
                <a:spcPts val="0"/>
              </a:spcAft>
              <a:buNone/>
            </a:pPr>
            <a:endParaRPr dirty="0"/>
          </a:p>
          <a:p>
            <a:pPr marL="0" lvl="0" indent="0">
              <a:spcBef>
                <a:spcPts val="0"/>
              </a:spcBef>
              <a:spcAft>
                <a:spcPts val="0"/>
              </a:spcAft>
              <a:buNone/>
            </a:pPr>
            <a:r>
              <a:rPr lang="en" dirty="0"/>
              <a:t>If your changes are independent (separate areas of a file in this case) they can be merged back into a single document. If they’re in the exact same area of the document, then you can still merge the changes back in, but you’ll have to pick which of the changes you want. Git has tools to help you do this.</a:t>
            </a:r>
            <a:endParaRPr dirty="0"/>
          </a:p>
          <a:p>
            <a:pPr marL="0" lvl="0" indent="0">
              <a:spcBef>
                <a:spcPts val="0"/>
              </a:spcBef>
              <a:spcAft>
                <a:spcPts val="0"/>
              </a:spcAft>
              <a:buNone/>
            </a:pPr>
            <a:endParaRPr dirty="0"/>
          </a:p>
          <a:p>
            <a:pPr marL="0" lvl="0" indent="0">
              <a:spcBef>
                <a:spcPts val="0"/>
              </a:spcBef>
              <a:spcAft>
                <a:spcPts val="0"/>
              </a:spcAft>
              <a:buClr>
                <a:schemeClr val="dk1"/>
              </a:buClr>
              <a:buSzPts val="1100"/>
              <a:buFont typeface="Arial"/>
              <a:buNone/>
            </a:pPr>
            <a:r>
              <a:rPr lang="en" b="1" dirty="0">
                <a:solidFill>
                  <a:schemeClr val="dk1"/>
                </a:solidFill>
              </a:rPr>
              <a:t>Next slide -&gt;</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3f6f53942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3f6f5394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solidFill>
                  <a:schemeClr val="dk1"/>
                </a:solidFill>
              </a:rPr>
              <a:t>That was a lot!</a:t>
            </a:r>
            <a:endParaRPr dirty="0">
              <a:solidFill>
                <a:schemeClr val="dk1"/>
              </a:solidFill>
            </a:endParaRPr>
          </a:p>
          <a:p>
            <a:pPr marL="0" lvl="0" indent="0">
              <a:spcBef>
                <a:spcPts val="0"/>
              </a:spcBef>
              <a:spcAft>
                <a:spcPts val="0"/>
              </a:spcAft>
              <a:buNone/>
            </a:pPr>
            <a:endParaRPr dirty="0">
              <a:solidFill>
                <a:schemeClr val="dk1"/>
              </a:solidFill>
            </a:endParaRPr>
          </a:p>
          <a:p>
            <a:pPr marL="0" lvl="0" indent="0">
              <a:spcBef>
                <a:spcPts val="0"/>
              </a:spcBef>
              <a:spcAft>
                <a:spcPts val="0"/>
              </a:spcAft>
              <a:buNone/>
            </a:pPr>
            <a:r>
              <a:rPr lang="en" dirty="0">
                <a:solidFill>
                  <a:schemeClr val="dk1"/>
                </a:solidFill>
              </a:rPr>
              <a:t>Ok, so to circle back before we start on the command line, I always find it helpful to make sure we’re all speaking the same language. Everyone is used to coming into a new environment where people are using crazy acronyms and terms that are highly domain specific. I mean we work in a Library for god sakes. So, here are some terms and definitions we’re going to use going forward.</a:t>
            </a:r>
            <a:endParaRPr dirty="0">
              <a:solidFill>
                <a:schemeClr val="dk1"/>
              </a:solidFill>
            </a:endParaRPr>
          </a:p>
          <a:p>
            <a:pPr marL="0" lvl="0" indent="0">
              <a:spcBef>
                <a:spcPts val="0"/>
              </a:spcBef>
              <a:spcAft>
                <a:spcPts val="0"/>
              </a:spcAft>
              <a:buNone/>
            </a:pPr>
            <a:endParaRPr dirty="0">
              <a:solidFill>
                <a:schemeClr val="dk1"/>
              </a:solidFill>
            </a:endParaRPr>
          </a:p>
          <a:p>
            <a:pPr marL="0" lvl="0" indent="0">
              <a:spcBef>
                <a:spcPts val="0"/>
              </a:spcBef>
              <a:spcAft>
                <a:spcPts val="0"/>
              </a:spcAft>
              <a:buNone/>
            </a:pPr>
            <a:r>
              <a:rPr lang="en" dirty="0">
                <a:solidFill>
                  <a:schemeClr val="dk1"/>
                </a:solidFill>
              </a:rPr>
              <a:t>A version control system is a tool that keeps track of these changes for us and helps us version and merge our files. It allows you to decide which changes make up the next version, called a</a:t>
            </a:r>
            <a:r>
              <a:rPr lang="en" dirty="0">
                <a:solidFill>
                  <a:schemeClr val="dk1"/>
                </a:solidFill>
                <a:uFill>
                  <a:noFill/>
                </a:uFill>
                <a:hlinkClick r:id="rId3"/>
              </a:rPr>
              <a:t> </a:t>
            </a:r>
            <a:r>
              <a:rPr lang="en" u="sng" dirty="0">
                <a:solidFill>
                  <a:schemeClr val="hlink"/>
                </a:solidFill>
                <a:hlinkClick r:id="rId3"/>
              </a:rPr>
              <a:t>commit</a:t>
            </a:r>
            <a:r>
              <a:rPr lang="en" dirty="0">
                <a:solidFill>
                  <a:schemeClr val="dk1"/>
                </a:solidFill>
              </a:rPr>
              <a:t>, and keeps useful metadata about them. The complete history of commits for a particular project and their metadata make up a</a:t>
            </a:r>
            <a:r>
              <a:rPr lang="en" dirty="0">
                <a:solidFill>
                  <a:schemeClr val="dk1"/>
                </a:solidFill>
                <a:uFill>
                  <a:noFill/>
                </a:uFill>
                <a:hlinkClick r:id="rId4"/>
              </a:rPr>
              <a:t> </a:t>
            </a:r>
            <a:r>
              <a:rPr lang="en" u="sng" dirty="0">
                <a:solidFill>
                  <a:schemeClr val="hlink"/>
                </a:solidFill>
                <a:hlinkClick r:id="rId4"/>
              </a:rPr>
              <a:t>repository</a:t>
            </a:r>
            <a:r>
              <a:rPr lang="en" dirty="0">
                <a:solidFill>
                  <a:schemeClr val="dk1"/>
                </a:solidFill>
              </a:rPr>
              <a:t>. Repositories can be kept in sync across different computers facilitating collaboration among different people.</a:t>
            </a:r>
            <a:endParaRPr dirty="0">
              <a:solidFill>
                <a:schemeClr val="dk1"/>
              </a:solidFill>
            </a:endParaRPr>
          </a:p>
          <a:p>
            <a:pPr marL="0" lvl="0" indent="0">
              <a:spcBef>
                <a:spcPts val="0"/>
              </a:spcBef>
              <a:spcAft>
                <a:spcPts val="0"/>
              </a:spcAft>
              <a:buNone/>
            </a:pPr>
            <a:endParaRPr dirty="0">
              <a:solidFill>
                <a:schemeClr val="dk1"/>
              </a:solidFill>
            </a:endParaRPr>
          </a:p>
          <a:p>
            <a:pPr marL="0" lvl="0" indent="0">
              <a:spcBef>
                <a:spcPts val="0"/>
              </a:spcBef>
              <a:spcAft>
                <a:spcPts val="0"/>
              </a:spcAft>
              <a:buNone/>
            </a:pPr>
            <a:r>
              <a:rPr lang="en" dirty="0">
                <a:solidFill>
                  <a:schemeClr val="dk1"/>
                </a:solidFill>
              </a:rPr>
              <a:t>Questions?</a:t>
            </a:r>
            <a:endParaRPr dirty="0">
              <a:solidFill>
                <a:schemeClr val="dk1"/>
              </a:solidFill>
            </a:endParaRPr>
          </a:p>
          <a:p>
            <a:pPr marL="0" lvl="0" indent="0">
              <a:spcBef>
                <a:spcPts val="0"/>
              </a:spcBef>
              <a:spcAft>
                <a:spcPts val="0"/>
              </a:spcAft>
              <a:buNone/>
            </a:pPr>
            <a:endParaRPr dirty="0">
              <a:solidFill>
                <a:schemeClr val="dk1"/>
              </a:solidFill>
            </a:endParaRPr>
          </a:p>
          <a:p>
            <a:pPr marL="0" lvl="0" indent="0">
              <a:spcBef>
                <a:spcPts val="0"/>
              </a:spcBef>
              <a:spcAft>
                <a:spcPts val="0"/>
              </a:spcAft>
              <a:buClr>
                <a:schemeClr val="dk1"/>
              </a:buClr>
              <a:buSzPts val="1100"/>
              <a:buFont typeface="Arial"/>
              <a:buNone/>
            </a:pPr>
            <a:r>
              <a:rPr lang="en" b="1" dirty="0">
                <a:solidFill>
                  <a:schemeClr val="dk1"/>
                </a:solidFill>
              </a:rPr>
              <a:t>Next slide -&gt;</a:t>
            </a:r>
            <a:endParaRPr dirty="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3f6f53942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3f6f53942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Both examples will be based on the TIER Documentation Protocol. This protocol provides a template for assembling the code, data, and documentation that comprise an empirical research project. Learn more about it at </a:t>
            </a:r>
            <a:r>
              <a:rPr lang="en" u="sng">
                <a:solidFill>
                  <a:schemeClr val="hlink"/>
                </a:solidFill>
                <a:hlinkClick r:id="rId3"/>
              </a:rPr>
              <a:t>https://www.haverford.edu/project-tier/protocol-v2</a:t>
            </a:r>
            <a:r>
              <a:rPr lang="en"/>
              <a:t>.</a:t>
            </a:r>
            <a:endParaRPr/>
          </a:p>
          <a:p>
            <a:pPr marL="0" lvl="0" indent="0">
              <a:spcBef>
                <a:spcPts val="0"/>
              </a:spcBef>
              <a:spcAft>
                <a:spcPts val="0"/>
              </a:spcAft>
              <a:buNone/>
            </a:pPr>
            <a:endParaRPr/>
          </a:p>
          <a:p>
            <a:pPr marL="0" lvl="0" indent="0">
              <a:spcBef>
                <a:spcPts val="0"/>
              </a:spcBef>
              <a:spcAft>
                <a:spcPts val="0"/>
              </a:spcAft>
              <a:buNone/>
            </a:pPr>
            <a:r>
              <a:rPr lang="en"/>
              <a:t>A GitHub repository is available at </a:t>
            </a:r>
            <a:r>
              <a:rPr lang="en" u="sng">
                <a:solidFill>
                  <a:schemeClr val="hlink"/>
                </a:solidFill>
                <a:hlinkClick r:id="rId4"/>
              </a:rPr>
              <a:t>https://github.com/ProjectTIER/ProjectTIER_R</a:t>
            </a:r>
            <a:r>
              <a:rPr lang="en"/>
              <a:t>.</a:t>
            </a:r>
            <a:endParaRPr/>
          </a:p>
          <a:p>
            <a:pPr marL="0" lvl="0" indent="0" rtl="0">
              <a:spcBef>
                <a:spcPts val="0"/>
              </a:spcBef>
              <a:spcAft>
                <a:spcPts val="0"/>
              </a:spcAft>
              <a:buNone/>
            </a:pPr>
            <a:r>
              <a:rPr lang="en"/>
              <a:t> </a:t>
            </a:r>
            <a:endParaRPr b="1"/>
          </a:p>
          <a:p>
            <a:pPr marL="0" lvl="0" indent="0" rtl="0">
              <a:spcBef>
                <a:spcPts val="0"/>
              </a:spcBef>
              <a:spcAft>
                <a:spcPts val="0"/>
              </a:spcAft>
              <a:buNone/>
            </a:pPr>
            <a:r>
              <a:rPr lang="en" b="1"/>
              <a:t>Back to slides (Setting up Git) -&gt;</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833bfda6e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833bfda6e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The GitHub interface also allows the creation of teams for collaborative development. A detailed explanation of the mechanics of collaboration is outside the scope of this tutorial, but is well documented in various sources.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git-scm.com/docs/gitk"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s://git-scm.com/downloads/guis" TargetMode="External"/><Relationship Id="rId5" Type="http://schemas.openxmlformats.org/officeDocument/2006/relationships/hyperlink" Target="https://www.atlassian.com/software/sourcetree" TargetMode="External"/><Relationship Id="rId4" Type="http://schemas.openxmlformats.org/officeDocument/2006/relationships/hyperlink" Target="https://desktop.github.com/"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help.github.com/articles/generating-an-ssh-key/" TargetMode="External"/><Relationship Id="rId3" Type="http://schemas.openxmlformats.org/officeDocument/2006/relationships/hyperlink" Target="http://swcarpentry.github.io/git-novice" TargetMode="External"/><Relationship Id="rId7" Type="http://schemas.openxmlformats.org/officeDocument/2006/relationships/hyperlink" Target="https://help.github.com/articles/dealing-with-line-endings/#platform-all"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ndpsoftware.com/git-cheatsheet.html" TargetMode="External"/><Relationship Id="rId5" Type="http://schemas.openxmlformats.org/officeDocument/2006/relationships/hyperlink" Target="https://services.github.com/kit/downloads/github-git-cheat-sheet.pdf" TargetMode="External"/><Relationship Id="rId10" Type="http://schemas.openxmlformats.org/officeDocument/2006/relationships/hyperlink" Target="https://git-man-page-generator.lokaltog.net/" TargetMode="External"/><Relationship Id="rId4" Type="http://schemas.openxmlformats.org/officeDocument/2006/relationships/hyperlink" Target="http://swcarpentry.github.io/git-novice/reference.html" TargetMode="External"/><Relationship Id="rId9" Type="http://schemas.openxmlformats.org/officeDocument/2006/relationships/hyperlink" Target="https://www.youtube.com/watch?v=dBSHLb1B8sw"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ProjectTIER/ProjectTIER_R"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Version Control with Git</a:t>
            </a:r>
            <a:endParaRPr/>
          </a:p>
        </p:txBody>
      </p:sp>
      <p:sp>
        <p:nvSpPr>
          <p:cNvPr id="55" name="Google Shape;55;p13"/>
          <p:cNvSpPr txBox="1">
            <a:spLocks noGrp="1"/>
          </p:cNvSpPr>
          <p:nvPr>
            <p:ph type="subTitle" idx="1"/>
          </p:nvPr>
        </p:nvSpPr>
        <p:spPr>
          <a:xfrm>
            <a:off x="311700" y="2834125"/>
            <a:ext cx="8520600" cy="1055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Tim Dennis - UCLA</a:t>
            </a:r>
            <a:endParaRPr/>
          </a:p>
          <a:p>
            <a:pPr marL="0" lvl="0" indent="0" rtl="0">
              <a:spcBef>
                <a:spcPts val="0"/>
              </a:spcBef>
              <a:spcAft>
                <a:spcPts val="0"/>
              </a:spcAft>
              <a:buNone/>
            </a:pPr>
            <a:r>
              <a:rPr lang="en" sz="1800"/>
              <a:t>(With attribution to Matt Critchlow - UC San Diego Library &amp; Software Carpentry)</a:t>
            </a:r>
            <a:endParaRPr sz="1800"/>
          </a:p>
        </p:txBody>
      </p:sp>
      <p:sp>
        <p:nvSpPr>
          <p:cNvPr id="56" name="Google Shape;56;p13"/>
          <p:cNvSpPr txBox="1"/>
          <p:nvPr/>
        </p:nvSpPr>
        <p:spPr>
          <a:xfrm>
            <a:off x="2263800" y="4289775"/>
            <a:ext cx="4616400" cy="4953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1800">
                <a:solidFill>
                  <a:srgbClr val="444444"/>
                </a:solidFill>
              </a:rPr>
              <a:t>https://goo.gl/azxami</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Committing a Change</a:t>
            </a:r>
            <a:endParaRPr/>
          </a:p>
        </p:txBody>
      </p:sp>
      <p:sp>
        <p:nvSpPr>
          <p:cNvPr id="113" name="Google Shape;113;p22"/>
          <p:cNvSpPr txBox="1">
            <a:spLocks noGrp="1"/>
          </p:cNvSpPr>
          <p:nvPr>
            <p:ph type="body" idx="1"/>
          </p:nvPr>
        </p:nvSpPr>
        <p:spPr>
          <a:xfrm>
            <a:off x="311700" y="1152475"/>
            <a:ext cx="8520600" cy="3580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Use cd to navigate to your project folder:</a:t>
            </a:r>
            <a:endParaRPr/>
          </a:p>
          <a:p>
            <a:pPr marL="0" lvl="0" indent="457200" rtl="0">
              <a:spcBef>
                <a:spcPts val="0"/>
              </a:spcBef>
              <a:spcAft>
                <a:spcPts val="0"/>
              </a:spcAft>
              <a:buNone/>
            </a:pPr>
            <a:r>
              <a:rPr lang="en" sz="1600">
                <a:latin typeface="Courier New"/>
                <a:ea typeface="Courier New"/>
                <a:cs typeface="Courier New"/>
                <a:sym typeface="Courier New"/>
              </a:rPr>
              <a:t>cd YOUR_PROJECT</a:t>
            </a:r>
            <a:endParaRPr sz="1600">
              <a:latin typeface="Courier New"/>
              <a:ea typeface="Courier New"/>
              <a:cs typeface="Courier New"/>
              <a:sym typeface="Courier New"/>
            </a:endParaRPr>
          </a:p>
          <a:p>
            <a:pPr marL="0" lvl="0" indent="0" rtl="0">
              <a:spcBef>
                <a:spcPts val="1000"/>
              </a:spcBef>
              <a:spcAft>
                <a:spcPts val="0"/>
              </a:spcAft>
              <a:buNone/>
            </a:pPr>
            <a:r>
              <a:rPr lang="en"/>
              <a:t>Edit the README.md file (use nano, notepad, etc.) to replace the content with the following text:</a:t>
            </a:r>
            <a:endParaRPr/>
          </a:p>
          <a:p>
            <a:pPr marL="0" lvl="0" indent="457200" rtl="0">
              <a:spcBef>
                <a:spcPts val="0"/>
              </a:spcBef>
              <a:spcAft>
                <a:spcPts val="0"/>
              </a:spcAft>
              <a:buNone/>
            </a:pPr>
            <a:r>
              <a:rPr lang="en" sz="1600">
                <a:latin typeface="Courier New"/>
                <a:ea typeface="Courier New"/>
                <a:cs typeface="Courier New"/>
                <a:sym typeface="Courier New"/>
              </a:rPr>
              <a:t>#Project TIER Framework Demo</a:t>
            </a:r>
            <a:endParaRPr sz="1600">
              <a:latin typeface="Courier New"/>
              <a:ea typeface="Courier New"/>
              <a:cs typeface="Courier New"/>
              <a:sym typeface="Courier New"/>
            </a:endParaRPr>
          </a:p>
          <a:p>
            <a:pPr marL="0" lvl="0" indent="0" rtl="0">
              <a:spcBef>
                <a:spcPts val="1600"/>
              </a:spcBef>
              <a:spcAft>
                <a:spcPts val="0"/>
              </a:spcAft>
              <a:buNone/>
            </a:pPr>
            <a:r>
              <a:rPr lang="en"/>
              <a:t>Then give these commands to commit your change:</a:t>
            </a:r>
            <a:endParaRPr/>
          </a:p>
          <a:p>
            <a:pPr marL="0" lvl="0" indent="457200" rtl="0">
              <a:lnSpc>
                <a:spcPct val="100000"/>
              </a:lnSpc>
              <a:spcBef>
                <a:spcPts val="0"/>
              </a:spcBef>
              <a:spcAft>
                <a:spcPts val="0"/>
              </a:spcAft>
              <a:buNone/>
            </a:pPr>
            <a:r>
              <a:rPr lang="en" sz="1600">
                <a:latin typeface="Courier New"/>
                <a:ea typeface="Courier New"/>
                <a:cs typeface="Courier New"/>
                <a:sym typeface="Courier New"/>
              </a:rPr>
              <a:t>git add README.md</a:t>
            </a:r>
            <a:endParaRPr sz="1600">
              <a:latin typeface="Courier New"/>
              <a:ea typeface="Courier New"/>
              <a:cs typeface="Courier New"/>
              <a:sym typeface="Courier New"/>
            </a:endParaRPr>
          </a:p>
          <a:p>
            <a:pPr marL="0" lvl="0" indent="457200" rtl="0">
              <a:lnSpc>
                <a:spcPct val="100000"/>
              </a:lnSpc>
              <a:spcBef>
                <a:spcPts val="0"/>
              </a:spcBef>
              <a:spcAft>
                <a:spcPts val="0"/>
              </a:spcAft>
              <a:buNone/>
            </a:pPr>
            <a:r>
              <a:rPr lang="en" sz="1600">
                <a:latin typeface="Courier New"/>
                <a:ea typeface="Courier New"/>
                <a:cs typeface="Courier New"/>
                <a:sym typeface="Courier New"/>
              </a:rPr>
              <a:t>git commit -m “Modified project readme file”</a:t>
            </a:r>
            <a:endParaRPr sz="1600">
              <a:latin typeface="Courier New"/>
              <a:ea typeface="Courier New"/>
              <a:cs typeface="Courier New"/>
              <a:sym typeface="Courier New"/>
            </a:endParaRPr>
          </a:p>
          <a:p>
            <a:pPr marL="0" lvl="0" indent="457200" rtl="0">
              <a:lnSpc>
                <a:spcPct val="100000"/>
              </a:lnSpc>
              <a:spcBef>
                <a:spcPts val="0"/>
              </a:spcBef>
              <a:spcAft>
                <a:spcPts val="0"/>
              </a:spcAft>
              <a:buNone/>
            </a:pPr>
            <a:endParaRPr sz="1600">
              <a:latin typeface="Courier New"/>
              <a:ea typeface="Courier New"/>
              <a:cs typeface="Courier New"/>
              <a:sym typeface="Courier New"/>
            </a:endParaRPr>
          </a:p>
          <a:p>
            <a:pPr marL="0" lvl="0" indent="0">
              <a:spcBef>
                <a:spcPts val="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Git Staging Area</a:t>
            </a:r>
            <a:endParaRPr/>
          </a:p>
        </p:txBody>
      </p:sp>
      <p:sp>
        <p:nvSpPr>
          <p:cNvPr id="119" name="Google Shape;119;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endParaRPr/>
          </a:p>
        </p:txBody>
      </p:sp>
      <p:pic>
        <p:nvPicPr>
          <p:cNvPr id="120" name="Google Shape;120;p23"/>
          <p:cNvPicPr preferRelativeResize="0"/>
          <p:nvPr/>
        </p:nvPicPr>
        <p:blipFill>
          <a:blip r:embed="rId3">
            <a:alphaModFix/>
          </a:blip>
          <a:stretch>
            <a:fillRect/>
          </a:stretch>
        </p:blipFill>
        <p:spPr>
          <a:xfrm>
            <a:off x="511263" y="1152474"/>
            <a:ext cx="8121463" cy="2906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Challenge</a:t>
            </a:r>
            <a:endParaRPr/>
          </a:p>
        </p:txBody>
      </p:sp>
      <p:sp>
        <p:nvSpPr>
          <p:cNvPr id="126" name="Google Shape;126;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Find the “command-files” directory in your project.</a:t>
            </a:r>
            <a:endParaRPr/>
          </a:p>
          <a:p>
            <a:pPr marL="457200" lvl="0" indent="-342900" rtl="0">
              <a:spcBef>
                <a:spcPts val="0"/>
              </a:spcBef>
              <a:spcAft>
                <a:spcPts val="0"/>
              </a:spcAft>
              <a:buSzPts val="1800"/>
              <a:buChar char="●"/>
            </a:pPr>
            <a:r>
              <a:rPr lang="en"/>
              <a:t>Using nano, notepad, etc. create a file called datacleaning.R</a:t>
            </a:r>
            <a:endParaRPr/>
          </a:p>
          <a:p>
            <a:pPr marL="457200" lvl="0" indent="-342900" rtl="0">
              <a:spcBef>
                <a:spcPts val="0"/>
              </a:spcBef>
              <a:spcAft>
                <a:spcPts val="0"/>
              </a:spcAft>
              <a:buSzPts val="1800"/>
              <a:buChar char="●"/>
            </a:pPr>
            <a:r>
              <a:rPr lang="en"/>
              <a:t>The file should contain a single comment line like this:</a:t>
            </a:r>
            <a:endParaRPr/>
          </a:p>
          <a:p>
            <a:pPr marL="0" lvl="0" indent="0" rtl="0">
              <a:spcBef>
                <a:spcPts val="1600"/>
              </a:spcBef>
              <a:spcAft>
                <a:spcPts val="0"/>
              </a:spcAft>
              <a:buNone/>
            </a:pPr>
            <a:r>
              <a:rPr lang="en"/>
              <a:t>	</a:t>
            </a:r>
            <a:r>
              <a:rPr lang="en">
                <a:latin typeface="Courier New"/>
                <a:ea typeface="Courier New"/>
                <a:cs typeface="Courier New"/>
                <a:sym typeface="Courier New"/>
              </a:rPr>
              <a:t># datacleaning.R - created by YOUR NAME on TODAY’S DATE.</a:t>
            </a:r>
            <a:endParaRPr>
              <a:latin typeface="Courier New"/>
              <a:ea typeface="Courier New"/>
              <a:cs typeface="Courier New"/>
              <a:sym typeface="Courier New"/>
            </a:endParaRPr>
          </a:p>
          <a:p>
            <a:pPr marL="457200" lvl="0" indent="-342900" rtl="0">
              <a:spcBef>
                <a:spcPts val="1600"/>
              </a:spcBef>
              <a:spcAft>
                <a:spcPts val="0"/>
              </a:spcAft>
              <a:buSzPts val="1800"/>
              <a:buChar char="●"/>
            </a:pPr>
            <a:r>
              <a:rPr lang="en"/>
              <a:t>Run the following command and note the output.</a:t>
            </a:r>
            <a:endParaRPr/>
          </a:p>
          <a:p>
            <a:pPr marL="0" lvl="0" indent="0" rtl="0">
              <a:spcBef>
                <a:spcPts val="1600"/>
              </a:spcBef>
              <a:spcAft>
                <a:spcPts val="0"/>
              </a:spcAft>
              <a:buNone/>
            </a:pPr>
            <a:r>
              <a:rPr lang="en"/>
              <a:t>	</a:t>
            </a:r>
            <a:r>
              <a:rPr lang="en">
                <a:latin typeface="Courier New"/>
                <a:ea typeface="Courier New"/>
                <a:cs typeface="Courier New"/>
                <a:sym typeface="Courier New"/>
              </a:rPr>
              <a:t>git status</a:t>
            </a:r>
            <a:endParaRPr>
              <a:latin typeface="Courier New"/>
              <a:ea typeface="Courier New"/>
              <a:cs typeface="Courier New"/>
              <a:sym typeface="Courier New"/>
            </a:endParaRPr>
          </a:p>
          <a:p>
            <a:pPr marL="457200" lvl="0" indent="-342900">
              <a:spcBef>
                <a:spcPts val="1600"/>
              </a:spcBef>
              <a:spcAft>
                <a:spcPts val="0"/>
              </a:spcAft>
              <a:buSzPts val="1800"/>
              <a:buChar char="●"/>
            </a:pPr>
            <a:r>
              <a:rPr lang="en"/>
              <a:t>Add and commit the file to git. </a:t>
            </a:r>
            <a:endParaRPr/>
          </a:p>
          <a:p>
            <a:pPr marL="0" lvl="0" indent="0">
              <a:spcBef>
                <a:spcPts val="160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Pushing to GitHub</a:t>
            </a:r>
            <a:endParaRPr/>
          </a:p>
        </p:txBody>
      </p:sp>
      <p:sp>
        <p:nvSpPr>
          <p:cNvPr id="132" name="Google Shape;132;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You can commit your change to GitHub using this command. </a:t>
            </a:r>
            <a:endParaRPr/>
          </a:p>
          <a:p>
            <a:pPr marL="0" lvl="0" indent="457200" rtl="0">
              <a:spcBef>
                <a:spcPts val="1600"/>
              </a:spcBef>
              <a:spcAft>
                <a:spcPts val="0"/>
              </a:spcAft>
              <a:buNone/>
            </a:pPr>
            <a:r>
              <a:rPr lang="en" sz="1600">
                <a:latin typeface="Courier New"/>
                <a:ea typeface="Courier New"/>
                <a:cs typeface="Courier New"/>
                <a:sym typeface="Courier New"/>
              </a:rPr>
              <a:t>git push origin</a:t>
            </a:r>
            <a:endParaRPr sz="1600">
              <a:latin typeface="Courier New"/>
              <a:ea typeface="Courier New"/>
              <a:cs typeface="Courier New"/>
              <a:sym typeface="Courier New"/>
            </a:endParaRPr>
          </a:p>
          <a:p>
            <a:pPr marL="0" lvl="0" indent="0" rtl="0">
              <a:spcBef>
                <a:spcPts val="1600"/>
              </a:spcBef>
              <a:spcAft>
                <a:spcPts val="0"/>
              </a:spcAft>
              <a:buNone/>
            </a:pPr>
            <a:r>
              <a:rPr lang="en"/>
              <a:t>(You’ll need to authenticate in order to push to GitHub)</a:t>
            </a:r>
            <a:endParaRPr/>
          </a:p>
          <a:p>
            <a:pPr marL="0" lvl="0" indent="0">
              <a:spcBef>
                <a:spcPts val="1600"/>
              </a:spcBef>
              <a:spcAft>
                <a:spcPts val="1600"/>
              </a:spcAft>
              <a:buNone/>
            </a:pPr>
            <a:r>
              <a:rPr lang="en"/>
              <a:t>Check GitHub to see your change!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Create a Local Repository  </a:t>
            </a:r>
            <a:endParaRPr/>
          </a:p>
        </p:txBody>
      </p:sp>
      <p:sp>
        <p:nvSpPr>
          <p:cNvPr id="138" name="Google Shape;138;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It’s also possible to create a local repository from the command line. Let’s build a TIER Project from scratch (be sure to navigate out of the project directory you just created):</a:t>
            </a:r>
            <a:endParaRPr/>
          </a:p>
          <a:p>
            <a:pPr marL="0" lvl="0" indent="0">
              <a:lnSpc>
                <a:spcPct val="100000"/>
              </a:lnSpc>
              <a:spcBef>
                <a:spcPts val="1600"/>
              </a:spcBef>
              <a:spcAft>
                <a:spcPts val="0"/>
              </a:spcAft>
              <a:buNone/>
            </a:pPr>
            <a:r>
              <a:rPr lang="en" sz="1600">
                <a:latin typeface="Courier New"/>
                <a:ea typeface="Courier New"/>
                <a:cs typeface="Courier New"/>
                <a:sym typeface="Courier New"/>
              </a:rPr>
              <a:t>mkdir ProjectTIER_demo_2</a:t>
            </a:r>
            <a:endParaRPr sz="1600">
              <a:latin typeface="Courier New"/>
              <a:ea typeface="Courier New"/>
              <a:cs typeface="Courier New"/>
              <a:sym typeface="Courier New"/>
            </a:endParaRPr>
          </a:p>
          <a:p>
            <a:pPr marL="0" lvl="0" indent="0">
              <a:lnSpc>
                <a:spcPct val="100000"/>
              </a:lnSpc>
              <a:spcBef>
                <a:spcPts val="0"/>
              </a:spcBef>
              <a:spcAft>
                <a:spcPts val="0"/>
              </a:spcAft>
              <a:buClr>
                <a:schemeClr val="dk1"/>
              </a:buClr>
              <a:buSzPts val="1100"/>
              <a:buFont typeface="Arial"/>
              <a:buNone/>
            </a:pPr>
            <a:r>
              <a:rPr lang="en" sz="1600">
                <a:latin typeface="Courier New"/>
                <a:ea typeface="Courier New"/>
                <a:cs typeface="Courier New"/>
                <a:sym typeface="Courier New"/>
              </a:rPr>
              <a:t>cd ProjectTIER_demo_2</a:t>
            </a:r>
            <a:endParaRPr sz="1600">
              <a:latin typeface="Courier New"/>
              <a:ea typeface="Courier New"/>
              <a:cs typeface="Courier New"/>
              <a:sym typeface="Courier New"/>
            </a:endParaRPr>
          </a:p>
          <a:p>
            <a:pPr marL="0" lvl="0" indent="0">
              <a:lnSpc>
                <a:spcPct val="100000"/>
              </a:lnSpc>
              <a:spcBef>
                <a:spcPts val="0"/>
              </a:spcBef>
              <a:spcAft>
                <a:spcPts val="0"/>
              </a:spcAft>
              <a:buNone/>
            </a:pPr>
            <a:r>
              <a:rPr lang="en" sz="1600">
                <a:latin typeface="Courier New"/>
                <a:ea typeface="Courier New"/>
                <a:cs typeface="Courier New"/>
                <a:sym typeface="Courier New"/>
              </a:rPr>
              <a:t>mkdir -p original-data-and-metadata/metadata/supplements</a:t>
            </a:r>
            <a:endParaRPr sz="1600">
              <a:latin typeface="Courier New"/>
              <a:ea typeface="Courier New"/>
              <a:cs typeface="Courier New"/>
              <a:sym typeface="Courier New"/>
            </a:endParaRPr>
          </a:p>
          <a:p>
            <a:pPr marL="0" lvl="0" indent="0" rtl="0">
              <a:lnSpc>
                <a:spcPct val="100000"/>
              </a:lnSpc>
              <a:spcBef>
                <a:spcPts val="0"/>
              </a:spcBef>
              <a:spcAft>
                <a:spcPts val="0"/>
              </a:spcAft>
              <a:buNone/>
            </a:pPr>
            <a:r>
              <a:rPr lang="en" sz="1600">
                <a:latin typeface="Courier New"/>
                <a:ea typeface="Courier New"/>
                <a:cs typeface="Courier New"/>
                <a:sym typeface="Courier New"/>
              </a:rPr>
              <a:t>mkdir original-data-and-metadata/original-data</a:t>
            </a:r>
            <a:endParaRPr sz="1600">
              <a:latin typeface="Courier New"/>
              <a:ea typeface="Courier New"/>
              <a:cs typeface="Courier New"/>
              <a:sym typeface="Courier New"/>
            </a:endParaRPr>
          </a:p>
          <a:p>
            <a:pPr marL="0" lvl="0" indent="0" rtl="0">
              <a:lnSpc>
                <a:spcPct val="100000"/>
              </a:lnSpc>
              <a:spcBef>
                <a:spcPts val="0"/>
              </a:spcBef>
              <a:spcAft>
                <a:spcPts val="0"/>
              </a:spcAft>
              <a:buNone/>
            </a:pPr>
            <a:r>
              <a:rPr lang="en" sz="1600">
                <a:latin typeface="Courier New"/>
                <a:ea typeface="Courier New"/>
                <a:cs typeface="Courier New"/>
                <a:sym typeface="Courier New"/>
              </a:rPr>
              <a:t>mkdir -p processing-and-analysis/analysis-data</a:t>
            </a:r>
            <a:endParaRPr sz="1600">
              <a:latin typeface="Courier New"/>
              <a:ea typeface="Courier New"/>
              <a:cs typeface="Courier New"/>
              <a:sym typeface="Courier New"/>
            </a:endParaRPr>
          </a:p>
          <a:p>
            <a:pPr marL="0" lvl="0" indent="0" rtl="0">
              <a:lnSpc>
                <a:spcPct val="100000"/>
              </a:lnSpc>
              <a:spcBef>
                <a:spcPts val="0"/>
              </a:spcBef>
              <a:spcAft>
                <a:spcPts val="0"/>
              </a:spcAft>
              <a:buNone/>
            </a:pPr>
            <a:r>
              <a:rPr lang="en" sz="1600">
                <a:latin typeface="Courier New"/>
                <a:ea typeface="Courier New"/>
                <a:cs typeface="Courier New"/>
                <a:sym typeface="Courier New"/>
              </a:rPr>
              <a:t>mkdir processing-and-analysis/command-files</a:t>
            </a:r>
            <a:endParaRPr sz="1600">
              <a:latin typeface="Courier New"/>
              <a:ea typeface="Courier New"/>
              <a:cs typeface="Courier New"/>
              <a:sym typeface="Courier New"/>
            </a:endParaRPr>
          </a:p>
          <a:p>
            <a:pPr marL="0" lvl="0" indent="0" rtl="0">
              <a:lnSpc>
                <a:spcPct val="100000"/>
              </a:lnSpc>
              <a:spcBef>
                <a:spcPts val="0"/>
              </a:spcBef>
              <a:spcAft>
                <a:spcPts val="0"/>
              </a:spcAft>
              <a:buNone/>
            </a:pPr>
            <a:r>
              <a:rPr lang="en" sz="1600">
                <a:latin typeface="Courier New"/>
                <a:ea typeface="Courier New"/>
                <a:cs typeface="Courier New"/>
                <a:sym typeface="Courier New"/>
              </a:rPr>
              <a:t>mkdir processing-and-analysis/importable-data</a:t>
            </a:r>
            <a:endParaRPr sz="1600">
              <a:latin typeface="Courier New"/>
              <a:ea typeface="Courier New"/>
              <a:cs typeface="Courier New"/>
              <a:sym typeface="Courier New"/>
            </a:endParaRPr>
          </a:p>
          <a:p>
            <a:pPr marL="0" lvl="0" indent="0" rtl="0">
              <a:lnSpc>
                <a:spcPct val="100000"/>
              </a:lnSpc>
              <a:spcBef>
                <a:spcPts val="0"/>
              </a:spcBef>
              <a:spcAft>
                <a:spcPts val="0"/>
              </a:spcAft>
              <a:buNone/>
            </a:pPr>
            <a:r>
              <a:rPr lang="en" sz="1600">
                <a:latin typeface="Courier New"/>
                <a:ea typeface="Courier New"/>
                <a:cs typeface="Courier New"/>
                <a:sym typeface="Courier New"/>
              </a:rPr>
              <a:t>echo “#Project TIER Framework Demo” &gt;&gt; README.md</a:t>
            </a:r>
            <a:endParaRPr sz="1600">
              <a:latin typeface="Courier New"/>
              <a:ea typeface="Courier New"/>
              <a:cs typeface="Courier New"/>
              <a:sym typeface="Courier New"/>
            </a:endParaRPr>
          </a:p>
          <a:p>
            <a:pPr marL="0" lvl="0" indent="0" rtl="0">
              <a:lnSpc>
                <a:spcPct val="100000"/>
              </a:lnSpc>
              <a:spcBef>
                <a:spcPts val="0"/>
              </a:spcBef>
              <a:spcAft>
                <a:spcPts val="0"/>
              </a:spcAft>
              <a:buNone/>
            </a:pPr>
            <a:endParaRPr sz="1600">
              <a:latin typeface="Courier New"/>
              <a:ea typeface="Courier New"/>
              <a:cs typeface="Courier New"/>
              <a:sym typeface="Courier New"/>
            </a:endParaRPr>
          </a:p>
          <a:p>
            <a:pPr marL="0" lvl="0" indent="0" rtl="0">
              <a:lnSpc>
                <a:spcPct val="100000"/>
              </a:lnSpc>
              <a:spcBef>
                <a:spcPts val="0"/>
              </a:spcBef>
              <a:spcAft>
                <a:spcPts val="0"/>
              </a:spcAft>
              <a:buNone/>
            </a:pPr>
            <a:endParaRPr sz="1600">
              <a:latin typeface="Courier New"/>
              <a:ea typeface="Courier New"/>
              <a:cs typeface="Courier New"/>
              <a:sym typeface="Courier New"/>
            </a:endParaRPr>
          </a:p>
          <a:p>
            <a:pPr marL="0" lvl="0" indent="0">
              <a:lnSpc>
                <a:spcPct val="100000"/>
              </a:lnSpc>
              <a:spcBef>
                <a:spcPts val="0"/>
              </a:spcBef>
              <a:spcAft>
                <a:spcPts val="0"/>
              </a:spcAft>
              <a:buClr>
                <a:schemeClr val="dk1"/>
              </a:buClr>
              <a:buSzPts val="1100"/>
              <a:buFont typeface="Arial"/>
              <a:buNone/>
            </a:pPr>
            <a:endParaRPr sz="1600">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Initialize and Commit to git</a:t>
            </a:r>
            <a:endParaRPr/>
          </a:p>
        </p:txBody>
      </p:sp>
      <p:sp>
        <p:nvSpPr>
          <p:cNvPr id="144" name="Google Shape;144;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We’ll create the default README file and.</a:t>
            </a:r>
            <a:endParaRPr/>
          </a:p>
          <a:p>
            <a:pPr marL="0" lvl="0" indent="0">
              <a:lnSpc>
                <a:spcPct val="100000"/>
              </a:lnSpc>
              <a:spcBef>
                <a:spcPts val="1600"/>
              </a:spcBef>
              <a:spcAft>
                <a:spcPts val="0"/>
              </a:spcAft>
              <a:buClr>
                <a:schemeClr val="dk1"/>
              </a:buClr>
              <a:buSzPts val="1100"/>
              <a:buFont typeface="Arial"/>
              <a:buNone/>
            </a:pPr>
            <a:r>
              <a:rPr lang="en" sz="1600">
                <a:latin typeface="Courier New"/>
                <a:ea typeface="Courier New"/>
                <a:cs typeface="Courier New"/>
                <a:sym typeface="Courier New"/>
              </a:rPr>
              <a:t>git init</a:t>
            </a:r>
            <a:endParaRPr sz="1600">
              <a:latin typeface="Courier New"/>
              <a:ea typeface="Courier New"/>
              <a:cs typeface="Courier New"/>
              <a:sym typeface="Courier New"/>
            </a:endParaRPr>
          </a:p>
          <a:p>
            <a:pPr marL="0" lvl="0" indent="0" rtl="0">
              <a:lnSpc>
                <a:spcPct val="100000"/>
              </a:lnSpc>
              <a:spcBef>
                <a:spcPts val="0"/>
              </a:spcBef>
              <a:spcAft>
                <a:spcPts val="0"/>
              </a:spcAft>
              <a:buNone/>
            </a:pPr>
            <a:r>
              <a:rPr lang="en" sz="1600">
                <a:latin typeface="Courier New"/>
                <a:ea typeface="Courier New"/>
                <a:cs typeface="Courier New"/>
                <a:sym typeface="Courier New"/>
              </a:rPr>
              <a:t>git add .</a:t>
            </a:r>
            <a:endParaRPr sz="1600">
              <a:latin typeface="Courier New"/>
              <a:ea typeface="Courier New"/>
              <a:cs typeface="Courier New"/>
              <a:sym typeface="Courier New"/>
            </a:endParaRPr>
          </a:p>
          <a:p>
            <a:pPr marL="0" lvl="0" indent="0" rtl="0">
              <a:lnSpc>
                <a:spcPct val="100000"/>
              </a:lnSpc>
              <a:spcBef>
                <a:spcPts val="0"/>
              </a:spcBef>
              <a:spcAft>
                <a:spcPts val="0"/>
              </a:spcAft>
              <a:buNone/>
            </a:pPr>
            <a:r>
              <a:rPr lang="en" sz="1600">
                <a:latin typeface="Courier New"/>
                <a:ea typeface="Courier New"/>
                <a:cs typeface="Courier New"/>
                <a:sym typeface="Courier New"/>
              </a:rPr>
              <a:t>git commit -m “Initial commit”</a:t>
            </a:r>
            <a:endParaRPr sz="1600">
              <a:latin typeface="Courier New"/>
              <a:ea typeface="Courier New"/>
              <a:cs typeface="Courier New"/>
              <a:sym typeface="Courier New"/>
            </a:endParaRPr>
          </a:p>
          <a:p>
            <a:pPr marL="0" lvl="0" indent="0" rtl="0">
              <a:lnSpc>
                <a:spcPct val="100000"/>
              </a:lnSpc>
              <a:spcBef>
                <a:spcPts val="0"/>
              </a:spcBef>
              <a:spcAft>
                <a:spcPts val="0"/>
              </a:spcAft>
              <a:buNone/>
            </a:pPr>
            <a:endParaRPr sz="1600">
              <a:latin typeface="Courier New"/>
              <a:ea typeface="Courier New"/>
              <a:cs typeface="Courier New"/>
              <a:sym typeface="Courier New"/>
            </a:endParaRPr>
          </a:p>
          <a:p>
            <a:pPr marL="0" lvl="0" indent="0" rtl="0">
              <a:lnSpc>
                <a:spcPct val="100000"/>
              </a:lnSpc>
              <a:spcBef>
                <a:spcPts val="0"/>
              </a:spcBef>
              <a:spcAft>
                <a:spcPts val="0"/>
              </a:spcAft>
              <a:buNone/>
            </a:pPr>
            <a:r>
              <a:rPr lang="en"/>
              <a:t>If you choose to do so, you may push the project to GitHub. You’ll need to create an new, empty repository on GitHub, copy the url, then run these commands:</a:t>
            </a:r>
            <a:endParaRPr/>
          </a:p>
          <a:p>
            <a:pPr marL="0" lvl="0" indent="0" rtl="0">
              <a:lnSpc>
                <a:spcPct val="100000"/>
              </a:lnSpc>
              <a:spcBef>
                <a:spcPts val="0"/>
              </a:spcBef>
              <a:spcAft>
                <a:spcPts val="0"/>
              </a:spcAft>
              <a:buNone/>
            </a:pPr>
            <a:endParaRPr sz="1600">
              <a:latin typeface="Courier New"/>
              <a:ea typeface="Courier New"/>
              <a:cs typeface="Courier New"/>
              <a:sym typeface="Courier New"/>
            </a:endParaRPr>
          </a:p>
          <a:p>
            <a:pPr marL="0" lvl="0" indent="0" rtl="0">
              <a:lnSpc>
                <a:spcPct val="100000"/>
              </a:lnSpc>
              <a:spcBef>
                <a:spcPts val="0"/>
              </a:spcBef>
              <a:spcAft>
                <a:spcPts val="0"/>
              </a:spcAft>
              <a:buNone/>
            </a:pPr>
            <a:r>
              <a:rPr lang="en" sz="1600">
                <a:latin typeface="Courier New"/>
                <a:ea typeface="Courier New"/>
                <a:cs typeface="Courier New"/>
                <a:sym typeface="Courier New"/>
              </a:rPr>
              <a:t>git remote add origin REMOTE_REPO_URL</a:t>
            </a:r>
            <a:endParaRPr sz="1600">
              <a:latin typeface="Courier New"/>
              <a:ea typeface="Courier New"/>
              <a:cs typeface="Courier New"/>
              <a:sym typeface="Courier New"/>
            </a:endParaRPr>
          </a:p>
          <a:p>
            <a:pPr marL="0" lvl="0" indent="0" rtl="0">
              <a:lnSpc>
                <a:spcPct val="100000"/>
              </a:lnSpc>
              <a:spcBef>
                <a:spcPts val="0"/>
              </a:spcBef>
              <a:spcAft>
                <a:spcPts val="0"/>
              </a:spcAft>
              <a:buNone/>
            </a:pPr>
            <a:r>
              <a:rPr lang="en" sz="1600">
                <a:latin typeface="Courier New"/>
                <a:ea typeface="Courier New"/>
                <a:cs typeface="Courier New"/>
                <a:sym typeface="Courier New"/>
              </a:rPr>
              <a:t>git push -u origin master</a:t>
            </a:r>
            <a:endParaRPr sz="1600">
              <a:latin typeface="Courier New"/>
              <a:ea typeface="Courier New"/>
              <a:cs typeface="Courier New"/>
              <a:sym typeface="Courier New"/>
            </a:endParaRPr>
          </a:p>
          <a:p>
            <a:pPr marL="0" lvl="0" indent="0" rtl="0">
              <a:lnSpc>
                <a:spcPct val="100000"/>
              </a:lnSpc>
              <a:spcBef>
                <a:spcPts val="0"/>
              </a:spcBef>
              <a:spcAft>
                <a:spcPts val="0"/>
              </a:spcAft>
              <a:buNone/>
            </a:pPr>
            <a:endParaRPr/>
          </a:p>
          <a:p>
            <a:pPr marL="0" lvl="0" indent="0">
              <a:lnSpc>
                <a:spcPct val="100000"/>
              </a:lnSpc>
              <a:spcBef>
                <a:spcPts val="0"/>
              </a:spcBef>
              <a:spcAft>
                <a:spcPts val="0"/>
              </a:spcAft>
              <a:buClr>
                <a:schemeClr val="dk1"/>
              </a:buClr>
              <a:buSzPts val="1100"/>
              <a:buFont typeface="Arial"/>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Using Git: Alternatives to Command Line</a:t>
            </a:r>
            <a:endParaRPr/>
          </a:p>
        </p:txBody>
      </p:sp>
      <p:sp>
        <p:nvSpPr>
          <p:cNvPr id="150" name="Google Shape;150;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GitK: </a:t>
            </a:r>
            <a:r>
              <a:rPr lang="en" u="sng">
                <a:solidFill>
                  <a:schemeClr val="hlink"/>
                </a:solidFill>
                <a:hlinkClick r:id="rId3"/>
              </a:rPr>
              <a:t>https://git-scm.com/docs/gitk</a:t>
            </a:r>
            <a:r>
              <a:rPr lang="en"/>
              <a:t> </a:t>
            </a:r>
            <a:endParaRPr/>
          </a:p>
          <a:p>
            <a:pPr marL="0" lvl="0" indent="0">
              <a:spcBef>
                <a:spcPts val="1600"/>
              </a:spcBef>
              <a:spcAft>
                <a:spcPts val="0"/>
              </a:spcAft>
              <a:buNone/>
            </a:pPr>
            <a:r>
              <a:rPr lang="en"/>
              <a:t>Github Desktop: </a:t>
            </a:r>
            <a:r>
              <a:rPr lang="en" u="sng">
                <a:solidFill>
                  <a:schemeClr val="hlink"/>
                </a:solidFill>
                <a:hlinkClick r:id="rId4"/>
              </a:rPr>
              <a:t>https://desktop.github.com/</a:t>
            </a:r>
            <a:endParaRPr/>
          </a:p>
          <a:p>
            <a:pPr marL="0" lvl="0" indent="0">
              <a:spcBef>
                <a:spcPts val="1600"/>
              </a:spcBef>
              <a:spcAft>
                <a:spcPts val="0"/>
              </a:spcAft>
              <a:buNone/>
            </a:pPr>
            <a:r>
              <a:rPr lang="en"/>
              <a:t>Atlassian SourceTree: </a:t>
            </a:r>
            <a:r>
              <a:rPr lang="en" u="sng">
                <a:solidFill>
                  <a:schemeClr val="hlink"/>
                </a:solidFill>
                <a:hlinkClick r:id="rId5"/>
              </a:rPr>
              <a:t>https://www.atlassian.com/software/sourcetree</a:t>
            </a:r>
            <a:endParaRPr/>
          </a:p>
          <a:p>
            <a:pPr marL="0" lvl="0" indent="0">
              <a:spcBef>
                <a:spcPts val="1600"/>
              </a:spcBef>
              <a:spcAft>
                <a:spcPts val="0"/>
              </a:spcAft>
              <a:buNone/>
            </a:pPr>
            <a:r>
              <a:rPr lang="en"/>
              <a:t>GUI Clients: </a:t>
            </a:r>
            <a:r>
              <a:rPr lang="en" u="sng">
                <a:solidFill>
                  <a:schemeClr val="hlink"/>
                </a:solidFill>
                <a:hlinkClick r:id="rId6"/>
              </a:rPr>
              <a:t>https://git-scm.com/downloads/guis</a:t>
            </a:r>
            <a:r>
              <a:rPr lang="en"/>
              <a:t> </a:t>
            </a:r>
            <a:endParaRPr/>
          </a:p>
          <a:p>
            <a:pPr marL="0" lvl="0" indent="0">
              <a:spcBef>
                <a:spcPts val="1600"/>
              </a:spcBef>
              <a:spcAft>
                <a:spcPts val="1600"/>
              </a:spcAft>
              <a:buNone/>
            </a:pPr>
            <a:r>
              <a:rPr lang="en"/>
              <a:t>Editor Git Integrations: R Studio, Atom, Sublime Text, Vim, emacs, ...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Resources</a:t>
            </a:r>
            <a:endParaRPr/>
          </a:p>
        </p:txBody>
      </p:sp>
      <p:sp>
        <p:nvSpPr>
          <p:cNvPr id="156" name="Google Shape;156;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u="sng">
                <a:solidFill>
                  <a:schemeClr val="hlink"/>
                </a:solidFill>
                <a:hlinkClick r:id="rId3"/>
              </a:rPr>
              <a:t>http://swcarpentry.github.io/git-novice</a:t>
            </a:r>
            <a:endParaRPr/>
          </a:p>
          <a:p>
            <a:pPr marL="457200" lvl="0" indent="-342900" rtl="0">
              <a:spcBef>
                <a:spcPts val="0"/>
              </a:spcBef>
              <a:spcAft>
                <a:spcPts val="0"/>
              </a:spcAft>
              <a:buSzPts val="1800"/>
              <a:buChar char="●"/>
            </a:pPr>
            <a:r>
              <a:rPr lang="en" u="sng">
                <a:solidFill>
                  <a:schemeClr val="hlink"/>
                </a:solidFill>
                <a:hlinkClick r:id="rId4"/>
              </a:rPr>
              <a:t>http://swcarpentry.github.io/git-novice/reference.html</a:t>
            </a:r>
            <a:endParaRPr/>
          </a:p>
          <a:p>
            <a:pPr marL="457200" lvl="0" indent="-342900" rtl="0">
              <a:spcBef>
                <a:spcPts val="0"/>
              </a:spcBef>
              <a:spcAft>
                <a:spcPts val="0"/>
              </a:spcAft>
              <a:buSzPts val="1800"/>
              <a:buChar char="●"/>
            </a:pPr>
            <a:r>
              <a:rPr lang="en" u="sng">
                <a:solidFill>
                  <a:schemeClr val="hlink"/>
                </a:solidFill>
                <a:hlinkClick r:id="rId5"/>
              </a:rPr>
              <a:t>https://services.github.com/kit/downloads/github-git-cheat-sheet.pdf</a:t>
            </a:r>
            <a:endParaRPr/>
          </a:p>
          <a:p>
            <a:pPr marL="457200" lvl="0" indent="-342900" rtl="0">
              <a:spcBef>
                <a:spcPts val="0"/>
              </a:spcBef>
              <a:spcAft>
                <a:spcPts val="0"/>
              </a:spcAft>
              <a:buSzPts val="1800"/>
              <a:buChar char="●"/>
            </a:pPr>
            <a:r>
              <a:rPr lang="en" u="sng">
                <a:solidFill>
                  <a:schemeClr val="hlink"/>
                </a:solidFill>
                <a:hlinkClick r:id="rId6"/>
              </a:rPr>
              <a:t>http://ndpsoftware.com/git-cheatsheet.html</a:t>
            </a:r>
            <a:endParaRPr/>
          </a:p>
          <a:p>
            <a:pPr marL="457200" lvl="0" indent="-342900" rtl="0">
              <a:spcBef>
                <a:spcPts val="0"/>
              </a:spcBef>
              <a:spcAft>
                <a:spcPts val="0"/>
              </a:spcAft>
              <a:buSzPts val="1800"/>
              <a:buChar char="●"/>
            </a:pPr>
            <a:r>
              <a:rPr lang="en" u="sng">
                <a:solidFill>
                  <a:schemeClr val="hlink"/>
                </a:solidFill>
                <a:hlinkClick r:id="rId7"/>
              </a:rPr>
              <a:t>https://help.github.com/articles/dealing-with-line-endings/#platform-all</a:t>
            </a:r>
            <a:r>
              <a:rPr lang="en"/>
              <a:t> </a:t>
            </a:r>
            <a:endParaRPr/>
          </a:p>
          <a:p>
            <a:pPr marL="457200" lvl="0" indent="-342900" rtl="0">
              <a:spcBef>
                <a:spcPts val="0"/>
              </a:spcBef>
              <a:spcAft>
                <a:spcPts val="0"/>
              </a:spcAft>
              <a:buSzPts val="1800"/>
              <a:buChar char="●"/>
            </a:pPr>
            <a:r>
              <a:rPr lang="en" u="sng">
                <a:solidFill>
                  <a:schemeClr val="hlink"/>
                </a:solidFill>
                <a:hlinkClick r:id="rId8"/>
              </a:rPr>
              <a:t>https://help.github.com/articles/generating-an-ssh-key/</a:t>
            </a:r>
            <a:r>
              <a:rPr lang="en"/>
              <a:t> (SSH keys)</a:t>
            </a:r>
            <a:endParaRPr/>
          </a:p>
          <a:p>
            <a:pPr marL="457200" lvl="0" indent="-342900" rtl="0">
              <a:spcBef>
                <a:spcPts val="0"/>
              </a:spcBef>
              <a:spcAft>
                <a:spcPts val="0"/>
              </a:spcAft>
              <a:buSzPts val="1800"/>
              <a:buChar char="●"/>
            </a:pPr>
            <a:r>
              <a:rPr lang="en" u="sng">
                <a:solidFill>
                  <a:schemeClr val="accent5"/>
                </a:solidFill>
                <a:hlinkClick r:id="rId9"/>
              </a:rPr>
              <a:t>https://www.youtube.com/watch?v=dBSHLb1B8sw</a:t>
            </a:r>
            <a:r>
              <a:rPr lang="en"/>
              <a:t> (Deep Dive into Git)</a:t>
            </a:r>
            <a:endParaRPr/>
          </a:p>
          <a:p>
            <a:pPr marL="457200" lvl="0" indent="-342900" rtl="0">
              <a:spcBef>
                <a:spcPts val="0"/>
              </a:spcBef>
              <a:spcAft>
                <a:spcPts val="0"/>
              </a:spcAft>
              <a:buSzPts val="1800"/>
              <a:buChar char="●"/>
            </a:pPr>
            <a:r>
              <a:rPr lang="en" u="sng">
                <a:solidFill>
                  <a:schemeClr val="accent5"/>
                </a:solidFill>
                <a:hlinkClick r:id="rId10"/>
              </a:rPr>
              <a:t>https://git-man-page-generator.lokaltog.net/</a:t>
            </a:r>
            <a:r>
              <a:rPr lang="en"/>
              <a:t> (Fun with Git Docs)</a:t>
            </a:r>
            <a:endParaRPr/>
          </a:p>
          <a:p>
            <a:pPr marL="0" lvl="0" indent="0">
              <a:spcBef>
                <a:spcPts val="1600"/>
              </a:spcBef>
              <a:spcAft>
                <a:spcPts val="1600"/>
              </a:spcAft>
              <a:buNone/>
            </a:pPr>
            <a:br>
              <a:rPr lang="en"/>
            </a:b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What are we covering?</a:t>
            </a:r>
            <a:endParaRPr dirty="0"/>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lnSpc>
                <a:spcPct val="200000"/>
              </a:lnSpc>
              <a:spcBef>
                <a:spcPts val="0"/>
              </a:spcBef>
              <a:spcAft>
                <a:spcPts val="0"/>
              </a:spcAft>
              <a:buSzPts val="1800"/>
              <a:buChar char="●"/>
            </a:pPr>
            <a:r>
              <a:rPr lang="en" dirty="0"/>
              <a:t>What is version control?</a:t>
            </a:r>
            <a:endParaRPr dirty="0"/>
          </a:p>
          <a:p>
            <a:pPr marL="457200" lvl="0" indent="-342900" rtl="0">
              <a:lnSpc>
                <a:spcPct val="200000"/>
              </a:lnSpc>
              <a:spcBef>
                <a:spcPts val="1000"/>
              </a:spcBef>
              <a:spcAft>
                <a:spcPts val="0"/>
              </a:spcAft>
              <a:buSzPts val="1800"/>
              <a:buChar char="●"/>
            </a:pPr>
            <a:r>
              <a:rPr lang="en" dirty="0"/>
              <a:t>Creating a Git project</a:t>
            </a:r>
            <a:endParaRPr dirty="0"/>
          </a:p>
          <a:p>
            <a:pPr marL="457200" lvl="0" indent="-342900" rtl="0">
              <a:lnSpc>
                <a:spcPct val="200000"/>
              </a:lnSpc>
              <a:spcBef>
                <a:spcPts val="1000"/>
              </a:spcBef>
              <a:spcAft>
                <a:spcPts val="0"/>
              </a:spcAft>
              <a:buSzPts val="1800"/>
              <a:buChar char="●"/>
            </a:pPr>
            <a:r>
              <a:rPr lang="en" dirty="0"/>
              <a:t>Essential Git commands</a:t>
            </a:r>
            <a:endParaRPr dirty="0"/>
          </a:p>
          <a:p>
            <a:pPr marL="457200" lvl="0" indent="-342900" rtl="0">
              <a:lnSpc>
                <a:spcPct val="200000"/>
              </a:lnSpc>
              <a:spcBef>
                <a:spcPts val="1000"/>
              </a:spcBef>
              <a:spcAft>
                <a:spcPts val="1000"/>
              </a:spcAft>
              <a:buSzPts val="1800"/>
              <a:buChar char="●"/>
            </a:pPr>
            <a:r>
              <a:rPr lang="en" dirty="0"/>
              <a:t>Collaborating with GitHub</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Google Shape;67;p15" descr="Piled Higher and Deeper by Jorge Cham, http://www.phdcomics.com"/>
          <p:cNvPicPr preferRelativeResize="0"/>
          <p:nvPr/>
        </p:nvPicPr>
        <p:blipFill>
          <a:blip r:embed="rId3">
            <a:alphaModFix/>
          </a:blip>
          <a:stretch>
            <a:fillRect/>
          </a:stretch>
        </p:blipFill>
        <p:spPr>
          <a:xfrm>
            <a:off x="2548725" y="0"/>
            <a:ext cx="3908509" cy="4839101"/>
          </a:xfrm>
          <a:prstGeom prst="rect">
            <a:avLst/>
          </a:prstGeom>
          <a:noFill/>
          <a:ln>
            <a:noFill/>
          </a:ln>
        </p:spPr>
      </p:pic>
      <p:sp>
        <p:nvSpPr>
          <p:cNvPr id="68" name="Google Shape;68;p15"/>
          <p:cNvSpPr txBox="1"/>
          <p:nvPr/>
        </p:nvSpPr>
        <p:spPr>
          <a:xfrm>
            <a:off x="1658525" y="4839100"/>
            <a:ext cx="7295400" cy="304500"/>
          </a:xfrm>
          <a:prstGeom prst="rect">
            <a:avLst/>
          </a:prstGeom>
          <a:noFill/>
          <a:ln>
            <a:noFill/>
          </a:ln>
        </p:spPr>
        <p:txBody>
          <a:bodyPr spcFirstLastPara="1" wrap="square" lIns="91425" tIns="91425" rIns="91425" bIns="91425" anchor="t" anchorCtr="0">
            <a:noAutofit/>
          </a:bodyPr>
          <a:lstStyle/>
          <a:p>
            <a:pPr marL="0" lvl="0" indent="0" algn="r">
              <a:spcBef>
                <a:spcPts val="0"/>
              </a:spcBef>
              <a:spcAft>
                <a:spcPts val="0"/>
              </a:spcAft>
              <a:buNone/>
            </a:pPr>
            <a:r>
              <a:rPr lang="en" sz="1200" dirty="0"/>
              <a:t>Source: http://</a:t>
            </a:r>
            <a:r>
              <a:rPr lang="en" sz="1200" dirty="0" err="1"/>
              <a:t>www.phdcomics.com</a:t>
            </a:r>
            <a:r>
              <a:rPr lang="en" sz="1200" dirty="0"/>
              <a:t>/comics/archive/phd101212s.gif</a:t>
            </a:r>
            <a:endParaRPr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Changes Saved Sequentially</a:t>
            </a:r>
            <a:endParaRPr dirty="0"/>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75" name="Google Shape;75;p16" descr="Screen Shot 2016-05-13 at 10.54.07 AM.png"/>
          <p:cNvPicPr preferRelativeResize="0"/>
          <p:nvPr/>
        </p:nvPicPr>
        <p:blipFill>
          <a:blip r:embed="rId3">
            <a:alphaModFix/>
          </a:blip>
          <a:stretch>
            <a:fillRect/>
          </a:stretch>
        </p:blipFill>
        <p:spPr>
          <a:xfrm>
            <a:off x="1362075" y="1847850"/>
            <a:ext cx="6419850" cy="1752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Divergent Versions</a:t>
            </a:r>
            <a:endParaRPr/>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82" name="Google Shape;82;p17"/>
          <p:cNvPicPr preferRelativeResize="0"/>
          <p:nvPr/>
        </p:nvPicPr>
        <p:blipFill>
          <a:blip r:embed="rId3">
            <a:alphaModFix/>
          </a:blip>
          <a:stretch>
            <a:fillRect/>
          </a:stretch>
        </p:blipFill>
        <p:spPr>
          <a:xfrm>
            <a:off x="2420338" y="1137425"/>
            <a:ext cx="3705225" cy="3467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Merging</a:t>
            </a:r>
            <a:endParaRPr/>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89" name="Google Shape;89;p18"/>
          <p:cNvPicPr preferRelativeResize="0"/>
          <p:nvPr/>
        </p:nvPicPr>
        <p:blipFill>
          <a:blip r:embed="rId3">
            <a:alphaModFix/>
          </a:blip>
          <a:stretch>
            <a:fillRect/>
          </a:stretch>
        </p:blipFill>
        <p:spPr>
          <a:xfrm>
            <a:off x="2409038" y="1108088"/>
            <a:ext cx="4048125" cy="3476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Brief Glossary</a:t>
            </a:r>
            <a:endParaRPr/>
          </a:p>
        </p:txBody>
      </p:sp>
      <p:sp>
        <p:nvSpPr>
          <p:cNvPr id="95" name="Google Shape;95;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b="1"/>
              <a:t>Version Control</a:t>
            </a:r>
            <a:r>
              <a:rPr lang="en"/>
              <a:t> - A tool for managing changes to a set of files. Each set of changes creates a new commit of the files; the version control system allows users to recover old commits reliably, and helps manage conflicting changes made by different users.</a:t>
            </a:r>
            <a:endParaRPr/>
          </a:p>
          <a:p>
            <a:pPr marL="457200" lvl="0" indent="-342900" rtl="0">
              <a:spcBef>
                <a:spcPts val="0"/>
              </a:spcBef>
              <a:spcAft>
                <a:spcPts val="0"/>
              </a:spcAft>
              <a:buSzPts val="1800"/>
              <a:buChar char="●"/>
            </a:pPr>
            <a:r>
              <a:rPr lang="en" b="1"/>
              <a:t>Commit</a:t>
            </a:r>
            <a:r>
              <a:rPr lang="en"/>
              <a:t> - To record the current state of a set of files (a change set) in a version control repository</a:t>
            </a:r>
            <a:endParaRPr/>
          </a:p>
          <a:p>
            <a:pPr marL="457200" lvl="0" indent="-342900" rtl="0">
              <a:spcBef>
                <a:spcPts val="0"/>
              </a:spcBef>
              <a:spcAft>
                <a:spcPts val="0"/>
              </a:spcAft>
              <a:buSzPts val="1800"/>
              <a:buChar char="●"/>
            </a:pPr>
            <a:r>
              <a:rPr lang="en" b="1"/>
              <a:t>Repository</a:t>
            </a:r>
            <a:r>
              <a:rPr lang="en"/>
              <a:t> - A storage area where a version control system stores the full history of commits of a project and information about who changed what, when.</a:t>
            </a:r>
            <a:endParaRPr/>
          </a:p>
          <a:p>
            <a:pPr marL="457200" lvl="0" indent="-342900" rtl="0">
              <a:spcBef>
                <a:spcPts val="0"/>
              </a:spcBef>
              <a:spcAft>
                <a:spcPts val="0"/>
              </a:spcAft>
              <a:buSzPts val="1800"/>
              <a:buChar char="●"/>
            </a:pPr>
            <a:r>
              <a:rPr lang="en" b="1"/>
              <a:t>Merge</a:t>
            </a:r>
            <a:r>
              <a:rPr lang="en"/>
              <a:t> - To reconcile two sets of changes to a repository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Getting Started</a:t>
            </a:r>
            <a:endParaRPr/>
          </a:p>
        </p:txBody>
      </p:sp>
      <p:sp>
        <p:nvSpPr>
          <p:cNvPr id="101" name="Google Shape;101;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lnSpc>
                <a:spcPct val="200000"/>
              </a:lnSpc>
              <a:spcBef>
                <a:spcPts val="0"/>
              </a:spcBef>
              <a:spcAft>
                <a:spcPts val="0"/>
              </a:spcAft>
              <a:buNone/>
            </a:pPr>
            <a:r>
              <a:rPr lang="en"/>
              <a:t>Here are two common ways to start a project and use git for version control. </a:t>
            </a:r>
            <a:endParaRPr/>
          </a:p>
          <a:p>
            <a:pPr marL="457200" lvl="0" indent="-342900" rtl="0">
              <a:lnSpc>
                <a:spcPct val="200000"/>
              </a:lnSpc>
              <a:spcBef>
                <a:spcPts val="1600"/>
              </a:spcBef>
              <a:spcAft>
                <a:spcPts val="0"/>
              </a:spcAft>
              <a:buSzPts val="1800"/>
              <a:buChar char="●"/>
            </a:pPr>
            <a:r>
              <a:rPr lang="en" i="1"/>
              <a:t>Fork</a:t>
            </a:r>
            <a:r>
              <a:rPr lang="en"/>
              <a:t> an existing GitHub project and clone it to your local system.</a:t>
            </a:r>
            <a:endParaRPr/>
          </a:p>
          <a:p>
            <a:pPr marL="457200" lvl="0" indent="-342900" rtl="0">
              <a:lnSpc>
                <a:spcPct val="200000"/>
              </a:lnSpc>
              <a:spcBef>
                <a:spcPts val="0"/>
              </a:spcBef>
              <a:spcAft>
                <a:spcPts val="0"/>
              </a:spcAft>
              <a:buSzPts val="1800"/>
              <a:buChar char="●"/>
            </a:pPr>
            <a:r>
              <a:rPr lang="en"/>
              <a:t>Create a local git repository.</a:t>
            </a:r>
            <a:endParaRPr/>
          </a:p>
          <a:p>
            <a:pPr marL="0" lvl="0" indent="0" rtl="0">
              <a:lnSpc>
                <a:spcPct val="200000"/>
              </a:lnSpc>
              <a:spcBef>
                <a:spcPts val="1600"/>
              </a:spcBef>
              <a:spcAft>
                <a:spcPts val="1600"/>
              </a:spcAft>
              <a:buNone/>
            </a:pPr>
            <a:r>
              <a:rPr lang="en"/>
              <a:t>Let’s try them both out!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Forking and Cloning a GitHub project</a:t>
            </a:r>
            <a:endParaRPr/>
          </a:p>
        </p:txBody>
      </p:sp>
      <p:sp>
        <p:nvSpPr>
          <p:cNvPr id="107" name="Google Shape;107;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dirty="0"/>
              <a:t>Log in to your GitHub account.</a:t>
            </a:r>
            <a:endParaRPr dirty="0"/>
          </a:p>
          <a:p>
            <a:pPr marL="457200" lvl="0" indent="-342900" rtl="0">
              <a:spcBef>
                <a:spcPts val="0"/>
              </a:spcBef>
              <a:spcAft>
                <a:spcPts val="0"/>
              </a:spcAft>
              <a:buSzPts val="1800"/>
              <a:buChar char="●"/>
            </a:pPr>
            <a:r>
              <a:rPr lang="en" dirty="0"/>
              <a:t>Navigate to </a:t>
            </a:r>
            <a:r>
              <a:rPr lang="en" u="sng" dirty="0">
                <a:solidFill>
                  <a:schemeClr val="hlink"/>
                </a:solidFill>
                <a:hlinkClick r:id="rId3"/>
              </a:rPr>
              <a:t>https://github.com/ProjectTIER/ProjectTIER_R</a:t>
            </a:r>
            <a:endParaRPr dirty="0"/>
          </a:p>
          <a:p>
            <a:pPr marL="457200" lvl="0" indent="-342900" rtl="0">
              <a:spcBef>
                <a:spcPts val="0"/>
              </a:spcBef>
              <a:spcAft>
                <a:spcPts val="0"/>
              </a:spcAft>
              <a:buSzPts val="1800"/>
              <a:buChar char="●"/>
            </a:pPr>
            <a:r>
              <a:rPr lang="en" dirty="0"/>
              <a:t>Click the Fork button (upper right corner of the page)</a:t>
            </a:r>
            <a:endParaRPr dirty="0"/>
          </a:p>
          <a:p>
            <a:pPr marL="457200" lvl="0" indent="-342900" rtl="0">
              <a:spcBef>
                <a:spcPts val="0"/>
              </a:spcBef>
              <a:spcAft>
                <a:spcPts val="0"/>
              </a:spcAft>
              <a:buSzPts val="1800"/>
              <a:buChar char="●"/>
            </a:pPr>
            <a:r>
              <a:rPr lang="en" dirty="0"/>
              <a:t>Wait for the project to fork to your </a:t>
            </a:r>
            <a:r>
              <a:rPr lang="en" dirty="0" err="1"/>
              <a:t>Github</a:t>
            </a:r>
            <a:r>
              <a:rPr lang="en" dirty="0"/>
              <a:t> account</a:t>
            </a:r>
            <a:endParaRPr dirty="0"/>
          </a:p>
          <a:p>
            <a:pPr marL="457200" lvl="0" indent="-342900" rtl="0">
              <a:spcBef>
                <a:spcPts val="0"/>
              </a:spcBef>
              <a:spcAft>
                <a:spcPts val="0"/>
              </a:spcAft>
              <a:buSzPts val="1800"/>
              <a:buChar char="●"/>
            </a:pPr>
            <a:r>
              <a:rPr lang="en" dirty="0"/>
              <a:t>Click the Settings button and rename the project.</a:t>
            </a:r>
            <a:endParaRPr dirty="0"/>
          </a:p>
          <a:p>
            <a:pPr marL="457200" lvl="0" indent="-342900" rtl="0">
              <a:spcBef>
                <a:spcPts val="0"/>
              </a:spcBef>
              <a:spcAft>
                <a:spcPts val="0"/>
              </a:spcAft>
              <a:buSzPts val="1800"/>
              <a:buChar char="●"/>
            </a:pPr>
            <a:r>
              <a:rPr lang="en" dirty="0"/>
              <a:t>Use the Download or Clone button and copy the clone link.</a:t>
            </a:r>
            <a:endParaRPr dirty="0"/>
          </a:p>
          <a:p>
            <a:pPr marL="457200" lvl="0" indent="-342900" rtl="0">
              <a:spcBef>
                <a:spcPts val="0"/>
              </a:spcBef>
              <a:spcAft>
                <a:spcPts val="0"/>
              </a:spcAft>
              <a:buSzPts val="1800"/>
              <a:buChar char="●"/>
            </a:pPr>
            <a:r>
              <a:rPr lang="en" dirty="0"/>
              <a:t>Open a shell e.g. Terminal in </a:t>
            </a:r>
            <a:r>
              <a:rPr lang="en" dirty="0" err="1"/>
              <a:t>MacOSX</a:t>
            </a:r>
            <a:r>
              <a:rPr lang="en" dirty="0"/>
              <a:t> or Git-bash in Windows and give this command:</a:t>
            </a:r>
            <a:endParaRPr dirty="0"/>
          </a:p>
          <a:p>
            <a:pPr marL="0" lvl="0" indent="457200">
              <a:spcBef>
                <a:spcPts val="1600"/>
              </a:spcBef>
              <a:spcAft>
                <a:spcPts val="1600"/>
              </a:spcAft>
              <a:buNone/>
            </a:pPr>
            <a:r>
              <a:rPr lang="en" sz="1600" dirty="0">
                <a:latin typeface="Courier New"/>
                <a:ea typeface="Courier New"/>
                <a:cs typeface="Courier New"/>
                <a:sym typeface="Courier New"/>
              </a:rPr>
              <a:t>git clone https://</a:t>
            </a:r>
            <a:r>
              <a:rPr lang="en" sz="1600" dirty="0" err="1">
                <a:latin typeface="Courier New"/>
                <a:ea typeface="Courier New"/>
                <a:cs typeface="Courier New"/>
                <a:sym typeface="Courier New"/>
              </a:rPr>
              <a:t>github.com</a:t>
            </a:r>
            <a:r>
              <a:rPr lang="en" sz="1600" dirty="0">
                <a:latin typeface="Courier New"/>
                <a:ea typeface="Courier New"/>
                <a:cs typeface="Courier New"/>
                <a:sym typeface="Courier New"/>
              </a:rPr>
              <a:t>/YOUR_ACCOUNT/</a:t>
            </a:r>
            <a:r>
              <a:rPr lang="en" sz="1600" dirty="0" err="1">
                <a:latin typeface="Courier New"/>
                <a:ea typeface="Courier New"/>
                <a:cs typeface="Courier New"/>
                <a:sym typeface="Courier New"/>
              </a:rPr>
              <a:t>YOUR_PROJECT.git</a:t>
            </a:r>
            <a:endParaRPr sz="1600" dirty="0">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1994</Words>
  <Application>Microsoft Macintosh PowerPoint</Application>
  <PresentationFormat>On-screen Show (16:9)</PresentationFormat>
  <Paragraphs>160</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Courier New</vt:lpstr>
      <vt:lpstr>Simple Light</vt:lpstr>
      <vt:lpstr>Version Control with Git</vt:lpstr>
      <vt:lpstr>What are we covering?</vt:lpstr>
      <vt:lpstr>PowerPoint Presentation</vt:lpstr>
      <vt:lpstr>Changes Saved Sequentially</vt:lpstr>
      <vt:lpstr>Divergent Versions</vt:lpstr>
      <vt:lpstr>Merging</vt:lpstr>
      <vt:lpstr>Brief Glossary</vt:lpstr>
      <vt:lpstr>Getting Started</vt:lpstr>
      <vt:lpstr>Forking and Cloning a GitHub project</vt:lpstr>
      <vt:lpstr>Committing a Change</vt:lpstr>
      <vt:lpstr>Git Staging Area</vt:lpstr>
      <vt:lpstr>Challenge</vt:lpstr>
      <vt:lpstr>Pushing to GitHub</vt:lpstr>
      <vt:lpstr>Create a Local Repository  </vt:lpstr>
      <vt:lpstr>Initialize and Commit to git</vt:lpstr>
      <vt:lpstr>Using Git: Alternatives to Command Line</vt:lpstr>
      <vt:lpstr>Resources</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with Git</dc:title>
  <cp:lastModifiedBy>Microsoft Office User</cp:lastModifiedBy>
  <cp:revision>1</cp:revision>
  <dcterms:modified xsi:type="dcterms:W3CDTF">2018-09-03T15:58:40Z</dcterms:modified>
</cp:coreProperties>
</file>