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7687-E2A7-4DD9-BBBB-68A192DF3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15A06B-921B-4B3C-9BA3-EB0F9D0A4C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052673-7785-49DA-AD14-B1F461EE1420}"/>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5" name="Footer Placeholder 4">
            <a:extLst>
              <a:ext uri="{FF2B5EF4-FFF2-40B4-BE49-F238E27FC236}">
                <a16:creationId xmlns:a16="http://schemas.microsoft.com/office/drawing/2014/main" id="{A8666BD2-D809-427C-A7B1-119DF2829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AA015-B00C-4272-A4DC-B33172B29FAE}"/>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158448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C678-F9F7-42A7-8577-5708F7C133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9A7363-A935-43A8-894E-A569F58836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37063-9D08-491D-9664-A39DBA330887}"/>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5" name="Footer Placeholder 4">
            <a:extLst>
              <a:ext uri="{FF2B5EF4-FFF2-40B4-BE49-F238E27FC236}">
                <a16:creationId xmlns:a16="http://schemas.microsoft.com/office/drawing/2014/main" id="{5E8E5235-4A7F-40A1-9CF2-434705939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AD2E4-FAC8-470A-855F-AAC276FE8579}"/>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169257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8BDDE-435F-4AB3-81D6-A84B2B0138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86A91-E729-40CA-9DD3-79E1B2EAE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F87A5-6BB5-4005-B48E-D52557664AE0}"/>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5" name="Footer Placeholder 4">
            <a:extLst>
              <a:ext uri="{FF2B5EF4-FFF2-40B4-BE49-F238E27FC236}">
                <a16:creationId xmlns:a16="http://schemas.microsoft.com/office/drawing/2014/main" id="{C797A622-FE11-40AF-B006-4188B8FF0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7197B-6EFD-45F5-BC02-C2F6CE31EF12}"/>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139052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A7CA-7DE6-43D8-A224-2DEA753AD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6B6B6-F57A-4D6F-86CE-80B430BEF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6B6E0-ABC4-4DC0-A154-28D3D4A79CBE}"/>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5" name="Footer Placeholder 4">
            <a:extLst>
              <a:ext uri="{FF2B5EF4-FFF2-40B4-BE49-F238E27FC236}">
                <a16:creationId xmlns:a16="http://schemas.microsoft.com/office/drawing/2014/main" id="{F3266999-4D9F-4806-807B-02CF68A2C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7A74A-C2F5-4EF2-8F6E-09D90513427D}"/>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414678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7058-EDFA-4980-925E-6AF9032ED1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A217-A60F-4820-8D37-99BFD3BCA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2D7718-D5C0-413E-9AE4-D02FE68ED299}"/>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5" name="Footer Placeholder 4">
            <a:extLst>
              <a:ext uri="{FF2B5EF4-FFF2-40B4-BE49-F238E27FC236}">
                <a16:creationId xmlns:a16="http://schemas.microsoft.com/office/drawing/2014/main" id="{8B578DDE-8C7F-431E-9460-F9B5E7E9E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2D951-E0AB-4891-A023-9D6DB0A2BE23}"/>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9866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D1D0-BC54-48F9-A415-7DC5F9339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079172-950E-4D7F-9F75-7CC67B9CA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26CFDE-96EF-46AF-9A89-C00CA64C4F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66849F-50CA-46A2-9DB8-FA89B322713B}"/>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6" name="Footer Placeholder 5">
            <a:extLst>
              <a:ext uri="{FF2B5EF4-FFF2-40B4-BE49-F238E27FC236}">
                <a16:creationId xmlns:a16="http://schemas.microsoft.com/office/drawing/2014/main" id="{007DB5EB-C95E-40D9-AF23-1DE3B33CD1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E9AAA-C121-4EC7-A95D-0FAED92117EB}"/>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51505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BB04-CE16-48D2-A5C7-847E8DD4C7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8FC634-3FF7-419E-B69A-6726A10FC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FCF2-E85B-49E9-B10D-1195B9435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92F57E-C00A-4DB3-94F6-357637F26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EF4016-464F-4C9D-9E9F-C6A69C4739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5EB11-4884-44A1-B496-D293268D2BE3}"/>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8" name="Footer Placeholder 7">
            <a:extLst>
              <a:ext uri="{FF2B5EF4-FFF2-40B4-BE49-F238E27FC236}">
                <a16:creationId xmlns:a16="http://schemas.microsoft.com/office/drawing/2014/main" id="{D4174413-D8D5-4128-9DC5-CD5842049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B88F2-2ED8-4068-936C-BDEB4945E524}"/>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156995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C504-198B-4967-BF1E-EBE8E66C83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7E187E-DA5F-4977-89D9-053DAD8D36B0}"/>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4" name="Footer Placeholder 3">
            <a:extLst>
              <a:ext uri="{FF2B5EF4-FFF2-40B4-BE49-F238E27FC236}">
                <a16:creationId xmlns:a16="http://schemas.microsoft.com/office/drawing/2014/main" id="{1D57D1CC-B946-4522-8512-172332737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C00F3-67E8-487E-8632-94F378CC758F}"/>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124875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05706-565A-4235-B4E3-364B7C47A3F0}"/>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3" name="Footer Placeholder 2">
            <a:extLst>
              <a:ext uri="{FF2B5EF4-FFF2-40B4-BE49-F238E27FC236}">
                <a16:creationId xmlns:a16="http://schemas.microsoft.com/office/drawing/2014/main" id="{7A716BD7-96E2-41D4-9DA1-6B95DA7683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9A0F1D-DBCF-45BE-95BB-89D611E848F6}"/>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93174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AD59-6863-4A70-A8F1-E01A35FAE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7260D7-67AC-439C-B99D-E2561A3F9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458110-A5F9-4F6D-A12A-38F0CF80F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114EA-915D-42BC-867E-98BA55B0A37C}"/>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6" name="Footer Placeholder 5">
            <a:extLst>
              <a:ext uri="{FF2B5EF4-FFF2-40B4-BE49-F238E27FC236}">
                <a16:creationId xmlns:a16="http://schemas.microsoft.com/office/drawing/2014/main" id="{B086C723-5EC6-41A2-AD98-328D599C4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E67BF-233C-495C-ADA4-5E8E1D068BC9}"/>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241476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B0C5-F7A5-4251-8BCB-F2492505B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469B28-33E6-4D29-88E9-5A9F33814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210C51-4725-4267-863F-45DFA0BE5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1AD42-C763-40B2-AB68-BBED066E15D7}"/>
              </a:ext>
            </a:extLst>
          </p:cNvPr>
          <p:cNvSpPr>
            <a:spLocks noGrp="1"/>
          </p:cNvSpPr>
          <p:nvPr>
            <p:ph type="dt" sz="half" idx="10"/>
          </p:nvPr>
        </p:nvSpPr>
        <p:spPr/>
        <p:txBody>
          <a:bodyPr/>
          <a:lstStyle/>
          <a:p>
            <a:fld id="{9441ED1B-DC47-49EF-838C-6F6C2D2873A4}" type="datetimeFigureOut">
              <a:rPr lang="en-US" smtClean="0"/>
              <a:t>2/27/2022</a:t>
            </a:fld>
            <a:endParaRPr lang="en-US"/>
          </a:p>
        </p:txBody>
      </p:sp>
      <p:sp>
        <p:nvSpPr>
          <p:cNvPr id="6" name="Footer Placeholder 5">
            <a:extLst>
              <a:ext uri="{FF2B5EF4-FFF2-40B4-BE49-F238E27FC236}">
                <a16:creationId xmlns:a16="http://schemas.microsoft.com/office/drawing/2014/main" id="{BE20975C-831E-4727-881A-166A5CBFE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4928B-3AA6-47C9-98CF-7C47A629D9C8}"/>
              </a:ext>
            </a:extLst>
          </p:cNvPr>
          <p:cNvSpPr>
            <a:spLocks noGrp="1"/>
          </p:cNvSpPr>
          <p:nvPr>
            <p:ph type="sldNum" sz="quarter" idx="12"/>
          </p:nvPr>
        </p:nvSpPr>
        <p:spPr/>
        <p:txBody>
          <a:bodyPr/>
          <a:lstStyle/>
          <a:p>
            <a:fld id="{E10C104A-04C1-4CCD-AADC-E0AC7663D347}" type="slidenum">
              <a:rPr lang="en-US" smtClean="0"/>
              <a:t>‹#›</a:t>
            </a:fld>
            <a:endParaRPr lang="en-US"/>
          </a:p>
        </p:txBody>
      </p:sp>
    </p:spTree>
    <p:extLst>
      <p:ext uri="{BB962C8B-B14F-4D97-AF65-F5344CB8AC3E}">
        <p14:creationId xmlns:p14="http://schemas.microsoft.com/office/powerpoint/2010/main" val="298964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9CDC85-EE96-4B30-B39A-339988063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7A1798-83AD-4151-95A0-8FDA872D3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FE952-4D29-4628-B3B6-CAE91D897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1ED1B-DC47-49EF-838C-6F6C2D2873A4}" type="datetimeFigureOut">
              <a:rPr lang="en-US" smtClean="0"/>
              <a:t>2/27/2022</a:t>
            </a:fld>
            <a:endParaRPr lang="en-US"/>
          </a:p>
        </p:txBody>
      </p:sp>
      <p:sp>
        <p:nvSpPr>
          <p:cNvPr id="5" name="Footer Placeholder 4">
            <a:extLst>
              <a:ext uri="{FF2B5EF4-FFF2-40B4-BE49-F238E27FC236}">
                <a16:creationId xmlns:a16="http://schemas.microsoft.com/office/drawing/2014/main" id="{7A3D881C-C53D-44D4-85A1-7AED1A1E4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A94B7F-3467-444B-B627-D2DF160B4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C104A-04C1-4CCD-AADC-E0AC7663D347}" type="slidenum">
              <a:rPr lang="en-US" smtClean="0"/>
              <a:t>‹#›</a:t>
            </a:fld>
            <a:endParaRPr lang="en-US"/>
          </a:p>
        </p:txBody>
      </p:sp>
    </p:spTree>
    <p:extLst>
      <p:ext uri="{BB962C8B-B14F-4D97-AF65-F5344CB8AC3E}">
        <p14:creationId xmlns:p14="http://schemas.microsoft.com/office/powerpoint/2010/main" val="156745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B0BC-1B23-47E1-9536-D0CB2C203D0C}"/>
              </a:ext>
            </a:extLst>
          </p:cNvPr>
          <p:cNvSpPr>
            <a:spLocks noGrp="1"/>
          </p:cNvSpPr>
          <p:nvPr>
            <p:ph type="ctrTitle"/>
          </p:nvPr>
        </p:nvSpPr>
        <p:spPr/>
        <p:txBody>
          <a:bodyPr/>
          <a:lstStyle/>
          <a:p>
            <a:r>
              <a:rPr lang="en-US" dirty="0"/>
              <a:t>Agile Methodology</a:t>
            </a:r>
          </a:p>
        </p:txBody>
      </p:sp>
      <p:sp>
        <p:nvSpPr>
          <p:cNvPr id="3" name="Subtitle 2">
            <a:extLst>
              <a:ext uri="{FF2B5EF4-FFF2-40B4-BE49-F238E27FC236}">
                <a16:creationId xmlns:a16="http://schemas.microsoft.com/office/drawing/2014/main" id="{1BB3F259-E144-4583-801E-CDF41BB4C487}"/>
              </a:ext>
            </a:extLst>
          </p:cNvPr>
          <p:cNvSpPr>
            <a:spLocks noGrp="1"/>
          </p:cNvSpPr>
          <p:nvPr>
            <p:ph type="subTitle" idx="1"/>
          </p:nvPr>
        </p:nvSpPr>
        <p:spPr/>
        <p:txBody>
          <a:bodyPr/>
          <a:lstStyle/>
          <a:p>
            <a:r>
              <a:rPr lang="en-US" dirty="0"/>
              <a:t>Megan Miles</a:t>
            </a:r>
          </a:p>
          <a:p>
            <a:endParaRPr lang="en-US" dirty="0"/>
          </a:p>
        </p:txBody>
      </p:sp>
    </p:spTree>
    <p:extLst>
      <p:ext uri="{BB962C8B-B14F-4D97-AF65-F5344CB8AC3E}">
        <p14:creationId xmlns:p14="http://schemas.microsoft.com/office/powerpoint/2010/main" val="380408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81A4-00CA-4BF3-9E7A-A48B79EE9B42}"/>
              </a:ext>
            </a:extLst>
          </p:cNvPr>
          <p:cNvSpPr>
            <a:spLocks noGrp="1"/>
          </p:cNvSpPr>
          <p:nvPr>
            <p:ph type="title"/>
          </p:nvPr>
        </p:nvSpPr>
        <p:spPr/>
        <p:txBody>
          <a:bodyPr/>
          <a:lstStyle/>
          <a:p>
            <a:r>
              <a:rPr lang="en-US" dirty="0"/>
              <a:t>Roles of a Scrum Team</a:t>
            </a:r>
          </a:p>
        </p:txBody>
      </p:sp>
      <p:sp>
        <p:nvSpPr>
          <p:cNvPr id="3" name="Content Placeholder 2">
            <a:extLst>
              <a:ext uri="{FF2B5EF4-FFF2-40B4-BE49-F238E27FC236}">
                <a16:creationId xmlns:a16="http://schemas.microsoft.com/office/drawing/2014/main" id="{0C34B90F-8F6B-4EF9-A68B-3F740EE558DC}"/>
              </a:ext>
            </a:extLst>
          </p:cNvPr>
          <p:cNvSpPr>
            <a:spLocks noGrp="1"/>
          </p:cNvSpPr>
          <p:nvPr>
            <p:ph sz="half" idx="1"/>
          </p:nvPr>
        </p:nvSpPr>
        <p:spPr/>
        <p:txBody>
          <a:bodyPr>
            <a:normAutofit/>
          </a:bodyPr>
          <a:lstStyle/>
          <a:p>
            <a:r>
              <a:rPr lang="en-US" sz="1400" dirty="0">
                <a:latin typeface="Times New Roman" panose="02020603050405020304" pitchFamily="18" charset="0"/>
                <a:cs typeface="Times New Roman" panose="02020603050405020304" pitchFamily="18" charset="0"/>
              </a:rPr>
              <a:t>Business Sponsor</a:t>
            </a:r>
          </a:p>
          <a:p>
            <a:pPr lvl="1"/>
            <a:r>
              <a:rPr lang="en-US" sz="1000" dirty="0">
                <a:latin typeface="Times New Roman" panose="02020603050405020304" pitchFamily="18" charset="0"/>
                <a:cs typeface="Times New Roman" panose="02020603050405020304" pitchFamily="18" charset="0"/>
              </a:rPr>
              <a:t>Decides the direction of the product and keeps the team motivated towards it.</a:t>
            </a:r>
          </a:p>
          <a:p>
            <a:r>
              <a:rPr lang="en-US" sz="1400" dirty="0">
                <a:latin typeface="Times New Roman" panose="02020603050405020304" pitchFamily="18" charset="0"/>
                <a:cs typeface="Times New Roman" panose="02020603050405020304" pitchFamily="18" charset="0"/>
              </a:rPr>
              <a:t>Business Process Owner</a:t>
            </a:r>
          </a:p>
          <a:p>
            <a:pPr lvl="1"/>
            <a:r>
              <a:rPr lang="en-US" sz="1000" dirty="0">
                <a:latin typeface="Times New Roman" panose="02020603050405020304" pitchFamily="18" charset="0"/>
                <a:cs typeface="Times New Roman" panose="02020603050405020304" pitchFamily="18" charset="0"/>
              </a:rPr>
              <a:t>Makes sure that the team can succeed. </a:t>
            </a:r>
          </a:p>
          <a:p>
            <a:pPr lvl="1"/>
            <a:r>
              <a:rPr lang="en-US" sz="1000" dirty="0">
                <a:latin typeface="Times New Roman" panose="02020603050405020304" pitchFamily="18" charset="0"/>
                <a:cs typeface="Times New Roman" panose="02020603050405020304" pitchFamily="18" charset="0"/>
              </a:rPr>
              <a:t>Handles planning and training.</a:t>
            </a:r>
          </a:p>
          <a:p>
            <a:r>
              <a:rPr lang="en-US" sz="1400" dirty="0">
                <a:latin typeface="Times New Roman" panose="02020603050405020304" pitchFamily="18" charset="0"/>
                <a:cs typeface="Times New Roman" panose="02020603050405020304" pitchFamily="18" charset="0"/>
              </a:rPr>
              <a:t>Subject Matter Expert</a:t>
            </a:r>
          </a:p>
          <a:p>
            <a:pPr lvl="1"/>
            <a:r>
              <a:rPr lang="en-US" sz="1000" dirty="0">
                <a:latin typeface="Times New Roman" panose="02020603050405020304" pitchFamily="18" charset="0"/>
                <a:cs typeface="Times New Roman" panose="02020603050405020304" pitchFamily="18" charset="0"/>
              </a:rPr>
              <a:t>Represents the user and ensures that requirements are met.</a:t>
            </a:r>
          </a:p>
          <a:p>
            <a:r>
              <a:rPr lang="en-US" sz="1400" dirty="0">
                <a:latin typeface="Times New Roman" panose="02020603050405020304" pitchFamily="18" charset="0"/>
                <a:cs typeface="Times New Roman" panose="02020603050405020304" pitchFamily="18" charset="0"/>
              </a:rPr>
              <a:t>Stakeholder</a:t>
            </a:r>
          </a:p>
          <a:p>
            <a:pPr lvl="1"/>
            <a:r>
              <a:rPr lang="en-US" sz="1000" dirty="0">
                <a:latin typeface="Times New Roman" panose="02020603050405020304" pitchFamily="18" charset="0"/>
                <a:cs typeface="Times New Roman" panose="02020603050405020304" pitchFamily="18" charset="0"/>
              </a:rPr>
              <a:t>Someone who will interact with the project.</a:t>
            </a:r>
          </a:p>
          <a:p>
            <a:pPr lvl="1"/>
            <a:r>
              <a:rPr lang="en-US" sz="1000" dirty="0">
                <a:latin typeface="Times New Roman" panose="02020603050405020304" pitchFamily="18" charset="0"/>
                <a:cs typeface="Times New Roman" panose="02020603050405020304" pitchFamily="18" charset="0"/>
              </a:rPr>
              <a:t>Ensures product is still relevant to the original intended user-base.</a:t>
            </a:r>
          </a:p>
          <a:p>
            <a:r>
              <a:rPr lang="en-US" sz="1400" dirty="0">
                <a:latin typeface="Times New Roman" panose="02020603050405020304" pitchFamily="18" charset="0"/>
                <a:cs typeface="Times New Roman" panose="02020603050405020304" pitchFamily="18" charset="0"/>
              </a:rPr>
              <a:t>Project Manager</a:t>
            </a:r>
          </a:p>
          <a:p>
            <a:pPr lvl="1"/>
            <a:r>
              <a:rPr lang="en-US" sz="1000" dirty="0">
                <a:latin typeface="Times New Roman" panose="02020603050405020304" pitchFamily="18" charset="0"/>
                <a:cs typeface="Times New Roman" panose="02020603050405020304" pitchFamily="18" charset="0"/>
              </a:rPr>
              <a:t>Passes problems and solutions between the team and the clients.</a:t>
            </a:r>
          </a:p>
          <a:p>
            <a:r>
              <a:rPr lang="en-US" sz="1400" dirty="0">
                <a:latin typeface="Times New Roman" panose="02020603050405020304" pitchFamily="18" charset="0"/>
                <a:cs typeface="Times New Roman" panose="02020603050405020304" pitchFamily="18" charset="0"/>
              </a:rPr>
              <a:t>Scrum Master</a:t>
            </a:r>
          </a:p>
          <a:p>
            <a:pPr lvl="1"/>
            <a:r>
              <a:rPr lang="en-US" sz="1000" dirty="0">
                <a:latin typeface="Times New Roman" panose="02020603050405020304" pitchFamily="18" charset="0"/>
                <a:cs typeface="Times New Roman" panose="02020603050405020304" pitchFamily="18" charset="0"/>
              </a:rPr>
              <a:t>Keeps the team on task and within the Scrum values.</a:t>
            </a:r>
          </a:p>
        </p:txBody>
      </p:sp>
      <p:sp>
        <p:nvSpPr>
          <p:cNvPr id="4" name="Content Placeholder 3">
            <a:extLst>
              <a:ext uri="{FF2B5EF4-FFF2-40B4-BE49-F238E27FC236}">
                <a16:creationId xmlns:a16="http://schemas.microsoft.com/office/drawing/2014/main" id="{8F473E9F-F6F6-4447-8ECC-2E88165ABA61}"/>
              </a:ext>
            </a:extLst>
          </p:cNvPr>
          <p:cNvSpPr>
            <a:spLocks noGrp="1"/>
          </p:cNvSpPr>
          <p:nvPr>
            <p:ph sz="half" idx="2"/>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Product Owner</a:t>
            </a:r>
          </a:p>
          <a:p>
            <a:pPr lvl="1">
              <a:spcBef>
                <a:spcPts val="1000"/>
              </a:spcBef>
              <a:defRPr/>
            </a:pPr>
            <a:r>
              <a:rPr lang="en-US" sz="1000" dirty="0">
                <a:solidFill>
                  <a:prstClr val="black"/>
                </a:solidFill>
                <a:latin typeface="Times New Roman" panose="02020603050405020304" pitchFamily="18" charset="0"/>
                <a:cs typeface="Times New Roman" panose="02020603050405020304" pitchFamily="18" charset="0"/>
              </a:rPr>
              <a:t>Maintains the backlogs and user stories.</a:t>
            </a:r>
          </a:p>
          <a:p>
            <a:pPr lvl="1">
              <a:spcBef>
                <a:spcPts val="1000"/>
              </a:spcBef>
              <a:defRPr/>
            </a:pP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Attends</a:t>
            </a:r>
            <a:r>
              <a:rPr lang="en-US" sz="1000" dirty="0">
                <a:solidFill>
                  <a:prstClr val="black"/>
                </a:solidFill>
                <a:latin typeface="Times New Roman" panose="02020603050405020304" pitchFamily="18" charset="0"/>
                <a:cs typeface="Times New Roman" panose="02020603050405020304" pitchFamily="18" charset="0"/>
              </a:rPr>
              <a:t> scrum and planning meetings.</a:t>
            </a: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Business Analyst</a:t>
            </a:r>
          </a:p>
          <a:p>
            <a:pPr lvl="1">
              <a:spcBef>
                <a:spcPts val="1000"/>
              </a:spcBef>
              <a:defRPr/>
            </a:pPr>
            <a:r>
              <a:rPr lang="en-US" sz="1000" dirty="0">
                <a:solidFill>
                  <a:prstClr val="black"/>
                </a:solidFill>
                <a:latin typeface="Times New Roman" panose="02020603050405020304" pitchFamily="18" charset="0"/>
                <a:cs typeface="Times New Roman" panose="02020603050405020304" pitchFamily="18" charset="0"/>
              </a:rPr>
              <a:t>Provides the knowledge of what needs to be done to make a program successful.</a:t>
            </a: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2053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8B58F4-FFAE-4163-B923-978BD485AC3C}"/>
              </a:ext>
            </a:extLst>
          </p:cNvPr>
          <p:cNvSpPr>
            <a:spLocks noGrp="1"/>
          </p:cNvSpPr>
          <p:nvPr>
            <p:ph type="body" idx="1"/>
          </p:nvPr>
        </p:nvSpPr>
        <p:spPr>
          <a:xfrm>
            <a:off x="839787" y="367268"/>
            <a:ext cx="5157787" cy="823912"/>
          </a:xfrm>
        </p:spPr>
        <p:txBody>
          <a:bodyPr/>
          <a:lstStyle/>
          <a:p>
            <a:r>
              <a:rPr lang="en-US" dirty="0"/>
              <a:t>SDLC Phases in an Agile Approach</a:t>
            </a:r>
          </a:p>
        </p:txBody>
      </p:sp>
      <p:sp>
        <p:nvSpPr>
          <p:cNvPr id="3" name="Content Placeholder 2">
            <a:extLst>
              <a:ext uri="{FF2B5EF4-FFF2-40B4-BE49-F238E27FC236}">
                <a16:creationId xmlns:a16="http://schemas.microsoft.com/office/drawing/2014/main" id="{4E7AD742-E29C-416E-A462-A8F556414B83}"/>
              </a:ext>
            </a:extLst>
          </p:cNvPr>
          <p:cNvSpPr>
            <a:spLocks noGrp="1"/>
          </p:cNvSpPr>
          <p:nvPr>
            <p:ph sz="half" idx="2"/>
          </p:nvPr>
        </p:nvSpPr>
        <p:spPr>
          <a:xfrm>
            <a:off x="839788" y="1191180"/>
            <a:ext cx="5157787" cy="4998483"/>
          </a:xfrm>
        </p:spPr>
        <p:txBody>
          <a:bodyPr>
            <a:normAutofit/>
          </a:bodyPr>
          <a:lstStyle/>
          <a:p>
            <a:r>
              <a:rPr lang="en-US" sz="1400" dirty="0">
                <a:latin typeface="Times New Roman" panose="02020603050405020304" pitchFamily="18" charset="0"/>
                <a:cs typeface="Times New Roman" panose="02020603050405020304" pitchFamily="18" charset="0"/>
              </a:rPr>
              <a:t>System Requirements</a:t>
            </a:r>
          </a:p>
          <a:p>
            <a:pPr lvl="1"/>
            <a:r>
              <a:rPr lang="en-US" sz="1000" dirty="0">
                <a:latin typeface="Times New Roman" panose="02020603050405020304" pitchFamily="18" charset="0"/>
                <a:cs typeface="Times New Roman" panose="02020603050405020304" pitchFamily="18" charset="0"/>
              </a:rPr>
              <a:t>Check the possible limitations of the intended system.</a:t>
            </a:r>
          </a:p>
          <a:p>
            <a:r>
              <a:rPr lang="en-US" sz="1400" dirty="0">
                <a:latin typeface="Times New Roman" panose="02020603050405020304" pitchFamily="18" charset="0"/>
                <a:cs typeface="Times New Roman" panose="02020603050405020304" pitchFamily="18" charset="0"/>
              </a:rPr>
              <a:t>Software Requirements</a:t>
            </a:r>
          </a:p>
          <a:p>
            <a:pPr lvl="1"/>
            <a:r>
              <a:rPr lang="en-US" sz="1000" dirty="0">
                <a:latin typeface="Times New Roman" panose="02020603050405020304" pitchFamily="18" charset="0"/>
                <a:cs typeface="Times New Roman" panose="02020603050405020304" pitchFamily="18" charset="0"/>
              </a:rPr>
              <a:t>Check the possible limitations of the intended software.</a:t>
            </a:r>
          </a:p>
          <a:p>
            <a:r>
              <a:rPr lang="en-US" sz="1400" dirty="0">
                <a:latin typeface="Times New Roman" panose="02020603050405020304" pitchFamily="18" charset="0"/>
                <a:cs typeface="Times New Roman" panose="02020603050405020304" pitchFamily="18" charset="0"/>
              </a:rPr>
              <a:t>Analysis</a:t>
            </a:r>
          </a:p>
          <a:p>
            <a:pPr lvl="1"/>
            <a:r>
              <a:rPr lang="en-US" sz="1000" dirty="0">
                <a:latin typeface="Times New Roman" panose="02020603050405020304" pitchFamily="18" charset="0"/>
                <a:cs typeface="Times New Roman" panose="02020603050405020304" pitchFamily="18" charset="0"/>
              </a:rPr>
              <a:t>Analyze the best solutions to the problems.</a:t>
            </a:r>
          </a:p>
          <a:p>
            <a:r>
              <a:rPr lang="en-US" sz="1400" dirty="0">
                <a:latin typeface="Times New Roman" panose="02020603050405020304" pitchFamily="18" charset="0"/>
                <a:cs typeface="Times New Roman" panose="02020603050405020304" pitchFamily="18" charset="0"/>
              </a:rPr>
              <a:t>Program Design</a:t>
            </a:r>
          </a:p>
          <a:p>
            <a:pPr lvl="1"/>
            <a:r>
              <a:rPr lang="en-US" sz="1000" dirty="0">
                <a:latin typeface="Times New Roman" panose="02020603050405020304" pitchFamily="18" charset="0"/>
                <a:cs typeface="Times New Roman" panose="02020603050405020304" pitchFamily="18" charset="0"/>
              </a:rPr>
              <a:t>Plan out the program before it is coded.</a:t>
            </a:r>
          </a:p>
          <a:p>
            <a:r>
              <a:rPr lang="en-US" sz="1400" dirty="0">
                <a:latin typeface="Times New Roman" panose="02020603050405020304" pitchFamily="18" charset="0"/>
                <a:cs typeface="Times New Roman" panose="02020603050405020304" pitchFamily="18" charset="0"/>
              </a:rPr>
              <a:t>Coding</a:t>
            </a:r>
          </a:p>
          <a:p>
            <a:pPr lvl="1"/>
            <a:r>
              <a:rPr lang="en-US" sz="1000" dirty="0">
                <a:latin typeface="Times New Roman" panose="02020603050405020304" pitchFamily="18" charset="0"/>
                <a:cs typeface="Times New Roman" panose="02020603050405020304" pitchFamily="18" charset="0"/>
              </a:rPr>
              <a:t>Code the program that was designed.</a:t>
            </a:r>
          </a:p>
          <a:p>
            <a:r>
              <a:rPr lang="en-US" sz="1400" dirty="0">
                <a:latin typeface="Times New Roman" panose="02020603050405020304" pitchFamily="18" charset="0"/>
                <a:cs typeface="Times New Roman" panose="02020603050405020304" pitchFamily="18" charset="0"/>
              </a:rPr>
              <a:t>Testing</a:t>
            </a:r>
          </a:p>
          <a:p>
            <a:pPr lvl="1"/>
            <a:r>
              <a:rPr lang="en-US" sz="1000" dirty="0">
                <a:latin typeface="Times New Roman" panose="02020603050405020304" pitchFamily="18" charset="0"/>
                <a:cs typeface="Times New Roman" panose="02020603050405020304" pitchFamily="18" charset="0"/>
              </a:rPr>
              <a:t>Create clear pass/fail measures for the intended code.</a:t>
            </a:r>
          </a:p>
          <a:p>
            <a:r>
              <a:rPr lang="en-US" sz="1400" dirty="0">
                <a:latin typeface="Times New Roman" panose="02020603050405020304" pitchFamily="18" charset="0"/>
                <a:cs typeface="Times New Roman" panose="02020603050405020304" pitchFamily="18" charset="0"/>
              </a:rPr>
              <a:t>Operations</a:t>
            </a:r>
          </a:p>
          <a:p>
            <a:pPr lvl="1"/>
            <a:r>
              <a:rPr lang="en-US" sz="1000" dirty="0">
                <a:latin typeface="Times New Roman" panose="02020603050405020304" pitchFamily="18" charset="0"/>
                <a:cs typeface="Times New Roman" panose="02020603050405020304" pitchFamily="18" charset="0"/>
              </a:rPr>
              <a:t>Output the produced program</a:t>
            </a:r>
          </a:p>
        </p:txBody>
      </p:sp>
      <p:sp>
        <p:nvSpPr>
          <p:cNvPr id="5" name="Text Placeholder 4">
            <a:extLst>
              <a:ext uri="{FF2B5EF4-FFF2-40B4-BE49-F238E27FC236}">
                <a16:creationId xmlns:a16="http://schemas.microsoft.com/office/drawing/2014/main" id="{614AD35A-AD53-41C7-812F-C1D9237A83CC}"/>
              </a:ext>
            </a:extLst>
          </p:cNvPr>
          <p:cNvSpPr>
            <a:spLocks noGrp="1"/>
          </p:cNvSpPr>
          <p:nvPr>
            <p:ph type="body" sz="quarter" idx="3"/>
          </p:nvPr>
        </p:nvSpPr>
        <p:spPr>
          <a:xfrm>
            <a:off x="6172200" y="367268"/>
            <a:ext cx="5183188" cy="823912"/>
          </a:xfrm>
        </p:spPr>
        <p:txBody>
          <a:bodyPr/>
          <a:lstStyle/>
          <a:p>
            <a:r>
              <a:rPr lang="en-US" dirty="0"/>
              <a:t>How does Agile change the process?</a:t>
            </a:r>
          </a:p>
        </p:txBody>
      </p:sp>
      <p:sp>
        <p:nvSpPr>
          <p:cNvPr id="6" name="Content Placeholder 5">
            <a:extLst>
              <a:ext uri="{FF2B5EF4-FFF2-40B4-BE49-F238E27FC236}">
                <a16:creationId xmlns:a16="http://schemas.microsoft.com/office/drawing/2014/main" id="{9DC8449E-1CEC-4933-9379-2B53098AFBFD}"/>
              </a:ext>
            </a:extLst>
          </p:cNvPr>
          <p:cNvSpPr>
            <a:spLocks noGrp="1"/>
          </p:cNvSpPr>
          <p:nvPr>
            <p:ph sz="quarter" idx="4"/>
          </p:nvPr>
        </p:nvSpPr>
        <p:spPr>
          <a:xfrm>
            <a:off x="6613864" y="1191180"/>
            <a:ext cx="4065973" cy="4998483"/>
          </a:xfrm>
        </p:spPr>
        <p:txBody>
          <a:bodyPr>
            <a:normAutofit/>
          </a:bodyPr>
          <a:lstStyle/>
          <a:p>
            <a:pPr marL="0" indent="0">
              <a:buNone/>
            </a:pPr>
            <a:r>
              <a:rPr lang="en-US" sz="2000" dirty="0"/>
              <a:t>Agile allows the team to go backwards if something has been implemented into the plan, but it is later decided that it is ineffective or inefficient.</a:t>
            </a:r>
          </a:p>
        </p:txBody>
      </p:sp>
    </p:spTree>
    <p:extLst>
      <p:ext uri="{BB962C8B-B14F-4D97-AF65-F5344CB8AC3E}">
        <p14:creationId xmlns:p14="http://schemas.microsoft.com/office/powerpoint/2010/main" val="392062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BEA4-DD07-4F28-9BDB-CC7D6AE448B3}"/>
              </a:ext>
            </a:extLst>
          </p:cNvPr>
          <p:cNvSpPr>
            <a:spLocks noGrp="1"/>
          </p:cNvSpPr>
          <p:nvPr>
            <p:ph type="title"/>
          </p:nvPr>
        </p:nvSpPr>
        <p:spPr/>
        <p:txBody>
          <a:bodyPr/>
          <a:lstStyle/>
          <a:p>
            <a:r>
              <a:rPr lang="en-US" dirty="0"/>
              <a:t>How would the process have differed if we were following Waterfall methodology</a:t>
            </a:r>
          </a:p>
        </p:txBody>
      </p:sp>
      <p:sp>
        <p:nvSpPr>
          <p:cNvPr id="3" name="Content Placeholder 2">
            <a:extLst>
              <a:ext uri="{FF2B5EF4-FFF2-40B4-BE49-F238E27FC236}">
                <a16:creationId xmlns:a16="http://schemas.microsoft.com/office/drawing/2014/main" id="{4BC45573-6F85-439E-A38F-167052D9E4D4}"/>
              </a:ext>
            </a:extLst>
          </p:cNvPr>
          <p:cNvSpPr>
            <a:spLocks noGrp="1"/>
          </p:cNvSpPr>
          <p:nvPr>
            <p:ph idx="1"/>
          </p:nvPr>
        </p:nvSpPr>
        <p:spPr/>
        <p:txBody>
          <a:bodyPr/>
          <a:lstStyle/>
          <a:p>
            <a:r>
              <a:rPr lang="en-US" dirty="0"/>
              <a:t>If the team had decided to use waterfall methodology for this project rather than Agile, the client would not have had the product that they ended up asking for. We would have had generic titles describing the location of each place, rather than being able to shift it to being more wellness focused.</a:t>
            </a:r>
          </a:p>
        </p:txBody>
      </p:sp>
    </p:spTree>
    <p:extLst>
      <p:ext uri="{BB962C8B-B14F-4D97-AF65-F5344CB8AC3E}">
        <p14:creationId xmlns:p14="http://schemas.microsoft.com/office/powerpoint/2010/main" val="186211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21CF-BE25-42E1-B184-7B437CBA6D11}"/>
              </a:ext>
            </a:extLst>
          </p:cNvPr>
          <p:cNvSpPr>
            <a:spLocks noGrp="1"/>
          </p:cNvSpPr>
          <p:nvPr>
            <p:ph type="title"/>
          </p:nvPr>
        </p:nvSpPr>
        <p:spPr/>
        <p:txBody>
          <a:bodyPr/>
          <a:lstStyle/>
          <a:p>
            <a:r>
              <a:rPr lang="en-US" dirty="0"/>
              <a:t>Factors to consider when choosing Waterfall or Agile.</a:t>
            </a:r>
          </a:p>
        </p:txBody>
      </p:sp>
      <p:sp>
        <p:nvSpPr>
          <p:cNvPr id="3" name="Content Placeholder 2">
            <a:extLst>
              <a:ext uri="{FF2B5EF4-FFF2-40B4-BE49-F238E27FC236}">
                <a16:creationId xmlns:a16="http://schemas.microsoft.com/office/drawing/2014/main" id="{975F7E87-82A6-48A4-9714-B99322C90A20}"/>
              </a:ext>
            </a:extLst>
          </p:cNvPr>
          <p:cNvSpPr>
            <a:spLocks noGrp="1"/>
          </p:cNvSpPr>
          <p:nvPr>
            <p:ph idx="1"/>
          </p:nvPr>
        </p:nvSpPr>
        <p:spPr>
          <a:xfrm>
            <a:off x="838200" y="1825625"/>
            <a:ext cx="10631750" cy="4351338"/>
          </a:xfrm>
        </p:spPr>
        <p:txBody>
          <a:bodyPr/>
          <a:lstStyle/>
          <a:p>
            <a:r>
              <a:rPr lang="en-US" dirty="0"/>
              <a:t>Agile is better for larger projects with a higher level of uncertainty. Waterfall works amazing for small predictable projects, but rescheduling is significantly more </a:t>
            </a:r>
            <a:r>
              <a:rPr lang="en-US"/>
              <a:t>efficient in Agile.</a:t>
            </a:r>
            <a:endParaRPr lang="en-US" dirty="0"/>
          </a:p>
        </p:txBody>
      </p:sp>
    </p:spTree>
    <p:extLst>
      <p:ext uri="{BB962C8B-B14F-4D97-AF65-F5344CB8AC3E}">
        <p14:creationId xmlns:p14="http://schemas.microsoft.com/office/powerpoint/2010/main" val="263813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5BB7-5205-4FB5-8197-ACCE5A2A1208}"/>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BB9D6E79-63E2-4951-8F38-EB8C0CBEA44C}"/>
              </a:ext>
            </a:extLst>
          </p:cNvPr>
          <p:cNvSpPr>
            <a:spLocks noGrp="1"/>
          </p:cNvSpPr>
          <p:nvPr>
            <p:ph idx="1"/>
          </p:nvPr>
        </p:nvSpPr>
        <p:spPr/>
        <p:txBody>
          <a:bodyPr/>
          <a:lstStyle/>
          <a:p>
            <a:r>
              <a:rPr lang="en-US" dirty="0">
                <a:effectLst/>
              </a:rPr>
              <a:t>Cobb, C. G. (2015, January 5). </a:t>
            </a:r>
            <a:r>
              <a:rPr lang="en-US" i="1" dirty="0">
                <a:effectLst/>
              </a:rPr>
              <a:t>The Project Manager's Guide to Mastering Agile: Principles and practices for an adaptive approach</a:t>
            </a:r>
            <a:r>
              <a:rPr lang="en-US" dirty="0">
                <a:effectLst/>
              </a:rPr>
              <a:t>. Google Books. Retrieved February 28, 2022, from https://books.google.com/books/about/The_Project_Manager_s_Guide_to_Mastering.html?id=WOIWBgAAQBAJ </a:t>
            </a:r>
          </a:p>
          <a:p>
            <a:pPr marL="0" indent="0">
              <a:buNone/>
            </a:pPr>
            <a:endParaRPr lang="en-US" dirty="0">
              <a:effectLst/>
            </a:endParaRPr>
          </a:p>
          <a:p>
            <a:endParaRPr lang="en-US" dirty="0"/>
          </a:p>
        </p:txBody>
      </p:sp>
    </p:spTree>
    <p:extLst>
      <p:ext uri="{BB962C8B-B14F-4D97-AF65-F5344CB8AC3E}">
        <p14:creationId xmlns:p14="http://schemas.microsoft.com/office/powerpoint/2010/main" val="238779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418</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Agile Methodology</vt:lpstr>
      <vt:lpstr>Roles of a Scrum Team</vt:lpstr>
      <vt:lpstr>PowerPoint Presentation</vt:lpstr>
      <vt:lpstr>How would the process have differed if we were following Waterfall methodology</vt:lpstr>
      <vt:lpstr>Factors to consider when choosing Waterfall or Agile.</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Miles, Megan</dc:creator>
  <cp:lastModifiedBy>Miles, Megan</cp:lastModifiedBy>
  <cp:revision>1</cp:revision>
  <dcterms:created xsi:type="dcterms:W3CDTF">2022-02-28T04:01:50Z</dcterms:created>
  <dcterms:modified xsi:type="dcterms:W3CDTF">2022-02-28T04:53:32Z</dcterms:modified>
</cp:coreProperties>
</file>