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6" r:id="rId1"/>
  </p:sldMasterIdLst>
  <p:notesMasterIdLst>
    <p:notesMasterId r:id="rId22"/>
  </p:notesMasterIdLst>
  <p:sldIdLst>
    <p:sldId id="256" r:id="rId2"/>
    <p:sldId id="257" r:id="rId3"/>
    <p:sldId id="275" r:id="rId4"/>
    <p:sldId id="262" r:id="rId5"/>
    <p:sldId id="258" r:id="rId6"/>
    <p:sldId id="276" r:id="rId7"/>
    <p:sldId id="277" r:id="rId8"/>
    <p:sldId id="261" r:id="rId9"/>
    <p:sldId id="263" r:id="rId10"/>
    <p:sldId id="269" r:id="rId11"/>
    <p:sldId id="279" r:id="rId12"/>
    <p:sldId id="280" r:id="rId13"/>
    <p:sldId id="281" r:id="rId14"/>
    <p:sldId id="282" r:id="rId15"/>
    <p:sldId id="283" r:id="rId16"/>
    <p:sldId id="270" r:id="rId17"/>
    <p:sldId id="271" r:id="rId18"/>
    <p:sldId id="284" r:id="rId19"/>
    <p:sldId id="278"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3002" autoAdjust="0"/>
  </p:normalViewPr>
  <p:slideViewPr>
    <p:cSldViewPr snapToGrid="0">
      <p:cViewPr varScale="1">
        <p:scale>
          <a:sx n="54" d="100"/>
          <a:sy n="54" d="100"/>
        </p:scale>
        <p:origin x="1142" y="41"/>
      </p:cViewPr>
      <p:guideLst/>
    </p:cSldViewPr>
  </p:slideViewPr>
  <p:notesTextViewPr>
    <p:cViewPr>
      <p:scale>
        <a:sx n="1" d="1"/>
        <a:sy n="1" d="1"/>
      </p:scale>
      <p:origin x="0" y="0"/>
    </p:cViewPr>
  </p:notesTextViewPr>
  <p:notesViewPr>
    <p:cSldViewPr snapToGrid="0">
      <p:cViewPr varScale="1">
        <p:scale>
          <a:sx n="50" d="100"/>
          <a:sy n="50" d="100"/>
        </p:scale>
        <p:origin x="2710" y="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5095FE-AB3A-43CD-A2A7-E22CBDD646BE}" type="datetimeFigureOut">
              <a:rPr lang="en-GB" smtClean="0"/>
              <a:t>24/05/2020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82719A-B65B-4EF1-97C5-B9F26CB0DD7A}" type="slidenum">
              <a:rPr lang="en-GB" smtClean="0"/>
              <a:t>‹#›</a:t>
            </a:fld>
            <a:endParaRPr lang="en-GB"/>
          </a:p>
        </p:txBody>
      </p:sp>
    </p:spTree>
    <p:extLst>
      <p:ext uri="{BB962C8B-B14F-4D97-AF65-F5344CB8AC3E}">
        <p14:creationId xmlns:p14="http://schemas.microsoft.com/office/powerpoint/2010/main" val="3322795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The reality of data science</a:t>
            </a:r>
            <a:r>
              <a:rPr lang="en-GB" baseline="0" dirty="0"/>
              <a:t> is data wrangling</a:t>
            </a:r>
            <a:endParaRPr lang="en-GB" dirty="0"/>
          </a:p>
          <a:p>
            <a:pPr marL="171450" indent="-171450">
              <a:buFontTx/>
              <a:buChar char="-"/>
            </a:pPr>
            <a:r>
              <a:rPr lang="en-GB" dirty="0"/>
              <a:t>Two approaches to ‘start’</a:t>
            </a:r>
          </a:p>
          <a:p>
            <a:pPr marL="171450" indent="-171450">
              <a:buFontTx/>
              <a:buChar char="-"/>
            </a:pPr>
            <a:r>
              <a:rPr lang="en-GB" dirty="0"/>
              <a:t>Mostly about advocating</a:t>
            </a:r>
            <a:r>
              <a:rPr lang="en-GB" baseline="0" dirty="0"/>
              <a:t> / </a:t>
            </a:r>
            <a:r>
              <a:rPr lang="en-GB" baseline="0"/>
              <a:t>encouraging use</a:t>
            </a:r>
            <a:endParaRPr lang="en-GB" dirty="0"/>
          </a:p>
        </p:txBody>
      </p:sp>
      <p:sp>
        <p:nvSpPr>
          <p:cNvPr id="4" name="Slide Number Placeholder 3"/>
          <p:cNvSpPr>
            <a:spLocks noGrp="1"/>
          </p:cNvSpPr>
          <p:nvPr>
            <p:ph type="sldNum" sz="quarter" idx="10"/>
          </p:nvPr>
        </p:nvSpPr>
        <p:spPr/>
        <p:txBody>
          <a:bodyPr/>
          <a:lstStyle/>
          <a:p>
            <a:fld id="{5482719A-B65B-4EF1-97C5-B9F26CB0DD7A}" type="slidenum">
              <a:rPr lang="en-GB" smtClean="0"/>
              <a:t>1</a:t>
            </a:fld>
            <a:endParaRPr lang="en-GB"/>
          </a:p>
        </p:txBody>
      </p:sp>
    </p:spTree>
    <p:extLst>
      <p:ext uri="{BB962C8B-B14F-4D97-AF65-F5344CB8AC3E}">
        <p14:creationId xmlns:p14="http://schemas.microsoft.com/office/powerpoint/2010/main" val="1417027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More than</a:t>
            </a:r>
            <a:r>
              <a:rPr lang="en-GB" baseline="0" dirty="0"/>
              <a:t> generic interpretation</a:t>
            </a:r>
            <a:endParaRPr lang="en-GB" dirty="0"/>
          </a:p>
        </p:txBody>
      </p:sp>
      <p:sp>
        <p:nvSpPr>
          <p:cNvPr id="4" name="Slide Number Placeholder 3"/>
          <p:cNvSpPr>
            <a:spLocks noGrp="1"/>
          </p:cNvSpPr>
          <p:nvPr>
            <p:ph type="sldNum" sz="quarter" idx="10"/>
          </p:nvPr>
        </p:nvSpPr>
        <p:spPr/>
        <p:txBody>
          <a:bodyPr/>
          <a:lstStyle/>
          <a:p>
            <a:fld id="{5482719A-B65B-4EF1-97C5-B9F26CB0DD7A}" type="slidenum">
              <a:rPr lang="en-GB" smtClean="0"/>
              <a:t>3</a:t>
            </a:fld>
            <a:endParaRPr lang="en-GB"/>
          </a:p>
        </p:txBody>
      </p:sp>
    </p:spTree>
    <p:extLst>
      <p:ext uri="{BB962C8B-B14F-4D97-AF65-F5344CB8AC3E}">
        <p14:creationId xmlns:p14="http://schemas.microsoft.com/office/powerpoint/2010/main" val="4169255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baseline="0" dirty="0"/>
              <a:t>Also: columns are referred to as if they are variables, don’t need to use quotation marks or $</a:t>
            </a:r>
          </a:p>
          <a:p>
            <a:pPr marL="171450" indent="-171450">
              <a:buFontTx/>
              <a:buChar char="-"/>
            </a:pPr>
            <a:r>
              <a:rPr lang="en-GB" baseline="0" dirty="0"/>
              <a:t>Also: note the way to assign without mutating using  :=</a:t>
            </a:r>
            <a:endParaRPr lang="en-GB" dirty="0"/>
          </a:p>
        </p:txBody>
      </p:sp>
      <p:sp>
        <p:nvSpPr>
          <p:cNvPr id="4" name="Slide Number Placeholder 3"/>
          <p:cNvSpPr>
            <a:spLocks noGrp="1"/>
          </p:cNvSpPr>
          <p:nvPr>
            <p:ph type="sldNum" sz="quarter" idx="10"/>
          </p:nvPr>
        </p:nvSpPr>
        <p:spPr/>
        <p:txBody>
          <a:bodyPr/>
          <a:lstStyle/>
          <a:p>
            <a:fld id="{5482719A-B65B-4EF1-97C5-B9F26CB0DD7A}" type="slidenum">
              <a:rPr lang="en-GB" smtClean="0"/>
              <a:t>16</a:t>
            </a:fld>
            <a:endParaRPr lang="en-GB"/>
          </a:p>
        </p:txBody>
      </p:sp>
    </p:spTree>
    <p:extLst>
      <p:ext uri="{BB962C8B-B14F-4D97-AF65-F5344CB8AC3E}">
        <p14:creationId xmlns:p14="http://schemas.microsoft.com/office/powerpoint/2010/main" val="3438007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482719A-B65B-4EF1-97C5-B9F26CB0DD7A}" type="slidenum">
              <a:rPr lang="en-GB" smtClean="0"/>
              <a:t>17</a:t>
            </a:fld>
            <a:endParaRPr lang="en-GB"/>
          </a:p>
        </p:txBody>
      </p:sp>
    </p:spTree>
    <p:extLst>
      <p:ext uri="{BB962C8B-B14F-4D97-AF65-F5344CB8AC3E}">
        <p14:creationId xmlns:p14="http://schemas.microsoft.com/office/powerpoint/2010/main" val="1078325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29/05/2019</a:t>
            </a:r>
            <a:endParaRPr lang="en-US" dirty="0"/>
          </a:p>
        </p:txBody>
      </p:sp>
      <p:sp>
        <p:nvSpPr>
          <p:cNvPr id="5" name="Footer Placeholder 4"/>
          <p:cNvSpPr>
            <a:spLocks noGrp="1"/>
          </p:cNvSpPr>
          <p:nvPr>
            <p:ph type="ftr" sz="quarter" idx="11"/>
          </p:nvPr>
        </p:nvSpPr>
        <p:spPr/>
        <p:txBody>
          <a:bodyPr/>
          <a:lstStyle/>
          <a:p>
            <a:r>
              <a:rPr lang="en-US"/>
              <a:t>www.meganstodel.com</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29/05/2019</a:t>
            </a:r>
            <a:endParaRPr lang="en-US" dirty="0"/>
          </a:p>
        </p:txBody>
      </p:sp>
      <p:sp>
        <p:nvSpPr>
          <p:cNvPr id="5" name="Footer Placeholder 4"/>
          <p:cNvSpPr>
            <a:spLocks noGrp="1"/>
          </p:cNvSpPr>
          <p:nvPr>
            <p:ph type="ftr" sz="quarter" idx="11"/>
          </p:nvPr>
        </p:nvSpPr>
        <p:spPr/>
        <p:txBody>
          <a:bodyPr/>
          <a:lstStyle/>
          <a:p>
            <a:r>
              <a:rPr lang="en-US"/>
              <a:t>www.meganstodel.com</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r>
              <a:rPr lang="en-US" dirty="0"/>
              <a:t>27/05/2020</a:t>
            </a:r>
          </a:p>
        </p:txBody>
      </p:sp>
      <p:sp>
        <p:nvSpPr>
          <p:cNvPr id="8" name="Footer Placeholder 7"/>
          <p:cNvSpPr>
            <a:spLocks noGrp="1"/>
          </p:cNvSpPr>
          <p:nvPr>
            <p:ph type="ftr" sz="quarter" idx="11"/>
          </p:nvPr>
        </p:nvSpPr>
        <p:spPr/>
        <p:txBody>
          <a:bodyPr/>
          <a:lstStyle/>
          <a:p>
            <a:r>
              <a:rPr lang="en-US" dirty="0"/>
              <a:t>www.meganstodel.com</a:t>
            </a:r>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10" name="Title 3"/>
          <p:cNvSpPr>
            <a:spLocks noGrp="1"/>
          </p:cNvSpPr>
          <p:nvPr>
            <p:ph type="title" hasCustomPrompt="1"/>
          </p:nvPr>
        </p:nvSpPr>
        <p:spPr>
          <a:xfrm>
            <a:off x="3727048" y="2386744"/>
            <a:ext cx="6864752" cy="1645920"/>
          </a:xfrm>
        </p:spPr>
        <p:txBody>
          <a:bodyPr>
            <a:normAutofit/>
          </a:bodyPr>
          <a:lstStyle>
            <a:lvl1pPr>
              <a:defRPr sz="4000"/>
            </a:lvl1pPr>
          </a:lstStyle>
          <a:p>
            <a:pPr algn="l"/>
            <a:r>
              <a:rPr lang="en-GB" dirty="0"/>
              <a:t>SECTION TITLE</a:t>
            </a:r>
          </a:p>
        </p:txBody>
      </p:sp>
      <p:sp>
        <p:nvSpPr>
          <p:cNvPr id="12" name="Title 3"/>
          <p:cNvSpPr txBox="1">
            <a:spLocks/>
          </p:cNvSpPr>
          <p:nvPr userDrawn="1"/>
        </p:nvSpPr>
        <p:spPr bwMode="blackWhite">
          <a:xfrm>
            <a:off x="1969847" y="2386744"/>
            <a:ext cx="1450694" cy="1645920"/>
          </a:xfrm>
          <a:prstGeom prst="rect">
            <a:avLst/>
          </a:prstGeom>
          <a:solidFill>
            <a:srgbClr val="FFFFFF"/>
          </a:solidFill>
          <a:ln w="38100" cap="sq">
            <a:solidFill>
              <a:srgbClr val="404040"/>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gn="l"/>
            <a:endParaRPr lang="en-GB" dirty="0"/>
          </a:p>
        </p:txBody>
      </p:sp>
      <p:sp>
        <p:nvSpPr>
          <p:cNvPr id="13" name="Text Placeholder 12"/>
          <p:cNvSpPr>
            <a:spLocks noGrp="1"/>
          </p:cNvSpPr>
          <p:nvPr>
            <p:ph type="body" sz="quarter" idx="10" hasCustomPrompt="1"/>
          </p:nvPr>
        </p:nvSpPr>
        <p:spPr>
          <a:xfrm>
            <a:off x="1970088" y="2386013"/>
            <a:ext cx="1450975" cy="1646237"/>
          </a:xfrm>
        </p:spPr>
        <p:txBody>
          <a:bodyPr anchor="ctr">
            <a:normAutofit/>
          </a:bodyPr>
          <a:lstStyle>
            <a:lvl1pPr marL="0" indent="0" algn="ctr">
              <a:buNone/>
              <a:defRPr sz="4000">
                <a:solidFill>
                  <a:sysClr val="windowText" lastClr="000000"/>
                </a:solidFill>
              </a:defRPr>
            </a:lvl1pPr>
          </a:lstStyle>
          <a:p>
            <a:pPr lvl="0"/>
            <a:r>
              <a:rPr lang="en-GB" dirty="0"/>
              <a:t>1</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
        <p:nvSpPr>
          <p:cNvPr id="11" name="Date Placeholder 6"/>
          <p:cNvSpPr>
            <a:spLocks noGrp="1"/>
          </p:cNvSpPr>
          <p:nvPr>
            <p:ph type="dt" sz="half" idx="10"/>
          </p:nvPr>
        </p:nvSpPr>
        <p:spPr>
          <a:xfrm>
            <a:off x="7821429" y="6238816"/>
            <a:ext cx="2753746" cy="323968"/>
          </a:xfrm>
        </p:spPr>
        <p:txBody>
          <a:bodyPr/>
          <a:lstStyle>
            <a:lvl1pPr>
              <a:defRPr/>
            </a:lvl1pPr>
          </a:lstStyle>
          <a:p>
            <a:r>
              <a:rPr lang="en-US" dirty="0"/>
              <a:t>27/05/2020</a:t>
            </a:r>
          </a:p>
        </p:txBody>
      </p:sp>
      <p:sp>
        <p:nvSpPr>
          <p:cNvPr id="12" name="Footer Placeholder 7"/>
          <p:cNvSpPr>
            <a:spLocks noGrp="1"/>
          </p:cNvSpPr>
          <p:nvPr>
            <p:ph type="ftr" sz="quarter" idx="11"/>
          </p:nvPr>
        </p:nvSpPr>
        <p:spPr>
          <a:xfrm>
            <a:off x="1600200" y="6236208"/>
            <a:ext cx="5901189" cy="320040"/>
          </a:xfrm>
        </p:spPr>
        <p:txBody>
          <a:bodyPr/>
          <a:lstStyle/>
          <a:p>
            <a:r>
              <a:rPr lang="en-US" dirty="0"/>
              <a:t>www.meganstodel.com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
        <p:nvSpPr>
          <p:cNvPr id="12" name="Date Placeholder 6"/>
          <p:cNvSpPr>
            <a:spLocks noGrp="1"/>
          </p:cNvSpPr>
          <p:nvPr>
            <p:ph type="dt" sz="half" idx="10"/>
          </p:nvPr>
        </p:nvSpPr>
        <p:spPr>
          <a:xfrm>
            <a:off x="7821429" y="6238816"/>
            <a:ext cx="2753746" cy="323968"/>
          </a:xfrm>
        </p:spPr>
        <p:txBody>
          <a:bodyPr/>
          <a:lstStyle>
            <a:lvl1pPr>
              <a:defRPr/>
            </a:lvl1pPr>
          </a:lstStyle>
          <a:p>
            <a:r>
              <a:rPr lang="en-US" dirty="0"/>
              <a:t>27/05/2020</a:t>
            </a:r>
          </a:p>
        </p:txBody>
      </p:sp>
      <p:sp>
        <p:nvSpPr>
          <p:cNvPr id="13" name="Footer Placeholder 7"/>
          <p:cNvSpPr>
            <a:spLocks noGrp="1"/>
          </p:cNvSpPr>
          <p:nvPr>
            <p:ph type="ftr" sz="quarter" idx="11"/>
          </p:nvPr>
        </p:nvSpPr>
        <p:spPr>
          <a:xfrm>
            <a:off x="1600200" y="6236208"/>
            <a:ext cx="5901189" cy="320040"/>
          </a:xfrm>
        </p:spPr>
        <p:txBody>
          <a:bodyPr/>
          <a:lstStyle/>
          <a:p>
            <a:r>
              <a:rPr lang="en-US" dirty="0"/>
              <a:t>www.meganstodel.com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
        <p:nvSpPr>
          <p:cNvPr id="6" name="Date Placeholder 6"/>
          <p:cNvSpPr>
            <a:spLocks noGrp="1"/>
          </p:cNvSpPr>
          <p:nvPr>
            <p:ph type="dt" sz="half" idx="10"/>
          </p:nvPr>
        </p:nvSpPr>
        <p:spPr>
          <a:xfrm>
            <a:off x="7821429" y="6238816"/>
            <a:ext cx="2753746" cy="323968"/>
          </a:xfrm>
        </p:spPr>
        <p:txBody>
          <a:bodyPr/>
          <a:lstStyle>
            <a:lvl1pPr>
              <a:defRPr/>
            </a:lvl1pPr>
          </a:lstStyle>
          <a:p>
            <a:r>
              <a:rPr lang="en-US" dirty="0"/>
              <a:t>27/05/2020</a:t>
            </a:r>
          </a:p>
        </p:txBody>
      </p:sp>
      <p:sp>
        <p:nvSpPr>
          <p:cNvPr id="7" name="Footer Placeholder 7"/>
          <p:cNvSpPr>
            <a:spLocks noGrp="1"/>
          </p:cNvSpPr>
          <p:nvPr>
            <p:ph type="ftr" sz="quarter" idx="11"/>
          </p:nvPr>
        </p:nvSpPr>
        <p:spPr>
          <a:xfrm>
            <a:off x="1600200" y="6236208"/>
            <a:ext cx="5901189" cy="320040"/>
          </a:xfrm>
        </p:spPr>
        <p:txBody>
          <a:bodyPr/>
          <a:lstStyle/>
          <a:p>
            <a:r>
              <a:rPr lang="en-US" dirty="0"/>
              <a:t>www.meganstodel.com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
        <p:nvSpPr>
          <p:cNvPr id="5" name="Date Placeholder 6"/>
          <p:cNvSpPr>
            <a:spLocks noGrp="1"/>
          </p:cNvSpPr>
          <p:nvPr>
            <p:ph type="dt" sz="half" idx="10"/>
          </p:nvPr>
        </p:nvSpPr>
        <p:spPr>
          <a:xfrm>
            <a:off x="7821429" y="6238816"/>
            <a:ext cx="2753746" cy="323968"/>
          </a:xfrm>
        </p:spPr>
        <p:txBody>
          <a:bodyPr/>
          <a:lstStyle>
            <a:lvl1pPr>
              <a:defRPr/>
            </a:lvl1pPr>
          </a:lstStyle>
          <a:p>
            <a:r>
              <a:rPr lang="en-US" dirty="0"/>
              <a:t>27/05/2020</a:t>
            </a:r>
          </a:p>
        </p:txBody>
      </p:sp>
      <p:sp>
        <p:nvSpPr>
          <p:cNvPr id="6" name="Footer Placeholder 7"/>
          <p:cNvSpPr>
            <a:spLocks noGrp="1"/>
          </p:cNvSpPr>
          <p:nvPr>
            <p:ph type="ftr" sz="quarter" idx="11"/>
          </p:nvPr>
        </p:nvSpPr>
        <p:spPr>
          <a:xfrm>
            <a:off x="1600200" y="6236208"/>
            <a:ext cx="5901189" cy="320040"/>
          </a:xfrm>
        </p:spPr>
        <p:txBody>
          <a:bodyPr/>
          <a:lstStyle/>
          <a:p>
            <a:r>
              <a:rPr lang="en-US" dirty="0"/>
              <a:t>www.meganstodel.com</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
        <p:nvSpPr>
          <p:cNvPr id="12" name="Date Placeholder 6"/>
          <p:cNvSpPr>
            <a:spLocks noGrp="1"/>
          </p:cNvSpPr>
          <p:nvPr>
            <p:ph type="dt" sz="half" idx="10"/>
          </p:nvPr>
        </p:nvSpPr>
        <p:spPr>
          <a:xfrm>
            <a:off x="7821429" y="6238816"/>
            <a:ext cx="2753746" cy="323968"/>
          </a:xfrm>
        </p:spPr>
        <p:txBody>
          <a:bodyPr/>
          <a:lstStyle>
            <a:lvl1pPr>
              <a:defRPr/>
            </a:lvl1pPr>
          </a:lstStyle>
          <a:p>
            <a:r>
              <a:rPr lang="en-US" dirty="0"/>
              <a:t>27/05/2020</a:t>
            </a:r>
          </a:p>
        </p:txBody>
      </p:sp>
      <p:sp>
        <p:nvSpPr>
          <p:cNvPr id="13" name="Footer Placeholder 7"/>
          <p:cNvSpPr>
            <a:spLocks noGrp="1"/>
          </p:cNvSpPr>
          <p:nvPr>
            <p:ph type="ftr" sz="quarter" idx="11"/>
          </p:nvPr>
        </p:nvSpPr>
        <p:spPr>
          <a:xfrm>
            <a:off x="1600200" y="6236208"/>
            <a:ext cx="5901189" cy="320040"/>
          </a:xfrm>
        </p:spPr>
        <p:txBody>
          <a:bodyPr/>
          <a:lstStyle/>
          <a:p>
            <a:r>
              <a:rPr lang="en-US" dirty="0"/>
              <a:t>www.meganstodel.com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r>
              <a:rPr lang="en-US"/>
              <a:t>29/05/2019</a:t>
            </a:r>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www.meganstodel.com</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r>
              <a:rPr lang="en-US" dirty="0"/>
              <a:t>27/05/2020</a:t>
            </a: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www.meganstodel.com</a:t>
            </a:r>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Rdatatable/data.table/wiki"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atrebas.github.io/post/2019-03-03-datatable-dplyr/" TargetMode="External"/><Relationship Id="rId2" Type="http://schemas.openxmlformats.org/officeDocument/2006/relationships/hyperlink" Target="https://github.com/Rdatatable/data.table/wiki" TargetMode="External"/><Relationship Id="rId1" Type="http://schemas.openxmlformats.org/officeDocument/2006/relationships/slideLayout" Target="../slideLayouts/slideLayout2.xml"/><Relationship Id="rId5" Type="http://schemas.openxmlformats.org/officeDocument/2006/relationships/hyperlink" Target="http://brooksandrew.github.io/simpleblog/articles/advanced-data-table/" TargetMode="External"/><Relationship Id="rId4" Type="http://schemas.openxmlformats.org/officeDocument/2006/relationships/hyperlink" Target="https://cran.r-project.org/web/packages/data.table/vignettes/datatable-faq.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h2oai.github.io/db-benchmar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Start using data.table</a:t>
            </a:r>
          </a:p>
        </p:txBody>
      </p:sp>
      <p:sp>
        <p:nvSpPr>
          <p:cNvPr id="3" name="Subtitle 2"/>
          <p:cNvSpPr>
            <a:spLocks noGrp="1"/>
          </p:cNvSpPr>
          <p:nvPr>
            <p:ph type="subTitle" idx="1"/>
          </p:nvPr>
        </p:nvSpPr>
        <p:spPr/>
        <p:txBody>
          <a:bodyPr>
            <a:normAutofit lnSpcReduction="10000"/>
          </a:bodyPr>
          <a:lstStyle/>
          <a:p>
            <a:r>
              <a:rPr lang="en-GB" dirty="0"/>
              <a:t>Megan Stodel</a:t>
            </a:r>
          </a:p>
          <a:p>
            <a:r>
              <a:rPr lang="en-GB" dirty="0"/>
              <a:t>www.meganstodel.com</a:t>
            </a:r>
          </a:p>
          <a:p>
            <a:r>
              <a:rPr lang="en-GB" dirty="0"/>
              <a:t>@</a:t>
            </a:r>
            <a:r>
              <a:rPr lang="en-GB" dirty="0" err="1"/>
              <a:t>MeganStodel</a:t>
            </a:r>
            <a:endParaRPr lang="en-GB" dirty="0"/>
          </a:p>
        </p:txBody>
      </p:sp>
    </p:spTree>
    <p:extLst>
      <p:ext uri="{BB962C8B-B14F-4D97-AF65-F5344CB8AC3E}">
        <p14:creationId xmlns:p14="http://schemas.microsoft.com/office/powerpoint/2010/main" val="700817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31136" y="964692"/>
            <a:ext cx="7729728" cy="1188720"/>
          </a:xfrm>
        </p:spPr>
        <p:txBody>
          <a:bodyPr/>
          <a:lstStyle/>
          <a:p>
            <a:r>
              <a:rPr lang="en-GB"/>
              <a:t>The </a:t>
            </a:r>
            <a:r>
              <a:rPr lang="en-GB" dirty="0"/>
              <a:t>syntax</a:t>
            </a:r>
          </a:p>
        </p:txBody>
      </p:sp>
      <p:sp>
        <p:nvSpPr>
          <p:cNvPr id="6" name="Slide Number Placeholder 5"/>
          <p:cNvSpPr>
            <a:spLocks noGrp="1"/>
          </p:cNvSpPr>
          <p:nvPr>
            <p:ph type="sldNum" sz="quarter" idx="12"/>
          </p:nvPr>
        </p:nvSpPr>
        <p:spPr/>
        <p:txBody>
          <a:bodyPr/>
          <a:lstStyle/>
          <a:p>
            <a:fld id="{8A7A6979-0714-4377-B894-6BE4C2D6E202}" type="slidenum">
              <a:rPr lang="en-US" smtClean="0"/>
              <a:pPr/>
              <a:t>10</a:t>
            </a:fld>
            <a:endParaRPr lang="en-US" dirty="0"/>
          </a:p>
        </p:txBody>
      </p:sp>
      <p:sp>
        <p:nvSpPr>
          <p:cNvPr id="7" name="Footer Placeholder 6"/>
          <p:cNvSpPr>
            <a:spLocks noGrp="1"/>
          </p:cNvSpPr>
          <p:nvPr>
            <p:ph type="ftr" sz="quarter" idx="11"/>
          </p:nvPr>
        </p:nvSpPr>
        <p:spPr/>
        <p:txBody>
          <a:bodyPr/>
          <a:lstStyle/>
          <a:p>
            <a:r>
              <a:rPr lang="en-US"/>
              <a:t>www.meganstodel.com</a:t>
            </a:r>
            <a:endParaRPr lang="en-US" dirty="0"/>
          </a:p>
        </p:txBody>
      </p:sp>
      <p:sp>
        <p:nvSpPr>
          <p:cNvPr id="8" name="Date Placeholder 7"/>
          <p:cNvSpPr>
            <a:spLocks noGrp="1"/>
          </p:cNvSpPr>
          <p:nvPr>
            <p:ph type="dt" sz="half" idx="10"/>
          </p:nvPr>
        </p:nvSpPr>
        <p:spPr/>
        <p:txBody>
          <a:bodyPr/>
          <a:lstStyle/>
          <a:p>
            <a:r>
              <a:rPr lang="en-US" dirty="0"/>
              <a:t>27/05/2020</a:t>
            </a:r>
          </a:p>
        </p:txBody>
      </p:sp>
      <p:sp>
        <p:nvSpPr>
          <p:cNvPr id="2" name="Content Placeholder 1"/>
          <p:cNvSpPr>
            <a:spLocks noGrp="1" noChangeArrowheads="1"/>
          </p:cNvSpPr>
          <p:nvPr>
            <p:ph idx="1"/>
          </p:nvPr>
        </p:nvSpPr>
        <p:spPr bwMode="auto">
          <a:xfrm>
            <a:off x="1990846" y="5141154"/>
            <a:ext cx="7970018" cy="40011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lang="en-US" altLang="en-US" sz="2000" dirty="0">
                <a:latin typeface="+mj-lt"/>
              </a:rPr>
              <a:t>(</a:t>
            </a:r>
            <a:r>
              <a:rPr lang="en-US" altLang="en-US" sz="2000" dirty="0">
                <a:latin typeface="+mj-lt"/>
                <a:hlinkClick r:id="rId2"/>
              </a:rPr>
              <a:t>source</a:t>
            </a:r>
            <a:r>
              <a:rPr lang="en-US" altLang="en-US" sz="2000" dirty="0">
                <a:latin typeface="+mj-lt"/>
              </a:rPr>
              <a:t>)</a:t>
            </a:r>
          </a:p>
        </p:txBody>
      </p:sp>
      <p:pic>
        <p:nvPicPr>
          <p:cNvPr id="3" name="Picture 2"/>
          <p:cNvPicPr>
            <a:picLocks noChangeAspect="1"/>
          </p:cNvPicPr>
          <p:nvPr/>
        </p:nvPicPr>
        <p:blipFill>
          <a:blip r:embed="rId3"/>
          <a:stretch>
            <a:fillRect/>
          </a:stretch>
        </p:blipFill>
        <p:spPr>
          <a:xfrm>
            <a:off x="2384385" y="2713565"/>
            <a:ext cx="7031620" cy="2419196"/>
          </a:xfrm>
          <a:prstGeom prst="rect">
            <a:avLst/>
          </a:prstGeom>
        </p:spPr>
      </p:pic>
    </p:spTree>
    <p:extLst>
      <p:ext uri="{BB962C8B-B14F-4D97-AF65-F5344CB8AC3E}">
        <p14:creationId xmlns:p14="http://schemas.microsoft.com/office/powerpoint/2010/main" val="941815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2"/>
          <p:cNvSpPr>
            <a:spLocks noGrp="1" noChangeArrowheads="1"/>
          </p:cNvSpPr>
          <p:nvPr>
            <p:ph type="title"/>
          </p:nvPr>
        </p:nvSpPr>
        <p:spPr bwMode="auto">
          <a:solidFill>
            <a:schemeClr val="bg1"/>
          </a:solidFill>
          <a:extLst/>
        </p:spPr>
        <p:txBody>
          <a:bodyPr vert="horz" wrap="square" lIns="91440" tIns="45720" rIns="91440" bIns="45720" numCol="1" rtlCol="0" anchor="ctr" anchorCtr="0" compatLnSpc="1">
            <a:prstTxWarp prst="textNoShape">
              <a:avLst/>
            </a:prstTxWarp>
            <a:noAutofit/>
          </a:bodyPr>
          <a:lstStyle/>
          <a:p>
            <a:r>
              <a:rPr lang="en-GB" altLang="en-US"/>
              <a:t>In-situ definition and replacement</a:t>
            </a:r>
          </a:p>
        </p:txBody>
      </p:sp>
      <p:sp>
        <p:nvSpPr>
          <p:cNvPr id="21506" name="Content Placeholder 1"/>
          <p:cNvSpPr>
            <a:spLocks noGrp="1"/>
          </p:cNvSpPr>
          <p:nvPr>
            <p:ph idx="1"/>
          </p:nvPr>
        </p:nvSpPr>
        <p:spPr/>
        <p:txBody>
          <a:bodyPr/>
          <a:lstStyle/>
          <a:p>
            <a:pPr marL="0" indent="0" algn="ctr">
              <a:buNone/>
            </a:pPr>
            <a:r>
              <a:rPr lang="en-GB" altLang="en-US" sz="9600" b="1" dirty="0">
                <a:latin typeface="Felix Titling" panose="04060505060202020A04" pitchFamily="82" charset="0"/>
              </a:rPr>
              <a:t>:=</a:t>
            </a:r>
          </a:p>
          <a:p>
            <a:pPr marL="0" indent="0" algn="ctr">
              <a:buNone/>
            </a:pPr>
            <a:r>
              <a:rPr lang="en-GB" altLang="en-US" dirty="0"/>
              <a:t>This combination of characters is how to create or modify a column without needing to create a copy of the dataset. </a:t>
            </a:r>
          </a:p>
          <a:p>
            <a:pPr marL="0" indent="0" algn="ctr"/>
            <a:endParaRPr lang="en-GB" altLang="en-US" dirty="0"/>
          </a:p>
          <a:p>
            <a:pPr marL="0" indent="0" algn="ctr">
              <a:buNone/>
            </a:pPr>
            <a:r>
              <a:rPr lang="en-US" altLang="en-US" b="1" dirty="0">
                <a:latin typeface="Courier New" panose="02070309020205020404" pitchFamily="49" charset="0"/>
                <a:cs typeface="Courier New" panose="02070309020205020404" pitchFamily="49" charset="0"/>
              </a:rPr>
              <a:t>DT[, </a:t>
            </a:r>
            <a:r>
              <a:rPr lang="en-US" altLang="en-US" b="1" dirty="0" err="1">
                <a:latin typeface="Courier New" panose="02070309020205020404" pitchFamily="49" charset="0"/>
                <a:cs typeface="Courier New" panose="02070309020205020404" pitchFamily="49" charset="0"/>
              </a:rPr>
              <a:t>bigger_number</a:t>
            </a:r>
            <a:r>
              <a:rPr lang="en-US" altLang="en-US" b="1" dirty="0">
                <a:latin typeface="Courier New" panose="02070309020205020404" pitchFamily="49" charset="0"/>
                <a:cs typeface="Courier New" panose="02070309020205020404" pitchFamily="49" charset="0"/>
              </a:rPr>
              <a:t> := </a:t>
            </a:r>
            <a:r>
              <a:rPr lang="en-US" altLang="en-US" b="1" dirty="0" err="1">
                <a:latin typeface="Courier New" panose="02070309020205020404" pitchFamily="49" charset="0"/>
                <a:cs typeface="Courier New" panose="02070309020205020404" pitchFamily="49" charset="0"/>
              </a:rPr>
              <a:t>number_column</a:t>
            </a:r>
            <a:r>
              <a:rPr lang="en-US" altLang="en-US" b="1" dirty="0">
                <a:latin typeface="Courier New" panose="02070309020205020404" pitchFamily="49" charset="0"/>
                <a:cs typeface="Courier New" panose="02070309020205020404" pitchFamily="49" charset="0"/>
              </a:rPr>
              <a:t> + 1]</a:t>
            </a:r>
          </a:p>
        </p:txBody>
      </p:sp>
      <p:sp>
        <p:nvSpPr>
          <p:cNvPr id="8" name="Slide Number Placeholder 5"/>
          <p:cNvSpPr>
            <a:spLocks noGrp="1"/>
          </p:cNvSpPr>
          <p:nvPr>
            <p:ph type="sldNum" sz="quarter" idx="12"/>
          </p:nvPr>
        </p:nvSpPr>
        <p:spPr>
          <a:xfrm>
            <a:off x="10758922" y="6217920"/>
            <a:ext cx="365760" cy="365760"/>
          </a:xfrm>
        </p:spPr>
        <p:txBody>
          <a:bodyPr/>
          <a:lstStyle/>
          <a:p>
            <a:fld id="{8A7A6979-0714-4377-B894-6BE4C2D6E202}" type="slidenum">
              <a:rPr lang="en-US" smtClean="0"/>
              <a:pPr/>
              <a:t>11</a:t>
            </a:fld>
            <a:endParaRPr lang="en-US" dirty="0"/>
          </a:p>
        </p:txBody>
      </p:sp>
      <p:sp>
        <p:nvSpPr>
          <p:cNvPr id="9" name="Date Placeholder 7"/>
          <p:cNvSpPr>
            <a:spLocks noGrp="1"/>
          </p:cNvSpPr>
          <p:nvPr>
            <p:ph type="dt" sz="half" idx="10"/>
          </p:nvPr>
        </p:nvSpPr>
        <p:spPr>
          <a:xfrm>
            <a:off x="7821429" y="6238816"/>
            <a:ext cx="2753746" cy="323968"/>
          </a:xfrm>
        </p:spPr>
        <p:txBody>
          <a:bodyPr/>
          <a:lstStyle/>
          <a:p>
            <a:r>
              <a:rPr lang="en-US" dirty="0"/>
              <a:t>27/05/2020</a:t>
            </a:r>
          </a:p>
        </p:txBody>
      </p:sp>
    </p:spTree>
    <p:extLst>
      <p:ext uri="{BB962C8B-B14F-4D97-AF65-F5344CB8AC3E}">
        <p14:creationId xmlns:p14="http://schemas.microsoft.com/office/powerpoint/2010/main" val="1423336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4" name="Title 2"/>
          <p:cNvSpPr>
            <a:spLocks noGrp="1" noChangeArrowheads="1"/>
          </p:cNvSpPr>
          <p:nvPr>
            <p:ph type="title"/>
          </p:nvPr>
        </p:nvSpPr>
        <p:spPr bwMode="auto">
          <a:solidFill>
            <a:schemeClr val="bg1"/>
          </a:solidFill>
          <a:extLst/>
        </p:spPr>
        <p:txBody>
          <a:bodyPr vert="horz" wrap="square" lIns="91440" tIns="45720" rIns="91440" bIns="45720" numCol="1" rtlCol="0" anchor="ctr" anchorCtr="0" compatLnSpc="1">
            <a:prstTxWarp prst="textNoShape">
              <a:avLst/>
            </a:prstTxWarp>
            <a:noAutofit/>
          </a:bodyPr>
          <a:lstStyle/>
          <a:p>
            <a:r>
              <a:rPr lang="en-GB" altLang="en-US"/>
              <a:t>Built-in variables</a:t>
            </a:r>
          </a:p>
        </p:txBody>
      </p:sp>
      <p:graphicFrame>
        <p:nvGraphicFramePr>
          <p:cNvPr id="5" name="Content Placeholder 4">
            <a:extLst>
              <a:ext uri="{FF2B5EF4-FFF2-40B4-BE49-F238E27FC236}">
                <a16:creationId xmlns:a16="http://schemas.microsoft.com/office/drawing/2014/main" id="{D670B800-5D3E-4361-8F04-9431E199C7C9}"/>
              </a:ext>
            </a:extLst>
          </p:cNvPr>
          <p:cNvGraphicFramePr>
            <a:graphicFrameLocks noGrp="1"/>
          </p:cNvGraphicFramePr>
          <p:nvPr>
            <p:ph idx="1"/>
            <p:extLst>
              <p:ext uri="{D42A27DB-BD31-4B8C-83A1-F6EECF244321}">
                <p14:modId xmlns:p14="http://schemas.microsoft.com/office/powerpoint/2010/main" val="3180023055"/>
              </p:ext>
            </p:extLst>
          </p:nvPr>
        </p:nvGraphicFramePr>
        <p:xfrm>
          <a:off x="2230438" y="2468922"/>
          <a:ext cx="7551516" cy="4114758"/>
        </p:xfrm>
        <a:graphic>
          <a:graphicData uri="http://schemas.openxmlformats.org/drawingml/2006/table">
            <a:tbl>
              <a:tblPr firstRow="1" bandRow="1">
                <a:tableStyleId>{21E4AEA4-8DFA-4A89-87EB-49C32662AFE0}</a:tableStyleId>
              </a:tblPr>
              <a:tblGrid>
                <a:gridCol w="1606143">
                  <a:extLst>
                    <a:ext uri="{9D8B030D-6E8A-4147-A177-3AD203B41FA5}">
                      <a16:colId xmlns:a16="http://schemas.microsoft.com/office/drawing/2014/main" val="1332237324"/>
                    </a:ext>
                  </a:extLst>
                </a:gridCol>
                <a:gridCol w="5945373">
                  <a:extLst>
                    <a:ext uri="{9D8B030D-6E8A-4147-A177-3AD203B41FA5}">
                      <a16:colId xmlns:a16="http://schemas.microsoft.com/office/drawing/2014/main" val="3766093986"/>
                    </a:ext>
                  </a:extLst>
                </a:gridCol>
              </a:tblGrid>
              <a:tr h="335092">
                <a:tc>
                  <a:txBody>
                    <a:bodyPr/>
                    <a:lstStyle/>
                    <a:p>
                      <a:r>
                        <a:rPr lang="en-GB" sz="1800" dirty="0"/>
                        <a:t>Symbol</a:t>
                      </a:r>
                    </a:p>
                  </a:txBody>
                  <a:tcPr marL="91346" marR="91346" marT="45713" marB="45713"/>
                </a:tc>
                <a:tc>
                  <a:txBody>
                    <a:bodyPr/>
                    <a:lstStyle/>
                    <a:p>
                      <a:r>
                        <a:rPr lang="en-GB" sz="1800" dirty="0"/>
                        <a:t>Purpose</a:t>
                      </a:r>
                    </a:p>
                  </a:txBody>
                  <a:tcPr marL="91346" marR="91346" marT="45713" marB="45713"/>
                </a:tc>
                <a:extLst>
                  <a:ext uri="{0D108BD9-81ED-4DB2-BD59-A6C34878D82A}">
                    <a16:rowId xmlns:a16="http://schemas.microsoft.com/office/drawing/2014/main" val="1194144172"/>
                  </a:ext>
                </a:extLst>
              </a:tr>
              <a:tr h="1340408">
                <a:tc>
                  <a:txBody>
                    <a:bodyPr/>
                    <a:lstStyle/>
                    <a:p>
                      <a:r>
                        <a:rPr lang="en-GB" sz="1800" dirty="0"/>
                        <a:t>.N</a:t>
                      </a:r>
                    </a:p>
                  </a:txBody>
                  <a:tcPr marL="91346" marR="91346" marT="45713" marB="45713"/>
                </a:tc>
                <a:tc>
                  <a:txBody>
                    <a:bodyPr/>
                    <a:lstStyle/>
                    <a:p>
                      <a:r>
                        <a:rPr lang="en-GB" sz="1800" dirty="0"/>
                        <a:t>Number of observations in the group</a:t>
                      </a:r>
                    </a:p>
                    <a:p>
                      <a:endParaRPr lang="en-GB" sz="1800" dirty="0"/>
                    </a:p>
                    <a:p>
                      <a:r>
                        <a:rPr lang="en-GB" sz="1800" dirty="0"/>
                        <a:t>DT[, .N]</a:t>
                      </a:r>
                    </a:p>
                    <a:p>
                      <a:r>
                        <a:rPr lang="en-GB" sz="1800" dirty="0"/>
                        <a:t>Counts the number of observations (rows) in the </a:t>
                      </a:r>
                      <a:r>
                        <a:rPr lang="en-GB" sz="1800" dirty="0" err="1"/>
                        <a:t>data.table</a:t>
                      </a:r>
                      <a:endParaRPr lang="en-GB" sz="1800" dirty="0"/>
                    </a:p>
                    <a:p>
                      <a:endParaRPr lang="en-GB" sz="1800" dirty="0"/>
                    </a:p>
                  </a:txBody>
                  <a:tcPr marL="91346" marR="91346" marT="45713" marB="45713"/>
                </a:tc>
                <a:extLst>
                  <a:ext uri="{0D108BD9-81ED-4DB2-BD59-A6C34878D82A}">
                    <a16:rowId xmlns:a16="http://schemas.microsoft.com/office/drawing/2014/main" val="891505766"/>
                  </a:ext>
                </a:extLst>
              </a:tr>
              <a:tr h="2094394">
                <a:tc>
                  <a:txBody>
                    <a:bodyPr/>
                    <a:lstStyle/>
                    <a:p>
                      <a:r>
                        <a:rPr lang="en-GB" sz="1800" dirty="0"/>
                        <a:t>.SD</a:t>
                      </a:r>
                    </a:p>
                  </a:txBody>
                  <a:tcPr marL="91346" marR="91346" marT="45713" marB="45713"/>
                </a:tc>
                <a:tc>
                  <a:txBody>
                    <a:bodyPr/>
                    <a:lstStyle/>
                    <a:p>
                      <a:r>
                        <a:rPr lang="en-GB" sz="1800" dirty="0"/>
                        <a:t>Subset of Data. A way of referencing all columns except the grouping columns. So rather than individually calling functions on each column, can use .SD to apply to all of them, used in conjunction with base function </a:t>
                      </a:r>
                      <a:r>
                        <a:rPr lang="en-GB" sz="1800" dirty="0" err="1"/>
                        <a:t>lapply</a:t>
                      </a:r>
                      <a:r>
                        <a:rPr lang="en-GB" sz="1800" dirty="0"/>
                        <a:t>(). </a:t>
                      </a:r>
                    </a:p>
                    <a:p>
                      <a:endParaRPr lang="en-GB" sz="1800" dirty="0"/>
                    </a:p>
                    <a:p>
                      <a:r>
                        <a:rPr lang="en-GB" sz="1800" dirty="0"/>
                        <a:t>DT[, </a:t>
                      </a:r>
                      <a:r>
                        <a:rPr lang="en-GB" sz="1800" kern="1200" dirty="0" err="1">
                          <a:effectLst/>
                        </a:rPr>
                        <a:t>lapply</a:t>
                      </a:r>
                      <a:r>
                        <a:rPr lang="en-GB" sz="1800" dirty="0"/>
                        <a:t>(.SD, mean)]</a:t>
                      </a:r>
                    </a:p>
                    <a:p>
                      <a:r>
                        <a:rPr lang="en-GB" sz="1800" dirty="0"/>
                        <a:t>Calculates the mean for every column</a:t>
                      </a:r>
                    </a:p>
                    <a:p>
                      <a:endParaRPr lang="en-GB" sz="1800" dirty="0"/>
                    </a:p>
                  </a:txBody>
                  <a:tcPr marL="91346" marR="91346" marT="45713" marB="45713"/>
                </a:tc>
                <a:extLst>
                  <a:ext uri="{0D108BD9-81ED-4DB2-BD59-A6C34878D82A}">
                    <a16:rowId xmlns:a16="http://schemas.microsoft.com/office/drawing/2014/main" val="2533831850"/>
                  </a:ext>
                </a:extLst>
              </a:tr>
            </a:tbl>
          </a:graphicData>
        </a:graphic>
      </p:graphicFrame>
      <p:sp>
        <p:nvSpPr>
          <p:cNvPr id="6" name="Slide Number Placeholder 5"/>
          <p:cNvSpPr>
            <a:spLocks noGrp="1"/>
          </p:cNvSpPr>
          <p:nvPr>
            <p:ph type="sldNum" sz="quarter" idx="12"/>
          </p:nvPr>
        </p:nvSpPr>
        <p:spPr>
          <a:xfrm>
            <a:off x="10758922" y="6217920"/>
            <a:ext cx="365760" cy="365760"/>
          </a:xfrm>
        </p:spPr>
        <p:txBody>
          <a:bodyPr/>
          <a:lstStyle/>
          <a:p>
            <a:fld id="{8A7A6979-0714-4377-B894-6BE4C2D6E202}" type="slidenum">
              <a:rPr lang="en-US" smtClean="0"/>
              <a:pPr/>
              <a:t>12</a:t>
            </a:fld>
            <a:endParaRPr lang="en-US" dirty="0"/>
          </a:p>
        </p:txBody>
      </p:sp>
      <p:sp>
        <p:nvSpPr>
          <p:cNvPr id="7" name="Date Placeholder 7"/>
          <p:cNvSpPr>
            <a:spLocks noGrp="1"/>
          </p:cNvSpPr>
          <p:nvPr>
            <p:ph type="dt" sz="half" idx="10"/>
          </p:nvPr>
        </p:nvSpPr>
        <p:spPr>
          <a:xfrm>
            <a:off x="7821429" y="6238816"/>
            <a:ext cx="2753746" cy="323968"/>
          </a:xfrm>
        </p:spPr>
        <p:txBody>
          <a:bodyPr/>
          <a:lstStyle/>
          <a:p>
            <a:r>
              <a:rPr lang="en-US" dirty="0"/>
              <a:t>27/05/2020</a:t>
            </a:r>
          </a:p>
        </p:txBody>
      </p:sp>
    </p:spTree>
    <p:extLst>
      <p:ext uri="{BB962C8B-B14F-4D97-AF65-F5344CB8AC3E}">
        <p14:creationId xmlns:p14="http://schemas.microsoft.com/office/powerpoint/2010/main" val="4019371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2"/>
          <p:cNvSpPr>
            <a:spLocks noGrp="1" noChangeArrowheads="1"/>
          </p:cNvSpPr>
          <p:nvPr>
            <p:ph type="title"/>
          </p:nvPr>
        </p:nvSpPr>
        <p:spPr bwMode="auto">
          <a:solidFill>
            <a:schemeClr val="bg1"/>
          </a:solidFill>
          <a:extLst/>
        </p:spPr>
        <p:txBody>
          <a:bodyPr vert="horz" wrap="square" lIns="91440" tIns="45720" rIns="91440" bIns="45720" numCol="1" rtlCol="0" anchor="ctr" anchorCtr="0" compatLnSpc="1">
            <a:prstTxWarp prst="textNoShape">
              <a:avLst/>
            </a:prstTxWarp>
            <a:noAutofit/>
          </a:bodyPr>
          <a:lstStyle/>
          <a:p>
            <a:r>
              <a:rPr lang="en-GB" altLang="en-US"/>
              <a:t>Lists in data.table</a:t>
            </a:r>
          </a:p>
        </p:txBody>
      </p:sp>
      <p:sp>
        <p:nvSpPr>
          <p:cNvPr id="2" name="Content Placeholder 1"/>
          <p:cNvSpPr>
            <a:spLocks noGrp="1"/>
          </p:cNvSpPr>
          <p:nvPr>
            <p:ph idx="1"/>
          </p:nvPr>
        </p:nvSpPr>
        <p:spPr/>
        <p:txBody>
          <a:bodyPr>
            <a:normAutofit fontScale="85000" lnSpcReduction="20000"/>
          </a:bodyPr>
          <a:lstStyle/>
          <a:p>
            <a:pPr marL="0" indent="0">
              <a:buNone/>
            </a:pPr>
            <a:r>
              <a:rPr lang="en-GB" altLang="en-US" dirty="0"/>
              <a:t>As long as </a:t>
            </a:r>
            <a:r>
              <a:rPr lang="en-GB" altLang="en-US" i="1" dirty="0"/>
              <a:t>j</a:t>
            </a:r>
            <a:r>
              <a:rPr lang="en-GB" altLang="en-US" dirty="0"/>
              <a:t> returns a list, each element of the list will become a column in the resulting </a:t>
            </a:r>
            <a:r>
              <a:rPr lang="en-GB" altLang="en-US" dirty="0" err="1"/>
              <a:t>data.table</a:t>
            </a:r>
            <a:r>
              <a:rPr lang="en-GB" altLang="en-US" dirty="0"/>
              <a:t>.</a:t>
            </a:r>
          </a:p>
          <a:p>
            <a:pPr marL="0" indent="0">
              <a:buNone/>
            </a:pPr>
            <a:r>
              <a:rPr lang="en-GB" altLang="en-US" dirty="0"/>
              <a:t>If you only want certain columns in your </a:t>
            </a:r>
            <a:r>
              <a:rPr lang="en-GB" altLang="en-US" dirty="0" err="1"/>
              <a:t>data.table</a:t>
            </a:r>
            <a:r>
              <a:rPr lang="en-GB" altLang="en-US" dirty="0"/>
              <a:t>, you can achieve this using a list, which in its short version is .()</a:t>
            </a:r>
          </a:p>
          <a:p>
            <a:pPr marL="0" indent="0" algn="ctr">
              <a:buNone/>
            </a:pPr>
            <a:r>
              <a:rPr lang="en-US" altLang="en-US" b="1" dirty="0" err="1">
                <a:latin typeface="Courier New" panose="02070309020205020404" pitchFamily="49" charset="0"/>
                <a:cs typeface="Courier New" panose="02070309020205020404" pitchFamily="49" charset="0"/>
              </a:rPr>
              <a:t>twocol_DT</a:t>
            </a:r>
            <a:r>
              <a:rPr lang="en-US" altLang="en-US" b="1" dirty="0">
                <a:latin typeface="Courier New" panose="02070309020205020404" pitchFamily="49" charset="0"/>
                <a:cs typeface="Courier New" panose="02070309020205020404" pitchFamily="49" charset="0"/>
              </a:rPr>
              <a:t> &lt;- DT[, .(</a:t>
            </a:r>
            <a:r>
              <a:rPr lang="en-US" altLang="en-US" b="1" dirty="0" err="1">
                <a:latin typeface="Courier New" panose="02070309020205020404" pitchFamily="49" charset="0"/>
                <a:cs typeface="Courier New" panose="02070309020205020404" pitchFamily="49" charset="0"/>
              </a:rPr>
              <a:t>column_a</a:t>
            </a:r>
            <a:r>
              <a:rPr lang="en-US" altLang="en-US" b="1"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column_b</a:t>
            </a:r>
            <a:r>
              <a:rPr lang="en-US" altLang="en-US" b="1" dirty="0">
                <a:latin typeface="Courier New" panose="02070309020205020404" pitchFamily="49" charset="0"/>
                <a:cs typeface="Courier New" panose="02070309020205020404" pitchFamily="49" charset="0"/>
              </a:rPr>
              <a:t>)]</a:t>
            </a:r>
            <a:endParaRPr lang="en-GB" altLang="en-US" dirty="0"/>
          </a:p>
          <a:p>
            <a:pPr marL="0" indent="0"/>
            <a:endParaRPr lang="en-GB" altLang="en-US" dirty="0"/>
          </a:p>
          <a:p>
            <a:pPr marL="0" indent="0">
              <a:buNone/>
            </a:pPr>
            <a:r>
              <a:rPr lang="en-GB" altLang="en-US" dirty="0"/>
              <a:t>This is true even if you want a one column </a:t>
            </a:r>
            <a:r>
              <a:rPr lang="en-GB" altLang="en-US" dirty="0" err="1"/>
              <a:t>data.table</a:t>
            </a:r>
            <a:endParaRPr lang="en-GB" altLang="en-US" dirty="0"/>
          </a:p>
          <a:p>
            <a:pPr marL="0" indent="0" algn="ctr">
              <a:buNone/>
            </a:pPr>
            <a:r>
              <a:rPr lang="en-US" altLang="en-US" b="1" dirty="0" err="1">
                <a:latin typeface="Courier New" panose="02070309020205020404" pitchFamily="49" charset="0"/>
                <a:cs typeface="Courier New" panose="02070309020205020404" pitchFamily="49" charset="0"/>
              </a:rPr>
              <a:t>onecol_DT</a:t>
            </a:r>
            <a:r>
              <a:rPr lang="en-US" altLang="en-US" b="1" dirty="0">
                <a:latin typeface="Courier New" panose="02070309020205020404" pitchFamily="49" charset="0"/>
                <a:cs typeface="Courier New" panose="02070309020205020404" pitchFamily="49" charset="0"/>
              </a:rPr>
              <a:t> &lt;- DT[, .(</a:t>
            </a:r>
            <a:r>
              <a:rPr lang="en-US" altLang="en-US" b="1" dirty="0" err="1">
                <a:latin typeface="Courier New" panose="02070309020205020404" pitchFamily="49" charset="0"/>
                <a:cs typeface="Courier New" panose="02070309020205020404" pitchFamily="49" charset="0"/>
              </a:rPr>
              <a:t>column_a</a:t>
            </a:r>
            <a:r>
              <a:rPr lang="en-US" altLang="en-US" b="1" dirty="0">
                <a:latin typeface="Courier New" panose="02070309020205020404" pitchFamily="49" charset="0"/>
                <a:cs typeface="Courier New" panose="02070309020205020404" pitchFamily="49" charset="0"/>
              </a:rPr>
              <a:t>)]</a:t>
            </a:r>
          </a:p>
          <a:p>
            <a:pPr marL="0" indent="0"/>
            <a:endParaRPr lang="en-GB" altLang="en-US" dirty="0"/>
          </a:p>
          <a:p>
            <a:pPr marL="0" indent="0">
              <a:buNone/>
            </a:pPr>
            <a:r>
              <a:rPr lang="en-GB" altLang="en-US" dirty="0"/>
              <a:t>If you don’t have your single column in a list, it will become a vector (which is often useful)</a:t>
            </a:r>
          </a:p>
          <a:p>
            <a:pPr marL="0" indent="0" algn="ctr">
              <a:buNone/>
            </a:pPr>
            <a:r>
              <a:rPr lang="en-US" altLang="en-US" b="1" dirty="0">
                <a:latin typeface="Courier New" panose="02070309020205020404" pitchFamily="49" charset="0"/>
                <a:cs typeface="Courier New" panose="02070309020205020404" pitchFamily="49" charset="0"/>
              </a:rPr>
              <a:t>vector &lt;- DT[, </a:t>
            </a:r>
            <a:r>
              <a:rPr lang="en-US" altLang="en-US" b="1" dirty="0" err="1">
                <a:latin typeface="Courier New" panose="02070309020205020404" pitchFamily="49" charset="0"/>
                <a:cs typeface="Courier New" panose="02070309020205020404" pitchFamily="49" charset="0"/>
              </a:rPr>
              <a:t>column_a</a:t>
            </a:r>
            <a:r>
              <a:rPr lang="en-US" altLang="en-US" b="1" dirty="0">
                <a:latin typeface="Courier New" panose="02070309020205020404" pitchFamily="49" charset="0"/>
                <a:cs typeface="Courier New" panose="02070309020205020404" pitchFamily="49" charset="0"/>
              </a:rPr>
              <a:t>]</a:t>
            </a:r>
          </a:p>
          <a:p>
            <a:pPr marL="0" indent="0"/>
            <a:endParaRPr lang="en-GB" altLang="en-US" dirty="0"/>
          </a:p>
        </p:txBody>
      </p:sp>
      <p:sp>
        <p:nvSpPr>
          <p:cNvPr id="6" name="Slide Number Placeholder 5"/>
          <p:cNvSpPr>
            <a:spLocks noGrp="1"/>
          </p:cNvSpPr>
          <p:nvPr>
            <p:ph type="sldNum" sz="quarter" idx="12"/>
          </p:nvPr>
        </p:nvSpPr>
        <p:spPr>
          <a:xfrm>
            <a:off x="10758922" y="6217920"/>
            <a:ext cx="365760" cy="365760"/>
          </a:xfrm>
        </p:spPr>
        <p:txBody>
          <a:bodyPr/>
          <a:lstStyle/>
          <a:p>
            <a:fld id="{8A7A6979-0714-4377-B894-6BE4C2D6E202}" type="slidenum">
              <a:rPr lang="en-US" smtClean="0"/>
              <a:pPr/>
              <a:t>13</a:t>
            </a:fld>
            <a:endParaRPr lang="en-US" dirty="0"/>
          </a:p>
        </p:txBody>
      </p:sp>
      <p:sp>
        <p:nvSpPr>
          <p:cNvPr id="7" name="Date Placeholder 7"/>
          <p:cNvSpPr>
            <a:spLocks noGrp="1"/>
          </p:cNvSpPr>
          <p:nvPr>
            <p:ph type="dt" sz="half" idx="10"/>
          </p:nvPr>
        </p:nvSpPr>
        <p:spPr>
          <a:xfrm>
            <a:off x="7821429" y="6238816"/>
            <a:ext cx="2753746" cy="323968"/>
          </a:xfrm>
        </p:spPr>
        <p:txBody>
          <a:bodyPr/>
          <a:lstStyle/>
          <a:p>
            <a:r>
              <a:rPr lang="en-US" dirty="0"/>
              <a:t>27/05/2020</a:t>
            </a:r>
          </a:p>
        </p:txBody>
      </p:sp>
    </p:spTree>
    <p:extLst>
      <p:ext uri="{BB962C8B-B14F-4D97-AF65-F5344CB8AC3E}">
        <p14:creationId xmlns:p14="http://schemas.microsoft.com/office/powerpoint/2010/main" val="16653478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2"/>
          <p:cNvSpPr>
            <a:spLocks noGrp="1" noChangeArrowheads="1"/>
          </p:cNvSpPr>
          <p:nvPr>
            <p:ph type="title"/>
          </p:nvPr>
        </p:nvSpPr>
        <p:spPr bwMode="auto">
          <a:solidFill>
            <a:schemeClr val="bg1"/>
          </a:solidFill>
          <a:extLst/>
        </p:spPr>
        <p:txBody>
          <a:bodyPr vert="horz" wrap="square" lIns="91440" tIns="45720" rIns="91440" bIns="45720" numCol="1" rtlCol="0" anchor="ctr" anchorCtr="0" compatLnSpc="1">
            <a:prstTxWarp prst="textNoShape">
              <a:avLst/>
            </a:prstTxWarp>
            <a:noAutofit/>
          </a:bodyPr>
          <a:lstStyle/>
          <a:p>
            <a:r>
              <a:rPr lang="en-GB" altLang="en-US" dirty="0"/>
              <a:t>Changing column names</a:t>
            </a:r>
          </a:p>
        </p:txBody>
      </p:sp>
      <p:sp>
        <p:nvSpPr>
          <p:cNvPr id="2" name="Content Placeholder 1"/>
          <p:cNvSpPr>
            <a:spLocks noGrp="1"/>
          </p:cNvSpPr>
          <p:nvPr>
            <p:ph idx="1"/>
          </p:nvPr>
        </p:nvSpPr>
        <p:spPr/>
        <p:txBody>
          <a:bodyPr>
            <a:normAutofit fontScale="92500" lnSpcReduction="20000"/>
          </a:bodyPr>
          <a:lstStyle/>
          <a:p>
            <a:pPr marL="0" indent="0">
              <a:buNone/>
            </a:pPr>
            <a:r>
              <a:rPr lang="en-GB" altLang="en-US" dirty="0"/>
              <a:t>Rename by reference with </a:t>
            </a:r>
            <a:r>
              <a:rPr lang="en-GB" altLang="en-US" dirty="0" err="1"/>
              <a:t>setnames</a:t>
            </a:r>
            <a:r>
              <a:rPr lang="en-GB" altLang="en-US" dirty="0"/>
              <a:t>()</a:t>
            </a:r>
          </a:p>
          <a:p>
            <a:pPr marL="0" indent="0"/>
            <a:endParaRPr lang="en-GB" altLang="en-US" dirty="0"/>
          </a:p>
          <a:p>
            <a:pPr marL="0" indent="0" algn="ctr">
              <a:buNone/>
            </a:pPr>
            <a:r>
              <a:rPr lang="en-GB" altLang="en-US" b="1" dirty="0" err="1">
                <a:latin typeface="Courier New" panose="02070309020205020404" pitchFamily="49" charset="0"/>
                <a:cs typeface="Courier New" panose="02070309020205020404" pitchFamily="49" charset="0"/>
              </a:rPr>
              <a:t>setnames</a:t>
            </a:r>
            <a:r>
              <a:rPr lang="en-GB" altLang="en-US" b="1" dirty="0">
                <a:latin typeface="Courier New" panose="02070309020205020404" pitchFamily="49" charset="0"/>
                <a:cs typeface="Courier New" panose="02070309020205020404" pitchFamily="49" charset="0"/>
              </a:rPr>
              <a:t>(DT, “</a:t>
            </a:r>
            <a:r>
              <a:rPr lang="en-GB" altLang="en-US" b="1" dirty="0" err="1">
                <a:latin typeface="Courier New" panose="02070309020205020404" pitchFamily="49" charset="0"/>
                <a:cs typeface="Courier New" panose="02070309020205020404" pitchFamily="49" charset="0"/>
              </a:rPr>
              <a:t>original_name</a:t>
            </a:r>
            <a:r>
              <a:rPr lang="en-GB" altLang="en-US" b="1" dirty="0">
                <a:latin typeface="Courier New" panose="02070309020205020404" pitchFamily="49" charset="0"/>
                <a:cs typeface="Courier New" panose="02070309020205020404" pitchFamily="49" charset="0"/>
              </a:rPr>
              <a:t>”, “</a:t>
            </a:r>
            <a:r>
              <a:rPr lang="en-GB" altLang="en-US" b="1" dirty="0" err="1">
                <a:latin typeface="Courier New" panose="02070309020205020404" pitchFamily="49" charset="0"/>
                <a:cs typeface="Courier New" panose="02070309020205020404" pitchFamily="49" charset="0"/>
              </a:rPr>
              <a:t>new_name</a:t>
            </a:r>
            <a:r>
              <a:rPr lang="en-GB" altLang="en-US" b="1" dirty="0">
                <a:latin typeface="Courier New" panose="02070309020205020404" pitchFamily="49" charset="0"/>
                <a:cs typeface="Courier New" panose="02070309020205020404" pitchFamily="49" charset="0"/>
              </a:rPr>
              <a:t>”)</a:t>
            </a:r>
          </a:p>
          <a:p>
            <a:pPr marL="0" indent="0" algn="ctr">
              <a:buNone/>
            </a:pPr>
            <a:r>
              <a:rPr lang="en-GB" altLang="en-US" b="1" dirty="0" err="1">
                <a:latin typeface="Courier New" panose="02070309020205020404" pitchFamily="49" charset="0"/>
                <a:cs typeface="Courier New" panose="02070309020205020404" pitchFamily="49" charset="0"/>
              </a:rPr>
              <a:t>setnames</a:t>
            </a:r>
            <a:r>
              <a:rPr lang="en-GB" altLang="en-US" b="1" dirty="0">
                <a:latin typeface="Courier New" panose="02070309020205020404" pitchFamily="49" charset="0"/>
                <a:cs typeface="Courier New" panose="02070309020205020404" pitchFamily="49" charset="0"/>
              </a:rPr>
              <a:t>(DT, c(“a”, “b”, “c”), c(“A”, “B”, “C”))</a:t>
            </a:r>
          </a:p>
          <a:p>
            <a:pPr marL="0" indent="0" algn="ctr"/>
            <a:endParaRPr lang="en-GB" altLang="en-US" b="1" dirty="0">
              <a:latin typeface="Courier New" panose="02070309020205020404" pitchFamily="49" charset="0"/>
              <a:cs typeface="Courier New" panose="02070309020205020404" pitchFamily="49" charset="0"/>
            </a:endParaRPr>
          </a:p>
          <a:p>
            <a:pPr marL="0" indent="0">
              <a:buNone/>
            </a:pPr>
            <a:r>
              <a:rPr lang="en-GB" altLang="en-US" dirty="0"/>
              <a:t>Or change names as you choose which columns to keep</a:t>
            </a:r>
          </a:p>
          <a:p>
            <a:pPr marL="0" indent="0"/>
            <a:endParaRPr lang="en-GB" altLang="en-US" b="1" dirty="0">
              <a:latin typeface="Courier New" panose="02070309020205020404" pitchFamily="49" charset="0"/>
              <a:cs typeface="Courier New" panose="02070309020205020404" pitchFamily="49" charset="0"/>
            </a:endParaRPr>
          </a:p>
          <a:p>
            <a:pPr marL="0" indent="0">
              <a:buNone/>
            </a:pPr>
            <a:r>
              <a:rPr lang="en-GB" altLang="en-US" b="1" dirty="0" err="1">
                <a:latin typeface="Courier New" panose="02070309020205020404" pitchFamily="49" charset="0"/>
                <a:cs typeface="Courier New" panose="02070309020205020404" pitchFamily="49" charset="0"/>
              </a:rPr>
              <a:t>new_DT</a:t>
            </a:r>
            <a:r>
              <a:rPr lang="en-GB" altLang="en-US" b="1" dirty="0">
                <a:latin typeface="Courier New" panose="02070309020205020404" pitchFamily="49" charset="0"/>
                <a:cs typeface="Courier New" panose="02070309020205020404" pitchFamily="49" charset="0"/>
              </a:rPr>
              <a:t> &lt;- DT[, .(</a:t>
            </a:r>
            <a:r>
              <a:rPr lang="en-GB" altLang="en-US" b="1" dirty="0" err="1">
                <a:latin typeface="Courier New" panose="02070309020205020404" pitchFamily="49" charset="0"/>
                <a:cs typeface="Courier New" panose="02070309020205020404" pitchFamily="49" charset="0"/>
              </a:rPr>
              <a:t>new_name</a:t>
            </a:r>
            <a:r>
              <a:rPr lang="en-GB" altLang="en-US" b="1" dirty="0">
                <a:latin typeface="Courier New" panose="02070309020205020404" pitchFamily="49" charset="0"/>
                <a:cs typeface="Courier New" panose="02070309020205020404" pitchFamily="49" charset="0"/>
              </a:rPr>
              <a:t> = </a:t>
            </a:r>
            <a:r>
              <a:rPr lang="en-GB" altLang="en-US" b="1" dirty="0" err="1">
                <a:latin typeface="Courier New" panose="02070309020205020404" pitchFamily="49" charset="0"/>
                <a:cs typeface="Courier New" panose="02070309020205020404" pitchFamily="49" charset="0"/>
              </a:rPr>
              <a:t>old_name</a:t>
            </a:r>
            <a:r>
              <a:rPr lang="en-GB" altLang="en-US" b="1" dirty="0">
                <a:latin typeface="Courier New" panose="02070309020205020404" pitchFamily="49" charset="0"/>
                <a:cs typeface="Courier New" panose="02070309020205020404" pitchFamily="49" charset="0"/>
              </a:rPr>
              <a:t>,</a:t>
            </a:r>
          </a:p>
          <a:p>
            <a:pPr marL="0" indent="0">
              <a:buNone/>
            </a:pPr>
            <a:r>
              <a:rPr lang="en-GB" altLang="en-US" b="1" dirty="0">
                <a:latin typeface="Courier New" panose="02070309020205020404" pitchFamily="49" charset="0"/>
                <a:cs typeface="Courier New" panose="02070309020205020404" pitchFamily="49" charset="0"/>
              </a:rPr>
              <a:t>                 </a:t>
            </a:r>
            <a:r>
              <a:rPr lang="en-GB" altLang="en-US" b="1" dirty="0" err="1">
                <a:latin typeface="Courier New" panose="02070309020205020404" pitchFamily="49" charset="0"/>
                <a:cs typeface="Courier New" panose="02070309020205020404" pitchFamily="49" charset="0"/>
              </a:rPr>
              <a:t>new_column</a:t>
            </a:r>
            <a:r>
              <a:rPr lang="en-GB" altLang="en-US" b="1" dirty="0">
                <a:latin typeface="Courier New" panose="02070309020205020404" pitchFamily="49" charset="0"/>
                <a:cs typeface="Courier New" panose="02070309020205020404" pitchFamily="49" charset="0"/>
              </a:rPr>
              <a:t> = </a:t>
            </a:r>
            <a:r>
              <a:rPr lang="en-GB" altLang="en-US" b="1" dirty="0" err="1">
                <a:latin typeface="Courier New" panose="02070309020205020404" pitchFamily="49" charset="0"/>
                <a:cs typeface="Courier New" panose="02070309020205020404" pitchFamily="49" charset="0"/>
              </a:rPr>
              <a:t>old_column</a:t>
            </a:r>
            <a:r>
              <a:rPr lang="en-GB" altLang="en-US" b="1" dirty="0">
                <a:latin typeface="Courier New" panose="02070309020205020404" pitchFamily="49" charset="0"/>
                <a:cs typeface="Courier New" panose="02070309020205020404" pitchFamily="49" charset="0"/>
              </a:rPr>
              <a:t>)]</a:t>
            </a:r>
            <a:endParaRPr lang="en-GB" altLang="en-US" dirty="0"/>
          </a:p>
          <a:p>
            <a:pPr marL="0" indent="0" algn="ctr"/>
            <a:endParaRPr lang="en-GB" altLang="en-US" dirty="0"/>
          </a:p>
          <a:p>
            <a:pPr marL="0" indent="0"/>
            <a:endParaRPr lang="en-GB" altLang="en-US" dirty="0"/>
          </a:p>
        </p:txBody>
      </p:sp>
      <p:sp>
        <p:nvSpPr>
          <p:cNvPr id="6" name="Slide Number Placeholder 5"/>
          <p:cNvSpPr>
            <a:spLocks noGrp="1"/>
          </p:cNvSpPr>
          <p:nvPr>
            <p:ph type="sldNum" sz="quarter" idx="12"/>
          </p:nvPr>
        </p:nvSpPr>
        <p:spPr>
          <a:xfrm>
            <a:off x="10758922" y="6217920"/>
            <a:ext cx="365760" cy="365760"/>
          </a:xfrm>
        </p:spPr>
        <p:txBody>
          <a:bodyPr/>
          <a:lstStyle/>
          <a:p>
            <a:fld id="{8A7A6979-0714-4377-B894-6BE4C2D6E202}" type="slidenum">
              <a:rPr lang="en-US" smtClean="0"/>
              <a:pPr/>
              <a:t>14</a:t>
            </a:fld>
            <a:endParaRPr lang="en-US" dirty="0"/>
          </a:p>
        </p:txBody>
      </p:sp>
      <p:sp>
        <p:nvSpPr>
          <p:cNvPr id="7" name="Date Placeholder 7"/>
          <p:cNvSpPr>
            <a:spLocks noGrp="1"/>
          </p:cNvSpPr>
          <p:nvPr>
            <p:ph type="dt" sz="half" idx="10"/>
          </p:nvPr>
        </p:nvSpPr>
        <p:spPr>
          <a:xfrm>
            <a:off x="7821429" y="6238816"/>
            <a:ext cx="2753746" cy="323968"/>
          </a:xfrm>
        </p:spPr>
        <p:txBody>
          <a:bodyPr/>
          <a:lstStyle/>
          <a:p>
            <a:r>
              <a:rPr lang="en-US" dirty="0"/>
              <a:t>27/05/2020</a:t>
            </a:r>
          </a:p>
        </p:txBody>
      </p:sp>
    </p:spTree>
    <p:extLst>
      <p:ext uri="{BB962C8B-B14F-4D97-AF65-F5344CB8AC3E}">
        <p14:creationId xmlns:p14="http://schemas.microsoft.com/office/powerpoint/2010/main" val="18002442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2"/>
          <p:cNvSpPr>
            <a:spLocks noGrp="1" noChangeArrowheads="1"/>
          </p:cNvSpPr>
          <p:nvPr>
            <p:ph type="title"/>
          </p:nvPr>
        </p:nvSpPr>
        <p:spPr bwMode="auto">
          <a:solidFill>
            <a:schemeClr val="bg1"/>
          </a:solidFill>
          <a:extLst/>
        </p:spPr>
        <p:txBody>
          <a:bodyPr vert="horz" wrap="square" lIns="91440" tIns="45720" rIns="91440" bIns="45720" numCol="1" rtlCol="0" anchor="ctr" anchorCtr="0" compatLnSpc="1">
            <a:prstTxWarp prst="textNoShape">
              <a:avLst/>
            </a:prstTxWarp>
            <a:noAutofit/>
          </a:bodyPr>
          <a:lstStyle/>
          <a:p>
            <a:r>
              <a:rPr lang="en-GB" altLang="en-US"/>
              <a:t>Chaining</a:t>
            </a:r>
          </a:p>
        </p:txBody>
      </p:sp>
      <p:sp>
        <p:nvSpPr>
          <p:cNvPr id="25602" name="Content Placeholder 1"/>
          <p:cNvSpPr>
            <a:spLocks noGrp="1"/>
          </p:cNvSpPr>
          <p:nvPr>
            <p:ph idx="1"/>
          </p:nvPr>
        </p:nvSpPr>
        <p:spPr/>
        <p:txBody>
          <a:bodyPr/>
          <a:lstStyle/>
          <a:p>
            <a:pPr marL="0" indent="0">
              <a:buNone/>
            </a:pPr>
            <a:r>
              <a:rPr lang="en-GB" altLang="en-US" dirty="0"/>
              <a:t>Similar to piping, you can chain </a:t>
            </a:r>
            <a:r>
              <a:rPr lang="en-GB" altLang="en-US" dirty="0" err="1"/>
              <a:t>data.table</a:t>
            </a:r>
            <a:r>
              <a:rPr lang="en-GB" altLang="en-US" dirty="0"/>
              <a:t> commands</a:t>
            </a:r>
          </a:p>
          <a:p>
            <a:pPr marL="0" indent="0" algn="ctr"/>
            <a:endParaRPr lang="en-GB" altLang="en-US" dirty="0"/>
          </a:p>
          <a:p>
            <a:pPr marL="0" indent="0" algn="ctr">
              <a:buNone/>
            </a:pPr>
            <a:r>
              <a:rPr lang="en-GB" altLang="en-US" b="1" dirty="0">
                <a:latin typeface="Courier New" panose="02070309020205020404" pitchFamily="49" charset="0"/>
                <a:cs typeface="Courier New" panose="02070309020205020404" pitchFamily="49" charset="0"/>
              </a:rPr>
              <a:t>DT[, .N, by = month][order(-N)][1:3]</a:t>
            </a:r>
          </a:p>
        </p:txBody>
      </p:sp>
      <p:sp>
        <p:nvSpPr>
          <p:cNvPr id="6" name="Slide Number Placeholder 5"/>
          <p:cNvSpPr>
            <a:spLocks noGrp="1"/>
          </p:cNvSpPr>
          <p:nvPr>
            <p:ph type="sldNum" sz="quarter" idx="12"/>
          </p:nvPr>
        </p:nvSpPr>
        <p:spPr>
          <a:xfrm>
            <a:off x="10758922" y="6217920"/>
            <a:ext cx="365760" cy="365760"/>
          </a:xfrm>
        </p:spPr>
        <p:txBody>
          <a:bodyPr/>
          <a:lstStyle/>
          <a:p>
            <a:fld id="{8A7A6979-0714-4377-B894-6BE4C2D6E202}" type="slidenum">
              <a:rPr lang="en-US" smtClean="0"/>
              <a:pPr/>
              <a:t>15</a:t>
            </a:fld>
            <a:endParaRPr lang="en-US" dirty="0"/>
          </a:p>
        </p:txBody>
      </p:sp>
      <p:sp>
        <p:nvSpPr>
          <p:cNvPr id="7" name="Date Placeholder 7"/>
          <p:cNvSpPr>
            <a:spLocks noGrp="1"/>
          </p:cNvSpPr>
          <p:nvPr>
            <p:ph type="dt" sz="half" idx="10"/>
          </p:nvPr>
        </p:nvSpPr>
        <p:spPr>
          <a:xfrm>
            <a:off x="7821429" y="6238816"/>
            <a:ext cx="2753746" cy="323968"/>
          </a:xfrm>
        </p:spPr>
        <p:txBody>
          <a:bodyPr/>
          <a:lstStyle/>
          <a:p>
            <a:r>
              <a:rPr lang="en-US" dirty="0"/>
              <a:t>27/05/2020</a:t>
            </a:r>
          </a:p>
        </p:txBody>
      </p:sp>
    </p:spTree>
    <p:extLst>
      <p:ext uri="{BB962C8B-B14F-4D97-AF65-F5344CB8AC3E}">
        <p14:creationId xmlns:p14="http://schemas.microsoft.com/office/powerpoint/2010/main" val="1946475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Example: </a:t>
            </a:r>
          </a:p>
        </p:txBody>
      </p:sp>
      <p:sp>
        <p:nvSpPr>
          <p:cNvPr id="7" name="Footer Placeholder 6"/>
          <p:cNvSpPr>
            <a:spLocks noGrp="1"/>
          </p:cNvSpPr>
          <p:nvPr>
            <p:ph type="ftr" sz="quarter" idx="11"/>
          </p:nvPr>
        </p:nvSpPr>
        <p:spPr/>
        <p:txBody>
          <a:bodyPr/>
          <a:lstStyle/>
          <a:p>
            <a:r>
              <a:rPr lang="en-US"/>
              <a:t>www.meganstodel.com</a:t>
            </a:r>
            <a:endParaRPr lang="en-US" dirty="0"/>
          </a:p>
        </p:txBody>
      </p:sp>
      <p:sp>
        <p:nvSpPr>
          <p:cNvPr id="9" name="Rectangle 8"/>
          <p:cNvSpPr/>
          <p:nvPr/>
        </p:nvSpPr>
        <p:spPr>
          <a:xfrm>
            <a:off x="925975" y="2523281"/>
            <a:ext cx="9439154" cy="400110"/>
          </a:xfrm>
          <a:prstGeom prst="rect">
            <a:avLst/>
          </a:prstGeom>
          <a:noFill/>
        </p:spPr>
        <p:txBody>
          <a:bodyPr wrap="square" lIns="91440" tIns="45720" rIns="91440" bIns="45720">
            <a:spAutoFit/>
          </a:bodyPr>
          <a:lstStyle/>
          <a:p>
            <a:pPr algn="ctr"/>
            <a:r>
              <a:rPr lang="en-US" sz="2000" b="1" cap="none" spc="0" dirty="0">
                <a:ln w="0"/>
                <a:solidFill>
                  <a:schemeClr val="tx1"/>
                </a:solidFill>
                <a:latin typeface="Courier New" panose="02070309020205020404" pitchFamily="49" charset="0"/>
                <a:cs typeface="Courier New" panose="02070309020205020404" pitchFamily="49" charset="0"/>
              </a:rPr>
              <a:t>DT[year == 2018, profit := sales – spend]</a:t>
            </a:r>
          </a:p>
        </p:txBody>
      </p:sp>
      <p:sp>
        <p:nvSpPr>
          <p:cNvPr id="2" name="Oval 1"/>
          <p:cNvSpPr/>
          <p:nvPr/>
        </p:nvSpPr>
        <p:spPr>
          <a:xfrm>
            <a:off x="2737411" y="2349575"/>
            <a:ext cx="2326511" cy="78077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bwMode="blackWhite">
          <a:xfrm>
            <a:off x="2692558" y="3466618"/>
            <a:ext cx="2416215" cy="2042932"/>
          </a:xfrm>
          <a:prstGeom prst="rect">
            <a:avLst/>
          </a:prstGeom>
          <a:solidFill>
            <a:srgbClr val="FFFFFF"/>
          </a:solidFill>
          <a:ln w="38100" cap="sq">
            <a:solidFill>
              <a:srgbClr val="404040"/>
            </a:solidFill>
            <a:miter lim="800000"/>
          </a:ln>
        </p:spPr>
        <p:txBody>
          <a:bodyPr vert="horz" wrap="square" lIns="274320" tIns="182880" rIns="274320" bIns="182880" rtlCol="0" anchor="ctr" anchorCtr="1">
            <a:normAutofit/>
          </a:bodyPr>
          <a:lstStyle/>
          <a:p>
            <a:pPr algn="ctr"/>
            <a:r>
              <a:rPr lang="en-GB" dirty="0"/>
              <a:t>Filter the data.table to rows where the year value is 2018</a:t>
            </a:r>
          </a:p>
        </p:txBody>
      </p:sp>
      <p:sp>
        <p:nvSpPr>
          <p:cNvPr id="10" name="TextBox 9"/>
          <p:cNvSpPr txBox="1"/>
          <p:nvPr/>
        </p:nvSpPr>
        <p:spPr bwMode="blackWhite">
          <a:xfrm>
            <a:off x="5449265" y="3466618"/>
            <a:ext cx="3069703" cy="2042932"/>
          </a:xfrm>
          <a:prstGeom prst="rect">
            <a:avLst/>
          </a:prstGeom>
          <a:solidFill>
            <a:srgbClr val="FFFFFF"/>
          </a:solidFill>
          <a:ln w="38100" cap="sq">
            <a:solidFill>
              <a:srgbClr val="404040"/>
            </a:solidFill>
            <a:miter lim="800000"/>
          </a:ln>
        </p:spPr>
        <p:txBody>
          <a:bodyPr vert="horz" wrap="square" lIns="274320" tIns="182880" rIns="274320" bIns="182880" rtlCol="0" anchor="ctr" anchorCtr="1">
            <a:normAutofit/>
          </a:bodyPr>
          <a:lstStyle/>
          <a:p>
            <a:pPr algn="ctr"/>
            <a:r>
              <a:rPr lang="en-GB" dirty="0"/>
              <a:t>Create a new column called “profit” that calculates the result of the number in the “sales” column minus the number in the “spend” column</a:t>
            </a:r>
          </a:p>
        </p:txBody>
      </p:sp>
      <p:sp>
        <p:nvSpPr>
          <p:cNvPr id="12" name="Oval 11"/>
          <p:cNvSpPr/>
          <p:nvPr/>
        </p:nvSpPr>
        <p:spPr>
          <a:xfrm>
            <a:off x="4919241" y="2372065"/>
            <a:ext cx="3865944" cy="78077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bwMode="blackWhite">
          <a:xfrm>
            <a:off x="9064389" y="3466618"/>
            <a:ext cx="1446835" cy="2042932"/>
          </a:xfrm>
          <a:prstGeom prst="rect">
            <a:avLst/>
          </a:prstGeom>
          <a:solidFill>
            <a:srgbClr val="FFFFFF"/>
          </a:solidFill>
          <a:ln w="38100" cap="sq">
            <a:solidFill>
              <a:srgbClr val="404040"/>
            </a:solidFill>
            <a:miter lim="800000"/>
          </a:ln>
        </p:spPr>
        <p:txBody>
          <a:bodyPr vert="horz" wrap="square" lIns="274320" tIns="182880" rIns="274320" bIns="182880" rtlCol="0" anchor="ctr" anchorCtr="1">
            <a:normAutofit/>
          </a:bodyPr>
          <a:lstStyle/>
          <a:p>
            <a:pPr algn="ctr"/>
            <a:r>
              <a:rPr lang="en-GB" dirty="0"/>
              <a:t>(nothing in the “by” column)</a:t>
            </a:r>
          </a:p>
        </p:txBody>
      </p:sp>
      <p:sp>
        <p:nvSpPr>
          <p:cNvPr id="14" name="Slide Number Placeholder 5"/>
          <p:cNvSpPr>
            <a:spLocks noGrp="1"/>
          </p:cNvSpPr>
          <p:nvPr>
            <p:ph type="sldNum" sz="quarter" idx="12"/>
          </p:nvPr>
        </p:nvSpPr>
        <p:spPr>
          <a:xfrm>
            <a:off x="10758922" y="6217920"/>
            <a:ext cx="365760" cy="365760"/>
          </a:xfrm>
        </p:spPr>
        <p:txBody>
          <a:bodyPr/>
          <a:lstStyle/>
          <a:p>
            <a:fld id="{8A7A6979-0714-4377-B894-6BE4C2D6E202}" type="slidenum">
              <a:rPr lang="en-US" smtClean="0"/>
              <a:pPr/>
              <a:t>16</a:t>
            </a:fld>
            <a:endParaRPr lang="en-US" dirty="0"/>
          </a:p>
        </p:txBody>
      </p:sp>
      <p:sp>
        <p:nvSpPr>
          <p:cNvPr id="15" name="Date Placeholder 7"/>
          <p:cNvSpPr>
            <a:spLocks noGrp="1"/>
          </p:cNvSpPr>
          <p:nvPr>
            <p:ph type="dt" sz="half" idx="10"/>
          </p:nvPr>
        </p:nvSpPr>
        <p:spPr>
          <a:xfrm>
            <a:off x="7821429" y="6238816"/>
            <a:ext cx="2753746" cy="323968"/>
          </a:xfrm>
        </p:spPr>
        <p:txBody>
          <a:bodyPr/>
          <a:lstStyle/>
          <a:p>
            <a:r>
              <a:rPr lang="en-US" dirty="0"/>
              <a:t>27/05/2020</a:t>
            </a:r>
          </a:p>
        </p:txBody>
      </p:sp>
    </p:spTree>
    <p:extLst>
      <p:ext uri="{BB962C8B-B14F-4D97-AF65-F5344CB8AC3E}">
        <p14:creationId xmlns:p14="http://schemas.microsoft.com/office/powerpoint/2010/main" val="112608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10" grpId="0" animBg="1"/>
      <p:bldP spid="12" grpId="0" animBg="1"/>
      <p:bldP spid="12" grpId="1"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Example: </a:t>
            </a:r>
          </a:p>
        </p:txBody>
      </p:sp>
      <p:sp>
        <p:nvSpPr>
          <p:cNvPr id="7" name="Footer Placeholder 6"/>
          <p:cNvSpPr>
            <a:spLocks noGrp="1"/>
          </p:cNvSpPr>
          <p:nvPr>
            <p:ph type="ftr" sz="quarter" idx="11"/>
          </p:nvPr>
        </p:nvSpPr>
        <p:spPr/>
        <p:txBody>
          <a:bodyPr/>
          <a:lstStyle/>
          <a:p>
            <a:r>
              <a:rPr lang="en-US"/>
              <a:t>www.meganstodel.com</a:t>
            </a:r>
            <a:endParaRPr lang="en-US" dirty="0"/>
          </a:p>
        </p:txBody>
      </p:sp>
      <p:sp>
        <p:nvSpPr>
          <p:cNvPr id="9" name="Rectangle 8"/>
          <p:cNvSpPr/>
          <p:nvPr/>
        </p:nvSpPr>
        <p:spPr>
          <a:xfrm>
            <a:off x="925975" y="2523281"/>
            <a:ext cx="9439154" cy="400110"/>
          </a:xfrm>
          <a:prstGeom prst="rect">
            <a:avLst/>
          </a:prstGeom>
          <a:noFill/>
        </p:spPr>
        <p:txBody>
          <a:bodyPr wrap="square" lIns="91440" tIns="45720" rIns="91440" bIns="45720">
            <a:spAutoFit/>
          </a:bodyPr>
          <a:lstStyle/>
          <a:p>
            <a:pPr algn="ctr"/>
            <a:r>
              <a:rPr lang="en-US" sz="2000" b="1" cap="none" spc="0" dirty="0">
                <a:ln w="0"/>
                <a:solidFill>
                  <a:schemeClr val="tx1"/>
                </a:solidFill>
                <a:latin typeface="Courier New" panose="02070309020205020404" pitchFamily="49" charset="0"/>
                <a:cs typeface="Courier New" panose="02070309020205020404" pitchFamily="49" charset="0"/>
              </a:rPr>
              <a:t>DT[, .N, by = location]</a:t>
            </a:r>
          </a:p>
        </p:txBody>
      </p:sp>
      <p:sp>
        <p:nvSpPr>
          <p:cNvPr id="10" name="Oval 9"/>
          <p:cNvSpPr/>
          <p:nvPr/>
        </p:nvSpPr>
        <p:spPr>
          <a:xfrm>
            <a:off x="4172674" y="2349575"/>
            <a:ext cx="439838" cy="78077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bwMode="blackWhite">
          <a:xfrm>
            <a:off x="2802522" y="3423297"/>
            <a:ext cx="1636374" cy="2042932"/>
          </a:xfrm>
          <a:prstGeom prst="rect">
            <a:avLst/>
          </a:prstGeom>
          <a:solidFill>
            <a:srgbClr val="FFFFFF"/>
          </a:solidFill>
          <a:ln w="38100" cap="sq">
            <a:solidFill>
              <a:srgbClr val="404040"/>
            </a:solidFill>
            <a:miter lim="800000"/>
          </a:ln>
        </p:spPr>
        <p:txBody>
          <a:bodyPr vert="horz" wrap="square" lIns="274320" tIns="182880" rIns="274320" bIns="182880" rtlCol="0" anchor="ctr" anchorCtr="1">
            <a:normAutofit/>
          </a:bodyPr>
          <a:lstStyle/>
          <a:p>
            <a:pPr algn="ctr"/>
            <a:r>
              <a:rPr lang="en-GB" dirty="0"/>
              <a:t>Not filtering by anything (but need the comma)</a:t>
            </a:r>
          </a:p>
        </p:txBody>
      </p:sp>
      <p:sp>
        <p:nvSpPr>
          <p:cNvPr id="12" name="TextBox 11"/>
          <p:cNvSpPr txBox="1"/>
          <p:nvPr/>
        </p:nvSpPr>
        <p:spPr bwMode="blackWhite">
          <a:xfrm>
            <a:off x="4653749" y="3423297"/>
            <a:ext cx="1636374" cy="2042932"/>
          </a:xfrm>
          <a:prstGeom prst="rect">
            <a:avLst/>
          </a:prstGeom>
          <a:solidFill>
            <a:srgbClr val="FFFFFF"/>
          </a:solidFill>
          <a:ln w="38100" cap="sq">
            <a:solidFill>
              <a:srgbClr val="404040"/>
            </a:solidFill>
            <a:miter lim="800000"/>
          </a:ln>
        </p:spPr>
        <p:txBody>
          <a:bodyPr vert="horz" wrap="square" lIns="274320" tIns="182880" rIns="274320" bIns="182880" rtlCol="0" anchor="ctr" anchorCtr="1">
            <a:normAutofit/>
          </a:bodyPr>
          <a:lstStyle/>
          <a:p>
            <a:pPr algn="ctr"/>
            <a:r>
              <a:rPr lang="en-GB" dirty="0"/>
              <a:t>A way to count the number of rows (like </a:t>
            </a:r>
            <a:r>
              <a:rPr lang="en-GB" dirty="0" err="1"/>
              <a:t>nrow</a:t>
            </a:r>
            <a:r>
              <a:rPr lang="en-GB" dirty="0"/>
              <a:t>())</a:t>
            </a:r>
          </a:p>
        </p:txBody>
      </p:sp>
      <p:sp>
        <p:nvSpPr>
          <p:cNvPr id="13" name="TextBox 12"/>
          <p:cNvSpPr txBox="1"/>
          <p:nvPr/>
        </p:nvSpPr>
        <p:spPr bwMode="blackWhite">
          <a:xfrm>
            <a:off x="6594438" y="3423297"/>
            <a:ext cx="1636374" cy="2042932"/>
          </a:xfrm>
          <a:prstGeom prst="rect">
            <a:avLst/>
          </a:prstGeom>
          <a:solidFill>
            <a:srgbClr val="FFFFFF"/>
          </a:solidFill>
          <a:ln w="38100" cap="sq">
            <a:solidFill>
              <a:srgbClr val="404040"/>
            </a:solidFill>
            <a:miter lim="800000"/>
          </a:ln>
        </p:spPr>
        <p:txBody>
          <a:bodyPr vert="horz" wrap="square" lIns="274320" tIns="182880" rIns="274320" bIns="182880" rtlCol="0" anchor="ctr" anchorCtr="1">
            <a:normAutofit/>
          </a:bodyPr>
          <a:lstStyle/>
          <a:p>
            <a:pPr algn="ctr"/>
            <a:r>
              <a:rPr lang="en-GB" dirty="0"/>
              <a:t>Do this action for each distinct “location”</a:t>
            </a:r>
          </a:p>
        </p:txBody>
      </p:sp>
      <p:sp>
        <p:nvSpPr>
          <p:cNvPr id="14" name="Oval 13"/>
          <p:cNvSpPr/>
          <p:nvPr/>
        </p:nvSpPr>
        <p:spPr>
          <a:xfrm>
            <a:off x="4653749" y="2349575"/>
            <a:ext cx="439838" cy="78077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5134824" y="2349575"/>
            <a:ext cx="2307698" cy="78077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Slide Number Placeholder 5"/>
          <p:cNvSpPr>
            <a:spLocks noGrp="1"/>
          </p:cNvSpPr>
          <p:nvPr>
            <p:ph type="sldNum" sz="quarter" idx="12"/>
          </p:nvPr>
        </p:nvSpPr>
        <p:spPr>
          <a:xfrm>
            <a:off x="10758922" y="6217920"/>
            <a:ext cx="365760" cy="365760"/>
          </a:xfrm>
        </p:spPr>
        <p:txBody>
          <a:bodyPr/>
          <a:lstStyle/>
          <a:p>
            <a:fld id="{8A7A6979-0714-4377-B894-6BE4C2D6E202}" type="slidenum">
              <a:rPr lang="en-US" smtClean="0"/>
              <a:pPr/>
              <a:t>17</a:t>
            </a:fld>
            <a:endParaRPr lang="en-US" dirty="0"/>
          </a:p>
        </p:txBody>
      </p:sp>
      <p:sp>
        <p:nvSpPr>
          <p:cNvPr id="17" name="Date Placeholder 7"/>
          <p:cNvSpPr>
            <a:spLocks noGrp="1"/>
          </p:cNvSpPr>
          <p:nvPr>
            <p:ph type="dt" sz="half" idx="10"/>
          </p:nvPr>
        </p:nvSpPr>
        <p:spPr>
          <a:xfrm>
            <a:off x="7821429" y="6238816"/>
            <a:ext cx="2753746" cy="323968"/>
          </a:xfrm>
        </p:spPr>
        <p:txBody>
          <a:bodyPr/>
          <a:lstStyle/>
          <a:p>
            <a:r>
              <a:rPr lang="en-US" dirty="0"/>
              <a:t>27/05/2020</a:t>
            </a:r>
          </a:p>
        </p:txBody>
      </p:sp>
    </p:spTree>
    <p:extLst>
      <p:ext uri="{BB962C8B-B14F-4D97-AF65-F5344CB8AC3E}">
        <p14:creationId xmlns:p14="http://schemas.microsoft.com/office/powerpoint/2010/main" val="2123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4"/>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2" grpId="0" animBg="1"/>
      <p:bldP spid="13" grpId="0" animBg="1"/>
      <p:bldP spid="14" grpId="0" animBg="1"/>
      <p:bldP spid="14" grpId="1"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Switching to </a:t>
            </a:r>
            <a:r>
              <a:rPr lang="en-GB" dirty="0" err="1"/>
              <a:t>rmarkdown</a:t>
            </a:r>
            <a:r>
              <a:rPr lang="en-GB" dirty="0"/>
              <a:t>…</a:t>
            </a:r>
          </a:p>
        </p:txBody>
      </p:sp>
    </p:spTree>
    <p:extLst>
      <p:ext uri="{BB962C8B-B14F-4D97-AF65-F5344CB8AC3E}">
        <p14:creationId xmlns:p14="http://schemas.microsoft.com/office/powerpoint/2010/main" val="1352589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Useful resources</a:t>
            </a:r>
          </a:p>
        </p:txBody>
      </p:sp>
      <p:sp>
        <p:nvSpPr>
          <p:cNvPr id="2" name="Content Placeholder 1"/>
          <p:cNvSpPr>
            <a:spLocks noGrp="1"/>
          </p:cNvSpPr>
          <p:nvPr>
            <p:ph idx="1"/>
          </p:nvPr>
        </p:nvSpPr>
        <p:spPr/>
        <p:txBody>
          <a:bodyPr/>
          <a:lstStyle/>
          <a:p>
            <a:r>
              <a:rPr lang="en-GB" dirty="0">
                <a:hlinkClick r:id="rId2"/>
              </a:rPr>
              <a:t>data.table site</a:t>
            </a:r>
            <a:endParaRPr lang="en-GB" dirty="0">
              <a:hlinkClick r:id="rId3"/>
            </a:endParaRPr>
          </a:p>
          <a:p>
            <a:r>
              <a:rPr lang="en-GB" dirty="0">
                <a:hlinkClick r:id="rId4"/>
              </a:rPr>
              <a:t>data.table FAQ</a:t>
            </a:r>
            <a:endParaRPr lang="en-GB" dirty="0">
              <a:hlinkClick r:id="rId3"/>
            </a:endParaRPr>
          </a:p>
          <a:p>
            <a:r>
              <a:rPr lang="en-GB" dirty="0">
                <a:hlinkClick r:id="rId3"/>
              </a:rPr>
              <a:t>A data.table and </a:t>
            </a:r>
            <a:r>
              <a:rPr lang="en-GB" dirty="0" err="1">
                <a:hlinkClick r:id="rId3"/>
              </a:rPr>
              <a:t>dplyr</a:t>
            </a:r>
            <a:r>
              <a:rPr lang="en-GB" dirty="0">
                <a:hlinkClick r:id="rId3"/>
              </a:rPr>
              <a:t> tour</a:t>
            </a:r>
            <a:r>
              <a:rPr lang="en-GB" dirty="0"/>
              <a:t> (includes comparison of operations in both packages)</a:t>
            </a:r>
          </a:p>
          <a:p>
            <a:r>
              <a:rPr lang="en-GB" dirty="0">
                <a:hlinkClick r:id="rId5"/>
              </a:rPr>
              <a:t>Advanced tips and tricks with data.table </a:t>
            </a:r>
            <a:r>
              <a:rPr lang="en-GB" dirty="0"/>
              <a:t>(this is so good!)</a:t>
            </a:r>
          </a:p>
          <a:p>
            <a:endParaRPr lang="en-GB" dirty="0"/>
          </a:p>
        </p:txBody>
      </p:sp>
      <p:sp>
        <p:nvSpPr>
          <p:cNvPr id="7" name="Footer Placeholder 6"/>
          <p:cNvSpPr>
            <a:spLocks noGrp="1"/>
          </p:cNvSpPr>
          <p:nvPr>
            <p:ph type="ftr" sz="quarter" idx="11"/>
          </p:nvPr>
        </p:nvSpPr>
        <p:spPr/>
        <p:txBody>
          <a:bodyPr/>
          <a:lstStyle/>
          <a:p>
            <a:r>
              <a:rPr lang="en-US"/>
              <a:t>www.meganstodel.com</a:t>
            </a:r>
            <a:endParaRPr lang="en-US" dirty="0"/>
          </a:p>
        </p:txBody>
      </p:sp>
      <p:sp>
        <p:nvSpPr>
          <p:cNvPr id="9" name="Slide Number Placeholder 5"/>
          <p:cNvSpPr>
            <a:spLocks noGrp="1"/>
          </p:cNvSpPr>
          <p:nvPr>
            <p:ph type="sldNum" sz="quarter" idx="12"/>
          </p:nvPr>
        </p:nvSpPr>
        <p:spPr>
          <a:xfrm>
            <a:off x="10758922" y="6217920"/>
            <a:ext cx="365760" cy="365760"/>
          </a:xfrm>
        </p:spPr>
        <p:txBody>
          <a:bodyPr/>
          <a:lstStyle/>
          <a:p>
            <a:fld id="{8A7A6979-0714-4377-B894-6BE4C2D6E202}" type="slidenum">
              <a:rPr lang="en-US" smtClean="0"/>
              <a:pPr/>
              <a:t>19</a:t>
            </a:fld>
            <a:endParaRPr lang="en-US" dirty="0"/>
          </a:p>
        </p:txBody>
      </p:sp>
      <p:sp>
        <p:nvSpPr>
          <p:cNvPr id="10" name="Date Placeholder 7"/>
          <p:cNvSpPr>
            <a:spLocks noGrp="1"/>
          </p:cNvSpPr>
          <p:nvPr>
            <p:ph type="dt" sz="half" idx="10"/>
          </p:nvPr>
        </p:nvSpPr>
        <p:spPr>
          <a:xfrm>
            <a:off x="7821429" y="6238816"/>
            <a:ext cx="2753746" cy="323968"/>
          </a:xfrm>
        </p:spPr>
        <p:txBody>
          <a:bodyPr/>
          <a:lstStyle/>
          <a:p>
            <a:r>
              <a:rPr lang="en-US" dirty="0"/>
              <a:t>27/05/2020</a:t>
            </a:r>
          </a:p>
        </p:txBody>
      </p:sp>
    </p:spTree>
    <p:extLst>
      <p:ext uri="{BB962C8B-B14F-4D97-AF65-F5344CB8AC3E}">
        <p14:creationId xmlns:p14="http://schemas.microsoft.com/office/powerpoint/2010/main" val="1853960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27048" y="2386744"/>
            <a:ext cx="6864752" cy="1645920"/>
          </a:xfrm>
        </p:spPr>
        <p:txBody>
          <a:bodyPr/>
          <a:lstStyle/>
          <a:p>
            <a:pPr algn="l"/>
            <a:r>
              <a:rPr lang="en-GB" dirty="0"/>
              <a:t>About data.table</a:t>
            </a:r>
          </a:p>
        </p:txBody>
      </p:sp>
      <p:sp>
        <p:nvSpPr>
          <p:cNvPr id="8" name="Text Placeholder 12"/>
          <p:cNvSpPr>
            <a:spLocks noGrp="1"/>
          </p:cNvSpPr>
          <p:nvPr>
            <p:ph type="body" sz="quarter" idx="10" hasCustomPrompt="1"/>
          </p:nvPr>
        </p:nvSpPr>
        <p:spPr>
          <a:xfrm>
            <a:off x="1970088" y="2386013"/>
            <a:ext cx="1450975" cy="1646237"/>
          </a:xfrm>
        </p:spPr>
        <p:txBody>
          <a:bodyPr anchor="ctr">
            <a:normAutofit/>
          </a:bodyPr>
          <a:lstStyle>
            <a:lvl1pPr marL="0" indent="0" algn="ctr">
              <a:buNone/>
              <a:defRPr sz="4000">
                <a:solidFill>
                  <a:sysClr val="windowText" lastClr="000000"/>
                </a:solidFill>
              </a:defRPr>
            </a:lvl1pPr>
          </a:lstStyle>
          <a:p>
            <a:pPr lvl="0"/>
            <a:r>
              <a:rPr lang="en-GB" dirty="0"/>
              <a:t>1</a:t>
            </a:r>
          </a:p>
        </p:txBody>
      </p:sp>
    </p:spTree>
    <p:extLst>
      <p:ext uri="{BB962C8B-B14F-4D97-AF65-F5344CB8AC3E}">
        <p14:creationId xmlns:p14="http://schemas.microsoft.com/office/powerpoint/2010/main" val="4020642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a:t>QUestions</a:t>
            </a:r>
            <a:endParaRPr lang="en-GB" dirty="0"/>
          </a:p>
        </p:txBody>
      </p:sp>
      <p:sp>
        <p:nvSpPr>
          <p:cNvPr id="3" name="Subtitle 2"/>
          <p:cNvSpPr>
            <a:spLocks noGrp="1"/>
          </p:cNvSpPr>
          <p:nvPr>
            <p:ph type="subTitle" idx="1"/>
          </p:nvPr>
        </p:nvSpPr>
        <p:spPr/>
        <p:txBody>
          <a:bodyPr>
            <a:normAutofit lnSpcReduction="10000"/>
          </a:bodyPr>
          <a:lstStyle/>
          <a:p>
            <a:r>
              <a:rPr lang="en-GB" dirty="0"/>
              <a:t>Megan Stodel</a:t>
            </a:r>
          </a:p>
          <a:p>
            <a:r>
              <a:rPr lang="en-GB" dirty="0"/>
              <a:t>www.meganstodel.com</a:t>
            </a:r>
          </a:p>
          <a:p>
            <a:r>
              <a:rPr lang="en-GB" dirty="0"/>
              <a:t>@</a:t>
            </a:r>
            <a:r>
              <a:rPr lang="en-GB" dirty="0" err="1"/>
              <a:t>MeganStodel</a:t>
            </a:r>
            <a:endParaRPr lang="en-GB" dirty="0"/>
          </a:p>
        </p:txBody>
      </p:sp>
    </p:spTree>
    <p:extLst>
      <p:ext uri="{BB962C8B-B14F-4D97-AF65-F5344CB8AC3E}">
        <p14:creationId xmlns:p14="http://schemas.microsoft.com/office/powerpoint/2010/main" val="109686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DEFINING DATA.TABLE</a:t>
            </a:r>
          </a:p>
        </p:txBody>
      </p:sp>
      <p:sp>
        <p:nvSpPr>
          <p:cNvPr id="3" name="Content Placeholder 2"/>
          <p:cNvSpPr>
            <a:spLocks noGrp="1"/>
          </p:cNvSpPr>
          <p:nvPr>
            <p:ph idx="1"/>
          </p:nvPr>
        </p:nvSpPr>
        <p:spPr/>
        <p:txBody>
          <a:bodyPr/>
          <a:lstStyle/>
          <a:p>
            <a:r>
              <a:rPr lang="en-GB" dirty="0"/>
              <a:t>A package in R</a:t>
            </a:r>
          </a:p>
          <a:p>
            <a:pPr lvl="1"/>
            <a:r>
              <a:rPr lang="en-GB" dirty="0"/>
              <a:t>Originally released in 2006</a:t>
            </a:r>
          </a:p>
          <a:p>
            <a:pPr lvl="1"/>
            <a:r>
              <a:rPr lang="en-GB" dirty="0"/>
              <a:t>730k downloads a month</a:t>
            </a:r>
          </a:p>
          <a:p>
            <a:r>
              <a:rPr lang="en-GB" dirty="0"/>
              <a:t>A data structure</a:t>
            </a:r>
          </a:p>
          <a:p>
            <a:r>
              <a:rPr lang="en-GB" dirty="0"/>
              <a:t>A way of manipulating data</a:t>
            </a:r>
          </a:p>
        </p:txBody>
      </p:sp>
      <p:sp>
        <p:nvSpPr>
          <p:cNvPr id="4" name="Date Placeholder 3"/>
          <p:cNvSpPr>
            <a:spLocks noGrp="1"/>
          </p:cNvSpPr>
          <p:nvPr>
            <p:ph type="dt" sz="half" idx="10"/>
          </p:nvPr>
        </p:nvSpPr>
        <p:spPr/>
        <p:txBody>
          <a:bodyPr/>
          <a:lstStyle/>
          <a:p>
            <a:r>
              <a:rPr lang="en-US" dirty="0"/>
              <a:t>27/05/2020</a:t>
            </a:r>
          </a:p>
        </p:txBody>
      </p:sp>
      <p:sp>
        <p:nvSpPr>
          <p:cNvPr id="5" name="Footer Placeholder 4"/>
          <p:cNvSpPr>
            <a:spLocks noGrp="1"/>
          </p:cNvSpPr>
          <p:nvPr>
            <p:ph type="ftr" sz="quarter" idx="11"/>
          </p:nvPr>
        </p:nvSpPr>
        <p:spPr/>
        <p:txBody>
          <a:bodyPr/>
          <a:lstStyle/>
          <a:p>
            <a:r>
              <a:rPr lang="en-US"/>
              <a:t>www.meganstodel.com</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3</a:t>
            </a:fld>
            <a:endParaRPr lang="en-US" dirty="0"/>
          </a:p>
        </p:txBody>
      </p:sp>
      <p:pic>
        <p:nvPicPr>
          <p:cNvPr id="7" name="Picture 6" descr="Image result for datatable r he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1367" y="2472329"/>
            <a:ext cx="2405062"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108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27048" y="2386744"/>
            <a:ext cx="6864752" cy="1645920"/>
          </a:xfrm>
        </p:spPr>
        <p:txBody>
          <a:bodyPr/>
          <a:lstStyle/>
          <a:p>
            <a:pPr algn="l"/>
            <a:r>
              <a:rPr lang="en-GB" dirty="0"/>
              <a:t>Reasons to use </a:t>
            </a:r>
            <a:r>
              <a:rPr lang="en-GB" dirty="0" err="1"/>
              <a:t>data.table</a:t>
            </a:r>
            <a:endParaRPr lang="en-GB" dirty="0"/>
          </a:p>
        </p:txBody>
      </p:sp>
      <p:sp>
        <p:nvSpPr>
          <p:cNvPr id="8" name="Text Placeholder 12"/>
          <p:cNvSpPr>
            <a:spLocks noGrp="1"/>
          </p:cNvSpPr>
          <p:nvPr>
            <p:ph type="body" sz="quarter" idx="10" hasCustomPrompt="1"/>
          </p:nvPr>
        </p:nvSpPr>
        <p:spPr>
          <a:xfrm>
            <a:off x="1970088" y="2386013"/>
            <a:ext cx="1450975" cy="1646237"/>
          </a:xfrm>
        </p:spPr>
        <p:txBody>
          <a:bodyPr anchor="ctr">
            <a:normAutofit/>
          </a:bodyPr>
          <a:lstStyle>
            <a:lvl1pPr marL="0" indent="0" algn="ctr">
              <a:buNone/>
              <a:defRPr sz="4000">
                <a:solidFill>
                  <a:sysClr val="windowText" lastClr="000000"/>
                </a:solidFill>
              </a:defRPr>
            </a:lvl1pPr>
          </a:lstStyle>
          <a:p>
            <a:pPr lvl="0"/>
            <a:r>
              <a:rPr lang="en-GB" dirty="0"/>
              <a:t>2</a:t>
            </a:r>
          </a:p>
        </p:txBody>
      </p:sp>
    </p:spTree>
    <p:extLst>
      <p:ext uri="{BB962C8B-B14F-4D97-AF65-F5344CB8AC3E}">
        <p14:creationId xmlns:p14="http://schemas.microsoft.com/office/powerpoint/2010/main" val="4250165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speed matters</a:t>
            </a:r>
          </a:p>
        </p:txBody>
      </p:sp>
      <p:sp>
        <p:nvSpPr>
          <p:cNvPr id="5" name="Content Placeholder 4"/>
          <p:cNvSpPr>
            <a:spLocks noGrp="1"/>
          </p:cNvSpPr>
          <p:nvPr>
            <p:ph idx="1"/>
          </p:nvPr>
        </p:nvSpPr>
        <p:spPr/>
        <p:txBody>
          <a:bodyPr/>
          <a:lstStyle/>
          <a:p>
            <a:r>
              <a:rPr lang="en-GB" dirty="0"/>
              <a:t>One of the most common criticisms of R is that it is slow</a:t>
            </a:r>
          </a:p>
          <a:p>
            <a:r>
              <a:rPr lang="en-GB" dirty="0"/>
              <a:t>Speed can be particularly important in some instances:</a:t>
            </a:r>
          </a:p>
          <a:p>
            <a:pPr lvl="1"/>
            <a:r>
              <a:rPr lang="en-GB" dirty="0"/>
              <a:t>Very complex models</a:t>
            </a:r>
          </a:p>
          <a:p>
            <a:pPr lvl="1"/>
            <a:r>
              <a:rPr lang="en-GB" dirty="0"/>
              <a:t>Very big datasets</a:t>
            </a:r>
          </a:p>
          <a:p>
            <a:pPr lvl="1"/>
            <a:r>
              <a:rPr lang="en-GB" dirty="0"/>
              <a:t>Apps or tools designed for general use</a:t>
            </a:r>
          </a:p>
          <a:p>
            <a:pPr lvl="1"/>
            <a:r>
              <a:rPr lang="en-GB" dirty="0"/>
              <a:t>Code that you run often</a:t>
            </a:r>
          </a:p>
          <a:p>
            <a:endParaRPr lang="en-GB"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5</a:t>
            </a:fld>
            <a:endParaRPr lang="en-US" dirty="0"/>
          </a:p>
        </p:txBody>
      </p:sp>
      <p:sp>
        <p:nvSpPr>
          <p:cNvPr id="7" name="Footer Placeholder 6"/>
          <p:cNvSpPr>
            <a:spLocks noGrp="1"/>
          </p:cNvSpPr>
          <p:nvPr>
            <p:ph type="ftr" sz="quarter" idx="11"/>
          </p:nvPr>
        </p:nvSpPr>
        <p:spPr/>
        <p:txBody>
          <a:bodyPr/>
          <a:lstStyle/>
          <a:p>
            <a:r>
              <a:rPr lang="en-US"/>
              <a:t>www.meganstodel.com</a:t>
            </a:r>
            <a:endParaRPr lang="en-US" dirty="0"/>
          </a:p>
        </p:txBody>
      </p:sp>
      <p:sp>
        <p:nvSpPr>
          <p:cNvPr id="8" name="Date Placeholder 7"/>
          <p:cNvSpPr>
            <a:spLocks noGrp="1"/>
          </p:cNvSpPr>
          <p:nvPr>
            <p:ph type="dt" sz="half" idx="10"/>
          </p:nvPr>
        </p:nvSpPr>
        <p:spPr/>
        <p:txBody>
          <a:bodyPr/>
          <a:lstStyle/>
          <a:p>
            <a:r>
              <a:rPr lang="en-US" dirty="0"/>
              <a:t>27/05/2020</a:t>
            </a:r>
          </a:p>
        </p:txBody>
      </p:sp>
    </p:spTree>
    <p:extLst>
      <p:ext uri="{BB962C8B-B14F-4D97-AF65-F5344CB8AC3E}">
        <p14:creationId xmlns:p14="http://schemas.microsoft.com/office/powerpoint/2010/main" val="429383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Data.table is fast</a:t>
            </a:r>
          </a:p>
        </p:txBody>
      </p:sp>
      <p:sp>
        <p:nvSpPr>
          <p:cNvPr id="5" name="Content Placeholder 4"/>
          <p:cNvSpPr>
            <a:spLocks noGrp="1"/>
          </p:cNvSpPr>
          <p:nvPr>
            <p:ph idx="1"/>
          </p:nvPr>
        </p:nvSpPr>
        <p:spPr/>
        <p:txBody>
          <a:bodyPr>
            <a:normAutofit/>
          </a:bodyPr>
          <a:lstStyle/>
          <a:p>
            <a:r>
              <a:rPr lang="en-GB" dirty="0"/>
              <a:t>One of the most common criticisms of R is that it is slow</a:t>
            </a:r>
          </a:p>
          <a:p>
            <a:r>
              <a:rPr lang="en-GB" dirty="0"/>
              <a:t>Not data.table!</a:t>
            </a:r>
          </a:p>
          <a:p>
            <a:pPr lvl="1"/>
            <a:r>
              <a:rPr lang="en-GB" dirty="0"/>
              <a:t>Things can be modified / altered by reference, so there is in-situ replacement without duplicating the table</a:t>
            </a:r>
          </a:p>
          <a:p>
            <a:pPr lvl="1"/>
            <a:r>
              <a:rPr lang="en-GB" altLang="en-US" dirty="0">
                <a:ea typeface="Arial" panose="020B0604020202020204" pitchFamily="34" charset="0"/>
              </a:rPr>
              <a:t>The binary search algorithm means it efficiently finds values by searching a small section of the sorted data</a:t>
            </a:r>
            <a:endParaRPr lang="en-GB" dirty="0"/>
          </a:p>
          <a:p>
            <a:pPr lvl="1"/>
            <a:r>
              <a:rPr lang="en-GB" dirty="0"/>
              <a:t>You can perform numerous operations in one line, so don’t have to allocate memory for the intermediate result</a:t>
            </a:r>
          </a:p>
          <a:p>
            <a:pPr lvl="1"/>
            <a:r>
              <a:rPr lang="en-GB" dirty="0"/>
              <a:t>Speed extends to reading in data using </a:t>
            </a:r>
            <a:r>
              <a:rPr lang="en-GB" dirty="0" err="1"/>
              <a:t>fread</a:t>
            </a:r>
            <a:r>
              <a:rPr lang="en-GB" dirty="0"/>
              <a:t>()</a:t>
            </a:r>
          </a:p>
          <a:p>
            <a:endParaRPr lang="en-GB"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6</a:t>
            </a:fld>
            <a:endParaRPr lang="en-US" dirty="0"/>
          </a:p>
        </p:txBody>
      </p:sp>
      <p:sp>
        <p:nvSpPr>
          <p:cNvPr id="7" name="Footer Placeholder 6"/>
          <p:cNvSpPr>
            <a:spLocks noGrp="1"/>
          </p:cNvSpPr>
          <p:nvPr>
            <p:ph type="ftr" sz="quarter" idx="11"/>
          </p:nvPr>
        </p:nvSpPr>
        <p:spPr/>
        <p:txBody>
          <a:bodyPr/>
          <a:lstStyle/>
          <a:p>
            <a:r>
              <a:rPr lang="en-US"/>
              <a:t>www.meganstodel.com</a:t>
            </a:r>
            <a:endParaRPr lang="en-US" dirty="0"/>
          </a:p>
        </p:txBody>
      </p:sp>
      <p:sp>
        <p:nvSpPr>
          <p:cNvPr id="8" name="Date Placeholder 7"/>
          <p:cNvSpPr>
            <a:spLocks noGrp="1"/>
          </p:cNvSpPr>
          <p:nvPr>
            <p:ph type="dt" sz="half" idx="10"/>
          </p:nvPr>
        </p:nvSpPr>
        <p:spPr/>
        <p:txBody>
          <a:bodyPr/>
          <a:lstStyle/>
          <a:p>
            <a:r>
              <a:rPr lang="en-US" dirty="0"/>
              <a:t>27/05/2020</a:t>
            </a:r>
          </a:p>
        </p:txBody>
      </p:sp>
    </p:spTree>
    <p:extLst>
      <p:ext uri="{BB962C8B-B14F-4D97-AF65-F5344CB8AC3E}">
        <p14:creationId xmlns:p14="http://schemas.microsoft.com/office/powerpoint/2010/main" val="2552380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Benchmarks</a:t>
            </a:r>
          </a:p>
        </p:txBody>
      </p:sp>
      <p:sp>
        <p:nvSpPr>
          <p:cNvPr id="5" name="Content Placeholder 4"/>
          <p:cNvSpPr>
            <a:spLocks noGrp="1"/>
          </p:cNvSpPr>
          <p:nvPr>
            <p:ph idx="1"/>
          </p:nvPr>
        </p:nvSpPr>
        <p:spPr/>
        <p:txBody>
          <a:bodyPr/>
          <a:lstStyle/>
          <a:p>
            <a:pPr marL="0" indent="0" algn="ctr">
              <a:buNone/>
            </a:pPr>
            <a:r>
              <a:rPr lang="en-GB" dirty="0">
                <a:hlinkClick r:id="rId2"/>
              </a:rPr>
              <a:t>-- Aggregation benchmarks here –</a:t>
            </a:r>
            <a:endParaRPr lang="en-GB" dirty="0"/>
          </a:p>
          <a:p>
            <a:pPr marL="0" indent="0" algn="ctr">
              <a:buNone/>
            </a:pPr>
            <a:endParaRPr lang="en-GB" dirty="0"/>
          </a:p>
          <a:p>
            <a:r>
              <a:rPr lang="en-GB" dirty="0"/>
              <a:t>Data.table is consistently substantially faster, not only than </a:t>
            </a:r>
            <a:r>
              <a:rPr lang="en-GB" dirty="0" err="1"/>
              <a:t>dplyr</a:t>
            </a:r>
            <a:r>
              <a:rPr lang="en-GB" dirty="0"/>
              <a:t>, but also pandas and data structures in other languages. </a:t>
            </a:r>
          </a:p>
          <a:p>
            <a:r>
              <a:rPr lang="en-GB" dirty="0"/>
              <a:t>Relative performance increases as data size increases.</a:t>
            </a:r>
          </a:p>
        </p:txBody>
      </p:sp>
      <p:sp>
        <p:nvSpPr>
          <p:cNvPr id="6" name="Slide Number Placeholder 5"/>
          <p:cNvSpPr>
            <a:spLocks noGrp="1"/>
          </p:cNvSpPr>
          <p:nvPr>
            <p:ph type="sldNum" sz="quarter" idx="12"/>
          </p:nvPr>
        </p:nvSpPr>
        <p:spPr/>
        <p:txBody>
          <a:bodyPr/>
          <a:lstStyle/>
          <a:p>
            <a:fld id="{8A7A6979-0714-4377-B894-6BE4C2D6E202}" type="slidenum">
              <a:rPr lang="en-US" smtClean="0"/>
              <a:pPr/>
              <a:t>7</a:t>
            </a:fld>
            <a:endParaRPr lang="en-US" dirty="0"/>
          </a:p>
        </p:txBody>
      </p:sp>
      <p:sp>
        <p:nvSpPr>
          <p:cNvPr id="7" name="Footer Placeholder 6"/>
          <p:cNvSpPr>
            <a:spLocks noGrp="1"/>
          </p:cNvSpPr>
          <p:nvPr>
            <p:ph type="ftr" sz="quarter" idx="11"/>
          </p:nvPr>
        </p:nvSpPr>
        <p:spPr/>
        <p:txBody>
          <a:bodyPr/>
          <a:lstStyle/>
          <a:p>
            <a:r>
              <a:rPr lang="en-US"/>
              <a:t>www.meganstodel.com</a:t>
            </a:r>
            <a:endParaRPr lang="en-US" dirty="0"/>
          </a:p>
        </p:txBody>
      </p:sp>
      <p:sp>
        <p:nvSpPr>
          <p:cNvPr id="8" name="Date Placeholder 7"/>
          <p:cNvSpPr>
            <a:spLocks noGrp="1"/>
          </p:cNvSpPr>
          <p:nvPr>
            <p:ph type="dt" sz="half" idx="10"/>
          </p:nvPr>
        </p:nvSpPr>
        <p:spPr/>
        <p:txBody>
          <a:bodyPr/>
          <a:lstStyle/>
          <a:p>
            <a:r>
              <a:rPr lang="en-US" dirty="0"/>
              <a:t>27/05/2020</a:t>
            </a:r>
          </a:p>
        </p:txBody>
      </p:sp>
    </p:spTree>
    <p:extLst>
      <p:ext uri="{BB962C8B-B14F-4D97-AF65-F5344CB8AC3E}">
        <p14:creationId xmlns:p14="http://schemas.microsoft.com/office/powerpoint/2010/main" val="2463175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GB" dirty="0"/>
              <a:t>Data.table</a:t>
            </a:r>
          </a:p>
        </p:txBody>
      </p:sp>
      <p:sp>
        <p:nvSpPr>
          <p:cNvPr id="3" name="Content Placeholder 2"/>
          <p:cNvSpPr>
            <a:spLocks noGrp="1"/>
          </p:cNvSpPr>
          <p:nvPr>
            <p:ph sz="half" idx="2"/>
          </p:nvPr>
        </p:nvSpPr>
        <p:spPr>
          <a:ln>
            <a:solidFill>
              <a:schemeClr val="accent1"/>
            </a:solidFill>
          </a:ln>
        </p:spPr>
        <p:txBody>
          <a:bodyPr/>
          <a:lstStyle/>
          <a:p>
            <a:r>
              <a:rPr lang="en-GB" dirty="0"/>
              <a:t>methods (base)</a:t>
            </a:r>
          </a:p>
        </p:txBody>
      </p:sp>
      <p:sp>
        <p:nvSpPr>
          <p:cNvPr id="9" name="Content Placeholder 8"/>
          <p:cNvSpPr>
            <a:spLocks noGrp="1"/>
          </p:cNvSpPr>
          <p:nvPr>
            <p:ph sz="quarter" idx="4"/>
          </p:nvPr>
        </p:nvSpPr>
        <p:spPr>
          <a:ln>
            <a:solidFill>
              <a:schemeClr val="accent1"/>
            </a:solidFill>
          </a:ln>
        </p:spPr>
        <p:txBody>
          <a:bodyPr numCol="2">
            <a:normAutofit/>
          </a:bodyPr>
          <a:lstStyle/>
          <a:p>
            <a:r>
              <a:rPr lang="en-GB" dirty="0" err="1"/>
              <a:t>assertthat</a:t>
            </a:r>
            <a:endParaRPr lang="en-GB" dirty="0"/>
          </a:p>
          <a:p>
            <a:r>
              <a:rPr lang="en-GB" dirty="0"/>
              <a:t>glue</a:t>
            </a:r>
          </a:p>
          <a:p>
            <a:r>
              <a:rPr lang="en-GB" dirty="0" err="1"/>
              <a:t>magrittr</a:t>
            </a:r>
            <a:endParaRPr lang="en-GB" dirty="0"/>
          </a:p>
          <a:p>
            <a:r>
              <a:rPr lang="en-GB" dirty="0" err="1"/>
              <a:t>pkgconfig</a:t>
            </a:r>
            <a:endParaRPr lang="en-GB" dirty="0"/>
          </a:p>
          <a:p>
            <a:r>
              <a:rPr lang="en-GB" dirty="0"/>
              <a:t>R6</a:t>
            </a:r>
          </a:p>
          <a:p>
            <a:r>
              <a:rPr lang="en-GB" dirty="0" err="1"/>
              <a:t>Rcpp</a:t>
            </a:r>
            <a:endParaRPr lang="en-GB" dirty="0"/>
          </a:p>
          <a:p>
            <a:r>
              <a:rPr lang="en-GB" dirty="0" err="1"/>
              <a:t>rlang</a:t>
            </a:r>
            <a:endParaRPr lang="en-GB" dirty="0"/>
          </a:p>
          <a:p>
            <a:r>
              <a:rPr lang="en-GB" dirty="0" err="1"/>
              <a:t>tibble</a:t>
            </a:r>
            <a:endParaRPr lang="en-GB" dirty="0"/>
          </a:p>
          <a:p>
            <a:r>
              <a:rPr lang="en-GB" dirty="0" err="1"/>
              <a:t>tidyselect</a:t>
            </a:r>
            <a:endParaRPr lang="en-GB" dirty="0"/>
          </a:p>
          <a:p>
            <a:r>
              <a:rPr lang="en-GB" dirty="0" err="1"/>
              <a:t>utils</a:t>
            </a:r>
            <a:r>
              <a:rPr lang="en-GB" dirty="0"/>
              <a:t> (base)</a:t>
            </a:r>
          </a:p>
        </p:txBody>
      </p:sp>
      <p:sp>
        <p:nvSpPr>
          <p:cNvPr id="10" name="Text Placeholder 9"/>
          <p:cNvSpPr>
            <a:spLocks noGrp="1"/>
          </p:cNvSpPr>
          <p:nvPr>
            <p:ph type="body" sz="quarter" idx="13"/>
          </p:nvPr>
        </p:nvSpPr>
        <p:spPr/>
        <p:txBody>
          <a:bodyPr/>
          <a:lstStyle/>
          <a:p>
            <a:r>
              <a:rPr lang="en-GB" dirty="0" err="1"/>
              <a:t>dplyr</a:t>
            </a:r>
            <a:endParaRPr lang="en-GB"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8</a:t>
            </a:fld>
            <a:endParaRPr lang="en-US" dirty="0"/>
          </a:p>
        </p:txBody>
      </p:sp>
      <p:sp>
        <p:nvSpPr>
          <p:cNvPr id="4" name="Title 3"/>
          <p:cNvSpPr>
            <a:spLocks noGrp="1"/>
          </p:cNvSpPr>
          <p:nvPr>
            <p:ph type="title"/>
          </p:nvPr>
        </p:nvSpPr>
        <p:spPr/>
        <p:txBody>
          <a:bodyPr/>
          <a:lstStyle/>
          <a:p>
            <a:r>
              <a:rPr lang="en-GB" dirty="0"/>
              <a:t>Few dependencies</a:t>
            </a:r>
          </a:p>
        </p:txBody>
      </p:sp>
      <p:sp>
        <p:nvSpPr>
          <p:cNvPr id="8" name="Date Placeholder 7"/>
          <p:cNvSpPr>
            <a:spLocks noGrp="1"/>
          </p:cNvSpPr>
          <p:nvPr>
            <p:ph type="dt" sz="half" idx="10"/>
          </p:nvPr>
        </p:nvSpPr>
        <p:spPr/>
        <p:txBody>
          <a:bodyPr/>
          <a:lstStyle/>
          <a:p>
            <a:r>
              <a:rPr lang="en-US" dirty="0"/>
              <a:t>27/05/2020</a:t>
            </a:r>
          </a:p>
        </p:txBody>
      </p:sp>
      <p:sp>
        <p:nvSpPr>
          <p:cNvPr id="7" name="Footer Placeholder 6"/>
          <p:cNvSpPr>
            <a:spLocks noGrp="1"/>
          </p:cNvSpPr>
          <p:nvPr>
            <p:ph type="ftr" sz="quarter" idx="11"/>
          </p:nvPr>
        </p:nvSpPr>
        <p:spPr/>
        <p:txBody>
          <a:bodyPr/>
          <a:lstStyle/>
          <a:p>
            <a:r>
              <a:rPr lang="en-US"/>
              <a:t>www.meganstodel.com</a:t>
            </a:r>
            <a:endParaRPr lang="en-US" dirty="0"/>
          </a:p>
        </p:txBody>
      </p:sp>
    </p:spTree>
    <p:extLst>
      <p:ext uri="{BB962C8B-B14F-4D97-AF65-F5344CB8AC3E}">
        <p14:creationId xmlns:p14="http://schemas.microsoft.com/office/powerpoint/2010/main" val="3805978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27048" y="2386744"/>
            <a:ext cx="6864752" cy="1645920"/>
          </a:xfrm>
        </p:spPr>
        <p:txBody>
          <a:bodyPr/>
          <a:lstStyle/>
          <a:p>
            <a:pPr algn="l"/>
            <a:r>
              <a:rPr lang="en-GB" dirty="0"/>
              <a:t>Using data.table</a:t>
            </a:r>
          </a:p>
        </p:txBody>
      </p:sp>
      <p:sp>
        <p:nvSpPr>
          <p:cNvPr id="8" name="Text Placeholder 12"/>
          <p:cNvSpPr>
            <a:spLocks noGrp="1"/>
          </p:cNvSpPr>
          <p:nvPr>
            <p:ph type="body" sz="quarter" idx="10" hasCustomPrompt="1"/>
          </p:nvPr>
        </p:nvSpPr>
        <p:spPr>
          <a:xfrm>
            <a:off x="1970088" y="2386013"/>
            <a:ext cx="1450975" cy="1646237"/>
          </a:xfrm>
        </p:spPr>
        <p:txBody>
          <a:bodyPr anchor="ctr">
            <a:normAutofit/>
          </a:bodyPr>
          <a:lstStyle>
            <a:lvl1pPr marL="0" indent="0" algn="ctr">
              <a:buNone/>
              <a:defRPr sz="4000">
                <a:solidFill>
                  <a:sysClr val="windowText" lastClr="000000"/>
                </a:solidFill>
              </a:defRPr>
            </a:lvl1pPr>
          </a:lstStyle>
          <a:p>
            <a:pPr lvl="0"/>
            <a:r>
              <a:rPr lang="en-GB" dirty="0"/>
              <a:t>5</a:t>
            </a:r>
          </a:p>
        </p:txBody>
      </p:sp>
    </p:spTree>
    <p:extLst>
      <p:ext uri="{BB962C8B-B14F-4D97-AF65-F5344CB8AC3E}">
        <p14:creationId xmlns:p14="http://schemas.microsoft.com/office/powerpoint/2010/main" val="336058905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txDef>
      <a:spPr bwMode="blackWhite">
        <a:solidFill>
          <a:srgbClr val="FFFFFF"/>
        </a:solidFill>
        <a:ln w="38100" cap="sq">
          <a:solidFill>
            <a:srgbClr val="404040"/>
          </a:solidFill>
          <a:miter lim="800000"/>
        </a:ln>
      </a:spPr>
      <a:bodyPr vert="horz" lIns="274320" tIns="182880" rIns="274320" bIns="182880" rtlCol="0" anchor="ctr" anchorCtr="1">
        <a:normAutofit/>
      </a:bodyPr>
      <a:lstStyle>
        <a:defPPr algn="l">
          <a:defRPr dirty="0"/>
        </a:defPPr>
      </a:lstStyle>
    </a:tx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4018</TotalTime>
  <Words>786</Words>
  <Application>Microsoft Office PowerPoint</Application>
  <PresentationFormat>Widescreen</PresentationFormat>
  <Paragraphs>160</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Courier New</vt:lpstr>
      <vt:lpstr>Felix Titling</vt:lpstr>
      <vt:lpstr>Gill Sans MT</vt:lpstr>
      <vt:lpstr>Parcel</vt:lpstr>
      <vt:lpstr>Start using data.table</vt:lpstr>
      <vt:lpstr>About data.table</vt:lpstr>
      <vt:lpstr>DEFINING DATA.TABLE</vt:lpstr>
      <vt:lpstr>Reasons to use data.table</vt:lpstr>
      <vt:lpstr>speed matters</vt:lpstr>
      <vt:lpstr>Data.table is fast</vt:lpstr>
      <vt:lpstr>Benchmarks</vt:lpstr>
      <vt:lpstr>Few dependencies</vt:lpstr>
      <vt:lpstr>Using data.table</vt:lpstr>
      <vt:lpstr>The syntax</vt:lpstr>
      <vt:lpstr>In-situ definition and replacement</vt:lpstr>
      <vt:lpstr>Built-in variables</vt:lpstr>
      <vt:lpstr>Lists in data.table</vt:lpstr>
      <vt:lpstr>Changing column names</vt:lpstr>
      <vt:lpstr>Chaining</vt:lpstr>
      <vt:lpstr>Example: </vt:lpstr>
      <vt:lpstr>Example: </vt:lpstr>
      <vt:lpstr>Switching to rmarkdown…</vt:lpstr>
      <vt:lpstr>Useful resources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using data.table</dc:title>
  <dc:creator>Megan Stodel</dc:creator>
  <cp:lastModifiedBy>Megan Stodel</cp:lastModifiedBy>
  <cp:revision>30</cp:revision>
  <dcterms:created xsi:type="dcterms:W3CDTF">2019-04-29T09:12:01Z</dcterms:created>
  <dcterms:modified xsi:type="dcterms:W3CDTF">2020-05-24T14:46:31Z</dcterms:modified>
</cp:coreProperties>
</file>