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75" r:id="rId6"/>
    <p:sldId id="262" r:id="rId7"/>
    <p:sldId id="258" r:id="rId8"/>
    <p:sldId id="276" r:id="rId9"/>
    <p:sldId id="277" r:id="rId10"/>
    <p:sldId id="261" r:id="rId11"/>
    <p:sldId id="265" r:id="rId12"/>
    <p:sldId id="266" r:id="rId13"/>
    <p:sldId id="268" r:id="rId14"/>
    <p:sldId id="267" r:id="rId15"/>
    <p:sldId id="263" r:id="rId16"/>
    <p:sldId id="269" r:id="rId17"/>
    <p:sldId id="270" r:id="rId18"/>
    <p:sldId id="271" r:id="rId19"/>
    <p:sldId id="27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002" autoAdjust="0"/>
  </p:normalViewPr>
  <p:slideViewPr>
    <p:cSldViewPr snapToGrid="0">
      <p:cViewPr varScale="1">
        <p:scale>
          <a:sx n="54" d="100"/>
          <a:sy n="54" d="100"/>
        </p:scale>
        <p:origin x="11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0" y="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095FE-AB3A-43CD-A2A7-E22CBDD646BE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719A-B65B-4EF1-97C5-B9F26CB0D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9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The reality of data science</a:t>
            </a:r>
            <a:r>
              <a:rPr lang="en-GB" baseline="0" dirty="0"/>
              <a:t> is data wrangling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Two approaches to ‘start’</a:t>
            </a:r>
          </a:p>
          <a:p>
            <a:pPr marL="171450" indent="-171450">
              <a:buFontTx/>
              <a:buChar char="-"/>
            </a:pPr>
            <a:r>
              <a:rPr lang="en-GB" dirty="0"/>
              <a:t>Mostly about advocating</a:t>
            </a:r>
            <a:r>
              <a:rPr lang="en-GB" baseline="0" dirty="0"/>
              <a:t> / </a:t>
            </a:r>
            <a:r>
              <a:rPr lang="en-GB" baseline="0"/>
              <a:t>encouraging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719A-B65B-4EF1-97C5-B9F26CB0DD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2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More than</a:t>
            </a:r>
            <a:r>
              <a:rPr lang="en-GB" baseline="0" dirty="0"/>
              <a:t> generic interpretation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719A-B65B-4EF1-97C5-B9F26CB0DD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5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Also: columns are referred to as if they are variables, don’t need to use quotation marks or $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Also: note the way to assign without mutating using  :=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719A-B65B-4EF1-97C5-B9F26CB0DD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www.meganstodel.com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3727048" y="2386744"/>
            <a:ext cx="6864752" cy="16459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pPr algn="l"/>
            <a:r>
              <a:rPr lang="en-GB" dirty="0"/>
              <a:t>SECTION TITLE</a:t>
            </a:r>
          </a:p>
        </p:txBody>
      </p:sp>
      <p:sp>
        <p:nvSpPr>
          <p:cNvPr id="12" name="Title 3"/>
          <p:cNvSpPr txBox="1">
            <a:spLocks/>
          </p:cNvSpPr>
          <p:nvPr userDrawn="1"/>
        </p:nvSpPr>
        <p:spPr bwMode="blackWhite">
          <a:xfrm>
            <a:off x="1969847" y="2386744"/>
            <a:ext cx="1450694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/>
              <a:t>www.meganstodel.com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/>
              <a:t>www.meganstodel.com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/>
              <a:t>www.meganstodel.com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/>
              <a:t>www.meganstodel.com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 dirty="0"/>
              <a:t>www.meganstodel.com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what-are-the-popular-r-packag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datatable/data.table/wi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trebas.github.io/post/2019-03-03-datatable-dplyr/" TargetMode="External"/><Relationship Id="rId2" Type="http://schemas.openxmlformats.org/officeDocument/2006/relationships/hyperlink" Target="https://github.com/Rdatatable/data.table/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ooksandrew.github.io/simpleblog/articles/advanced-data-table/" TargetMode="External"/><Relationship Id="rId4" Type="http://schemas.openxmlformats.org/officeDocument/2006/relationships/hyperlink" Target="https://cran.r-project.org/web/packages/data.table/vignettes/datatable-faq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 using data.table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Megan Stodel</a:t>
            </a:r>
          </a:p>
          <a:p>
            <a:r>
              <a:rPr lang="en-GB" dirty="0"/>
              <a:t>www.meganstodel.com</a:t>
            </a:r>
          </a:p>
          <a:p>
            <a:r>
              <a:rPr lang="en-GB" dirty="0"/>
              <a:t>@</a:t>
            </a:r>
            <a:r>
              <a:rPr lang="en-GB" dirty="0" err="1"/>
              <a:t>MeganStodel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81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Data.table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/>
              <a:t>methods (base)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r>
              <a:rPr lang="en-GB" dirty="0" err="1"/>
              <a:t>assertthat</a:t>
            </a:r>
            <a:endParaRPr lang="en-GB" dirty="0"/>
          </a:p>
          <a:p>
            <a:r>
              <a:rPr lang="en-GB" dirty="0"/>
              <a:t>glue</a:t>
            </a:r>
          </a:p>
          <a:p>
            <a:r>
              <a:rPr lang="en-GB" dirty="0" err="1"/>
              <a:t>magrittr</a:t>
            </a:r>
            <a:endParaRPr lang="en-GB" dirty="0"/>
          </a:p>
          <a:p>
            <a:r>
              <a:rPr lang="en-GB" dirty="0" err="1"/>
              <a:t>pkgconfig</a:t>
            </a:r>
            <a:endParaRPr lang="en-GB" dirty="0"/>
          </a:p>
          <a:p>
            <a:r>
              <a:rPr lang="en-GB" dirty="0"/>
              <a:t>R6</a:t>
            </a:r>
          </a:p>
          <a:p>
            <a:r>
              <a:rPr lang="en-GB" dirty="0" err="1"/>
              <a:t>Rcpp</a:t>
            </a:r>
            <a:endParaRPr lang="en-GB" dirty="0"/>
          </a:p>
          <a:p>
            <a:r>
              <a:rPr lang="en-GB" dirty="0" err="1"/>
              <a:t>rlang</a:t>
            </a:r>
            <a:endParaRPr lang="en-GB" dirty="0"/>
          </a:p>
          <a:p>
            <a:r>
              <a:rPr lang="en-GB" dirty="0" err="1"/>
              <a:t>tibble</a:t>
            </a:r>
            <a:endParaRPr lang="en-GB" dirty="0"/>
          </a:p>
          <a:p>
            <a:r>
              <a:rPr lang="en-GB" dirty="0" err="1"/>
              <a:t>tidyselect</a:t>
            </a:r>
            <a:endParaRPr lang="en-GB" dirty="0"/>
          </a:p>
          <a:p>
            <a:r>
              <a:rPr lang="en-GB" dirty="0" err="1"/>
              <a:t>utils</a:t>
            </a:r>
            <a:r>
              <a:rPr lang="en-GB" dirty="0"/>
              <a:t> (base)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dplyr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Few dependencies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7048" y="2386744"/>
            <a:ext cx="6864752" cy="1645920"/>
          </a:xfrm>
        </p:spPr>
        <p:txBody>
          <a:bodyPr/>
          <a:lstStyle/>
          <a:p>
            <a:pPr algn="l"/>
            <a:r>
              <a:rPr lang="en-GB" dirty="0"/>
              <a:t>No, really, Why you should use data.table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stCxn id="4" idx="2"/>
            <a:endCxn id="9" idx="0"/>
          </p:cNvCxnSpPr>
          <p:nvPr/>
        </p:nvCxnSpPr>
        <p:spPr>
          <a:xfrm>
            <a:off x="6096000" y="2153412"/>
            <a:ext cx="0" cy="919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dplyr</a:t>
            </a:r>
            <a:r>
              <a:rPr lang="en-GB" dirty="0"/>
              <a:t> is easier to learn and read than data.table”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 bwMode="black">
          <a:xfrm>
            <a:off x="2231136" y="3073078"/>
            <a:ext cx="7729728" cy="217849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cap="none" dirty="0"/>
              <a:t>It’s a matter of opinion! There is a really clear logic to data.table. </a:t>
            </a:r>
          </a:p>
          <a:p>
            <a:pPr marL="514350" indent="-514350">
              <a:buFont typeface="+mj-lt"/>
              <a:buAutoNum type="arabicPeriod"/>
            </a:pPr>
            <a:r>
              <a:rPr lang="en-GB" cap="none" dirty="0"/>
              <a:t>Once you’ve learnt it you’ll be fine. </a:t>
            </a:r>
          </a:p>
        </p:txBody>
      </p:sp>
    </p:spTree>
    <p:extLst>
      <p:ext uri="{BB962C8B-B14F-4D97-AF65-F5344CB8AC3E}">
        <p14:creationId xmlns:p14="http://schemas.microsoft.com/office/powerpoint/2010/main" val="3913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dplyr</a:t>
            </a:r>
            <a:r>
              <a:rPr lang="en-GB" dirty="0"/>
              <a:t> is more popular in general”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6096000" y="2153412"/>
            <a:ext cx="0" cy="919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 bwMode="black">
          <a:xfrm>
            <a:off x="2231136" y="3073078"/>
            <a:ext cx="7729728" cy="26448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cap="none" dirty="0"/>
              <a:t>Show that you’re an independent thinker. </a:t>
            </a:r>
          </a:p>
          <a:p>
            <a:pPr marL="514350" indent="-514350">
              <a:buFont typeface="+mj-lt"/>
              <a:buAutoNum type="arabicPeriod"/>
            </a:pPr>
            <a:r>
              <a:rPr lang="en-GB" cap="none" dirty="0"/>
              <a:t>Both </a:t>
            </a:r>
            <a:r>
              <a:rPr lang="en-GB" cap="none" dirty="0" err="1"/>
              <a:t>dplyr</a:t>
            </a:r>
            <a:r>
              <a:rPr lang="en-GB" cap="none" dirty="0"/>
              <a:t> and data.table have similar usage within other packages, between them powering about 10-12% of CRAN (</a:t>
            </a:r>
            <a:r>
              <a:rPr lang="en-GB" cap="none" dirty="0">
                <a:hlinkClick r:id="rId2"/>
              </a:rPr>
              <a:t>source</a:t>
            </a:r>
            <a:r>
              <a:rPr lang="en-GB" cap="none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00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“Nobody else in my team uses data.table”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6096000" y="2164986"/>
            <a:ext cx="0" cy="919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 bwMode="black">
          <a:xfrm>
            <a:off x="2231136" y="3084652"/>
            <a:ext cx="7729728" cy="250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cap="none" dirty="0"/>
              <a:t>Great opportunity for them to learn.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cap="none" dirty="0"/>
              <a:t>All </a:t>
            </a:r>
            <a:r>
              <a:rPr lang="en-GB" cap="none" dirty="0" err="1"/>
              <a:t>data.tables</a:t>
            </a:r>
            <a:r>
              <a:rPr lang="en-GB" cap="none" dirty="0"/>
              <a:t> are a type of </a:t>
            </a:r>
            <a:r>
              <a:rPr lang="en-GB" cap="none" dirty="0" err="1"/>
              <a:t>data.frame</a:t>
            </a:r>
            <a:r>
              <a:rPr lang="en-GB" cap="none" dirty="0"/>
              <a:t>, so you can use any functions that you use on </a:t>
            </a:r>
            <a:r>
              <a:rPr lang="en-GB" cap="none" dirty="0" err="1"/>
              <a:t>data.frames</a:t>
            </a:r>
            <a:r>
              <a:rPr lang="en-GB" cap="none" dirty="0"/>
              <a:t> without breaking the code. </a:t>
            </a:r>
          </a:p>
        </p:txBody>
      </p:sp>
    </p:spTree>
    <p:extLst>
      <p:ext uri="{BB962C8B-B14F-4D97-AF65-F5344CB8AC3E}">
        <p14:creationId xmlns:p14="http://schemas.microsoft.com/office/powerpoint/2010/main" val="18221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7048" y="2386744"/>
            <a:ext cx="6864752" cy="1645920"/>
          </a:xfrm>
        </p:spPr>
        <p:txBody>
          <a:bodyPr/>
          <a:lstStyle/>
          <a:p>
            <a:pPr algn="l"/>
            <a:r>
              <a:rPr lang="en-GB" dirty="0"/>
              <a:t>Using data.table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058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/>
              <a:t>The </a:t>
            </a:r>
            <a:r>
              <a:rPr lang="en-GB" dirty="0"/>
              <a:t>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990846" y="5141154"/>
            <a:ext cx="7970018" cy="4001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latin typeface="+mj-lt"/>
                <a:hlinkClick r:id="rId2"/>
              </a:rPr>
              <a:t>source</a:t>
            </a:r>
            <a:r>
              <a:rPr lang="en-US" altLang="en-US" sz="2000" dirty="0">
                <a:latin typeface="+mj-l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85" y="2713565"/>
            <a:ext cx="7031620" cy="24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5975" y="2523281"/>
            <a:ext cx="943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DT[year == 2018, profit := sales – spend]</a:t>
            </a:r>
          </a:p>
        </p:txBody>
      </p:sp>
      <p:sp>
        <p:nvSpPr>
          <p:cNvPr id="2" name="Oval 1"/>
          <p:cNvSpPr/>
          <p:nvPr/>
        </p:nvSpPr>
        <p:spPr>
          <a:xfrm>
            <a:off x="2737411" y="2349575"/>
            <a:ext cx="2326511" cy="7807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 bwMode="blackWhite">
          <a:xfrm>
            <a:off x="2692558" y="3466618"/>
            <a:ext cx="2416215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Filter the data.table to rows where the year value is 2018</a:t>
            </a:r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5449265" y="3466618"/>
            <a:ext cx="3069703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Create a new column called “profit” that calculates the result of the number in the “sales” column minus the number in the “spend” column</a:t>
            </a:r>
          </a:p>
        </p:txBody>
      </p:sp>
      <p:sp>
        <p:nvSpPr>
          <p:cNvPr id="12" name="Oval 11"/>
          <p:cNvSpPr/>
          <p:nvPr/>
        </p:nvSpPr>
        <p:spPr>
          <a:xfrm>
            <a:off x="4919241" y="2372065"/>
            <a:ext cx="3865944" cy="7807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 bwMode="blackWhite">
          <a:xfrm>
            <a:off x="9064389" y="3466618"/>
            <a:ext cx="1446835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(nothing in the “by” column)</a:t>
            </a:r>
          </a:p>
        </p:txBody>
      </p:sp>
    </p:spTree>
    <p:extLst>
      <p:ext uri="{BB962C8B-B14F-4D97-AF65-F5344CB8AC3E}">
        <p14:creationId xmlns:p14="http://schemas.microsoft.com/office/powerpoint/2010/main" val="11260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10" grpId="0" animBg="1"/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5975" y="2523281"/>
            <a:ext cx="943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DT[, .N, by = location]</a:t>
            </a:r>
          </a:p>
        </p:txBody>
      </p:sp>
      <p:sp>
        <p:nvSpPr>
          <p:cNvPr id="10" name="Oval 9"/>
          <p:cNvSpPr/>
          <p:nvPr/>
        </p:nvSpPr>
        <p:spPr>
          <a:xfrm>
            <a:off x="4172674" y="2349575"/>
            <a:ext cx="439838" cy="7807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 bwMode="blackWhite">
          <a:xfrm>
            <a:off x="2802522" y="3423297"/>
            <a:ext cx="1636374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Not filtering by anything (but need the comma)</a:t>
            </a:r>
          </a:p>
        </p:txBody>
      </p:sp>
      <p:sp>
        <p:nvSpPr>
          <p:cNvPr id="12" name="TextBox 11"/>
          <p:cNvSpPr txBox="1"/>
          <p:nvPr/>
        </p:nvSpPr>
        <p:spPr bwMode="blackWhite">
          <a:xfrm>
            <a:off x="4653749" y="3423297"/>
            <a:ext cx="1636374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A way to count the number of rows (like </a:t>
            </a:r>
            <a:r>
              <a:rPr lang="en-GB" dirty="0" err="1"/>
              <a:t>nrow</a:t>
            </a:r>
            <a:r>
              <a:rPr lang="en-GB" dirty="0"/>
              <a:t>())</a:t>
            </a:r>
          </a:p>
        </p:txBody>
      </p:sp>
      <p:sp>
        <p:nvSpPr>
          <p:cNvPr id="13" name="TextBox 12"/>
          <p:cNvSpPr txBox="1"/>
          <p:nvPr/>
        </p:nvSpPr>
        <p:spPr bwMode="blackWhite">
          <a:xfrm>
            <a:off x="6594438" y="3423297"/>
            <a:ext cx="1636374" cy="204293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ctr"/>
            <a:r>
              <a:rPr lang="en-GB" dirty="0"/>
              <a:t>Do this action for each distinct “location”</a:t>
            </a:r>
          </a:p>
        </p:txBody>
      </p:sp>
      <p:sp>
        <p:nvSpPr>
          <p:cNvPr id="14" name="Oval 13"/>
          <p:cNvSpPr/>
          <p:nvPr/>
        </p:nvSpPr>
        <p:spPr>
          <a:xfrm>
            <a:off x="4653749" y="2349575"/>
            <a:ext cx="439838" cy="7807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134824" y="2349575"/>
            <a:ext cx="2307698" cy="7807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data.table site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4"/>
              </a:rPr>
              <a:t>data.table FAQ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A data.table and </a:t>
            </a:r>
            <a:r>
              <a:rPr lang="en-GB" dirty="0" err="1">
                <a:hlinkClick r:id="rId3"/>
              </a:rPr>
              <a:t>dplyr</a:t>
            </a:r>
            <a:r>
              <a:rPr lang="en-GB" dirty="0">
                <a:hlinkClick r:id="rId3"/>
              </a:rPr>
              <a:t> tour</a:t>
            </a:r>
            <a:r>
              <a:rPr lang="en-GB" dirty="0"/>
              <a:t> (includes comparison of operations in both packages)</a:t>
            </a:r>
          </a:p>
          <a:p>
            <a:r>
              <a:rPr lang="en-GB" dirty="0">
                <a:hlinkClick r:id="rId5"/>
              </a:rPr>
              <a:t>Advanced tips and tricks with data.table </a:t>
            </a:r>
            <a:r>
              <a:rPr lang="en-GB" dirty="0"/>
              <a:t>(this is so good!)</a:t>
            </a:r>
          </a:p>
          <a:p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437688" y="6238875"/>
            <a:ext cx="2754312" cy="323850"/>
          </a:xfrm>
        </p:spPr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5700"/>
            <a:ext cx="5900738" cy="320675"/>
          </a:xfrm>
        </p:spPr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53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QUestions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Megan Stodel</a:t>
            </a:r>
          </a:p>
          <a:p>
            <a:r>
              <a:rPr lang="en-GB" dirty="0"/>
              <a:t>www.meganstodel.com</a:t>
            </a:r>
          </a:p>
          <a:p>
            <a:r>
              <a:rPr lang="en-GB" dirty="0"/>
              <a:t>@</a:t>
            </a:r>
            <a:r>
              <a:rPr lang="en-GB" dirty="0" err="1"/>
              <a:t>MeganStodel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8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scientist at the Ministry of Justice</a:t>
            </a:r>
          </a:p>
          <a:p>
            <a:r>
              <a:rPr lang="en-GB" dirty="0"/>
              <a:t>Use R in most of my projects</a:t>
            </a:r>
          </a:p>
          <a:p>
            <a:r>
              <a:rPr lang="en-GB" dirty="0"/>
              <a:t>No STEM qualifications</a:t>
            </a:r>
          </a:p>
          <a:p>
            <a:pPr lvl="1"/>
            <a:r>
              <a:rPr lang="en-GB" dirty="0"/>
              <a:t>English BA</a:t>
            </a:r>
          </a:p>
          <a:p>
            <a:pPr lvl="1"/>
            <a:r>
              <a:rPr lang="en-GB" dirty="0"/>
              <a:t>Gender and International Relations MSc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7048" y="2386744"/>
            <a:ext cx="6864752" cy="1645920"/>
          </a:xfrm>
        </p:spPr>
        <p:txBody>
          <a:bodyPr/>
          <a:lstStyle/>
          <a:p>
            <a:pPr algn="l"/>
            <a:r>
              <a:rPr lang="en-GB" dirty="0"/>
              <a:t>About data.table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64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DATA.TABLE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package in R</a:t>
            </a:r>
          </a:p>
          <a:p>
            <a:pPr lvl="1"/>
            <a:r>
              <a:rPr lang="en-GB" dirty="0"/>
              <a:t>Originally released in 2006</a:t>
            </a:r>
          </a:p>
          <a:p>
            <a:pPr lvl="1"/>
            <a:r>
              <a:rPr lang="en-GB" dirty="0"/>
              <a:t>730k downloads a month</a:t>
            </a:r>
          </a:p>
          <a:p>
            <a:r>
              <a:rPr lang="en-GB" dirty="0"/>
              <a:t>A data structure</a:t>
            </a:r>
          </a:p>
          <a:p>
            <a:r>
              <a:rPr lang="en-GB" dirty="0"/>
              <a:t>A way of manipulating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7048" y="2386744"/>
            <a:ext cx="6864752" cy="1645920"/>
          </a:xfrm>
        </p:spPr>
        <p:txBody>
          <a:bodyPr/>
          <a:lstStyle/>
          <a:p>
            <a:pPr algn="l"/>
            <a:r>
              <a:rPr lang="en-GB" dirty="0"/>
              <a:t>Why you should use data.table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70088" y="2386013"/>
            <a:ext cx="1450975" cy="16462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016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matters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common criticisms of R is that it is slow</a:t>
            </a:r>
          </a:p>
          <a:p>
            <a:r>
              <a:rPr lang="en-GB" dirty="0"/>
              <a:t>Speed can be particularly important in some instances:</a:t>
            </a:r>
          </a:p>
          <a:p>
            <a:pPr lvl="1"/>
            <a:r>
              <a:rPr lang="en-GB" dirty="0"/>
              <a:t>Very complex models</a:t>
            </a:r>
          </a:p>
          <a:p>
            <a:pPr lvl="1"/>
            <a:r>
              <a:rPr lang="en-GB" dirty="0"/>
              <a:t>Very big datasets</a:t>
            </a:r>
          </a:p>
          <a:p>
            <a:pPr lvl="1"/>
            <a:r>
              <a:rPr lang="en-GB" dirty="0"/>
              <a:t>Apps or tools designed for general use</a:t>
            </a:r>
          </a:p>
          <a:p>
            <a:pPr lvl="1"/>
            <a:r>
              <a:rPr lang="en-GB" dirty="0"/>
              <a:t>Code that you run often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Data.table is fast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common criticisms of R is that it is slow</a:t>
            </a:r>
          </a:p>
          <a:p>
            <a:r>
              <a:rPr lang="en-GB" dirty="0"/>
              <a:t>Not data.table!</a:t>
            </a:r>
          </a:p>
          <a:p>
            <a:pPr lvl="1"/>
            <a:r>
              <a:rPr lang="en-GB" dirty="0"/>
              <a:t>Things can be modified / altered by reference, so there is in-situ replacement without duplicating the table</a:t>
            </a:r>
          </a:p>
          <a:p>
            <a:pPr lvl="1"/>
            <a:r>
              <a:rPr lang="en-GB" dirty="0"/>
              <a:t>You can perform numerous operations in one line, so don’t have to allocate memory for the intermediate result</a:t>
            </a:r>
          </a:p>
          <a:p>
            <a:pPr lvl="1"/>
            <a:r>
              <a:rPr lang="en-GB" dirty="0"/>
              <a:t>Speed extends to reading in data using </a:t>
            </a:r>
            <a:r>
              <a:rPr lang="en-GB" dirty="0" err="1"/>
              <a:t>fread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8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-- Aggregation benchmarks here –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Data.table is consistently substantially faster, not only than </a:t>
            </a:r>
            <a:r>
              <a:rPr lang="en-GB" dirty="0" err="1"/>
              <a:t>dplyr</a:t>
            </a:r>
            <a:r>
              <a:rPr lang="en-GB" dirty="0"/>
              <a:t>, but also pandas and data structures in other languages. </a:t>
            </a:r>
          </a:p>
          <a:p>
            <a:r>
              <a:rPr lang="en-GB" dirty="0"/>
              <a:t>Relative performance increases as data size increases.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www.meganstodel.com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758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txDef>
      <a:spPr bwMode="blackWhite">
        <a:solidFill>
          <a:srgbClr val="FFFFFF"/>
        </a:solidFill>
        <a:ln w="38100" cap="sq">
          <a:solidFill>
            <a:srgbClr val="404040"/>
          </a:solidFill>
          <a:miter lim="800000"/>
        </a:ln>
      </a:spPr>
      <a:bodyPr vert="horz" lIns="274320" tIns="182880" rIns="274320" bIns="182880" rtlCol="0" anchor="ctr" anchorCtr="1">
        <a:norm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3691</TotalTime>
  <Words>602</Words>
  <Application>Microsoft Office PowerPoint</Application>
  <PresentationFormat>Widescreen</PresentationFormat>
  <Paragraphs>138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Parcel</vt:lpstr>
      <vt:lpstr>Start using data.table</vt:lpstr>
      <vt:lpstr>About me</vt:lpstr>
      <vt:lpstr>About me</vt:lpstr>
      <vt:lpstr>About data.table</vt:lpstr>
      <vt:lpstr>DEFINING DATA.TABLE</vt:lpstr>
      <vt:lpstr>Why you should use data.table</vt:lpstr>
      <vt:lpstr>speed matters</vt:lpstr>
      <vt:lpstr>Data.table is fast</vt:lpstr>
      <vt:lpstr>Benchmarks</vt:lpstr>
      <vt:lpstr>Few dependencies</vt:lpstr>
      <vt:lpstr>No, really, Why you should use data.table</vt:lpstr>
      <vt:lpstr>“dplyr is easier to learn and read than data.table”</vt:lpstr>
      <vt:lpstr>“dplyr is more popular in general”</vt:lpstr>
      <vt:lpstr>“Nobody else in my team uses data.table”</vt:lpstr>
      <vt:lpstr>Using data.table</vt:lpstr>
      <vt:lpstr>The syntax</vt:lpstr>
      <vt:lpstr>Example: </vt:lpstr>
      <vt:lpstr>Example: </vt:lpstr>
      <vt:lpstr>Useful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using data.table</dc:title>
  <dc:creator>Megan Stodel</dc:creator>
  <cp:lastModifiedBy>Megan Stodel</cp:lastModifiedBy>
  <cp:revision>26</cp:revision>
  <dcterms:created xsi:type="dcterms:W3CDTF">2019-04-29T09:12:01Z</dcterms:created>
  <dcterms:modified xsi:type="dcterms:W3CDTF">2019-05-28T20:42:49Z</dcterms:modified>
</cp:coreProperties>
</file>