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sldIdLst>
    <p:sldId id="256" r:id="rId5"/>
    <p:sldId id="690" r:id="rId6"/>
    <p:sldId id="473" r:id="rId7"/>
    <p:sldId id="692" r:id="rId8"/>
    <p:sldId id="693" r:id="rId9"/>
    <p:sldId id="694" r:id="rId10"/>
    <p:sldId id="695" r:id="rId11"/>
    <p:sldId id="696" r:id="rId12"/>
    <p:sldId id="697" r:id="rId13"/>
    <p:sldId id="491" r:id="rId14"/>
    <p:sldId id="698" r:id="rId15"/>
    <p:sldId id="699" r:id="rId16"/>
    <p:sldId id="700" r:id="rId17"/>
    <p:sldId id="701" r:id="rId18"/>
    <p:sldId id="492" r:id="rId19"/>
    <p:sldId id="702" r:id="rId20"/>
    <p:sldId id="703" r:id="rId21"/>
    <p:sldId id="704" r:id="rId22"/>
    <p:sldId id="689" r:id="rId23"/>
    <p:sldId id="705" r:id="rId24"/>
    <p:sldId id="708" r:id="rId25"/>
    <p:sldId id="706" r:id="rId26"/>
    <p:sldId id="707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1" r:id="rId39"/>
    <p:sldId id="722" r:id="rId40"/>
    <p:sldId id="738" r:id="rId41"/>
    <p:sldId id="723" r:id="rId42"/>
    <p:sldId id="724" r:id="rId43"/>
    <p:sldId id="739" r:id="rId44"/>
    <p:sldId id="726" r:id="rId45"/>
    <p:sldId id="725" r:id="rId46"/>
    <p:sldId id="727" r:id="rId47"/>
    <p:sldId id="728" r:id="rId48"/>
    <p:sldId id="730" r:id="rId49"/>
    <p:sldId id="731" r:id="rId50"/>
    <p:sldId id="732" r:id="rId51"/>
    <p:sldId id="733" r:id="rId52"/>
    <p:sldId id="734" r:id="rId53"/>
    <p:sldId id="735" r:id="rId54"/>
    <p:sldId id="736" r:id="rId55"/>
    <p:sldId id="737" r:id="rId56"/>
    <p:sldId id="729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699"/>
    <a:srgbClr val="CD33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9" autoAdjust="0"/>
    <p:restoredTop sz="77856" autoAdjust="0"/>
  </p:normalViewPr>
  <p:slideViewPr>
    <p:cSldViewPr snapToGrid="0">
      <p:cViewPr varScale="1">
        <p:scale>
          <a:sx n="51" d="100"/>
          <a:sy n="51" d="100"/>
        </p:scale>
        <p:origin x="17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3348F-77F9-4478-8292-927E328C41E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429C-2C7A-47F1-90AA-42C7FA4F4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9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17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接著使用</a:t>
            </a:r>
            <a:r>
              <a:rPr lang="en-US" altLang="zh-TW" dirty="0"/>
              <a:t>pruning</a:t>
            </a:r>
            <a:r>
              <a:rPr lang="zh-TW" altLang="en-US" dirty="0"/>
              <a:t>，</a:t>
            </a:r>
            <a:r>
              <a:rPr lang="en-US" altLang="zh-TW" dirty="0"/>
              <a:t>pruning</a:t>
            </a:r>
            <a:r>
              <a:rPr lang="zh-TW" altLang="en-US" dirty="0"/>
              <a:t>是透過將模型內部冗於的連結，也就是絕對值低的</a:t>
            </a:r>
            <a:r>
              <a:rPr lang="en-US" altLang="zh-TW" dirty="0"/>
              <a:t>weight</a:t>
            </a:r>
            <a:r>
              <a:rPr lang="zh-TW" altLang="en-US" dirty="0"/>
              <a:t>直接變成</a:t>
            </a:r>
            <a:r>
              <a:rPr lang="en-US" altLang="zh-TW" dirty="0"/>
              <a:t>0</a:t>
            </a:r>
            <a:r>
              <a:rPr lang="zh-TW" altLang="en-US" dirty="0"/>
              <a:t>，減少需要被計算的數值，並透且根據</a:t>
            </a:r>
            <a:r>
              <a:rPr lang="en-US" altLang="zh-TW" dirty="0"/>
              <a:t>sparse pattern</a:t>
            </a:r>
            <a:r>
              <a:rPr lang="zh-TW" altLang="en-US" dirty="0"/>
              <a:t>的壓縮格式來達到降低模型參數量的效果。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常見方式有幾種</a:t>
            </a:r>
            <a:endParaRPr lang="en-US" altLang="zh-TW" dirty="0"/>
          </a:p>
          <a:p>
            <a:r>
              <a:rPr lang="zh-TW" altLang="en-US" dirty="0"/>
              <a:t>第一種是</a:t>
            </a:r>
            <a:r>
              <a:rPr lang="en-US" altLang="zh-TW" dirty="0"/>
              <a:t>block pruning</a:t>
            </a:r>
            <a:r>
              <a:rPr lang="zh-TW" altLang="en-US" dirty="0"/>
              <a:t>，每次進行</a:t>
            </a:r>
            <a:r>
              <a:rPr lang="en-US" altLang="zh-TW" dirty="0"/>
              <a:t>pruning</a:t>
            </a:r>
            <a:r>
              <a:rPr lang="zh-TW" altLang="en-US" dirty="0"/>
              <a:t>的時候是以一個區塊作為單位來進行，由於有著高度且規律的結構，因此運行在硬體上的時候能夠有效率的進行硬體的映射，從而達到很高的硬體利用率，</a:t>
            </a:r>
            <a:endParaRPr lang="en-US" altLang="zh-TW" dirty="0"/>
          </a:p>
          <a:p>
            <a:r>
              <a:rPr lang="zh-TW" altLang="en-US" dirty="0"/>
              <a:t>但是因為過於規律的關係，使得這個方法無法達到很高的</a:t>
            </a:r>
            <a:r>
              <a:rPr lang="en-US" altLang="zh-TW" dirty="0"/>
              <a:t>sparsity</a:t>
            </a:r>
          </a:p>
          <a:p>
            <a:endParaRPr lang="en-US" altLang="zh-TW" dirty="0"/>
          </a:p>
          <a:p>
            <a:r>
              <a:rPr lang="zh-TW" altLang="en-US" dirty="0"/>
              <a:t>再來是</a:t>
            </a:r>
            <a:r>
              <a:rPr lang="en-US" altLang="zh-TW" dirty="0"/>
              <a:t>unstructured pruning</a:t>
            </a:r>
            <a:r>
              <a:rPr lang="zh-TW" altLang="en-US" dirty="0"/>
              <a:t>，完全不限制</a:t>
            </a:r>
            <a:r>
              <a:rPr lang="en-US" altLang="zh-TW" dirty="0"/>
              <a:t>pruning</a:t>
            </a:r>
            <a:r>
              <a:rPr lang="zh-TW" altLang="en-US" dirty="0"/>
              <a:t>的位置，也因此有著高度的自由度，所以能夠達到很高的</a:t>
            </a:r>
            <a:r>
              <a:rPr lang="en-US" altLang="zh-TW" dirty="0"/>
              <a:t>sparsity</a:t>
            </a:r>
            <a:r>
              <a:rPr lang="zh-TW" altLang="en-US" dirty="0"/>
              <a:t>，但也因為極度不規律，使得硬體無法進行有效的映射，</a:t>
            </a:r>
            <a:endParaRPr lang="en-US" altLang="zh-TW" dirty="0"/>
          </a:p>
          <a:p>
            <a:r>
              <a:rPr lang="zh-TW" altLang="en-US" dirty="0"/>
              <a:t>導致在高</a:t>
            </a:r>
            <a:r>
              <a:rPr lang="en-US" altLang="zh-TW" dirty="0"/>
              <a:t>sparsity</a:t>
            </a:r>
            <a:r>
              <a:rPr lang="zh-TW" altLang="en-US" dirty="0"/>
              <a:t>的時候每個</a:t>
            </a:r>
            <a:r>
              <a:rPr lang="en-US" altLang="zh-TW" dirty="0"/>
              <a:t>PE</a:t>
            </a:r>
            <a:r>
              <a:rPr lang="zh-TW" altLang="en-US" dirty="0"/>
              <a:t>要被分配到要計算的數量不同，導致硬體利用率低的問題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6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接著使用</a:t>
            </a:r>
            <a:r>
              <a:rPr lang="en-US" altLang="zh-TW" dirty="0"/>
              <a:t>pruning</a:t>
            </a:r>
            <a:r>
              <a:rPr lang="zh-TW" altLang="en-US" dirty="0"/>
              <a:t>，</a:t>
            </a:r>
            <a:r>
              <a:rPr lang="en-US" altLang="zh-TW" dirty="0"/>
              <a:t>pruning</a:t>
            </a:r>
            <a:r>
              <a:rPr lang="zh-TW" altLang="en-US" dirty="0"/>
              <a:t>是透過將模型內部冗於的連結，也就是絕對值低的</a:t>
            </a:r>
            <a:r>
              <a:rPr lang="en-US" altLang="zh-TW" dirty="0"/>
              <a:t>weight</a:t>
            </a:r>
            <a:r>
              <a:rPr lang="zh-TW" altLang="en-US" dirty="0"/>
              <a:t>直接變成</a:t>
            </a:r>
            <a:r>
              <a:rPr lang="en-US" altLang="zh-TW" dirty="0"/>
              <a:t>0</a:t>
            </a:r>
            <a:r>
              <a:rPr lang="zh-TW" altLang="en-US" dirty="0"/>
              <a:t>，減少需要被計算的數值，並透且根據</a:t>
            </a:r>
            <a:r>
              <a:rPr lang="en-US" altLang="zh-TW" dirty="0"/>
              <a:t>sparse pattern</a:t>
            </a:r>
            <a:r>
              <a:rPr lang="zh-TW" altLang="en-US" dirty="0"/>
              <a:t>的壓縮格式來達到降低模型參數量的效果。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常見方式有幾種</a:t>
            </a:r>
            <a:endParaRPr lang="en-US" altLang="zh-TW" dirty="0"/>
          </a:p>
          <a:p>
            <a:r>
              <a:rPr lang="zh-TW" altLang="en-US" dirty="0"/>
              <a:t>第一種是</a:t>
            </a:r>
            <a:r>
              <a:rPr lang="en-US" altLang="zh-TW" dirty="0"/>
              <a:t>block pruning</a:t>
            </a:r>
            <a:r>
              <a:rPr lang="zh-TW" altLang="en-US" dirty="0"/>
              <a:t>，每次進行</a:t>
            </a:r>
            <a:r>
              <a:rPr lang="en-US" altLang="zh-TW" dirty="0"/>
              <a:t>pruning</a:t>
            </a:r>
            <a:r>
              <a:rPr lang="zh-TW" altLang="en-US" dirty="0"/>
              <a:t>的時候是以一個區塊作為單位來進行，由於有著高度且規律的結構，因此運行在硬體上的時候能夠有效率的進行硬體的映射，從而達到很高的硬體利用率，</a:t>
            </a:r>
            <a:endParaRPr lang="en-US" altLang="zh-TW" dirty="0"/>
          </a:p>
          <a:p>
            <a:r>
              <a:rPr lang="zh-TW" altLang="en-US" dirty="0"/>
              <a:t>但是因為過於規律的關係，使得這個方法無法達到很高的</a:t>
            </a:r>
            <a:r>
              <a:rPr lang="en-US" altLang="zh-TW" dirty="0"/>
              <a:t>sparsity</a:t>
            </a:r>
          </a:p>
          <a:p>
            <a:endParaRPr lang="en-US" altLang="zh-TW" dirty="0"/>
          </a:p>
          <a:p>
            <a:r>
              <a:rPr lang="zh-TW" altLang="en-US" dirty="0"/>
              <a:t>再來是</a:t>
            </a:r>
            <a:r>
              <a:rPr lang="en-US" altLang="zh-TW" dirty="0"/>
              <a:t>unstructured pruning</a:t>
            </a:r>
            <a:r>
              <a:rPr lang="zh-TW" altLang="en-US" dirty="0"/>
              <a:t>，完全不限制</a:t>
            </a:r>
            <a:r>
              <a:rPr lang="en-US" altLang="zh-TW" dirty="0"/>
              <a:t>pruning</a:t>
            </a:r>
            <a:r>
              <a:rPr lang="zh-TW" altLang="en-US" dirty="0"/>
              <a:t>的位置，也因此有著高度的自由度，所以能夠達到很高的</a:t>
            </a:r>
            <a:r>
              <a:rPr lang="en-US" altLang="zh-TW" dirty="0"/>
              <a:t>sparsity</a:t>
            </a:r>
            <a:r>
              <a:rPr lang="zh-TW" altLang="en-US" dirty="0"/>
              <a:t>，但也因為極度不規律，使得硬體無法進行有效的映射，</a:t>
            </a:r>
            <a:endParaRPr lang="en-US" altLang="zh-TW" dirty="0"/>
          </a:p>
          <a:p>
            <a:r>
              <a:rPr lang="zh-TW" altLang="en-US" dirty="0"/>
              <a:t>導致在高</a:t>
            </a:r>
            <a:r>
              <a:rPr lang="en-US" altLang="zh-TW" dirty="0"/>
              <a:t>sparsity</a:t>
            </a:r>
            <a:r>
              <a:rPr lang="zh-TW" altLang="en-US" dirty="0"/>
              <a:t>的時候每個</a:t>
            </a:r>
            <a:r>
              <a:rPr lang="en-US" altLang="zh-TW" dirty="0"/>
              <a:t>PE</a:t>
            </a:r>
            <a:r>
              <a:rPr lang="zh-TW" altLang="en-US" dirty="0"/>
              <a:t>要被分配到要計算的數量不同，導致硬體利用率低的問題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7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接著使用</a:t>
            </a:r>
            <a:r>
              <a:rPr lang="en-US" altLang="zh-TW" dirty="0"/>
              <a:t>pruning</a:t>
            </a:r>
            <a:r>
              <a:rPr lang="zh-TW" altLang="en-US" dirty="0"/>
              <a:t>，</a:t>
            </a:r>
            <a:r>
              <a:rPr lang="en-US" altLang="zh-TW" dirty="0"/>
              <a:t>pruning</a:t>
            </a:r>
            <a:r>
              <a:rPr lang="zh-TW" altLang="en-US" dirty="0"/>
              <a:t>是透過將模型內部冗於的連結，也就是絕對值低的</a:t>
            </a:r>
            <a:r>
              <a:rPr lang="en-US" altLang="zh-TW" dirty="0"/>
              <a:t>weight</a:t>
            </a:r>
            <a:r>
              <a:rPr lang="zh-TW" altLang="en-US" dirty="0"/>
              <a:t>直接變成</a:t>
            </a:r>
            <a:r>
              <a:rPr lang="en-US" altLang="zh-TW" dirty="0"/>
              <a:t>0</a:t>
            </a:r>
            <a:r>
              <a:rPr lang="zh-TW" altLang="en-US" dirty="0"/>
              <a:t>，減少需要被計算的數值，並透且根據</a:t>
            </a:r>
            <a:r>
              <a:rPr lang="en-US" altLang="zh-TW" dirty="0"/>
              <a:t>sparse pattern</a:t>
            </a:r>
            <a:r>
              <a:rPr lang="zh-TW" altLang="en-US" dirty="0"/>
              <a:t>的壓縮格式來達到降低模型參數量的效果。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常見方式有幾種</a:t>
            </a:r>
            <a:endParaRPr lang="en-US" altLang="zh-TW" dirty="0"/>
          </a:p>
          <a:p>
            <a:r>
              <a:rPr lang="zh-TW" altLang="en-US" dirty="0"/>
              <a:t>第一種是</a:t>
            </a:r>
            <a:r>
              <a:rPr lang="en-US" altLang="zh-TW" dirty="0"/>
              <a:t>block pruning</a:t>
            </a:r>
            <a:r>
              <a:rPr lang="zh-TW" altLang="en-US" dirty="0"/>
              <a:t>，每次進行</a:t>
            </a:r>
            <a:r>
              <a:rPr lang="en-US" altLang="zh-TW" dirty="0"/>
              <a:t>pruning</a:t>
            </a:r>
            <a:r>
              <a:rPr lang="zh-TW" altLang="en-US" dirty="0"/>
              <a:t>的時候是以一個區塊作為單位來進行，由於有著高度且規律的結構，因此運行在硬體上的時候能夠有效率的進行硬體的映射，從而達到很高的硬體利用率，</a:t>
            </a:r>
            <a:endParaRPr lang="en-US" altLang="zh-TW" dirty="0"/>
          </a:p>
          <a:p>
            <a:r>
              <a:rPr lang="zh-TW" altLang="en-US" dirty="0"/>
              <a:t>但是因為過於規律的關係，使得這個方法無法達到很高的</a:t>
            </a:r>
            <a:r>
              <a:rPr lang="en-US" altLang="zh-TW" dirty="0"/>
              <a:t>sparsity</a:t>
            </a:r>
          </a:p>
          <a:p>
            <a:endParaRPr lang="en-US" altLang="zh-TW" dirty="0"/>
          </a:p>
          <a:p>
            <a:r>
              <a:rPr lang="zh-TW" altLang="en-US" dirty="0"/>
              <a:t>再來是</a:t>
            </a:r>
            <a:r>
              <a:rPr lang="en-US" altLang="zh-TW" dirty="0"/>
              <a:t>unstructured pruning</a:t>
            </a:r>
            <a:r>
              <a:rPr lang="zh-TW" altLang="en-US" dirty="0"/>
              <a:t>，完全不限制</a:t>
            </a:r>
            <a:r>
              <a:rPr lang="en-US" altLang="zh-TW" dirty="0"/>
              <a:t>pruning</a:t>
            </a:r>
            <a:r>
              <a:rPr lang="zh-TW" altLang="en-US" dirty="0"/>
              <a:t>的位置，也因此有著高度的自由度，所以能夠達到很高的</a:t>
            </a:r>
            <a:r>
              <a:rPr lang="en-US" altLang="zh-TW" dirty="0"/>
              <a:t>sparsity</a:t>
            </a:r>
            <a:r>
              <a:rPr lang="zh-TW" altLang="en-US" dirty="0"/>
              <a:t>，但也因為極度不規律，使得硬體無法進行有效的映射，</a:t>
            </a:r>
            <a:endParaRPr lang="en-US" altLang="zh-TW" dirty="0"/>
          </a:p>
          <a:p>
            <a:r>
              <a:rPr lang="zh-TW" altLang="en-US" dirty="0"/>
              <a:t>導致在高</a:t>
            </a:r>
            <a:r>
              <a:rPr lang="en-US" altLang="zh-TW" dirty="0"/>
              <a:t>sparsity</a:t>
            </a:r>
            <a:r>
              <a:rPr lang="zh-TW" altLang="en-US" dirty="0"/>
              <a:t>的時候每個</a:t>
            </a:r>
            <a:r>
              <a:rPr lang="en-US" altLang="zh-TW" dirty="0"/>
              <a:t>PE</a:t>
            </a:r>
            <a:r>
              <a:rPr lang="zh-TW" altLang="en-US" dirty="0"/>
              <a:t>要被分配到要計算的數量不同，導致硬體利用率低的問題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8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BBS</a:t>
            </a:r>
            <a:r>
              <a:rPr lang="zh-TW" altLang="en-US" dirty="0"/>
              <a:t>透過融合兩種方法達到了一個平衡，首先將</a:t>
            </a:r>
            <a:r>
              <a:rPr lang="en-US" altLang="zh-TW" dirty="0"/>
              <a:t>weight</a:t>
            </a:r>
            <a:r>
              <a:rPr lang="zh-TW" altLang="en-US" dirty="0"/>
              <a:t>切分成幾個獨立且不重疊的</a:t>
            </a:r>
            <a:r>
              <a:rPr lang="en-US" altLang="zh-TW" dirty="0"/>
              <a:t>bank</a:t>
            </a:r>
            <a:r>
              <a:rPr lang="zh-TW" altLang="en-US" dirty="0"/>
              <a:t>，在每個</a:t>
            </a:r>
            <a:r>
              <a:rPr lang="en-US" altLang="zh-TW" dirty="0"/>
              <a:t>bank</a:t>
            </a:r>
            <a:r>
              <a:rPr lang="zh-TW" altLang="en-US" dirty="0"/>
              <a:t>當中使用</a:t>
            </a:r>
            <a:r>
              <a:rPr lang="en-US" altLang="zh-TW" dirty="0" err="1"/>
              <a:t>finegrained</a:t>
            </a:r>
            <a:r>
              <a:rPr lang="en-US" altLang="zh-TW" dirty="0"/>
              <a:t> pruning</a:t>
            </a:r>
            <a:r>
              <a:rPr lang="zh-TW" altLang="en-US" dirty="0"/>
              <a:t>，並要求讓每個</a:t>
            </a:r>
            <a:r>
              <a:rPr lang="en-US" altLang="zh-TW" dirty="0"/>
              <a:t>bank</a:t>
            </a:r>
            <a:r>
              <a:rPr lang="zh-TW" altLang="en-US" dirty="0"/>
              <a:t>的</a:t>
            </a:r>
            <a:r>
              <a:rPr lang="en-US" altLang="zh-TW" dirty="0"/>
              <a:t>non-zero value</a:t>
            </a:r>
            <a:r>
              <a:rPr lang="zh-TW" altLang="en-US" dirty="0"/>
              <a:t>的數量相同</a:t>
            </a:r>
            <a:endParaRPr lang="en-US" altLang="zh-TW" dirty="0"/>
          </a:p>
          <a:p>
            <a:r>
              <a:rPr lang="zh-TW" altLang="en-US" dirty="0"/>
              <a:t>這個方法使得模型在高</a:t>
            </a:r>
            <a:r>
              <a:rPr lang="en-US" altLang="zh-TW" dirty="0"/>
              <a:t>sparsity</a:t>
            </a:r>
            <a:r>
              <a:rPr lang="zh-TW" altLang="en-US" dirty="0"/>
              <a:t>的時候仍然能夠跟</a:t>
            </a:r>
            <a:r>
              <a:rPr lang="en-US" altLang="zh-TW" dirty="0"/>
              <a:t>unstructured pruning</a:t>
            </a:r>
            <a:r>
              <a:rPr lang="zh-TW" altLang="en-US" dirty="0"/>
              <a:t>有著很相似的結果</a:t>
            </a:r>
            <a:endParaRPr lang="en-US" altLang="zh-TW" dirty="0"/>
          </a:p>
          <a:p>
            <a:r>
              <a:rPr lang="zh-TW" altLang="en-US" dirty="0"/>
              <a:t>在指派</a:t>
            </a:r>
            <a:r>
              <a:rPr lang="en-US" altLang="zh-TW" dirty="0"/>
              <a:t>PE</a:t>
            </a:r>
            <a:r>
              <a:rPr lang="zh-TW" altLang="en-US" dirty="0"/>
              <a:t>的時候，是根據不同的</a:t>
            </a:r>
            <a:r>
              <a:rPr lang="en-US" altLang="zh-TW" dirty="0"/>
              <a:t>bank</a:t>
            </a:r>
            <a:r>
              <a:rPr lang="zh-TW" altLang="en-US" dirty="0"/>
              <a:t>進行分配，由於每個</a:t>
            </a:r>
            <a:r>
              <a:rPr lang="en-US" altLang="zh-TW" dirty="0"/>
              <a:t>bank non-zero value</a:t>
            </a:r>
            <a:r>
              <a:rPr lang="zh-TW" altLang="en-US" dirty="0"/>
              <a:t>數量相同，所以每個</a:t>
            </a:r>
            <a:r>
              <a:rPr lang="en-US" altLang="zh-TW" dirty="0"/>
              <a:t>PE</a:t>
            </a:r>
            <a:r>
              <a:rPr lang="zh-TW" altLang="en-US" dirty="0"/>
              <a:t>被分配到的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load</a:t>
            </a:r>
            <a:r>
              <a:rPr lang="zh-TW" altLang="en-US" dirty="0"/>
              <a:t>相同而使得硬體利用率能維持很高水準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Bank-size</a:t>
            </a:r>
            <a:r>
              <a:rPr lang="zh-TW" altLang="en-US" dirty="0"/>
              <a:t>嘗試使用</a:t>
            </a:r>
            <a:r>
              <a:rPr lang="en-US" altLang="zh-TW" dirty="0"/>
              <a:t>1x32</a:t>
            </a:r>
            <a:r>
              <a:rPr lang="zh-TW" altLang="en-US" dirty="0"/>
              <a:t>與</a:t>
            </a:r>
            <a:r>
              <a:rPr lang="en-US" altLang="zh-TW" dirty="0"/>
              <a:t>1x64</a:t>
            </a:r>
            <a:r>
              <a:rPr lang="zh-TW" altLang="en-US" dirty="0"/>
              <a:t>，</a:t>
            </a:r>
            <a:r>
              <a:rPr lang="en-US" altLang="zh-TW" dirty="0"/>
              <a:t>sparsity</a:t>
            </a:r>
            <a:r>
              <a:rPr lang="zh-TW" altLang="en-US" dirty="0"/>
              <a:t>分別到了</a:t>
            </a:r>
            <a:r>
              <a:rPr lang="en-US" altLang="zh-TW" dirty="0"/>
              <a:t>7/32</a:t>
            </a:r>
            <a:r>
              <a:rPr lang="zh-TW" altLang="en-US" dirty="0"/>
              <a:t>與</a:t>
            </a:r>
            <a:r>
              <a:rPr lang="en-US" altLang="zh-TW" dirty="0"/>
              <a:t>12/64</a:t>
            </a:r>
            <a:r>
              <a:rPr lang="zh-TW" altLang="en-US" dirty="0"/>
              <a:t>，無論是模型大小與</a:t>
            </a:r>
            <a:r>
              <a:rPr lang="en-US" altLang="zh-TW" dirty="0"/>
              <a:t>performance</a:t>
            </a:r>
            <a:r>
              <a:rPr lang="zh-TW" altLang="en-US" dirty="0"/>
              <a:t>，</a:t>
            </a:r>
            <a:r>
              <a:rPr lang="en-US" altLang="zh-TW" dirty="0"/>
              <a:t>1x64</a:t>
            </a:r>
            <a:r>
              <a:rPr lang="zh-TW" altLang="en-US" dirty="0"/>
              <a:t>的效果都較好，因此最後選用</a:t>
            </a:r>
            <a:r>
              <a:rPr lang="en-US" altLang="zh-TW" dirty="0"/>
              <a:t>1x64</a:t>
            </a:r>
            <a:r>
              <a:rPr lang="zh-TW" altLang="en-US" dirty="0"/>
              <a:t>作為壓縮的</a:t>
            </a:r>
            <a:r>
              <a:rPr lang="en-US" altLang="zh-TW" dirty="0"/>
              <a:t>pattern</a:t>
            </a:r>
            <a:r>
              <a:rPr lang="zh-TW" altLang="en-US" dirty="0"/>
              <a:t>，將模型壓縮倍率又往下推進了</a:t>
            </a:r>
            <a:r>
              <a:rPr lang="en-US" altLang="zh-TW" dirty="0"/>
              <a:t>3.54</a:t>
            </a:r>
            <a:r>
              <a:rPr lang="zh-TW" altLang="en-US" dirty="0"/>
              <a:t>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0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BBS</a:t>
            </a:r>
            <a:r>
              <a:rPr lang="zh-TW" altLang="en-US" dirty="0"/>
              <a:t>透過融合兩種方法達到了一個平衡，首先將</a:t>
            </a:r>
            <a:r>
              <a:rPr lang="en-US" altLang="zh-TW" dirty="0"/>
              <a:t>weight</a:t>
            </a:r>
            <a:r>
              <a:rPr lang="zh-TW" altLang="en-US" dirty="0"/>
              <a:t>切分成幾個獨立且不重疊的</a:t>
            </a:r>
            <a:r>
              <a:rPr lang="en-US" altLang="zh-TW" dirty="0"/>
              <a:t>bank</a:t>
            </a:r>
            <a:r>
              <a:rPr lang="zh-TW" altLang="en-US" dirty="0"/>
              <a:t>，在每個</a:t>
            </a:r>
            <a:r>
              <a:rPr lang="en-US" altLang="zh-TW" dirty="0"/>
              <a:t>bank</a:t>
            </a:r>
            <a:r>
              <a:rPr lang="zh-TW" altLang="en-US" dirty="0"/>
              <a:t>當中使用</a:t>
            </a:r>
            <a:r>
              <a:rPr lang="en-US" altLang="zh-TW" dirty="0" err="1"/>
              <a:t>finegrained</a:t>
            </a:r>
            <a:r>
              <a:rPr lang="en-US" altLang="zh-TW" dirty="0"/>
              <a:t> pruning</a:t>
            </a:r>
            <a:r>
              <a:rPr lang="zh-TW" altLang="en-US" dirty="0"/>
              <a:t>，並要求讓每個</a:t>
            </a:r>
            <a:r>
              <a:rPr lang="en-US" altLang="zh-TW" dirty="0"/>
              <a:t>bank</a:t>
            </a:r>
            <a:r>
              <a:rPr lang="zh-TW" altLang="en-US" dirty="0"/>
              <a:t>的</a:t>
            </a:r>
            <a:r>
              <a:rPr lang="en-US" altLang="zh-TW" dirty="0"/>
              <a:t>non-zero value</a:t>
            </a:r>
            <a:r>
              <a:rPr lang="zh-TW" altLang="en-US" dirty="0"/>
              <a:t>的數量相同</a:t>
            </a:r>
            <a:endParaRPr lang="en-US" altLang="zh-TW" dirty="0"/>
          </a:p>
          <a:p>
            <a:r>
              <a:rPr lang="zh-TW" altLang="en-US" dirty="0"/>
              <a:t>這個方法使得模型在高</a:t>
            </a:r>
            <a:r>
              <a:rPr lang="en-US" altLang="zh-TW" dirty="0"/>
              <a:t>sparsity</a:t>
            </a:r>
            <a:r>
              <a:rPr lang="zh-TW" altLang="en-US" dirty="0"/>
              <a:t>的時候仍然能夠跟</a:t>
            </a:r>
            <a:r>
              <a:rPr lang="en-US" altLang="zh-TW" dirty="0"/>
              <a:t>unstructured pruning</a:t>
            </a:r>
            <a:r>
              <a:rPr lang="zh-TW" altLang="en-US" dirty="0"/>
              <a:t>有著很相似的結果</a:t>
            </a:r>
            <a:endParaRPr lang="en-US" altLang="zh-TW" dirty="0"/>
          </a:p>
          <a:p>
            <a:r>
              <a:rPr lang="zh-TW" altLang="en-US" dirty="0"/>
              <a:t>在指派</a:t>
            </a:r>
            <a:r>
              <a:rPr lang="en-US" altLang="zh-TW" dirty="0"/>
              <a:t>PE</a:t>
            </a:r>
            <a:r>
              <a:rPr lang="zh-TW" altLang="en-US" dirty="0"/>
              <a:t>的時候，是根據不同的</a:t>
            </a:r>
            <a:r>
              <a:rPr lang="en-US" altLang="zh-TW" dirty="0"/>
              <a:t>bank</a:t>
            </a:r>
            <a:r>
              <a:rPr lang="zh-TW" altLang="en-US" dirty="0"/>
              <a:t>進行分配，由於每個</a:t>
            </a:r>
            <a:r>
              <a:rPr lang="en-US" altLang="zh-TW" dirty="0"/>
              <a:t>bank non-zero value</a:t>
            </a:r>
            <a:r>
              <a:rPr lang="zh-TW" altLang="en-US" dirty="0"/>
              <a:t>數量相同，所以每個</a:t>
            </a:r>
            <a:r>
              <a:rPr lang="en-US" altLang="zh-TW" dirty="0"/>
              <a:t>PE</a:t>
            </a:r>
            <a:r>
              <a:rPr lang="zh-TW" altLang="en-US" dirty="0"/>
              <a:t>被分配到的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load</a:t>
            </a:r>
            <a:r>
              <a:rPr lang="zh-TW" altLang="en-US" dirty="0"/>
              <a:t>相同而使得硬體利用率能維持很高水準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Bank-size</a:t>
            </a:r>
            <a:r>
              <a:rPr lang="zh-TW" altLang="en-US" dirty="0"/>
              <a:t>嘗試使用</a:t>
            </a:r>
            <a:r>
              <a:rPr lang="en-US" altLang="zh-TW" dirty="0"/>
              <a:t>1x32</a:t>
            </a:r>
            <a:r>
              <a:rPr lang="zh-TW" altLang="en-US" dirty="0"/>
              <a:t>與</a:t>
            </a:r>
            <a:r>
              <a:rPr lang="en-US" altLang="zh-TW" dirty="0"/>
              <a:t>1x64</a:t>
            </a:r>
            <a:r>
              <a:rPr lang="zh-TW" altLang="en-US" dirty="0"/>
              <a:t>，</a:t>
            </a:r>
            <a:r>
              <a:rPr lang="en-US" altLang="zh-TW" dirty="0"/>
              <a:t>sparsity</a:t>
            </a:r>
            <a:r>
              <a:rPr lang="zh-TW" altLang="en-US" dirty="0"/>
              <a:t>分別到了</a:t>
            </a:r>
            <a:r>
              <a:rPr lang="en-US" altLang="zh-TW" dirty="0"/>
              <a:t>7/32</a:t>
            </a:r>
            <a:r>
              <a:rPr lang="zh-TW" altLang="en-US" dirty="0"/>
              <a:t>與</a:t>
            </a:r>
            <a:r>
              <a:rPr lang="en-US" altLang="zh-TW" dirty="0"/>
              <a:t>12/64</a:t>
            </a:r>
            <a:r>
              <a:rPr lang="zh-TW" altLang="en-US" dirty="0"/>
              <a:t>，無論是模型大小與</a:t>
            </a:r>
            <a:r>
              <a:rPr lang="en-US" altLang="zh-TW" dirty="0"/>
              <a:t>performance</a:t>
            </a:r>
            <a:r>
              <a:rPr lang="zh-TW" altLang="en-US" dirty="0"/>
              <a:t>，</a:t>
            </a:r>
            <a:r>
              <a:rPr lang="en-US" altLang="zh-TW" dirty="0"/>
              <a:t>1x64</a:t>
            </a:r>
            <a:r>
              <a:rPr lang="zh-TW" altLang="en-US" dirty="0"/>
              <a:t>的效果都較好，因此最後選用</a:t>
            </a:r>
            <a:r>
              <a:rPr lang="en-US" altLang="zh-TW" dirty="0"/>
              <a:t>1x64</a:t>
            </a:r>
            <a:r>
              <a:rPr lang="zh-TW" altLang="en-US" dirty="0"/>
              <a:t>作為壓縮的</a:t>
            </a:r>
            <a:r>
              <a:rPr lang="en-US" altLang="zh-TW" dirty="0"/>
              <a:t>pattern</a:t>
            </a:r>
            <a:r>
              <a:rPr lang="zh-TW" altLang="en-US" dirty="0"/>
              <a:t>，將模型壓縮倍率又往下推進了</a:t>
            </a:r>
            <a:r>
              <a:rPr lang="en-US" altLang="zh-TW" dirty="0"/>
              <a:t>3.54</a:t>
            </a:r>
            <a:r>
              <a:rPr lang="zh-TW" altLang="en-US" dirty="0"/>
              <a:t>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6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BBS</a:t>
            </a:r>
            <a:r>
              <a:rPr lang="zh-TW" altLang="en-US" dirty="0"/>
              <a:t>透過融合兩種方法達到了一個平衡，首先將</a:t>
            </a:r>
            <a:r>
              <a:rPr lang="en-US" altLang="zh-TW" dirty="0"/>
              <a:t>weight</a:t>
            </a:r>
            <a:r>
              <a:rPr lang="zh-TW" altLang="en-US" dirty="0"/>
              <a:t>切分成幾個獨立且不重疊的</a:t>
            </a:r>
            <a:r>
              <a:rPr lang="en-US" altLang="zh-TW" dirty="0"/>
              <a:t>bank</a:t>
            </a:r>
            <a:r>
              <a:rPr lang="zh-TW" altLang="en-US" dirty="0"/>
              <a:t>，在每個</a:t>
            </a:r>
            <a:r>
              <a:rPr lang="en-US" altLang="zh-TW" dirty="0"/>
              <a:t>bank</a:t>
            </a:r>
            <a:r>
              <a:rPr lang="zh-TW" altLang="en-US" dirty="0"/>
              <a:t>當中使用</a:t>
            </a:r>
            <a:r>
              <a:rPr lang="en-US" altLang="zh-TW" dirty="0" err="1"/>
              <a:t>finegrained</a:t>
            </a:r>
            <a:r>
              <a:rPr lang="en-US" altLang="zh-TW" dirty="0"/>
              <a:t> pruning</a:t>
            </a:r>
            <a:r>
              <a:rPr lang="zh-TW" altLang="en-US" dirty="0"/>
              <a:t>，並要求讓每個</a:t>
            </a:r>
            <a:r>
              <a:rPr lang="en-US" altLang="zh-TW" dirty="0"/>
              <a:t>bank</a:t>
            </a:r>
            <a:r>
              <a:rPr lang="zh-TW" altLang="en-US" dirty="0"/>
              <a:t>的</a:t>
            </a:r>
            <a:r>
              <a:rPr lang="en-US" altLang="zh-TW" dirty="0"/>
              <a:t>non-zero value</a:t>
            </a:r>
            <a:r>
              <a:rPr lang="zh-TW" altLang="en-US" dirty="0"/>
              <a:t>的數量相同</a:t>
            </a:r>
            <a:endParaRPr lang="en-US" altLang="zh-TW" dirty="0"/>
          </a:p>
          <a:p>
            <a:r>
              <a:rPr lang="zh-TW" altLang="en-US" dirty="0"/>
              <a:t>這個方法使得模型在高</a:t>
            </a:r>
            <a:r>
              <a:rPr lang="en-US" altLang="zh-TW" dirty="0"/>
              <a:t>sparsity</a:t>
            </a:r>
            <a:r>
              <a:rPr lang="zh-TW" altLang="en-US" dirty="0"/>
              <a:t>的時候仍然能夠跟</a:t>
            </a:r>
            <a:r>
              <a:rPr lang="en-US" altLang="zh-TW" dirty="0"/>
              <a:t>unstructured pruning</a:t>
            </a:r>
            <a:r>
              <a:rPr lang="zh-TW" altLang="en-US" dirty="0"/>
              <a:t>有著很相似的結果</a:t>
            </a:r>
            <a:endParaRPr lang="en-US" altLang="zh-TW" dirty="0"/>
          </a:p>
          <a:p>
            <a:r>
              <a:rPr lang="zh-TW" altLang="en-US" dirty="0"/>
              <a:t>在指派</a:t>
            </a:r>
            <a:r>
              <a:rPr lang="en-US" altLang="zh-TW" dirty="0"/>
              <a:t>PE</a:t>
            </a:r>
            <a:r>
              <a:rPr lang="zh-TW" altLang="en-US" dirty="0"/>
              <a:t>的時候，是根據不同的</a:t>
            </a:r>
            <a:r>
              <a:rPr lang="en-US" altLang="zh-TW" dirty="0"/>
              <a:t>bank</a:t>
            </a:r>
            <a:r>
              <a:rPr lang="zh-TW" altLang="en-US" dirty="0"/>
              <a:t>進行分配，由於每個</a:t>
            </a:r>
            <a:r>
              <a:rPr lang="en-US" altLang="zh-TW" dirty="0"/>
              <a:t>bank non-zero value</a:t>
            </a:r>
            <a:r>
              <a:rPr lang="zh-TW" altLang="en-US" dirty="0"/>
              <a:t>數量相同，所以每個</a:t>
            </a:r>
            <a:r>
              <a:rPr lang="en-US" altLang="zh-TW" dirty="0"/>
              <a:t>PE</a:t>
            </a:r>
            <a:r>
              <a:rPr lang="zh-TW" altLang="en-US" dirty="0"/>
              <a:t>被分配到的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load</a:t>
            </a:r>
            <a:r>
              <a:rPr lang="zh-TW" altLang="en-US" dirty="0"/>
              <a:t>相同而使得硬體利用率能維持很高水準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Bank-size</a:t>
            </a:r>
            <a:r>
              <a:rPr lang="zh-TW" altLang="en-US" dirty="0"/>
              <a:t>嘗試使用</a:t>
            </a:r>
            <a:r>
              <a:rPr lang="en-US" altLang="zh-TW" dirty="0"/>
              <a:t>1x32</a:t>
            </a:r>
            <a:r>
              <a:rPr lang="zh-TW" altLang="en-US" dirty="0"/>
              <a:t>與</a:t>
            </a:r>
            <a:r>
              <a:rPr lang="en-US" altLang="zh-TW" dirty="0"/>
              <a:t>1x64</a:t>
            </a:r>
            <a:r>
              <a:rPr lang="zh-TW" altLang="en-US" dirty="0"/>
              <a:t>，</a:t>
            </a:r>
            <a:r>
              <a:rPr lang="en-US" altLang="zh-TW" dirty="0"/>
              <a:t>sparsity</a:t>
            </a:r>
            <a:r>
              <a:rPr lang="zh-TW" altLang="en-US" dirty="0"/>
              <a:t>分別到了</a:t>
            </a:r>
            <a:r>
              <a:rPr lang="en-US" altLang="zh-TW" dirty="0"/>
              <a:t>7/32</a:t>
            </a:r>
            <a:r>
              <a:rPr lang="zh-TW" altLang="en-US" dirty="0"/>
              <a:t>與</a:t>
            </a:r>
            <a:r>
              <a:rPr lang="en-US" altLang="zh-TW" dirty="0"/>
              <a:t>12/64</a:t>
            </a:r>
            <a:r>
              <a:rPr lang="zh-TW" altLang="en-US" dirty="0"/>
              <a:t>，無論是模型大小與</a:t>
            </a:r>
            <a:r>
              <a:rPr lang="en-US" altLang="zh-TW" dirty="0"/>
              <a:t>performance</a:t>
            </a:r>
            <a:r>
              <a:rPr lang="zh-TW" altLang="en-US" dirty="0"/>
              <a:t>，</a:t>
            </a:r>
            <a:r>
              <a:rPr lang="en-US" altLang="zh-TW" dirty="0"/>
              <a:t>1x64</a:t>
            </a:r>
            <a:r>
              <a:rPr lang="zh-TW" altLang="en-US" dirty="0"/>
              <a:t>的效果都較好，因此最後選用</a:t>
            </a:r>
            <a:r>
              <a:rPr lang="en-US" altLang="zh-TW" dirty="0"/>
              <a:t>1x64</a:t>
            </a:r>
            <a:r>
              <a:rPr lang="zh-TW" altLang="en-US" dirty="0"/>
              <a:t>作為壓縮的</a:t>
            </a:r>
            <a:r>
              <a:rPr lang="en-US" altLang="zh-TW" dirty="0"/>
              <a:t>pattern</a:t>
            </a:r>
            <a:r>
              <a:rPr lang="zh-TW" altLang="en-US" dirty="0"/>
              <a:t>，將模型壓縮倍率又往下推進了</a:t>
            </a:r>
            <a:r>
              <a:rPr lang="en-US" altLang="zh-TW" dirty="0"/>
              <a:t>3.54</a:t>
            </a:r>
            <a:r>
              <a:rPr lang="zh-TW" altLang="en-US" dirty="0"/>
              <a:t>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7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BBS</a:t>
            </a:r>
            <a:r>
              <a:rPr lang="zh-TW" altLang="en-US" dirty="0"/>
              <a:t>透過融合兩種方法達到了一個平衡，首先將</a:t>
            </a:r>
            <a:r>
              <a:rPr lang="en-US" altLang="zh-TW" dirty="0"/>
              <a:t>weight</a:t>
            </a:r>
            <a:r>
              <a:rPr lang="zh-TW" altLang="en-US" dirty="0"/>
              <a:t>切分成幾個獨立且不重疊的</a:t>
            </a:r>
            <a:r>
              <a:rPr lang="en-US" altLang="zh-TW" dirty="0"/>
              <a:t>bank</a:t>
            </a:r>
            <a:r>
              <a:rPr lang="zh-TW" altLang="en-US" dirty="0"/>
              <a:t>，在每個</a:t>
            </a:r>
            <a:r>
              <a:rPr lang="en-US" altLang="zh-TW" dirty="0"/>
              <a:t>bank</a:t>
            </a:r>
            <a:r>
              <a:rPr lang="zh-TW" altLang="en-US" dirty="0"/>
              <a:t>當中使用</a:t>
            </a:r>
            <a:r>
              <a:rPr lang="en-US" altLang="zh-TW" dirty="0" err="1"/>
              <a:t>finegrained</a:t>
            </a:r>
            <a:r>
              <a:rPr lang="en-US" altLang="zh-TW" dirty="0"/>
              <a:t> pruning</a:t>
            </a:r>
            <a:r>
              <a:rPr lang="zh-TW" altLang="en-US" dirty="0"/>
              <a:t>，並要求讓每個</a:t>
            </a:r>
            <a:r>
              <a:rPr lang="en-US" altLang="zh-TW" dirty="0"/>
              <a:t>bank</a:t>
            </a:r>
            <a:r>
              <a:rPr lang="zh-TW" altLang="en-US" dirty="0"/>
              <a:t>的</a:t>
            </a:r>
            <a:r>
              <a:rPr lang="en-US" altLang="zh-TW" dirty="0"/>
              <a:t>non-zero value</a:t>
            </a:r>
            <a:r>
              <a:rPr lang="zh-TW" altLang="en-US" dirty="0"/>
              <a:t>的數量相同</a:t>
            </a:r>
            <a:endParaRPr lang="en-US" altLang="zh-TW" dirty="0"/>
          </a:p>
          <a:p>
            <a:r>
              <a:rPr lang="zh-TW" altLang="en-US" dirty="0"/>
              <a:t>這個方法使得模型在高</a:t>
            </a:r>
            <a:r>
              <a:rPr lang="en-US" altLang="zh-TW" dirty="0"/>
              <a:t>sparsity</a:t>
            </a:r>
            <a:r>
              <a:rPr lang="zh-TW" altLang="en-US" dirty="0"/>
              <a:t>的時候仍然能夠跟</a:t>
            </a:r>
            <a:r>
              <a:rPr lang="en-US" altLang="zh-TW" dirty="0"/>
              <a:t>unstructured pruning</a:t>
            </a:r>
            <a:r>
              <a:rPr lang="zh-TW" altLang="en-US" dirty="0"/>
              <a:t>有著很相似的結果</a:t>
            </a:r>
            <a:endParaRPr lang="en-US" altLang="zh-TW" dirty="0"/>
          </a:p>
          <a:p>
            <a:r>
              <a:rPr lang="zh-TW" altLang="en-US" dirty="0"/>
              <a:t>在指派</a:t>
            </a:r>
            <a:r>
              <a:rPr lang="en-US" altLang="zh-TW" dirty="0"/>
              <a:t>PE</a:t>
            </a:r>
            <a:r>
              <a:rPr lang="zh-TW" altLang="en-US" dirty="0"/>
              <a:t>的時候，是根據不同的</a:t>
            </a:r>
            <a:r>
              <a:rPr lang="en-US" altLang="zh-TW" dirty="0"/>
              <a:t>bank</a:t>
            </a:r>
            <a:r>
              <a:rPr lang="zh-TW" altLang="en-US" dirty="0"/>
              <a:t>進行分配，由於每個</a:t>
            </a:r>
            <a:r>
              <a:rPr lang="en-US" altLang="zh-TW" dirty="0"/>
              <a:t>bank non-zero value</a:t>
            </a:r>
            <a:r>
              <a:rPr lang="zh-TW" altLang="en-US" dirty="0"/>
              <a:t>數量相同，所以每個</a:t>
            </a:r>
            <a:r>
              <a:rPr lang="en-US" altLang="zh-TW" dirty="0"/>
              <a:t>PE</a:t>
            </a:r>
            <a:r>
              <a:rPr lang="zh-TW" altLang="en-US" dirty="0"/>
              <a:t>被分配到的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load</a:t>
            </a:r>
            <a:r>
              <a:rPr lang="zh-TW" altLang="en-US" dirty="0"/>
              <a:t>相同而使得硬體利用率能維持很高水準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Bank-size</a:t>
            </a:r>
            <a:r>
              <a:rPr lang="zh-TW" altLang="en-US" dirty="0"/>
              <a:t>嘗試使用</a:t>
            </a:r>
            <a:r>
              <a:rPr lang="en-US" altLang="zh-TW" dirty="0"/>
              <a:t>1x32</a:t>
            </a:r>
            <a:r>
              <a:rPr lang="zh-TW" altLang="en-US" dirty="0"/>
              <a:t>與</a:t>
            </a:r>
            <a:r>
              <a:rPr lang="en-US" altLang="zh-TW" dirty="0"/>
              <a:t>1x64</a:t>
            </a:r>
            <a:r>
              <a:rPr lang="zh-TW" altLang="en-US" dirty="0"/>
              <a:t>，</a:t>
            </a:r>
            <a:r>
              <a:rPr lang="en-US" altLang="zh-TW" dirty="0"/>
              <a:t>sparsity</a:t>
            </a:r>
            <a:r>
              <a:rPr lang="zh-TW" altLang="en-US" dirty="0"/>
              <a:t>分別到了</a:t>
            </a:r>
            <a:r>
              <a:rPr lang="en-US" altLang="zh-TW" dirty="0"/>
              <a:t>7/32</a:t>
            </a:r>
            <a:r>
              <a:rPr lang="zh-TW" altLang="en-US" dirty="0"/>
              <a:t>與</a:t>
            </a:r>
            <a:r>
              <a:rPr lang="en-US" altLang="zh-TW" dirty="0"/>
              <a:t>12/64</a:t>
            </a:r>
            <a:r>
              <a:rPr lang="zh-TW" altLang="en-US" dirty="0"/>
              <a:t>，無論是模型大小與</a:t>
            </a:r>
            <a:r>
              <a:rPr lang="en-US" altLang="zh-TW" dirty="0"/>
              <a:t>performance</a:t>
            </a:r>
            <a:r>
              <a:rPr lang="zh-TW" altLang="en-US" dirty="0"/>
              <a:t>，</a:t>
            </a:r>
            <a:r>
              <a:rPr lang="en-US" altLang="zh-TW" dirty="0"/>
              <a:t>1x64</a:t>
            </a:r>
            <a:r>
              <a:rPr lang="zh-TW" altLang="en-US" dirty="0"/>
              <a:t>的效果都較好，因此最後選用</a:t>
            </a:r>
            <a:r>
              <a:rPr lang="en-US" altLang="zh-TW" dirty="0"/>
              <a:t>1x64</a:t>
            </a:r>
            <a:r>
              <a:rPr lang="zh-TW" altLang="en-US" dirty="0"/>
              <a:t>作為壓縮的</a:t>
            </a:r>
            <a:r>
              <a:rPr lang="en-US" altLang="zh-TW" dirty="0"/>
              <a:t>pattern</a:t>
            </a:r>
            <a:r>
              <a:rPr lang="zh-TW" altLang="en-US" dirty="0"/>
              <a:t>，將模型壓縮倍率又往下推進了</a:t>
            </a:r>
            <a:r>
              <a:rPr lang="en-US" altLang="zh-TW" dirty="0"/>
              <a:t>3.54</a:t>
            </a:r>
            <a:r>
              <a:rPr lang="zh-TW" altLang="en-US" dirty="0"/>
              <a:t>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01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03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0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459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0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80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03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9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6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1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00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849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6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81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2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42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27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34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92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609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1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00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8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9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78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34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664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49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19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016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399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04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211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75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Transformer 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2017</a:t>
                </a:r>
                <a:r>
                  <a:rPr lang="zh-TW" altLang="en-US" dirty="0"/>
                  <a:t>推出的一個模型架構，是在現今</a:t>
                </a:r>
                <a:r>
                  <a:rPr lang="en-US" altLang="zh-TW" dirty="0"/>
                  <a:t>ASR</a:t>
                </a:r>
                <a:r>
                  <a:rPr lang="zh-TW" altLang="en-US" dirty="0"/>
                  <a:t>領域最被廣泛使用的模型，並且在自然語言與影像處理上都有著重要的地位</a:t>
                </a:r>
                <a:br>
                  <a:rPr lang="en-US" altLang="zh-TW" dirty="0"/>
                </a:br>
                <a:r>
                  <a:rPr lang="zh-TW" altLang="en-US" dirty="0"/>
                  <a:t>透過</a:t>
                </a:r>
                <a:r>
                  <a:rPr lang="en-US" altLang="zh-TW" dirty="0"/>
                  <a:t>self-attention</a:t>
                </a:r>
                <a:r>
                  <a:rPr lang="zh-TW" altLang="en-US" dirty="0"/>
                  <a:t>的機制能夠有效的汲取長範圍的資料相依性，也因此比起</a:t>
                </a:r>
                <a:r>
                  <a:rPr lang="en-US" altLang="zh-TW" dirty="0"/>
                  <a:t>CNN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模型有著更好的表現</a:t>
                </a:r>
                <a:endParaRPr lang="en-US" altLang="zh-TW" dirty="0"/>
              </a:p>
              <a:p>
                <a:r>
                  <a:rPr lang="en-US" altLang="zh-TW" dirty="0"/>
                  <a:t>Transformer</a:t>
                </a:r>
                <a:r>
                  <a:rPr lang="zh-TW" altLang="en-US" dirty="0"/>
                  <a:t>可以分成</a:t>
                </a:r>
                <a:r>
                  <a:rPr lang="en-US" altLang="zh-TW" dirty="0"/>
                  <a:t>encoder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，這兩個大</a:t>
                </a:r>
                <a:r>
                  <a:rPr lang="en-US" altLang="zh-TW" dirty="0"/>
                  <a:t>block</a:t>
                </a:r>
                <a:r>
                  <a:rPr lang="zh-TW" altLang="en-US" dirty="0"/>
                  <a:t>都是由</a:t>
                </a:r>
                <a:r>
                  <a:rPr lang="en-US" altLang="zh-TW" dirty="0"/>
                  <a:t>attention layer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feedforward layer</a:t>
                </a:r>
                <a:r>
                  <a:rPr lang="zh-TW" altLang="en-US" dirty="0"/>
                  <a:t>所組成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Feedforward layer</a:t>
                </a:r>
                <a:r>
                  <a:rPr lang="zh-TW" altLang="en-US" dirty="0"/>
                  <a:t>本身是由單純的兩個</a:t>
                </a:r>
                <a:r>
                  <a:rPr lang="en-US" altLang="zh-TW" dirty="0"/>
                  <a:t>linear </a:t>
                </a:r>
                <a:r>
                  <a:rPr lang="zh-TW" altLang="en-US" dirty="0"/>
                  <a:t>組合而成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Attention layer</a:t>
                </a:r>
                <a:r>
                  <a:rPr lang="zh-TW" altLang="en-US" dirty="0"/>
                  <a:t>有四個</a:t>
                </a:r>
                <a:r>
                  <a:rPr lang="en-US" altLang="zh-TW" dirty="0"/>
                  <a:t>linear</a:t>
                </a:r>
                <a:r>
                  <a:rPr lang="zh-TW" altLang="en-US" dirty="0"/>
                  <a:t>來產生</a:t>
                </a:r>
                <a:r>
                  <a:rPr lang="en-US" altLang="zh-TW" dirty="0"/>
                  <a:t>query, key, value</a:t>
                </a:r>
                <a:r>
                  <a:rPr lang="zh-TW" altLang="en-US" dirty="0"/>
                  <a:t>與最後進行資料整合的</a:t>
                </a:r>
                <a:r>
                  <a:rPr lang="en-US" altLang="zh-TW" dirty="0"/>
                  <a:t>output</a:t>
                </a:r>
              </a:p>
              <a:p>
                <a:r>
                  <a:rPr lang="zh-TW" altLang="en-US" dirty="0"/>
                  <a:t>透過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attentions</a:t>
                </a:r>
                <a:r>
                  <a:rPr lang="zh-TW" altLang="en-US" dirty="0"/>
                  <a:t>能夠有效地取得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token</a:t>
                </a:r>
                <a:r>
                  <a:rPr lang="zh-TW" altLang="en-US" dirty="0"/>
                  <a:t>的關聯性</a:t>
                </a:r>
                <a:endParaRPr lang="en-US" altLang="zh-TW" dirty="0"/>
              </a:p>
              <a:p>
                <a:r>
                  <a:rPr lang="zh-TW" altLang="en-US" dirty="0"/>
                  <a:t>但是也因為這個機制使得整體模型的計算複雜度是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𝑂(𝑁^2)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4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1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42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接著使用</a:t>
            </a:r>
            <a:r>
              <a:rPr lang="en-US" altLang="zh-TW" dirty="0"/>
              <a:t>pruning</a:t>
            </a:r>
            <a:r>
              <a:rPr lang="zh-TW" altLang="en-US" dirty="0"/>
              <a:t>，</a:t>
            </a:r>
            <a:r>
              <a:rPr lang="en-US" altLang="zh-TW" dirty="0"/>
              <a:t>pruning</a:t>
            </a:r>
            <a:r>
              <a:rPr lang="zh-TW" altLang="en-US" dirty="0"/>
              <a:t>是透過將模型內部冗於的連結，也就是絕對值低的</a:t>
            </a:r>
            <a:r>
              <a:rPr lang="en-US" altLang="zh-TW" dirty="0"/>
              <a:t>weight</a:t>
            </a:r>
            <a:r>
              <a:rPr lang="zh-TW" altLang="en-US" dirty="0"/>
              <a:t>直接變成</a:t>
            </a:r>
            <a:r>
              <a:rPr lang="en-US" altLang="zh-TW" dirty="0"/>
              <a:t>0</a:t>
            </a:r>
            <a:r>
              <a:rPr lang="zh-TW" altLang="en-US" dirty="0"/>
              <a:t>，減少需要被計算的數值，並透且根據</a:t>
            </a:r>
            <a:r>
              <a:rPr lang="en-US" altLang="zh-TW" dirty="0"/>
              <a:t>sparse pattern</a:t>
            </a:r>
            <a:r>
              <a:rPr lang="zh-TW" altLang="en-US" dirty="0"/>
              <a:t>的壓縮格式來達到降低模型參數量的效果。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常見方式有幾種</a:t>
            </a:r>
            <a:endParaRPr lang="en-US" altLang="zh-TW" dirty="0"/>
          </a:p>
          <a:p>
            <a:r>
              <a:rPr lang="zh-TW" altLang="en-US" dirty="0"/>
              <a:t>第一種是</a:t>
            </a:r>
            <a:r>
              <a:rPr lang="en-US" altLang="zh-TW" dirty="0"/>
              <a:t>block pruning</a:t>
            </a:r>
            <a:r>
              <a:rPr lang="zh-TW" altLang="en-US" dirty="0"/>
              <a:t>，每次進行</a:t>
            </a:r>
            <a:r>
              <a:rPr lang="en-US" altLang="zh-TW" dirty="0"/>
              <a:t>pruning</a:t>
            </a:r>
            <a:r>
              <a:rPr lang="zh-TW" altLang="en-US" dirty="0"/>
              <a:t>的時候是以一個區塊作為單位來進行，由於有著高度且規律的結構，因此運行在硬體上的時候能夠有效率的進行硬體的映射，從而達到很高的硬體利用率，</a:t>
            </a:r>
            <a:endParaRPr lang="en-US" altLang="zh-TW" dirty="0"/>
          </a:p>
          <a:p>
            <a:r>
              <a:rPr lang="zh-TW" altLang="en-US" dirty="0"/>
              <a:t>但是因為過於規律的關係，使得這個方法無法達到很高的</a:t>
            </a:r>
            <a:r>
              <a:rPr lang="en-US" altLang="zh-TW" dirty="0"/>
              <a:t>sparsity</a:t>
            </a:r>
          </a:p>
          <a:p>
            <a:endParaRPr lang="en-US" altLang="zh-TW" dirty="0"/>
          </a:p>
          <a:p>
            <a:r>
              <a:rPr lang="zh-TW" altLang="en-US" dirty="0"/>
              <a:t>再來是</a:t>
            </a:r>
            <a:r>
              <a:rPr lang="en-US" altLang="zh-TW" dirty="0"/>
              <a:t>unstructured pruning</a:t>
            </a:r>
            <a:r>
              <a:rPr lang="zh-TW" altLang="en-US" dirty="0"/>
              <a:t>，完全不限制</a:t>
            </a:r>
            <a:r>
              <a:rPr lang="en-US" altLang="zh-TW" dirty="0"/>
              <a:t>pruning</a:t>
            </a:r>
            <a:r>
              <a:rPr lang="zh-TW" altLang="en-US" dirty="0"/>
              <a:t>的位置，也因此有著高度的自由度，所以能夠達到很高的</a:t>
            </a:r>
            <a:r>
              <a:rPr lang="en-US" altLang="zh-TW" dirty="0"/>
              <a:t>sparsity</a:t>
            </a:r>
            <a:r>
              <a:rPr lang="zh-TW" altLang="en-US" dirty="0"/>
              <a:t>，但也因為極度不規律，使得硬體無法進行有效的映射，</a:t>
            </a:r>
            <a:endParaRPr lang="en-US" altLang="zh-TW" dirty="0"/>
          </a:p>
          <a:p>
            <a:r>
              <a:rPr lang="zh-TW" altLang="en-US" dirty="0"/>
              <a:t>導致在高</a:t>
            </a:r>
            <a:r>
              <a:rPr lang="en-US" altLang="zh-TW" dirty="0"/>
              <a:t>sparsity</a:t>
            </a:r>
            <a:r>
              <a:rPr lang="zh-TW" altLang="en-US" dirty="0"/>
              <a:t>的時候每個</a:t>
            </a:r>
            <a:r>
              <a:rPr lang="en-US" altLang="zh-TW" dirty="0"/>
              <a:t>PE</a:t>
            </a:r>
            <a:r>
              <a:rPr lang="zh-TW" altLang="en-US" dirty="0"/>
              <a:t>要被分配到要計算的數量不同，導致硬體利用率低的問題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8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接著使用</a:t>
            </a:r>
            <a:r>
              <a:rPr lang="en-US" altLang="zh-TW" dirty="0"/>
              <a:t>pruning</a:t>
            </a:r>
            <a:r>
              <a:rPr lang="zh-TW" altLang="en-US" dirty="0"/>
              <a:t>，</a:t>
            </a:r>
            <a:r>
              <a:rPr lang="en-US" altLang="zh-TW" dirty="0"/>
              <a:t>pruning</a:t>
            </a:r>
            <a:r>
              <a:rPr lang="zh-TW" altLang="en-US" dirty="0"/>
              <a:t>是透過將模型內部冗於的連結，也就是絕對值低的</a:t>
            </a:r>
            <a:r>
              <a:rPr lang="en-US" altLang="zh-TW" dirty="0"/>
              <a:t>weight</a:t>
            </a:r>
            <a:r>
              <a:rPr lang="zh-TW" altLang="en-US" dirty="0"/>
              <a:t>直接變成</a:t>
            </a:r>
            <a:r>
              <a:rPr lang="en-US" altLang="zh-TW" dirty="0"/>
              <a:t>0</a:t>
            </a:r>
            <a:r>
              <a:rPr lang="zh-TW" altLang="en-US" dirty="0"/>
              <a:t>，減少需要被計算的數值，並透且根據</a:t>
            </a:r>
            <a:r>
              <a:rPr lang="en-US" altLang="zh-TW" dirty="0"/>
              <a:t>sparse pattern</a:t>
            </a:r>
            <a:r>
              <a:rPr lang="zh-TW" altLang="en-US" dirty="0"/>
              <a:t>的壓縮格式來達到降低模型參數量的效果。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常見方式有幾種</a:t>
            </a:r>
            <a:endParaRPr lang="en-US" altLang="zh-TW" dirty="0"/>
          </a:p>
          <a:p>
            <a:r>
              <a:rPr lang="zh-TW" altLang="en-US" dirty="0"/>
              <a:t>第一種是</a:t>
            </a:r>
            <a:r>
              <a:rPr lang="en-US" altLang="zh-TW" dirty="0"/>
              <a:t>block pruning</a:t>
            </a:r>
            <a:r>
              <a:rPr lang="zh-TW" altLang="en-US" dirty="0"/>
              <a:t>，每次進行</a:t>
            </a:r>
            <a:r>
              <a:rPr lang="en-US" altLang="zh-TW" dirty="0"/>
              <a:t>pruning</a:t>
            </a:r>
            <a:r>
              <a:rPr lang="zh-TW" altLang="en-US" dirty="0"/>
              <a:t>的時候是以一個區塊作為單位來進行，由於有著高度且規律的結構，因此運行在硬體上的時候能夠有效率的進行硬體的映射，從而達到很高的硬體利用率，</a:t>
            </a:r>
            <a:endParaRPr lang="en-US" altLang="zh-TW" dirty="0"/>
          </a:p>
          <a:p>
            <a:r>
              <a:rPr lang="zh-TW" altLang="en-US" dirty="0"/>
              <a:t>但是因為過於規律的關係，使得這個方法無法達到很高的</a:t>
            </a:r>
            <a:r>
              <a:rPr lang="en-US" altLang="zh-TW" dirty="0"/>
              <a:t>sparsity</a:t>
            </a:r>
          </a:p>
          <a:p>
            <a:endParaRPr lang="en-US" altLang="zh-TW" dirty="0"/>
          </a:p>
          <a:p>
            <a:r>
              <a:rPr lang="zh-TW" altLang="en-US" dirty="0"/>
              <a:t>再來是</a:t>
            </a:r>
            <a:r>
              <a:rPr lang="en-US" altLang="zh-TW" dirty="0"/>
              <a:t>unstructured pruning</a:t>
            </a:r>
            <a:r>
              <a:rPr lang="zh-TW" altLang="en-US" dirty="0"/>
              <a:t>，完全不限制</a:t>
            </a:r>
            <a:r>
              <a:rPr lang="en-US" altLang="zh-TW" dirty="0"/>
              <a:t>pruning</a:t>
            </a:r>
            <a:r>
              <a:rPr lang="zh-TW" altLang="en-US" dirty="0"/>
              <a:t>的位置，也因此有著高度的自由度，所以能夠達到很高的</a:t>
            </a:r>
            <a:r>
              <a:rPr lang="en-US" altLang="zh-TW" dirty="0"/>
              <a:t>sparsity</a:t>
            </a:r>
            <a:r>
              <a:rPr lang="zh-TW" altLang="en-US" dirty="0"/>
              <a:t>，但也因為極度不規律，使得硬體無法進行有效的映射，</a:t>
            </a:r>
            <a:endParaRPr lang="en-US" altLang="zh-TW" dirty="0"/>
          </a:p>
          <a:p>
            <a:r>
              <a:rPr lang="zh-TW" altLang="en-US" dirty="0"/>
              <a:t>導致在高</a:t>
            </a:r>
            <a:r>
              <a:rPr lang="en-US" altLang="zh-TW" dirty="0"/>
              <a:t>sparsity</a:t>
            </a:r>
            <a:r>
              <a:rPr lang="zh-TW" altLang="en-US" dirty="0"/>
              <a:t>的時候每個</a:t>
            </a:r>
            <a:r>
              <a:rPr lang="en-US" altLang="zh-TW" dirty="0"/>
              <a:t>PE</a:t>
            </a:r>
            <a:r>
              <a:rPr lang="zh-TW" altLang="en-US" dirty="0"/>
              <a:t>要被分配到要計算的數量不同，導致硬體利用率低的問題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0429C-2C7A-47F1-90AA-42C7FA4F4E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44827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3419872" cy="90336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25326" y="6093297"/>
            <a:ext cx="283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Graduate Institute of</a:t>
            </a:r>
            <a:b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Electronics Engineering</a:t>
            </a:r>
            <a:endParaRPr lang="zh-TW" altLang="en-US" sz="1600" b="1" i="1" dirty="0"/>
          </a:p>
        </p:txBody>
      </p:sp>
      <p:sp>
        <p:nvSpPr>
          <p:cNvPr id="10" name="矩形 9"/>
          <p:cNvSpPr/>
          <p:nvPr userDrawn="1"/>
        </p:nvSpPr>
        <p:spPr>
          <a:xfrm>
            <a:off x="6084168" y="6093296"/>
            <a:ext cx="283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Energy-Efficient</a:t>
            </a:r>
          </a:p>
          <a:p>
            <a:pPr algn="r"/>
            <a:r>
              <a:rPr lang="en-US" altLang="zh-TW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en-US" altLang="zh-TW" sz="16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System Lab.</a:t>
            </a:r>
            <a:endParaRPr lang="zh-TW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499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2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EECS Lab.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0152" y="6591002"/>
            <a:ext cx="2895600" cy="216024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395536" y="6525344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395536" y="74984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76532" b="10283"/>
          <a:stretch/>
        </p:blipFill>
        <p:spPr>
          <a:xfrm>
            <a:off x="8423920" y="38100"/>
            <a:ext cx="684584" cy="6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4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22412" y="1"/>
            <a:ext cx="7499176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8" y="6578303"/>
            <a:ext cx="2133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940152" y="6578303"/>
            <a:ext cx="2895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EECS Lab.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578303"/>
            <a:ext cx="21336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6834A5B-1885-423A-9EEF-21B5FABFB6E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3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000FF"/>
        </a:buClr>
        <a:buSzPct val="70000"/>
        <a:buFont typeface="Wingdings 2" pitchFamily="18" charset="2"/>
        <a:buChar char="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73050" algn="l" defTabSz="914400" rtl="0" eaLnBrk="1" latinLnBrk="0" hangingPunct="1">
        <a:spcBef>
          <a:spcPct val="20000"/>
        </a:spcBef>
        <a:buClr>
          <a:srgbClr val="C00000"/>
        </a:buClr>
        <a:buSzPct val="70000"/>
        <a:buFont typeface="Wingdings" pitchFamily="2" charset="2"/>
        <a:buChar char="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1778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66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32000" indent="-1825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1A1D2-C3FD-4476-86CB-9C11319A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3034"/>
            <a:ext cx="7772400" cy="2448272"/>
          </a:xfrm>
        </p:spPr>
        <p:txBody>
          <a:bodyPr/>
          <a:lstStyle/>
          <a:p>
            <a:r>
              <a:rPr lang="en-US" altLang="zh-TW" dirty="0"/>
              <a:t>Sparse Matrix Dense Vector Multiplication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05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Neural Network contains a lot of near zero values</a:t>
            </a:r>
          </a:p>
          <a:p>
            <a:pPr lvl="1"/>
            <a:r>
              <a:rPr lang="en-US" altLang="zh-TW" dirty="0"/>
              <a:t>Prune weak connections (small magnitude) to zero values</a:t>
            </a:r>
          </a:p>
          <a:p>
            <a:pPr marL="614200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Sparse matrix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Block pruning</a:t>
            </a:r>
          </a:p>
          <a:p>
            <a:pPr lvl="1"/>
            <a:r>
              <a:rPr lang="en-US" altLang="zh-TW" dirty="0"/>
              <a:t>Divide weight matrix into several blocks and use each block as unit for weight pruning</a:t>
            </a:r>
          </a:p>
          <a:p>
            <a:pPr lvl="1"/>
            <a:r>
              <a:rPr lang="en-US" altLang="zh-TW" dirty="0"/>
              <a:t>Simple for hardware deployment</a:t>
            </a:r>
          </a:p>
          <a:p>
            <a:pPr lvl="1"/>
            <a:r>
              <a:rPr lang="en-US" altLang="zh-TW" dirty="0"/>
              <a:t>Fixed location and fixed pattern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Cannot achieve higher sparsity</a:t>
            </a:r>
          </a:p>
          <a:p>
            <a:endParaRPr lang="en-US" altLang="zh-TW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02D0E52-A38A-4F8E-A9EB-DEBF99E0CEAA}"/>
              </a:ext>
            </a:extLst>
          </p:cNvPr>
          <p:cNvSpPr/>
          <p:nvPr/>
        </p:nvSpPr>
        <p:spPr>
          <a:xfrm>
            <a:off x="1607736" y="221764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49EA920-EBF5-4309-B651-0343869958AC}"/>
              </a:ext>
            </a:extLst>
          </p:cNvPr>
          <p:cNvSpPr/>
          <p:nvPr/>
        </p:nvSpPr>
        <p:spPr>
          <a:xfrm>
            <a:off x="1607736" y="2702609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4C5C45A-E772-47A5-BEF2-3AD10976C8CE}"/>
              </a:ext>
            </a:extLst>
          </p:cNvPr>
          <p:cNvSpPr/>
          <p:nvPr/>
        </p:nvSpPr>
        <p:spPr>
          <a:xfrm>
            <a:off x="1607736" y="318757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FD9296-CE25-445A-80F2-21F8F2B7B0B9}"/>
              </a:ext>
            </a:extLst>
          </p:cNvPr>
          <p:cNvSpPr/>
          <p:nvPr/>
        </p:nvSpPr>
        <p:spPr>
          <a:xfrm>
            <a:off x="2528835" y="221764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6F7FD20-7127-4664-9670-E244ADD9EEE3}"/>
              </a:ext>
            </a:extLst>
          </p:cNvPr>
          <p:cNvSpPr/>
          <p:nvPr/>
        </p:nvSpPr>
        <p:spPr>
          <a:xfrm>
            <a:off x="2528835" y="2702609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AABABE4-80FE-4635-9872-A10E4551BF3E}"/>
              </a:ext>
            </a:extLst>
          </p:cNvPr>
          <p:cNvSpPr/>
          <p:nvPr/>
        </p:nvSpPr>
        <p:spPr>
          <a:xfrm>
            <a:off x="2528835" y="318757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105735D-559A-4B69-8923-24C5B84D4210}"/>
              </a:ext>
            </a:extLst>
          </p:cNvPr>
          <p:cNvSpPr/>
          <p:nvPr/>
        </p:nvSpPr>
        <p:spPr>
          <a:xfrm>
            <a:off x="3449934" y="246012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8F290E1-5549-467B-855B-41CE920167CA}"/>
              </a:ext>
            </a:extLst>
          </p:cNvPr>
          <p:cNvCxnSpPr>
            <a:stCxn id="3" idx="6"/>
            <a:endCxn id="13" idx="2"/>
          </p:cNvCxnSpPr>
          <p:nvPr/>
        </p:nvCxnSpPr>
        <p:spPr>
          <a:xfrm>
            <a:off x="1967736" y="2397642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62801F-9145-4AA7-A516-675436AA997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>
            <a:off x="1967736" y="2397642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3A7D4D1-266A-475A-9C62-6EA1F18FDAF2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1967736" y="2397642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3FE8FFA-000C-4178-8D3B-6B99D7D18A8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1967736" y="2397642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604B89A-DD07-4708-8F3B-5AE46E119FDB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1967736" y="2882609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BA11E3F-81C0-49B0-B669-380C740FD1E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1967736" y="2882609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F03CC18-CF9B-4C58-8D25-108B736E369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67736" y="2397642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E269715-9A21-4AA7-9BC2-F9D80BD7000B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1967736" y="2882609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9D470F2-8444-4ADD-AA0C-ACFF435C9E10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1967736" y="3367576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B82768E-B4FE-4683-B790-F5F734EF2619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2888835" y="2397642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8F7B3E8-369F-4785-B292-3DE0B3A92784}"/>
              </a:ext>
            </a:extLst>
          </p:cNvPr>
          <p:cNvSpPr/>
          <p:nvPr/>
        </p:nvSpPr>
        <p:spPr>
          <a:xfrm>
            <a:off x="3449934" y="294509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7E13D19-E8DD-4805-89FF-AF251A86E32E}"/>
              </a:ext>
            </a:extLst>
          </p:cNvPr>
          <p:cNvCxnSpPr>
            <a:stCxn id="13" idx="6"/>
            <a:endCxn id="42" idx="2"/>
          </p:cNvCxnSpPr>
          <p:nvPr/>
        </p:nvCxnSpPr>
        <p:spPr>
          <a:xfrm>
            <a:off x="2888835" y="2397642"/>
            <a:ext cx="561099" cy="7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6156A84-8722-4FC0-98F2-93A9C7CAFA4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2888835" y="2640125"/>
            <a:ext cx="561099" cy="24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2AE2BB-6976-41F3-829E-9594ECC4AC04}"/>
              </a:ext>
            </a:extLst>
          </p:cNvPr>
          <p:cNvCxnSpPr>
            <a:stCxn id="14" idx="6"/>
            <a:endCxn id="42" idx="2"/>
          </p:cNvCxnSpPr>
          <p:nvPr/>
        </p:nvCxnSpPr>
        <p:spPr>
          <a:xfrm>
            <a:off x="2888835" y="2882609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3BE19B-71F5-459A-9EF5-0A4608B36DA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88835" y="2640125"/>
            <a:ext cx="561099" cy="72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2AAC786-7763-4185-BB5D-FC00F0009204}"/>
              </a:ext>
            </a:extLst>
          </p:cNvPr>
          <p:cNvCxnSpPr>
            <a:stCxn id="15" idx="6"/>
            <a:endCxn id="42" idx="2"/>
          </p:cNvCxnSpPr>
          <p:nvPr/>
        </p:nvCxnSpPr>
        <p:spPr>
          <a:xfrm flipV="1">
            <a:off x="2888835" y="3125092"/>
            <a:ext cx="561099" cy="24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73858A1D-4D6F-4666-80A9-70A4CDA162E4}"/>
              </a:ext>
            </a:extLst>
          </p:cNvPr>
          <p:cNvSpPr/>
          <p:nvPr/>
        </p:nvSpPr>
        <p:spPr>
          <a:xfrm>
            <a:off x="5334066" y="221764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4C64E2D-5FAF-4169-8E8A-4C8853EA5C77}"/>
              </a:ext>
            </a:extLst>
          </p:cNvPr>
          <p:cNvSpPr/>
          <p:nvPr/>
        </p:nvSpPr>
        <p:spPr>
          <a:xfrm>
            <a:off x="5334066" y="2702609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672B7CBE-4332-43A5-8D1A-1468E05C8CAE}"/>
              </a:ext>
            </a:extLst>
          </p:cNvPr>
          <p:cNvSpPr/>
          <p:nvPr/>
        </p:nvSpPr>
        <p:spPr>
          <a:xfrm>
            <a:off x="5334066" y="318757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FE0767F-3BC5-456B-BEAE-9DD3599C2245}"/>
              </a:ext>
            </a:extLst>
          </p:cNvPr>
          <p:cNvSpPr/>
          <p:nvPr/>
        </p:nvSpPr>
        <p:spPr>
          <a:xfrm>
            <a:off x="6255165" y="221764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85194C7-EF5C-4B95-B377-FC084862E2B1}"/>
              </a:ext>
            </a:extLst>
          </p:cNvPr>
          <p:cNvSpPr/>
          <p:nvPr/>
        </p:nvSpPr>
        <p:spPr>
          <a:xfrm>
            <a:off x="6255165" y="2702609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9ADA555-A20B-4A76-BD34-81CA31E9920F}"/>
              </a:ext>
            </a:extLst>
          </p:cNvPr>
          <p:cNvSpPr/>
          <p:nvPr/>
        </p:nvSpPr>
        <p:spPr>
          <a:xfrm>
            <a:off x="6255165" y="3187576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096D081-9DCA-4E8F-9A96-2D27EB820289}"/>
              </a:ext>
            </a:extLst>
          </p:cNvPr>
          <p:cNvSpPr/>
          <p:nvPr/>
        </p:nvSpPr>
        <p:spPr>
          <a:xfrm>
            <a:off x="7176264" y="246012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5BB1787-91BF-49E6-9FD9-F6B4D5A5104F}"/>
              </a:ext>
            </a:extLst>
          </p:cNvPr>
          <p:cNvCxnSpPr>
            <a:stCxn id="55" idx="6"/>
            <a:endCxn id="59" idx="2"/>
          </p:cNvCxnSpPr>
          <p:nvPr/>
        </p:nvCxnSpPr>
        <p:spPr>
          <a:xfrm>
            <a:off x="5694066" y="2397642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CDB1E88-4330-4C56-98D5-F9A755D571FA}"/>
              </a:ext>
            </a:extLst>
          </p:cNvPr>
          <p:cNvCxnSpPr>
            <a:stCxn id="56" idx="6"/>
            <a:endCxn id="60" idx="2"/>
          </p:cNvCxnSpPr>
          <p:nvPr/>
        </p:nvCxnSpPr>
        <p:spPr>
          <a:xfrm>
            <a:off x="5694066" y="2882609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1D8D9D7-765F-4A2C-B3A9-B88CDA097542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5694066" y="2397642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A579165-C22C-4330-B75E-152F1C1A0DB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>
            <a:off x="5694066" y="3367576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BD1E6786-7F38-4AF4-8B77-0142C36C2C72}"/>
              </a:ext>
            </a:extLst>
          </p:cNvPr>
          <p:cNvSpPr/>
          <p:nvPr/>
        </p:nvSpPr>
        <p:spPr>
          <a:xfrm>
            <a:off x="7176264" y="294509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3D96F4C2-568B-41D0-A429-AD19FB12DF6B}"/>
              </a:ext>
            </a:extLst>
          </p:cNvPr>
          <p:cNvCxnSpPr>
            <a:stCxn id="58" idx="6"/>
            <a:endCxn id="72" idx="2"/>
          </p:cNvCxnSpPr>
          <p:nvPr/>
        </p:nvCxnSpPr>
        <p:spPr>
          <a:xfrm>
            <a:off x="6615165" y="2397642"/>
            <a:ext cx="561099" cy="7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CF38686-8C87-4265-ACBF-551D75B671DB}"/>
              </a:ext>
            </a:extLst>
          </p:cNvPr>
          <p:cNvCxnSpPr>
            <a:stCxn id="59" idx="6"/>
            <a:endCxn id="72" idx="2"/>
          </p:cNvCxnSpPr>
          <p:nvPr/>
        </p:nvCxnSpPr>
        <p:spPr>
          <a:xfrm>
            <a:off x="6615165" y="2882609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79AA5FA-D33A-4D00-BA1E-4D93869485B8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 flipV="1">
            <a:off x="6615165" y="2640125"/>
            <a:ext cx="561099" cy="72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E0019443-F6AE-4009-9B7F-94CE4A9AD69F}"/>
              </a:ext>
            </a:extLst>
          </p:cNvPr>
          <p:cNvSpPr/>
          <p:nvPr/>
        </p:nvSpPr>
        <p:spPr>
          <a:xfrm>
            <a:off x="4207987" y="2674105"/>
            <a:ext cx="728025" cy="4170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DC5D6A4-1121-4961-AD8F-ACDC5E7E71E2}"/>
              </a:ext>
            </a:extLst>
          </p:cNvPr>
          <p:cNvSpPr txBox="1"/>
          <p:nvPr/>
        </p:nvSpPr>
        <p:spPr>
          <a:xfrm>
            <a:off x="4082121" y="23342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0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Neural Network contains a lot of near zero values</a:t>
            </a:r>
          </a:p>
          <a:p>
            <a:pPr lvl="1"/>
            <a:r>
              <a:rPr lang="en-US" altLang="zh-TW" dirty="0"/>
              <a:t>Prune weak connections (small magnitude) to zero values</a:t>
            </a:r>
          </a:p>
          <a:p>
            <a:pPr marL="614200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Sparse matrix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Block pruning</a:t>
            </a:r>
          </a:p>
          <a:p>
            <a:pPr lvl="1"/>
            <a:r>
              <a:rPr lang="en-US" altLang="zh-TW" dirty="0"/>
              <a:t>Divide weight matrix into several blocks and use each block as unit for weight pruning</a:t>
            </a:r>
          </a:p>
          <a:p>
            <a:pPr lvl="1"/>
            <a:r>
              <a:rPr lang="en-US" altLang="zh-TW" dirty="0"/>
              <a:t>Simple for hardware deployment</a:t>
            </a:r>
          </a:p>
          <a:p>
            <a:pPr lvl="1"/>
            <a:r>
              <a:rPr lang="en-US" altLang="zh-TW" dirty="0"/>
              <a:t>Fixed location and fixed pattern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Cannot achieve higher sparsity</a:t>
            </a:r>
          </a:p>
          <a:p>
            <a:endParaRPr lang="en-US" altLang="zh-TW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02D0E52-A38A-4F8E-A9EB-DEBF99E0CEAA}"/>
              </a:ext>
            </a:extLst>
          </p:cNvPr>
          <p:cNvSpPr/>
          <p:nvPr/>
        </p:nvSpPr>
        <p:spPr>
          <a:xfrm>
            <a:off x="1607736" y="-151971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49EA920-EBF5-4309-B651-0343869958AC}"/>
              </a:ext>
            </a:extLst>
          </p:cNvPr>
          <p:cNvSpPr/>
          <p:nvPr/>
        </p:nvSpPr>
        <p:spPr>
          <a:xfrm>
            <a:off x="1607736" y="-1034748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4C5C45A-E772-47A5-BEF2-3AD10976C8CE}"/>
              </a:ext>
            </a:extLst>
          </p:cNvPr>
          <p:cNvSpPr/>
          <p:nvPr/>
        </p:nvSpPr>
        <p:spPr>
          <a:xfrm>
            <a:off x="1607736" y="-54978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FD9296-CE25-445A-80F2-21F8F2B7B0B9}"/>
              </a:ext>
            </a:extLst>
          </p:cNvPr>
          <p:cNvSpPr/>
          <p:nvPr/>
        </p:nvSpPr>
        <p:spPr>
          <a:xfrm>
            <a:off x="2528835" y="-151971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6F7FD20-7127-4664-9670-E244ADD9EEE3}"/>
              </a:ext>
            </a:extLst>
          </p:cNvPr>
          <p:cNvSpPr/>
          <p:nvPr/>
        </p:nvSpPr>
        <p:spPr>
          <a:xfrm>
            <a:off x="2528835" y="-1034748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AABABE4-80FE-4635-9872-A10E4551BF3E}"/>
              </a:ext>
            </a:extLst>
          </p:cNvPr>
          <p:cNvSpPr/>
          <p:nvPr/>
        </p:nvSpPr>
        <p:spPr>
          <a:xfrm>
            <a:off x="2528835" y="-54978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105735D-559A-4B69-8923-24C5B84D4210}"/>
              </a:ext>
            </a:extLst>
          </p:cNvPr>
          <p:cNvSpPr/>
          <p:nvPr/>
        </p:nvSpPr>
        <p:spPr>
          <a:xfrm>
            <a:off x="3449934" y="-127723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8F290E1-5549-467B-855B-41CE920167CA}"/>
              </a:ext>
            </a:extLst>
          </p:cNvPr>
          <p:cNvCxnSpPr>
            <a:stCxn id="3" idx="6"/>
            <a:endCxn id="13" idx="2"/>
          </p:cNvCxnSpPr>
          <p:nvPr/>
        </p:nvCxnSpPr>
        <p:spPr>
          <a:xfrm>
            <a:off x="1967736" y="-1339715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62801F-9145-4AA7-A516-675436AA997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>
            <a:off x="1967736" y="-1339715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3A7D4D1-266A-475A-9C62-6EA1F18FDAF2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1967736" y="-1339715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3FE8FFA-000C-4178-8D3B-6B99D7D18A8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1967736" y="-1339715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604B89A-DD07-4708-8F3B-5AE46E119FDB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1967736" y="-854748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BA11E3F-81C0-49B0-B669-380C740FD1E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1967736" y="-854748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F03CC18-CF9B-4C58-8D25-108B736E369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67736" y="-1339715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E269715-9A21-4AA7-9BC2-F9D80BD7000B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1967736" y="-854748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9D470F2-8444-4ADD-AA0C-ACFF435C9E10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1967736" y="-369781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B82768E-B4FE-4683-B790-F5F734EF2619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2888835" y="-1339715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8F7B3E8-369F-4785-B292-3DE0B3A92784}"/>
              </a:ext>
            </a:extLst>
          </p:cNvPr>
          <p:cNvSpPr/>
          <p:nvPr/>
        </p:nvSpPr>
        <p:spPr>
          <a:xfrm>
            <a:off x="3449934" y="-79226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7E13D19-E8DD-4805-89FF-AF251A86E32E}"/>
              </a:ext>
            </a:extLst>
          </p:cNvPr>
          <p:cNvCxnSpPr>
            <a:stCxn id="13" idx="6"/>
            <a:endCxn id="42" idx="2"/>
          </p:cNvCxnSpPr>
          <p:nvPr/>
        </p:nvCxnSpPr>
        <p:spPr>
          <a:xfrm>
            <a:off x="2888835" y="-1339715"/>
            <a:ext cx="561099" cy="7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6156A84-8722-4FC0-98F2-93A9C7CAFA4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2888835" y="-1097232"/>
            <a:ext cx="561099" cy="24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2AE2BB-6976-41F3-829E-9594ECC4AC04}"/>
              </a:ext>
            </a:extLst>
          </p:cNvPr>
          <p:cNvCxnSpPr>
            <a:stCxn id="14" idx="6"/>
            <a:endCxn id="42" idx="2"/>
          </p:cNvCxnSpPr>
          <p:nvPr/>
        </p:nvCxnSpPr>
        <p:spPr>
          <a:xfrm>
            <a:off x="2888835" y="-854748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3BE19B-71F5-459A-9EF5-0A4608B36DA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88835" y="-1097232"/>
            <a:ext cx="561099" cy="72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2AAC786-7763-4185-BB5D-FC00F0009204}"/>
              </a:ext>
            </a:extLst>
          </p:cNvPr>
          <p:cNvCxnSpPr>
            <a:stCxn id="15" idx="6"/>
            <a:endCxn id="42" idx="2"/>
          </p:cNvCxnSpPr>
          <p:nvPr/>
        </p:nvCxnSpPr>
        <p:spPr>
          <a:xfrm flipV="1">
            <a:off x="2888835" y="-612265"/>
            <a:ext cx="561099" cy="24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73858A1D-4D6F-4666-80A9-70A4CDA162E4}"/>
              </a:ext>
            </a:extLst>
          </p:cNvPr>
          <p:cNvSpPr/>
          <p:nvPr/>
        </p:nvSpPr>
        <p:spPr>
          <a:xfrm>
            <a:off x="5334066" y="-151971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4C64E2D-5FAF-4169-8E8A-4C8853EA5C77}"/>
              </a:ext>
            </a:extLst>
          </p:cNvPr>
          <p:cNvSpPr/>
          <p:nvPr/>
        </p:nvSpPr>
        <p:spPr>
          <a:xfrm>
            <a:off x="5334066" y="-1034748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672B7CBE-4332-43A5-8D1A-1468E05C8CAE}"/>
              </a:ext>
            </a:extLst>
          </p:cNvPr>
          <p:cNvSpPr/>
          <p:nvPr/>
        </p:nvSpPr>
        <p:spPr>
          <a:xfrm>
            <a:off x="5334066" y="-54978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FE0767F-3BC5-456B-BEAE-9DD3599C2245}"/>
              </a:ext>
            </a:extLst>
          </p:cNvPr>
          <p:cNvSpPr/>
          <p:nvPr/>
        </p:nvSpPr>
        <p:spPr>
          <a:xfrm>
            <a:off x="6255165" y="-151971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85194C7-EF5C-4B95-B377-FC084862E2B1}"/>
              </a:ext>
            </a:extLst>
          </p:cNvPr>
          <p:cNvSpPr/>
          <p:nvPr/>
        </p:nvSpPr>
        <p:spPr>
          <a:xfrm>
            <a:off x="6255165" y="-1034748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9ADA555-A20B-4A76-BD34-81CA31E9920F}"/>
              </a:ext>
            </a:extLst>
          </p:cNvPr>
          <p:cNvSpPr/>
          <p:nvPr/>
        </p:nvSpPr>
        <p:spPr>
          <a:xfrm>
            <a:off x="6255165" y="-54978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096D081-9DCA-4E8F-9A96-2D27EB820289}"/>
              </a:ext>
            </a:extLst>
          </p:cNvPr>
          <p:cNvSpPr/>
          <p:nvPr/>
        </p:nvSpPr>
        <p:spPr>
          <a:xfrm>
            <a:off x="7176264" y="-127723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5BB1787-91BF-49E6-9FD9-F6B4D5A5104F}"/>
              </a:ext>
            </a:extLst>
          </p:cNvPr>
          <p:cNvCxnSpPr>
            <a:stCxn id="55" idx="6"/>
            <a:endCxn id="59" idx="2"/>
          </p:cNvCxnSpPr>
          <p:nvPr/>
        </p:nvCxnSpPr>
        <p:spPr>
          <a:xfrm>
            <a:off x="5694066" y="-1339715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CDB1E88-4330-4C56-98D5-F9A755D571FA}"/>
              </a:ext>
            </a:extLst>
          </p:cNvPr>
          <p:cNvCxnSpPr>
            <a:stCxn id="56" idx="6"/>
            <a:endCxn id="60" idx="2"/>
          </p:cNvCxnSpPr>
          <p:nvPr/>
        </p:nvCxnSpPr>
        <p:spPr>
          <a:xfrm>
            <a:off x="5694066" y="-854748"/>
            <a:ext cx="561099" cy="4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1D8D9D7-765F-4A2C-B3A9-B88CDA097542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 flipV="1">
            <a:off x="5694066" y="-1339715"/>
            <a:ext cx="561099" cy="96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A579165-C22C-4330-B75E-152F1C1A0DB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>
            <a:off x="5694066" y="-369781"/>
            <a:ext cx="561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BD1E6786-7F38-4AF4-8B77-0142C36C2C72}"/>
              </a:ext>
            </a:extLst>
          </p:cNvPr>
          <p:cNvSpPr/>
          <p:nvPr/>
        </p:nvSpPr>
        <p:spPr>
          <a:xfrm>
            <a:off x="7176264" y="-792265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3D96F4C2-568B-41D0-A429-AD19FB12DF6B}"/>
              </a:ext>
            </a:extLst>
          </p:cNvPr>
          <p:cNvCxnSpPr>
            <a:stCxn id="58" idx="6"/>
            <a:endCxn id="72" idx="2"/>
          </p:cNvCxnSpPr>
          <p:nvPr/>
        </p:nvCxnSpPr>
        <p:spPr>
          <a:xfrm>
            <a:off x="6615165" y="-1339715"/>
            <a:ext cx="561099" cy="72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CF38686-8C87-4265-ACBF-551D75B671DB}"/>
              </a:ext>
            </a:extLst>
          </p:cNvPr>
          <p:cNvCxnSpPr>
            <a:stCxn id="59" idx="6"/>
            <a:endCxn id="72" idx="2"/>
          </p:cNvCxnSpPr>
          <p:nvPr/>
        </p:nvCxnSpPr>
        <p:spPr>
          <a:xfrm>
            <a:off x="6615165" y="-854748"/>
            <a:ext cx="561099" cy="24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79AA5FA-D33A-4D00-BA1E-4D93869485B8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 flipV="1">
            <a:off x="6615165" y="-1097232"/>
            <a:ext cx="561099" cy="72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E0019443-F6AE-4009-9B7F-94CE4A9AD69F}"/>
              </a:ext>
            </a:extLst>
          </p:cNvPr>
          <p:cNvSpPr/>
          <p:nvPr/>
        </p:nvSpPr>
        <p:spPr>
          <a:xfrm>
            <a:off x="4207987" y="-1063252"/>
            <a:ext cx="728025" cy="4170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DC5D6A4-1121-4961-AD8F-ACDC5E7E71E2}"/>
              </a:ext>
            </a:extLst>
          </p:cNvPr>
          <p:cNvSpPr txBox="1"/>
          <p:nvPr/>
        </p:nvSpPr>
        <p:spPr>
          <a:xfrm>
            <a:off x="4082121" y="-140314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Pruning</a:t>
            </a:r>
            <a:endParaRPr lang="zh-TW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2A56B1C-C470-4C26-B551-917BC37CA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659" b="60841"/>
          <a:stretch/>
        </p:blipFill>
        <p:spPr bwMode="auto">
          <a:xfrm>
            <a:off x="3228637" y="4484370"/>
            <a:ext cx="2686721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Neural Network contains a lot of near zero values</a:t>
            </a:r>
          </a:p>
          <a:p>
            <a:pPr lvl="1"/>
            <a:r>
              <a:rPr lang="en-US" altLang="zh-TW" dirty="0"/>
              <a:t>Prune weak connections (small magnitude) to zero values</a:t>
            </a:r>
          </a:p>
          <a:p>
            <a:pPr marL="614200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Sparse matrix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Block pruning</a:t>
            </a:r>
          </a:p>
          <a:p>
            <a:pPr lvl="1"/>
            <a:r>
              <a:rPr lang="en-US" altLang="zh-TW" dirty="0"/>
              <a:t>Divide weight matrix into several blocks and use each block as unit for weight pruning</a:t>
            </a:r>
          </a:p>
          <a:p>
            <a:pPr lvl="1"/>
            <a:r>
              <a:rPr lang="en-US" altLang="zh-TW" dirty="0"/>
              <a:t>Simple for hardware deployment</a:t>
            </a:r>
          </a:p>
          <a:p>
            <a:pPr lvl="1"/>
            <a:r>
              <a:rPr lang="en-US" altLang="zh-TW" dirty="0"/>
              <a:t>Fixed location and fixed pattern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Cannot achieve higher sparsity</a:t>
            </a:r>
          </a:p>
          <a:p>
            <a:endParaRPr lang="en-US" altLang="zh-TW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2A56B1C-C470-4C26-B551-917BC37CA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659" b="60841"/>
          <a:stretch/>
        </p:blipFill>
        <p:spPr bwMode="auto">
          <a:xfrm>
            <a:off x="3228637" y="4484370"/>
            <a:ext cx="2686721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415823-A14D-4EFD-8DDF-B4C67FE0B8AC}"/>
              </a:ext>
            </a:extLst>
          </p:cNvPr>
          <p:cNvSpPr/>
          <p:nvPr/>
        </p:nvSpPr>
        <p:spPr>
          <a:xfrm>
            <a:off x="3293269" y="4576763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C80E03-6E17-4C89-A395-692DBCF5423A}"/>
              </a:ext>
            </a:extLst>
          </p:cNvPr>
          <p:cNvSpPr/>
          <p:nvPr/>
        </p:nvSpPr>
        <p:spPr>
          <a:xfrm>
            <a:off x="3933824" y="4576762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86383C-72D4-4091-AF99-1F76E6015863}"/>
              </a:ext>
            </a:extLst>
          </p:cNvPr>
          <p:cNvSpPr/>
          <p:nvPr/>
        </p:nvSpPr>
        <p:spPr>
          <a:xfrm>
            <a:off x="4574379" y="4576762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784F4C8-EC5D-4C89-8215-141081A9F1CD}"/>
              </a:ext>
            </a:extLst>
          </p:cNvPr>
          <p:cNvSpPr/>
          <p:nvPr/>
        </p:nvSpPr>
        <p:spPr>
          <a:xfrm>
            <a:off x="5210178" y="4576761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72CCB1-B882-49C4-B35D-5A082D096EFC}"/>
              </a:ext>
            </a:extLst>
          </p:cNvPr>
          <p:cNvSpPr/>
          <p:nvPr/>
        </p:nvSpPr>
        <p:spPr>
          <a:xfrm>
            <a:off x="3293269" y="5165827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8F7A6AB-DBB6-4AE6-907C-23FB42D9A5C4}"/>
              </a:ext>
            </a:extLst>
          </p:cNvPr>
          <p:cNvSpPr/>
          <p:nvPr/>
        </p:nvSpPr>
        <p:spPr>
          <a:xfrm>
            <a:off x="3933824" y="5165826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AEE484-C86B-4DFB-AC53-E7EDA6F3246B}"/>
              </a:ext>
            </a:extLst>
          </p:cNvPr>
          <p:cNvSpPr/>
          <p:nvPr/>
        </p:nvSpPr>
        <p:spPr>
          <a:xfrm>
            <a:off x="4574379" y="5165826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9B87E9-2EE4-4B6B-BF2B-5C5437EBB27F}"/>
              </a:ext>
            </a:extLst>
          </p:cNvPr>
          <p:cNvSpPr/>
          <p:nvPr/>
        </p:nvSpPr>
        <p:spPr>
          <a:xfrm>
            <a:off x="5210178" y="5165825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68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Neural Network contains a lot of near zero values</a:t>
            </a:r>
          </a:p>
          <a:p>
            <a:pPr lvl="1"/>
            <a:r>
              <a:rPr lang="en-US" altLang="zh-TW" dirty="0"/>
              <a:t>Prune weak connections (small magnitude) to zero values</a:t>
            </a:r>
          </a:p>
          <a:p>
            <a:pPr marL="614200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Sparse matrix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Block pruning</a:t>
            </a:r>
          </a:p>
          <a:p>
            <a:pPr lvl="1"/>
            <a:r>
              <a:rPr lang="en-US" altLang="zh-TW" dirty="0"/>
              <a:t>Divide weight matrix into several blocks and use each block as unit for weight pruning</a:t>
            </a:r>
          </a:p>
          <a:p>
            <a:pPr lvl="1"/>
            <a:r>
              <a:rPr lang="en-US" altLang="zh-TW" dirty="0"/>
              <a:t>Simple for hardware deployment</a:t>
            </a:r>
          </a:p>
          <a:p>
            <a:pPr lvl="1"/>
            <a:r>
              <a:rPr lang="en-US" altLang="zh-TW" dirty="0"/>
              <a:t>Fixed location and fixed pattern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Cannot achieve higher sparsity</a:t>
            </a:r>
          </a:p>
          <a:p>
            <a:endParaRPr lang="en-US" altLang="zh-TW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2A56B1C-C470-4C26-B551-917BC37CA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48940" r="51088" b="11902"/>
          <a:stretch/>
        </p:blipFill>
        <p:spPr bwMode="auto">
          <a:xfrm>
            <a:off x="3212762" y="4516120"/>
            <a:ext cx="2686721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415823-A14D-4EFD-8DDF-B4C67FE0B8AC}"/>
              </a:ext>
            </a:extLst>
          </p:cNvPr>
          <p:cNvSpPr/>
          <p:nvPr/>
        </p:nvSpPr>
        <p:spPr>
          <a:xfrm>
            <a:off x="3293269" y="4576763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C80E03-6E17-4C89-A395-692DBCF5423A}"/>
              </a:ext>
            </a:extLst>
          </p:cNvPr>
          <p:cNvSpPr/>
          <p:nvPr/>
        </p:nvSpPr>
        <p:spPr>
          <a:xfrm>
            <a:off x="3933824" y="4576762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86383C-72D4-4091-AF99-1F76E6015863}"/>
              </a:ext>
            </a:extLst>
          </p:cNvPr>
          <p:cNvSpPr/>
          <p:nvPr/>
        </p:nvSpPr>
        <p:spPr>
          <a:xfrm>
            <a:off x="4574379" y="4576762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784F4C8-EC5D-4C89-8215-141081A9F1CD}"/>
              </a:ext>
            </a:extLst>
          </p:cNvPr>
          <p:cNvSpPr/>
          <p:nvPr/>
        </p:nvSpPr>
        <p:spPr>
          <a:xfrm>
            <a:off x="5210178" y="4576761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72CCB1-B882-49C4-B35D-5A082D096EFC}"/>
              </a:ext>
            </a:extLst>
          </p:cNvPr>
          <p:cNvSpPr/>
          <p:nvPr/>
        </p:nvSpPr>
        <p:spPr>
          <a:xfrm>
            <a:off x="3293269" y="5165827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8F7A6AB-DBB6-4AE6-907C-23FB42D9A5C4}"/>
              </a:ext>
            </a:extLst>
          </p:cNvPr>
          <p:cNvSpPr/>
          <p:nvPr/>
        </p:nvSpPr>
        <p:spPr>
          <a:xfrm>
            <a:off x="3933824" y="5165826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AEE484-C86B-4DFB-AC53-E7EDA6F3246B}"/>
              </a:ext>
            </a:extLst>
          </p:cNvPr>
          <p:cNvSpPr/>
          <p:nvPr/>
        </p:nvSpPr>
        <p:spPr>
          <a:xfrm>
            <a:off x="4574379" y="5165826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9B87E9-2EE4-4B6B-BF2B-5C5437EBB27F}"/>
              </a:ext>
            </a:extLst>
          </p:cNvPr>
          <p:cNvSpPr/>
          <p:nvPr/>
        </p:nvSpPr>
        <p:spPr>
          <a:xfrm>
            <a:off x="5210178" y="5165825"/>
            <a:ext cx="640555" cy="583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6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Neural Network contains a lot of near zero values</a:t>
            </a:r>
          </a:p>
          <a:p>
            <a:pPr lvl="1"/>
            <a:r>
              <a:rPr lang="en-US" altLang="zh-TW" dirty="0"/>
              <a:t>Prune weak connections (small magnitude) to zero values</a:t>
            </a:r>
          </a:p>
          <a:p>
            <a:pPr marL="614200" lvl="2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Sparse matrix</a:t>
            </a:r>
          </a:p>
          <a:p>
            <a:pPr marL="614200" lvl="2" indent="0">
              <a:buNone/>
            </a:pPr>
            <a:endParaRPr lang="en-US" altLang="zh-TW" dirty="0"/>
          </a:p>
          <a:p>
            <a:r>
              <a:rPr lang="en-US" altLang="zh-TW" dirty="0"/>
              <a:t>Block pruning</a:t>
            </a:r>
          </a:p>
          <a:p>
            <a:pPr lvl="1"/>
            <a:r>
              <a:rPr lang="en-US" altLang="zh-TW" dirty="0"/>
              <a:t>Divide weight matrix into several blocks and use each block as unit for weight pruning</a:t>
            </a:r>
          </a:p>
          <a:p>
            <a:pPr lvl="1"/>
            <a:r>
              <a:rPr lang="en-US" altLang="zh-TW" dirty="0"/>
              <a:t>Simple for hardware deployment</a:t>
            </a:r>
          </a:p>
          <a:p>
            <a:pPr lvl="1"/>
            <a:r>
              <a:rPr lang="en-US" altLang="zh-TW" dirty="0"/>
              <a:t>Fixed location and fixed pattern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Cannot achieve higher sparsity</a:t>
            </a:r>
          </a:p>
          <a:p>
            <a:endParaRPr lang="en-US" altLang="zh-TW" dirty="0"/>
          </a:p>
          <a:p>
            <a:r>
              <a:rPr lang="en-US" altLang="zh-TW" dirty="0"/>
              <a:t>Unstructured pruning</a:t>
            </a:r>
          </a:p>
          <a:p>
            <a:pPr lvl="1"/>
            <a:r>
              <a:rPr lang="en-US" altLang="zh-TW" dirty="0"/>
              <a:t>Achieve higher sparsity</a:t>
            </a:r>
          </a:p>
          <a:p>
            <a:pPr lvl="1"/>
            <a:r>
              <a:rPr lang="en-US" altLang="zh-TW" dirty="0"/>
              <a:t>Hard to take the advantage of sparsity to speed up the inference with </a:t>
            </a:r>
            <a:r>
              <a:rPr lang="en-US" altLang="zh-TW" dirty="0">
                <a:solidFill>
                  <a:srgbClr val="FF0000"/>
                </a:solidFill>
              </a:rPr>
              <a:t>irregular pruning pattern</a:t>
            </a:r>
            <a:r>
              <a:rPr lang="en-US" altLang="zh-TW" dirty="0">
                <a:sym typeface="Wingdings" panose="05000000000000000000" pitchFamily="2" charset="2"/>
              </a:rPr>
              <a:t> memory conflict, imbalanced workload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767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Bank-Balanced Sparsity - BBS</a:t>
            </a:r>
          </a:p>
          <a:p>
            <a:pPr lvl="1"/>
            <a:r>
              <a:rPr lang="en-US" altLang="zh-TW" dirty="0"/>
              <a:t>Partition weight into non-overlapping banks and fine-grained pruning inside each bank</a:t>
            </a:r>
          </a:p>
          <a:p>
            <a:pPr lvl="1"/>
            <a:r>
              <a:rPr lang="en-US" altLang="zh-TW" dirty="0"/>
              <a:t>Each bank have the same number of non-zero values</a:t>
            </a:r>
          </a:p>
          <a:p>
            <a:pPr lvl="1"/>
            <a:r>
              <a:rPr lang="en-US" altLang="zh-TW" dirty="0"/>
              <a:t>Pruned accuracy is almost the same as unstructured pruning</a:t>
            </a:r>
          </a:p>
          <a:p>
            <a:pPr lvl="1"/>
            <a:r>
              <a:rPr lang="en-US" altLang="zh-TW" dirty="0"/>
              <a:t>Sparsity can be exploited to speed up the model</a:t>
            </a:r>
          </a:p>
          <a:p>
            <a:endParaRPr lang="en-US" altLang="zh-TW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37BF8539-6A1C-4E01-BE1E-21965635D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713" b="60088"/>
          <a:stretch/>
        </p:blipFill>
        <p:spPr bwMode="auto">
          <a:xfrm>
            <a:off x="2274562" y="3212721"/>
            <a:ext cx="4594876" cy="22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209FD0-6BCD-44C1-AA59-ED17A1D28005}"/>
              </a:ext>
            </a:extLst>
          </p:cNvPr>
          <p:cNvSpPr/>
          <p:nvPr/>
        </p:nvSpPr>
        <p:spPr>
          <a:xfrm>
            <a:off x="2384425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9ABCDB-4549-436F-9084-7ED3055E624A}"/>
              </a:ext>
            </a:extLst>
          </p:cNvPr>
          <p:cNvSpPr/>
          <p:nvPr/>
        </p:nvSpPr>
        <p:spPr>
          <a:xfrm>
            <a:off x="2384424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30F304-7F8C-423B-BD70-239739B0C972}"/>
              </a:ext>
            </a:extLst>
          </p:cNvPr>
          <p:cNvSpPr/>
          <p:nvPr/>
        </p:nvSpPr>
        <p:spPr>
          <a:xfrm>
            <a:off x="2384424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2D1DD9-9EA3-43AE-B465-FB0D4882B235}"/>
              </a:ext>
            </a:extLst>
          </p:cNvPr>
          <p:cNvSpPr/>
          <p:nvPr/>
        </p:nvSpPr>
        <p:spPr>
          <a:xfrm>
            <a:off x="2384424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A30929-239E-469A-9DDD-3D3FA646BB4F}"/>
              </a:ext>
            </a:extLst>
          </p:cNvPr>
          <p:cNvSpPr/>
          <p:nvPr/>
        </p:nvSpPr>
        <p:spPr>
          <a:xfrm>
            <a:off x="4572000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A8B748-56B6-4E78-A58A-2C66533E8561}"/>
              </a:ext>
            </a:extLst>
          </p:cNvPr>
          <p:cNvSpPr/>
          <p:nvPr/>
        </p:nvSpPr>
        <p:spPr>
          <a:xfrm>
            <a:off x="4571999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7FF1F4C-707D-4037-9AD6-FBA6E8B270FA}"/>
              </a:ext>
            </a:extLst>
          </p:cNvPr>
          <p:cNvSpPr/>
          <p:nvPr/>
        </p:nvSpPr>
        <p:spPr>
          <a:xfrm>
            <a:off x="4571999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02ACBA-2913-40D3-9FFD-978E972CDB9A}"/>
              </a:ext>
            </a:extLst>
          </p:cNvPr>
          <p:cNvSpPr/>
          <p:nvPr/>
        </p:nvSpPr>
        <p:spPr>
          <a:xfrm>
            <a:off x="4571999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0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AD3B65F1-D029-4B44-B277-E132DA0F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50981" r="2994" b="40201"/>
          <a:stretch/>
        </p:blipFill>
        <p:spPr bwMode="auto">
          <a:xfrm>
            <a:off x="2384424" y="3369893"/>
            <a:ext cx="4375150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Bank-Balanced Sparsity - BBS</a:t>
            </a:r>
          </a:p>
          <a:p>
            <a:pPr lvl="1"/>
            <a:r>
              <a:rPr lang="en-US" altLang="zh-TW" dirty="0"/>
              <a:t>Partition weight into non-overlapping banks and fine-grained pruning inside each bank</a:t>
            </a:r>
          </a:p>
          <a:p>
            <a:pPr lvl="1"/>
            <a:r>
              <a:rPr lang="en-US" altLang="zh-TW" dirty="0"/>
              <a:t>Each bank have the same number of non-zero values</a:t>
            </a:r>
          </a:p>
          <a:p>
            <a:pPr lvl="1"/>
            <a:r>
              <a:rPr lang="en-US" altLang="zh-TW" dirty="0"/>
              <a:t>Pruned accuracy is almost the same as unstructured pruning</a:t>
            </a:r>
          </a:p>
          <a:p>
            <a:pPr lvl="1"/>
            <a:r>
              <a:rPr lang="en-US" altLang="zh-TW" dirty="0"/>
              <a:t>Sparsity can be exploited to speed up the model</a:t>
            </a:r>
          </a:p>
          <a:p>
            <a:endParaRPr lang="en-US" altLang="zh-TW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37BF8539-6A1C-4E01-BE1E-21965635D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9" r="50713" b="60087"/>
          <a:stretch/>
        </p:blipFill>
        <p:spPr bwMode="auto">
          <a:xfrm>
            <a:off x="2274562" y="3876305"/>
            <a:ext cx="4594876" cy="16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209FD0-6BCD-44C1-AA59-ED17A1D28005}"/>
              </a:ext>
            </a:extLst>
          </p:cNvPr>
          <p:cNvSpPr/>
          <p:nvPr/>
        </p:nvSpPr>
        <p:spPr>
          <a:xfrm>
            <a:off x="2384425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9ABCDB-4549-436F-9084-7ED3055E624A}"/>
              </a:ext>
            </a:extLst>
          </p:cNvPr>
          <p:cNvSpPr/>
          <p:nvPr/>
        </p:nvSpPr>
        <p:spPr>
          <a:xfrm>
            <a:off x="2384424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30F304-7F8C-423B-BD70-239739B0C972}"/>
              </a:ext>
            </a:extLst>
          </p:cNvPr>
          <p:cNvSpPr/>
          <p:nvPr/>
        </p:nvSpPr>
        <p:spPr>
          <a:xfrm>
            <a:off x="2384424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2D1DD9-9EA3-43AE-B465-FB0D4882B235}"/>
              </a:ext>
            </a:extLst>
          </p:cNvPr>
          <p:cNvSpPr/>
          <p:nvPr/>
        </p:nvSpPr>
        <p:spPr>
          <a:xfrm>
            <a:off x="2384424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A30929-239E-469A-9DDD-3D3FA646BB4F}"/>
              </a:ext>
            </a:extLst>
          </p:cNvPr>
          <p:cNvSpPr/>
          <p:nvPr/>
        </p:nvSpPr>
        <p:spPr>
          <a:xfrm>
            <a:off x="4572000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A8B748-56B6-4E78-A58A-2C66533E8561}"/>
              </a:ext>
            </a:extLst>
          </p:cNvPr>
          <p:cNvSpPr/>
          <p:nvPr/>
        </p:nvSpPr>
        <p:spPr>
          <a:xfrm>
            <a:off x="4571999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7FF1F4C-707D-4037-9AD6-FBA6E8B270FA}"/>
              </a:ext>
            </a:extLst>
          </p:cNvPr>
          <p:cNvSpPr/>
          <p:nvPr/>
        </p:nvSpPr>
        <p:spPr>
          <a:xfrm>
            <a:off x="4571999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02ACBA-2913-40D3-9FFD-978E972CDB9A}"/>
              </a:ext>
            </a:extLst>
          </p:cNvPr>
          <p:cNvSpPr/>
          <p:nvPr/>
        </p:nvSpPr>
        <p:spPr>
          <a:xfrm>
            <a:off x="4571999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B3D5F6-4E2A-437B-AA02-ED38F3112FEB}"/>
              </a:ext>
            </a:extLst>
          </p:cNvPr>
          <p:cNvSpPr txBox="1"/>
          <p:nvPr/>
        </p:nvSpPr>
        <p:spPr>
          <a:xfrm>
            <a:off x="1805857" y="2655036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Each bank has the same number of non-zero value 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104A2F7-56F0-443C-949E-06C79070AC57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3478213" y="3024368"/>
            <a:ext cx="1209202" cy="35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CA0CDBA-8519-441D-ABB2-8B9EE5372628}"/>
              </a:ext>
            </a:extLst>
          </p:cNvPr>
          <p:cNvCxnSpPr>
            <a:stCxn id="3" idx="2"/>
            <a:endCxn id="28" idx="0"/>
          </p:cNvCxnSpPr>
          <p:nvPr/>
        </p:nvCxnSpPr>
        <p:spPr>
          <a:xfrm>
            <a:off x="4687415" y="3024368"/>
            <a:ext cx="978373" cy="35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AD3B65F1-D029-4B44-B277-E132DA0F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50979" r="2994" b="14346"/>
          <a:stretch/>
        </p:blipFill>
        <p:spPr bwMode="auto">
          <a:xfrm>
            <a:off x="2384424" y="3369892"/>
            <a:ext cx="4375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Bank-Balanced Sparsity - BBS</a:t>
            </a:r>
          </a:p>
          <a:p>
            <a:pPr lvl="1"/>
            <a:r>
              <a:rPr lang="en-US" altLang="zh-TW" dirty="0"/>
              <a:t>Partition weight into non-overlapping banks and fine-grained pruning inside each bank</a:t>
            </a:r>
          </a:p>
          <a:p>
            <a:pPr lvl="1"/>
            <a:r>
              <a:rPr lang="en-US" altLang="zh-TW" dirty="0"/>
              <a:t>Each bank have the same number of non-zero values</a:t>
            </a:r>
          </a:p>
          <a:p>
            <a:pPr lvl="1"/>
            <a:r>
              <a:rPr lang="en-US" altLang="zh-TW" dirty="0"/>
              <a:t>Pruned accuracy is almost the same as unstructured pruning</a:t>
            </a:r>
          </a:p>
          <a:p>
            <a:pPr lvl="1"/>
            <a:r>
              <a:rPr lang="en-US" altLang="zh-TW" dirty="0"/>
              <a:t>Sparsity can be exploited to speed up the model</a:t>
            </a:r>
          </a:p>
          <a:p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09FD0-6BCD-44C1-AA59-ED17A1D28005}"/>
              </a:ext>
            </a:extLst>
          </p:cNvPr>
          <p:cNvSpPr/>
          <p:nvPr/>
        </p:nvSpPr>
        <p:spPr>
          <a:xfrm>
            <a:off x="2384425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9ABCDB-4549-436F-9084-7ED3055E624A}"/>
              </a:ext>
            </a:extLst>
          </p:cNvPr>
          <p:cNvSpPr/>
          <p:nvPr/>
        </p:nvSpPr>
        <p:spPr>
          <a:xfrm>
            <a:off x="2384424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30F304-7F8C-423B-BD70-239739B0C972}"/>
              </a:ext>
            </a:extLst>
          </p:cNvPr>
          <p:cNvSpPr/>
          <p:nvPr/>
        </p:nvSpPr>
        <p:spPr>
          <a:xfrm>
            <a:off x="2384424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2D1DD9-9EA3-43AE-B465-FB0D4882B235}"/>
              </a:ext>
            </a:extLst>
          </p:cNvPr>
          <p:cNvSpPr/>
          <p:nvPr/>
        </p:nvSpPr>
        <p:spPr>
          <a:xfrm>
            <a:off x="2384424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A30929-239E-469A-9DDD-3D3FA646BB4F}"/>
              </a:ext>
            </a:extLst>
          </p:cNvPr>
          <p:cNvSpPr/>
          <p:nvPr/>
        </p:nvSpPr>
        <p:spPr>
          <a:xfrm>
            <a:off x="4572000" y="3379418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A8B748-56B6-4E78-A58A-2C66533E8561}"/>
              </a:ext>
            </a:extLst>
          </p:cNvPr>
          <p:cNvSpPr/>
          <p:nvPr/>
        </p:nvSpPr>
        <p:spPr>
          <a:xfrm>
            <a:off x="4571999" y="3885830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7FF1F4C-707D-4037-9AD6-FBA6E8B270FA}"/>
              </a:ext>
            </a:extLst>
          </p:cNvPr>
          <p:cNvSpPr/>
          <p:nvPr/>
        </p:nvSpPr>
        <p:spPr>
          <a:xfrm>
            <a:off x="4571999" y="4370261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02ACBA-2913-40D3-9FFD-978E972CDB9A}"/>
              </a:ext>
            </a:extLst>
          </p:cNvPr>
          <p:cNvSpPr/>
          <p:nvPr/>
        </p:nvSpPr>
        <p:spPr>
          <a:xfrm>
            <a:off x="4571999" y="4854692"/>
            <a:ext cx="2187575" cy="49688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6FDA8E3-110A-40C8-BBF6-8A012088F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6" r="50713" b="60087"/>
          <a:stretch/>
        </p:blipFill>
        <p:spPr bwMode="auto">
          <a:xfrm>
            <a:off x="2274562" y="5339123"/>
            <a:ext cx="4594876" cy="14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3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Pruning (cont.)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219E2D0-8CCF-4122-9304-5696855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Bank-Balanced Sparsity - BBS</a:t>
            </a:r>
          </a:p>
          <a:p>
            <a:pPr lvl="1"/>
            <a:r>
              <a:rPr lang="en-US" altLang="zh-TW" dirty="0"/>
              <a:t>Partition weight into non-overlapping banks and fine-grained pruning inside each bank</a:t>
            </a:r>
          </a:p>
          <a:p>
            <a:pPr lvl="1"/>
            <a:r>
              <a:rPr lang="en-US" altLang="zh-TW" dirty="0"/>
              <a:t>Each bank have the same number of non-zero values</a:t>
            </a:r>
          </a:p>
          <a:p>
            <a:pPr lvl="1"/>
            <a:r>
              <a:rPr lang="en-US" altLang="zh-TW" dirty="0"/>
              <a:t>Pruned accuracy is almost the same as unstructured pruning</a:t>
            </a:r>
          </a:p>
          <a:p>
            <a:pPr lvl="1"/>
            <a:r>
              <a:rPr lang="en-US" altLang="zh-TW" dirty="0"/>
              <a:t>Sparsity can be exploited to speed up the model</a:t>
            </a:r>
          </a:p>
          <a:p>
            <a:endParaRPr lang="en-US" altLang="zh-TW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37BF8539-6A1C-4E01-BE1E-21965635D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368384" y="3257551"/>
            <a:ext cx="4177487" cy="25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9EB04642-4410-407A-B64F-BBA1CB5C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61" y="2775648"/>
            <a:ext cx="3219227" cy="13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44C6DD-D945-4C3A-B989-D8A080198F23}"/>
              </a:ext>
            </a:extLst>
          </p:cNvPr>
          <p:cNvSpPr txBox="1"/>
          <p:nvPr/>
        </p:nvSpPr>
        <p:spPr>
          <a:xfrm flipH="1">
            <a:off x="1959733" y="5796928"/>
            <a:ext cx="9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[2]</a:t>
            </a:r>
            <a:endParaRPr lang="zh-TW" altLang="en-US" sz="12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52D26B8-2821-4887-BB62-D2811194AC93}"/>
              </a:ext>
            </a:extLst>
          </p:cNvPr>
          <p:cNvSpPr txBox="1"/>
          <p:nvPr/>
        </p:nvSpPr>
        <p:spPr>
          <a:xfrm flipH="1">
            <a:off x="6214579" y="4032424"/>
            <a:ext cx="9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[2]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287648-0B78-4E24-93FB-54C7855E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82" y="4323323"/>
            <a:ext cx="3670923" cy="173775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E80E6B5-D376-40A8-9F96-3486EC96C66A}"/>
              </a:ext>
            </a:extLst>
          </p:cNvPr>
          <p:cNvSpPr txBox="1"/>
          <p:nvPr/>
        </p:nvSpPr>
        <p:spPr>
          <a:xfrm flipH="1">
            <a:off x="6214579" y="6089502"/>
            <a:ext cx="9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10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02E0-081C-4161-B813-F8311039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071876"/>
            <a:ext cx="7772400" cy="1362075"/>
          </a:xfrm>
        </p:spPr>
        <p:txBody>
          <a:bodyPr/>
          <a:lstStyle/>
          <a:p>
            <a:r>
              <a:rPr lang="en-US" altLang="zh-TW" dirty="0" err="1"/>
              <a:t>Spmdv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2A4EA-110E-4543-ADEC-35743B6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B2E57-AE19-4DCA-8337-C1B4DB6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ED072-5956-41D1-A710-D55BDB70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02E0-081C-4161-B813-F8311039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071876"/>
            <a:ext cx="7772400" cy="1362075"/>
          </a:xfrm>
        </p:spPr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2A4EA-110E-4543-ADEC-35743B6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B2E57-AE19-4DCA-8337-C1B4DB6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ED072-5956-41D1-A710-D55BDB70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Sparse Matrix Dense Vector multiplication</a:t>
            </a:r>
          </a:p>
          <a:p>
            <a:pPr lvl="1"/>
            <a:r>
              <a:rPr lang="en-US" altLang="zh-TW" dirty="0"/>
              <a:t>Design a module to implement the sparse matrix dense vector multiplication</a:t>
            </a:r>
          </a:p>
          <a:p>
            <a:endParaRPr lang="en-US" altLang="zh-TW" dirty="0"/>
          </a:p>
          <a:p>
            <a:r>
              <a:rPr lang="en-US" altLang="zh-TW" dirty="0"/>
              <a:t>Sparse matrix</a:t>
            </a:r>
          </a:p>
          <a:p>
            <a:pPr lvl="1"/>
            <a:r>
              <a:rPr lang="en-US" altLang="zh-TW" dirty="0"/>
              <a:t>In this project, we would provide you sparse matrix pruned with Bank-Balanced Sparsity format. </a:t>
            </a:r>
          </a:p>
          <a:p>
            <a:pPr lvl="1"/>
            <a:r>
              <a:rPr lang="en-US" altLang="zh-TW" dirty="0"/>
              <a:t>You can use any format or method to store the sparse matrix and implement the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3B468E4A-2372-4B19-80FE-72D7CC21C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885104"/>
                  </p:ext>
                </p:extLst>
              </p:nvPr>
            </p:nvGraphicFramePr>
            <p:xfrm>
              <a:off x="989825" y="3778251"/>
              <a:ext cx="21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2985144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442661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8868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4853703"/>
                        </a:ext>
                      </a:extLst>
                    </a:gridCol>
                  </a:tblGrid>
                  <a:tr h="36669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66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  <a:tr h="3566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587850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3B468E4A-2372-4B19-80FE-72D7CC21C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885104"/>
                  </p:ext>
                </p:extLst>
              </p:nvPr>
            </p:nvGraphicFramePr>
            <p:xfrm>
              <a:off x="989825" y="3778251"/>
              <a:ext cx="21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2985144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442661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8868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4853703"/>
                        </a:ext>
                      </a:extLst>
                    </a:gridCol>
                  </a:tblGrid>
                  <a:tr h="36669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101695" t="-1667" r="-4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303390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403390" t="-1667" r="-1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66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198333" t="-103390" r="-30000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503390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  <a:tr h="35665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1695" t="-203390" r="-50678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198333" t="-203390" r="-30000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3"/>
                          <a:stretch>
                            <a:fillRect l="-403390" t="-203390" r="-105085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587850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9">
                <a:extLst>
                  <a:ext uri="{FF2B5EF4-FFF2-40B4-BE49-F238E27FC236}">
                    <a16:creationId xmlns:a16="http://schemas.microsoft.com/office/drawing/2014/main" id="{DB412427-8559-441A-9FAF-7A1925B41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702011"/>
                  </p:ext>
                </p:extLst>
              </p:nvPr>
            </p:nvGraphicFramePr>
            <p:xfrm>
              <a:off x="989825" y="5635626"/>
              <a:ext cx="21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2985144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442661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8868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4853703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9">
                <a:extLst>
                  <a:ext uri="{FF2B5EF4-FFF2-40B4-BE49-F238E27FC236}">
                    <a16:creationId xmlns:a16="http://schemas.microsoft.com/office/drawing/2014/main" id="{DB412427-8559-441A-9FAF-7A1925B41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702011"/>
                  </p:ext>
                </p:extLst>
              </p:nvPr>
            </p:nvGraphicFramePr>
            <p:xfrm>
              <a:off x="989825" y="5635626"/>
              <a:ext cx="21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2985144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4426617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8868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4853703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4"/>
                          <a:stretch>
                            <a:fillRect l="-101695" t="-1667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4"/>
                          <a:stretch>
                            <a:fillRect l="-303390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4"/>
                          <a:stretch>
                            <a:fillRect l="-403390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4"/>
                          <a:stretch>
                            <a:fillRect l="-101695" t="-1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4"/>
                          <a:stretch>
                            <a:fillRect l="-503390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9">
                <a:extLst>
                  <a:ext uri="{FF2B5EF4-FFF2-40B4-BE49-F238E27FC236}">
                    <a16:creationId xmlns:a16="http://schemas.microsoft.com/office/drawing/2014/main" id="{599DC7F3-EAA9-4B27-AE51-BB32C97D4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179407"/>
                  </p:ext>
                </p:extLst>
              </p:nvPr>
            </p:nvGraphicFramePr>
            <p:xfrm>
              <a:off x="3637775" y="3778251"/>
              <a:ext cx="720000" cy="107500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587850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9">
                <a:extLst>
                  <a:ext uri="{FF2B5EF4-FFF2-40B4-BE49-F238E27FC236}">
                    <a16:creationId xmlns:a16="http://schemas.microsoft.com/office/drawing/2014/main" id="{599DC7F3-EAA9-4B27-AE51-BB32C97D4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179407"/>
                  </p:ext>
                </p:extLst>
              </p:nvPr>
            </p:nvGraphicFramePr>
            <p:xfrm>
              <a:off x="3637775" y="3778251"/>
              <a:ext cx="720000" cy="107500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5"/>
                          <a:stretch>
                            <a:fillRect l="-103390" t="-1667" r="-508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5"/>
                          <a:stretch>
                            <a:fillRect l="-1667" t="-2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5878501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098E23A6-C273-4258-A0A8-FD360E1B5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503489"/>
                  </p:ext>
                </p:extLst>
              </p:nvPr>
            </p:nvGraphicFramePr>
            <p:xfrm>
              <a:off x="3637775" y="5635626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098E23A6-C273-4258-A0A8-FD360E1B5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503489"/>
                  </p:ext>
                </p:extLst>
              </p:nvPr>
            </p:nvGraphicFramePr>
            <p:xfrm>
              <a:off x="3637775" y="5635626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9344978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941762410"/>
                        </a:ext>
                      </a:extLst>
                    </a:gridCol>
                  </a:tblGrid>
                  <a:tr h="36499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6"/>
                          <a:stretch>
                            <a:fillRect l="-103390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028141"/>
                      </a:ext>
                    </a:extLst>
                  </a:tr>
                  <a:tr h="35500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marL="118248" marR="118248" marT="59125" marB="59125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18248" marR="118248" marT="59125" marB="59125" anchor="ctr">
                        <a:blipFill>
                          <a:blip r:embed="rId6"/>
                          <a:stretch>
                            <a:fillRect l="-103390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4512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5746370E-67AB-4DD8-8C62-6645146C0826}"/>
              </a:ext>
            </a:extLst>
          </p:cNvPr>
          <p:cNvSpPr txBox="1"/>
          <p:nvPr/>
        </p:nvSpPr>
        <p:spPr>
          <a:xfrm>
            <a:off x="1955851" y="4853254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1DDB3-AABC-42B3-946F-6E9ECE84E868}"/>
              </a:ext>
            </a:extLst>
          </p:cNvPr>
          <p:cNvSpPr txBox="1"/>
          <p:nvPr/>
        </p:nvSpPr>
        <p:spPr>
          <a:xfrm>
            <a:off x="3887903" y="4853254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6CE9739-F98C-43F4-8E7C-D21CF996A360}"/>
              </a:ext>
            </a:extLst>
          </p:cNvPr>
          <p:cNvSpPr txBox="1"/>
          <p:nvPr/>
        </p:nvSpPr>
        <p:spPr>
          <a:xfrm>
            <a:off x="3224522" y="4177252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3F6B5F2-371F-4CBA-B209-4980ED9F4227}"/>
              </a:ext>
            </a:extLst>
          </p:cNvPr>
          <p:cNvSpPr txBox="1"/>
          <p:nvPr/>
        </p:nvSpPr>
        <p:spPr>
          <a:xfrm>
            <a:off x="3224521" y="585712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02A68F-26B2-44BD-BB6F-02EBE6159CDF}"/>
              </a:ext>
            </a:extLst>
          </p:cNvPr>
          <p:cNvSpPr txBox="1"/>
          <p:nvPr/>
        </p:nvSpPr>
        <p:spPr>
          <a:xfrm>
            <a:off x="3027352" y="4853253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zh-TW" altLang="en-US" sz="1200" b="1" dirty="0"/>
              <a:t>　</a:t>
            </a:r>
            <a:r>
              <a:rPr lang="en-US" altLang="zh-TW" sz="1200" b="1" dirty="0"/>
              <a:t>.</a:t>
            </a:r>
          </a:p>
          <a:p>
            <a:pPr algn="ctr"/>
            <a:r>
              <a:rPr lang="zh-TW" altLang="en-US" sz="1200" b="1" dirty="0"/>
              <a:t>　　</a:t>
            </a:r>
            <a:r>
              <a:rPr lang="en-US" altLang="zh-TW" sz="1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23">
                <a:extLst>
                  <a:ext uri="{FF2B5EF4-FFF2-40B4-BE49-F238E27FC236}">
                    <a16:creationId xmlns:a16="http://schemas.microsoft.com/office/drawing/2014/main" id="{90C4A61C-EF97-447C-A9F3-7E916C574C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279520"/>
                  </p:ext>
                </p:extLst>
              </p:nvPr>
            </p:nvGraphicFramePr>
            <p:xfrm>
              <a:off x="5459955" y="3778251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23">
                <a:extLst>
                  <a:ext uri="{FF2B5EF4-FFF2-40B4-BE49-F238E27FC236}">
                    <a16:creationId xmlns:a16="http://schemas.microsoft.com/office/drawing/2014/main" id="{90C4A61C-EF97-447C-A9F3-7E916C574C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279520"/>
                  </p:ext>
                </p:extLst>
              </p:nvPr>
            </p:nvGraphicFramePr>
            <p:xfrm>
              <a:off x="5459955" y="3778251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667" t="-1695" r="-5000" b="-2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667" t="-100000" r="-500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667" t="-203390" r="-5000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3">
                <a:extLst>
                  <a:ext uri="{FF2B5EF4-FFF2-40B4-BE49-F238E27FC236}">
                    <a16:creationId xmlns:a16="http://schemas.microsoft.com/office/drawing/2014/main" id="{8C8364D3-8841-41BD-BB7A-0CE7D7C3F7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675276"/>
                  </p:ext>
                </p:extLst>
              </p:nvPr>
            </p:nvGraphicFramePr>
            <p:xfrm>
              <a:off x="5459955" y="5635626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3">
                <a:extLst>
                  <a:ext uri="{FF2B5EF4-FFF2-40B4-BE49-F238E27FC236}">
                    <a16:creationId xmlns:a16="http://schemas.microsoft.com/office/drawing/2014/main" id="{8C8364D3-8841-41BD-BB7A-0CE7D7C3F7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675276"/>
                  </p:ext>
                </p:extLst>
              </p:nvPr>
            </p:nvGraphicFramePr>
            <p:xfrm>
              <a:off x="5459955" y="5635626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67" t="-1667" r="-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67" t="-103390" r="-500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0F1E70FE-DAF3-4533-AB24-72A2A5F1A1D4}"/>
              </a:ext>
            </a:extLst>
          </p:cNvPr>
          <p:cNvSpPr txBox="1"/>
          <p:nvPr/>
        </p:nvSpPr>
        <p:spPr>
          <a:xfrm>
            <a:off x="5525981" y="4891585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BA1F9D6-969E-4E15-83C1-ECD0856709F8}"/>
                  </a:ext>
                </a:extLst>
              </p:cNvPr>
              <p:cNvSpPr txBox="1"/>
              <p:nvPr/>
            </p:nvSpPr>
            <p:spPr>
              <a:xfrm>
                <a:off x="4701917" y="4853253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BA1F9D6-969E-4E15-83C1-ECD085670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17" y="4853253"/>
                <a:ext cx="4138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5BF6AD7-B0E0-407C-B7EF-B0E3FEB01B69}"/>
                  </a:ext>
                </a:extLst>
              </p:cNvPr>
              <p:cNvSpPr txBox="1"/>
              <p:nvPr/>
            </p:nvSpPr>
            <p:spPr>
              <a:xfrm>
                <a:off x="6338279" y="48070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5BF6AD7-B0E0-407C-B7EF-B0E3FEB01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279" y="4807086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3">
                <a:extLst>
                  <a:ext uri="{FF2B5EF4-FFF2-40B4-BE49-F238E27FC236}">
                    <a16:creationId xmlns:a16="http://schemas.microsoft.com/office/drawing/2014/main" id="{7E2A373A-23F7-431F-896A-81659DB7B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449579"/>
                  </p:ext>
                </p:extLst>
              </p:nvPr>
            </p:nvGraphicFramePr>
            <p:xfrm>
              <a:off x="6913305" y="3778251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3">
                <a:extLst>
                  <a:ext uri="{FF2B5EF4-FFF2-40B4-BE49-F238E27FC236}">
                    <a16:creationId xmlns:a16="http://schemas.microsoft.com/office/drawing/2014/main" id="{7E2A373A-23F7-431F-896A-81659DB7B2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449579"/>
                  </p:ext>
                </p:extLst>
              </p:nvPr>
            </p:nvGraphicFramePr>
            <p:xfrm>
              <a:off x="6913305" y="3778251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67" t="-1695" r="-5000" b="-2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67" t="-100000" r="-500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67" t="-203390" r="-5000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3">
                <a:extLst>
                  <a:ext uri="{FF2B5EF4-FFF2-40B4-BE49-F238E27FC236}">
                    <a16:creationId xmlns:a16="http://schemas.microsoft.com/office/drawing/2014/main" id="{EC01D2AC-B14B-4BAB-ADDC-48E109D49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706714"/>
                  </p:ext>
                </p:extLst>
              </p:nvPr>
            </p:nvGraphicFramePr>
            <p:xfrm>
              <a:off x="6913305" y="5635626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3">
                <a:extLst>
                  <a:ext uri="{FF2B5EF4-FFF2-40B4-BE49-F238E27FC236}">
                    <a16:creationId xmlns:a16="http://schemas.microsoft.com/office/drawing/2014/main" id="{EC01D2AC-B14B-4BAB-ADDC-48E109D49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706714"/>
                  </p:ext>
                </p:extLst>
              </p:nvPr>
            </p:nvGraphicFramePr>
            <p:xfrm>
              <a:off x="6913305" y="5635626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667" t="-1667" r="-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667" t="-103390" r="-500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DD47BAA-99EA-4E5E-8E93-C615FC5011A7}"/>
              </a:ext>
            </a:extLst>
          </p:cNvPr>
          <p:cNvSpPr txBox="1"/>
          <p:nvPr/>
        </p:nvSpPr>
        <p:spPr>
          <a:xfrm>
            <a:off x="6979331" y="4891585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8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3346484-8390-46FF-A2B6-938B874C5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898037"/>
              </p:ext>
            </p:extLst>
          </p:nvPr>
        </p:nvGraphicFramePr>
        <p:xfrm>
          <a:off x="435684" y="1389380"/>
          <a:ext cx="849316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3291">
                  <a:extLst>
                    <a:ext uri="{9D8B030D-6E8A-4147-A177-3AD203B41FA5}">
                      <a16:colId xmlns:a16="http://schemas.microsoft.com/office/drawing/2014/main" val="2893772269"/>
                    </a:ext>
                  </a:extLst>
                </a:gridCol>
                <a:gridCol w="656416">
                  <a:extLst>
                    <a:ext uri="{9D8B030D-6E8A-4147-A177-3AD203B41FA5}">
                      <a16:colId xmlns:a16="http://schemas.microsoft.com/office/drawing/2014/main" val="2192321774"/>
                    </a:ext>
                  </a:extLst>
                </a:gridCol>
                <a:gridCol w="1000583">
                  <a:extLst>
                    <a:ext uri="{9D8B030D-6E8A-4147-A177-3AD203B41FA5}">
                      <a16:colId xmlns:a16="http://schemas.microsoft.com/office/drawing/2014/main" val="1611229932"/>
                    </a:ext>
                  </a:extLst>
                </a:gridCol>
                <a:gridCol w="4712872">
                  <a:extLst>
                    <a:ext uri="{9D8B030D-6E8A-4147-A177-3AD203B41FA5}">
                      <a16:colId xmlns:a16="http://schemas.microsoft.com/office/drawing/2014/main" val="206016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Signal 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I/O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Width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53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System clock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5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signal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25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start_init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Ready to transmit the weight, position, bias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18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raw_input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Weight, position of </a:t>
                      </a:r>
                      <a:r>
                        <a:rPr lang="en-US" altLang="zh-TW" dirty="0" err="1"/>
                        <a:t>nzv</a:t>
                      </a:r>
                      <a:r>
                        <a:rPr lang="en-US" altLang="zh-TW" dirty="0"/>
                        <a:t>, bias, or dense vector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raw_data_request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Request for next element of dense vector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7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raw_data_valid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Transmitted element is valid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ld_w_request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Request for next weight, position or bias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2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w_input_valid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Transmitted weight, position or bias is valid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1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o_result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Result of sparse matrix dense vector </a:t>
                      </a:r>
                      <a:r>
                        <a:rPr lang="en-US" altLang="zh-TW" dirty="0" err="1"/>
                        <a:t>mul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1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o_valid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 data is valid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1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0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4 banks for each row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12 non-zero values in each bank  48 non-zero values per row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837547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6837547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67" r="-15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667" r="-14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67" r="-13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667" r="-1186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67" r="-11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667" r="-10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67" r="-9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67" r="-8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667" r="-7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1667" r="-6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1667" r="-5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667" r="-3983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667" r="-3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1667" r="-1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3390" r="-15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3390" r="-14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3390" r="-13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3390" r="-118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3390" r="-11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3390" r="-10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3390" r="-9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03390" r="-8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03390" r="-7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103390" r="-6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103390" r="-5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03390" r="-398333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03390" r="-3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03390" r="-2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103390" r="-1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0000" r="-15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0000" r="-14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3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200000" r="-118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0000" r="-11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200000" r="-10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200000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0000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200000" r="-7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200000" r="-6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200000" r="-39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200000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200000" r="-2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200000" r="-1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49025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49025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15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667" r="-14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667" r="-13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118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667" r="-11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10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9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667" r="-8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667" r="-6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5000" t="-1667" r="-398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667" r="-3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5085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03390" r="-15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14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3390" r="-13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118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03390" r="-11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10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03390" r="-9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8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03390" r="-7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5000" t="-103390" r="-398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03390" r="-2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5085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1D3E4-1562-4369-918D-299EF39D5006}"/>
              </a:ext>
            </a:extLst>
          </p:cNvPr>
          <p:cNvSpPr txBox="1"/>
          <p:nvPr/>
        </p:nvSpPr>
        <p:spPr>
          <a:xfrm>
            <a:off x="445802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8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4 banks for each row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12 non-zero values in each bank  48 non-zero values per row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282371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282371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67" r="-15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667" r="-14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67" r="-13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667" r="-1186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67" r="-11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667" r="-10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67" r="-9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67" r="-8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667" r="-7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1667" r="-6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1667" r="-5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667" r="-3983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667" r="-3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1667" r="-1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3390" r="-15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3390" r="-14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3390" r="-13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3390" r="-118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3390" r="-11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3390" r="-10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3390" r="-9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03390" r="-8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03390" r="-7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103390" r="-6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103390" r="-5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03390" r="-398333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03390" r="-3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03390" r="-2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103390" r="-1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0000" r="-15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0000" r="-14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3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200000" r="-118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0000" r="-11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200000" r="-10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200000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0000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200000" r="-7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200000" r="-6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200000" r="-39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200000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200000" r="-2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05085" t="-200000" r="-1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48426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48426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15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667" r="-14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667" r="-13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118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667" r="-11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10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9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667" r="-8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667" r="-6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5000" t="-1667" r="-398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667" r="-3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5085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03390" r="-15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14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3390" r="-13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118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03390" r="-11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10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03390" r="-9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8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03390" r="-7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5000" t="-103390" r="-398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03390" r="-2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5085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1D3E4-1562-4369-918D-299EF39D5006}"/>
              </a:ext>
            </a:extLst>
          </p:cNvPr>
          <p:cNvSpPr txBox="1"/>
          <p:nvPr/>
        </p:nvSpPr>
        <p:spPr>
          <a:xfrm>
            <a:off x="445802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88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4 banks for each row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12 non-zero values in each bank  48 non-zero values per row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351919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351919"/>
                  </p:ext>
                </p:extLst>
              </p:nvPr>
            </p:nvGraphicFramePr>
            <p:xfrm>
              <a:off x="169200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67" r="-15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67" r="-13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67" r="-9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67" r="-8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667" r="-7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667" r="-3983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3390" r="-13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3390" r="-118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3390" r="-10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3390" r="-9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03390" r="-7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03390" r="-398333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03390" r="-3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0000" r="-14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3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0000" r="-11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0000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200000" r="-6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200000" r="-2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412519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412519"/>
                  </p:ext>
                </p:extLst>
              </p:nvPr>
            </p:nvGraphicFramePr>
            <p:xfrm>
              <a:off x="169200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15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118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10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9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14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118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10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8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1D3E4-1562-4369-918D-299EF39D5006}"/>
              </a:ext>
            </a:extLst>
          </p:cNvPr>
          <p:cNvSpPr txBox="1"/>
          <p:nvPr/>
        </p:nvSpPr>
        <p:spPr>
          <a:xfrm>
            <a:off x="445802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2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4 banks for each row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12 non-zero values in each bank  48 non-zero values per row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142055"/>
                  </p:ext>
                </p:extLst>
              </p:nvPr>
            </p:nvGraphicFramePr>
            <p:xfrm>
              <a:off x="1179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142055"/>
                  </p:ext>
                </p:extLst>
              </p:nvPr>
            </p:nvGraphicFramePr>
            <p:xfrm>
              <a:off x="1179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67" r="-15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67" r="-13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67" r="-9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67" r="-8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667" r="-7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667" r="-3983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3390" r="-13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3390" r="-118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3390" r="-10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3390" r="-9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03390" r="-7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03390" r="-398333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03390" r="-3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0000" r="-14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3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0000" r="-11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0000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200000" r="-6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200000" r="-2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608430"/>
                  </p:ext>
                </p:extLst>
              </p:nvPr>
            </p:nvGraphicFramePr>
            <p:xfrm>
              <a:off x="1179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1608430"/>
                  </p:ext>
                </p:extLst>
              </p:nvPr>
            </p:nvGraphicFramePr>
            <p:xfrm>
              <a:off x="1179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15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118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10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9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14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118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10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8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1D3E4-1562-4369-918D-299EF39D5006}"/>
              </a:ext>
            </a:extLst>
          </p:cNvPr>
          <p:cNvSpPr txBox="1"/>
          <p:nvPr/>
        </p:nvSpPr>
        <p:spPr>
          <a:xfrm>
            <a:off x="277781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7">
                <a:extLst>
                  <a:ext uri="{FF2B5EF4-FFF2-40B4-BE49-F238E27FC236}">
                    <a16:creationId xmlns:a16="http://schemas.microsoft.com/office/drawing/2014/main" id="{BB503242-4160-48DB-B4A4-2E1B55E2A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01621"/>
                  </p:ext>
                </p:extLst>
              </p:nvPr>
            </p:nvGraphicFramePr>
            <p:xfrm>
              <a:off x="6241140" y="3529012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7">
                <a:extLst>
                  <a:ext uri="{FF2B5EF4-FFF2-40B4-BE49-F238E27FC236}">
                    <a16:creationId xmlns:a16="http://schemas.microsoft.com/office/drawing/2014/main" id="{BB503242-4160-48DB-B4A4-2E1B55E2A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701621"/>
                  </p:ext>
                </p:extLst>
              </p:nvPr>
            </p:nvGraphicFramePr>
            <p:xfrm>
              <a:off x="6241140" y="3529012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95" t="-1667" r="-7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667" r="-596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3390" t="-1667" r="-5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390" t="-1667" r="-4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3390" t="-1667" r="-3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95000" t="-1667" r="-201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05085" t="-1667" r="-1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95" t="-103390" r="-7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3390" r="-59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3390" t="-103390" r="-5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390" t="-103390" r="-4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3390" t="-103390" r="-3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95000" t="-103390" r="-201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05085" t="-103390" r="-1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95" t="-200000" r="-7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00000" r="-596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390" t="-200000" r="-4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3390" t="-200000" r="-3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95000" t="-200000" r="-201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05085" t="-200000" r="-1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7">
                <a:extLst>
                  <a:ext uri="{FF2B5EF4-FFF2-40B4-BE49-F238E27FC236}">
                    <a16:creationId xmlns:a16="http://schemas.microsoft.com/office/drawing/2014/main" id="{26101514-1974-4251-914C-1E4EE1318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079015"/>
                  </p:ext>
                </p:extLst>
              </p:nvPr>
            </p:nvGraphicFramePr>
            <p:xfrm>
              <a:off x="6241140" y="5269275"/>
              <a:ext cx="288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7">
                <a:extLst>
                  <a:ext uri="{FF2B5EF4-FFF2-40B4-BE49-F238E27FC236}">
                    <a16:creationId xmlns:a16="http://schemas.microsoft.com/office/drawing/2014/main" id="{26101514-1974-4251-914C-1E4EE1318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079015"/>
                  </p:ext>
                </p:extLst>
              </p:nvPr>
            </p:nvGraphicFramePr>
            <p:xfrm>
              <a:off x="6241140" y="5269275"/>
              <a:ext cx="288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695" t="-1667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667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3390" t="-1667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3390" t="-1667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95000" t="-1667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5085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695" t="-1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3390" t="-1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3390" t="-1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95000" t="-1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5085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C8EF18-9B73-47E5-864C-9591FC55B4C9}"/>
              </a:ext>
            </a:extLst>
          </p:cNvPr>
          <p:cNvSpPr txBox="1"/>
          <p:nvPr/>
        </p:nvSpPr>
        <p:spPr>
          <a:xfrm>
            <a:off x="756716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DE664D-8CBA-4719-AEAE-02710F0EC88F}"/>
              </a:ext>
            </a:extLst>
          </p:cNvPr>
          <p:cNvSpPr txBox="1"/>
          <p:nvPr/>
        </p:nvSpPr>
        <p:spPr>
          <a:xfrm>
            <a:off x="7159202" y="3127046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Dense-value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450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4 banks for each row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12 non-zero values in each bank  48 non-zero values per row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41A93BAD-750E-4151-A2D5-0B49BDEE80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0" y="3529012"/>
              <a:ext cx="576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67" r="-15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67" r="-130847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67" r="-9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67" r="-8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667" r="-70678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667" r="-3983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1667" r="-205085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667" r="-5085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3390" r="-130847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3390" r="-1186667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3390" r="-10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3390" r="-9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3390" t="-103390" r="-706780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5000" t="-103390" r="-398333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085" t="-103390" r="-305085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103390" r="-5085" b="-1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0000" r="-14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3084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0000" r="-11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0000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3390" t="-200000" r="-6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390" t="-200000" r="-5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05085" t="-200000" r="-2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05085" t="-200000" r="-50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7">
                <a:extLst>
                  <a:ext uri="{FF2B5EF4-FFF2-40B4-BE49-F238E27FC236}">
                    <a16:creationId xmlns:a16="http://schemas.microsoft.com/office/drawing/2014/main" id="{0659ACDC-9864-4696-9882-99C8A00E1C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0" y="5269275"/>
              <a:ext cx="576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6687641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7101462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49846498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67187778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8937328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9702639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5153510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15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118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10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9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390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05085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14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118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10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8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3390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0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085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05085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1D3E4-1562-4369-918D-299EF39D5006}"/>
              </a:ext>
            </a:extLst>
          </p:cNvPr>
          <p:cNvSpPr txBox="1"/>
          <p:nvPr/>
        </p:nvSpPr>
        <p:spPr>
          <a:xfrm>
            <a:off x="277781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BB503242-4160-48DB-B4A4-2E1B55E2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3555"/>
              </p:ext>
            </p:extLst>
          </p:nvPr>
        </p:nvGraphicFramePr>
        <p:xfrm>
          <a:off x="6241140" y="3529012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26101514-1974-4251-914C-1E4EE1318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0495"/>
              </p:ext>
            </p:extLst>
          </p:nvPr>
        </p:nvGraphicFramePr>
        <p:xfrm>
          <a:off x="6241140" y="5269275"/>
          <a:ext cx="2880000" cy="7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71776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C8EF18-9B73-47E5-864C-9591FC55B4C9}"/>
              </a:ext>
            </a:extLst>
          </p:cNvPr>
          <p:cNvSpPr txBox="1"/>
          <p:nvPr/>
        </p:nvSpPr>
        <p:spPr>
          <a:xfrm>
            <a:off x="7567166" y="4569242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0B0EA9-0AE4-45FC-8166-5E3BF2834856}"/>
              </a:ext>
            </a:extLst>
          </p:cNvPr>
          <p:cNvSpPr txBox="1"/>
          <p:nvPr/>
        </p:nvSpPr>
        <p:spPr>
          <a:xfrm>
            <a:off x="7203445" y="312704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Position of </a:t>
            </a:r>
            <a:r>
              <a:rPr lang="en-US" altLang="zh-TW" sz="1200" dirty="0" err="1"/>
              <a:t>nzv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891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Matrix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Pruning format - Bank-Balanced Sparsity</a:t>
                </a:r>
              </a:p>
              <a:p>
                <a:pPr lvl="2"/>
                <a:r>
                  <a:rPr lang="en-US" altLang="zh-TW" dirty="0"/>
                  <a:t>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1×64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4 banks for each row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Sparsity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12/64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12 non-zero values in each bank  48 non-zero values per row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:r>
                  <a:rPr lang="en-US" altLang="zh-TW" dirty="0"/>
                  <a:t>Shape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r>
                  <a:rPr lang="en-US" altLang="zh-TW" dirty="0"/>
                  <a:t> Bank-Shape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Sparsity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Store sparse matrix with dense value and its position in bank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BB503242-4160-48DB-B4A4-2E1B55E2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29619"/>
              </p:ext>
            </p:extLst>
          </p:nvPr>
        </p:nvGraphicFramePr>
        <p:xfrm>
          <a:off x="4937976" y="4149505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26101514-1974-4251-914C-1E4EE1318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58787"/>
              </p:ext>
            </p:extLst>
          </p:nvPr>
        </p:nvGraphicFramePr>
        <p:xfrm>
          <a:off x="4976220" y="5733336"/>
          <a:ext cx="2880000" cy="7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71776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C8EF18-9B73-47E5-864C-9591FC55B4C9}"/>
              </a:ext>
            </a:extLst>
          </p:cNvPr>
          <p:cNvSpPr txBox="1"/>
          <p:nvPr/>
        </p:nvSpPr>
        <p:spPr>
          <a:xfrm>
            <a:off x="6302246" y="5123173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0B0EA9-0AE4-45FC-8166-5E3BF2834856}"/>
              </a:ext>
            </a:extLst>
          </p:cNvPr>
          <p:cNvSpPr txBox="1"/>
          <p:nvPr/>
        </p:nvSpPr>
        <p:spPr>
          <a:xfrm>
            <a:off x="5824551" y="387250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Position of </a:t>
            </a:r>
            <a:r>
              <a:rPr lang="en-US" altLang="zh-TW" sz="1200" dirty="0" err="1"/>
              <a:t>nzv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7">
                <a:extLst>
                  <a:ext uri="{FF2B5EF4-FFF2-40B4-BE49-F238E27FC236}">
                    <a16:creationId xmlns:a16="http://schemas.microsoft.com/office/drawing/2014/main" id="{302D6E7F-80F1-4739-A218-5EE96DC1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104421"/>
                  </p:ext>
                </p:extLst>
              </p:nvPr>
            </p:nvGraphicFramePr>
            <p:xfrm>
              <a:off x="1348886" y="4149505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7">
                <a:extLst>
                  <a:ext uri="{FF2B5EF4-FFF2-40B4-BE49-F238E27FC236}">
                    <a16:creationId xmlns:a16="http://schemas.microsoft.com/office/drawing/2014/main" id="{302D6E7F-80F1-4739-A218-5EE96DC1E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104421"/>
                  </p:ext>
                </p:extLst>
              </p:nvPr>
            </p:nvGraphicFramePr>
            <p:xfrm>
              <a:off x="1348886" y="4149505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695" r="-6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695" r="-398333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695" r="-2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0000" r="-6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100000" r="-398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100000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2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667" t="-203390" r="-398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390" t="-203390" r="-2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3390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390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7">
                <a:extLst>
                  <a:ext uri="{FF2B5EF4-FFF2-40B4-BE49-F238E27FC236}">
                    <a16:creationId xmlns:a16="http://schemas.microsoft.com/office/drawing/2014/main" id="{3D763605-E665-467B-ACEF-39F8D6A24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5884"/>
                  </p:ext>
                </p:extLst>
              </p:nvPr>
            </p:nvGraphicFramePr>
            <p:xfrm>
              <a:off x="1348886" y="5769505"/>
              <a:ext cx="288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7">
                <a:extLst>
                  <a:ext uri="{FF2B5EF4-FFF2-40B4-BE49-F238E27FC236}">
                    <a16:creationId xmlns:a16="http://schemas.microsoft.com/office/drawing/2014/main" id="{3D763605-E665-467B-ACEF-39F8D6A24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5884"/>
                  </p:ext>
                </p:extLst>
              </p:nvPr>
            </p:nvGraphicFramePr>
            <p:xfrm>
              <a:off x="1348886" y="5769505"/>
              <a:ext cx="2880000" cy="72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7177630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667" r="-7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667" r="-6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667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667" r="-398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667" r="-3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667" r="-2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667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103390" r="-7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695" t="-103390" r="-6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667" t="-103390" r="-398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390" t="-103390" r="-3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3390" t="-103390" r="-2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3390" t="-1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3390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248BE9-471B-4601-9B5D-9EF146D83844}"/>
              </a:ext>
            </a:extLst>
          </p:cNvPr>
          <p:cNvSpPr txBox="1"/>
          <p:nvPr/>
        </p:nvSpPr>
        <p:spPr>
          <a:xfrm>
            <a:off x="2674912" y="5123173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B7F2BD-6018-4AD7-B42E-86AB56B89186}"/>
              </a:ext>
            </a:extLst>
          </p:cNvPr>
          <p:cNvSpPr txBox="1"/>
          <p:nvPr/>
        </p:nvSpPr>
        <p:spPr>
          <a:xfrm>
            <a:off x="2266948" y="3872505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Dense-value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92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Data transmission</a:t>
            </a:r>
          </a:p>
          <a:p>
            <a:pPr lvl="1"/>
            <a:r>
              <a:rPr lang="en-US" altLang="zh-TW" dirty="0"/>
              <a:t>When “</a:t>
            </a:r>
            <a:r>
              <a:rPr lang="en-US" altLang="zh-TW" dirty="0" err="1"/>
              <a:t>start_init</a:t>
            </a:r>
            <a:r>
              <a:rPr lang="en-US" altLang="zh-TW" dirty="0"/>
              <a:t>” is high, you can request for data.</a:t>
            </a:r>
          </a:p>
          <a:p>
            <a:pPr lvl="1"/>
            <a:r>
              <a:rPr lang="en-US" altLang="zh-TW" dirty="0"/>
              <a:t>Set “</a:t>
            </a:r>
            <a:r>
              <a:rPr lang="en-US" altLang="zh-TW" dirty="0" err="1"/>
              <a:t>ld_w_requeset</a:t>
            </a:r>
            <a:r>
              <a:rPr lang="en-US" altLang="zh-TW" dirty="0"/>
              <a:t>” high to request, and data would be transmitted next cycle with “</a:t>
            </a:r>
            <a:r>
              <a:rPr lang="en-US" altLang="zh-TW" dirty="0" err="1"/>
              <a:t>w_input_valid</a:t>
            </a:r>
            <a:r>
              <a:rPr lang="en-US" altLang="zh-TW" dirty="0"/>
              <a:t>” is high.</a:t>
            </a:r>
          </a:p>
          <a:p>
            <a:pPr lvl="1"/>
            <a:r>
              <a:rPr lang="en-US" altLang="zh-TW" dirty="0"/>
              <a:t>After all data are transmitted, “</a:t>
            </a:r>
            <a:r>
              <a:rPr lang="en-US" altLang="zh-TW" dirty="0" err="1"/>
              <a:t>start_init</a:t>
            </a:r>
            <a:r>
              <a:rPr lang="en-US" altLang="zh-TW" dirty="0"/>
              <a:t>” is set to low at </a:t>
            </a:r>
            <a:r>
              <a:rPr lang="en-US" altLang="zh-TW" dirty="0" err="1"/>
              <a:t>negedge</a:t>
            </a:r>
            <a:r>
              <a:rPr lang="en-US" altLang="zh-TW" dirty="0"/>
              <a:t>.</a:t>
            </a:r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58354E4F-D7DB-4B33-82A9-56FD283C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041" y="3538648"/>
            <a:ext cx="7437917" cy="15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462383"/>
                  </p:ext>
                </p:extLst>
              </p:nvPr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462383"/>
                  </p:ext>
                </p:extLst>
              </p:nvPr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33770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76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11E084-067D-C36E-6F6F-7841829D6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00100"/>
                <a:ext cx="5482953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Transformer [2]</a:t>
                </a:r>
              </a:p>
              <a:p>
                <a:pPr lvl="1"/>
                <a:r>
                  <a:rPr lang="en-US" altLang="zh-TW" dirty="0"/>
                  <a:t>Transformer-based model is one of the most popular architecture for ASR</a:t>
                </a:r>
              </a:p>
              <a:p>
                <a:pPr lvl="1"/>
                <a:r>
                  <a:rPr lang="en-US" altLang="zh-TW" dirty="0"/>
                  <a:t>Capability of capturing long term dependency outperforms the CNNs and RNNs</a:t>
                </a:r>
              </a:p>
              <a:p>
                <a:pPr lvl="1"/>
                <a:r>
                  <a:rPr lang="en-US" altLang="zh-TW" dirty="0"/>
                  <a:t>Encoder and decoder blocks are composed of attention layer and feedforward layer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TW" dirty="0"/>
                  <a:t>Feedforward layer</a:t>
                </a:r>
              </a:p>
              <a:p>
                <a:pPr lvl="1"/>
                <a:r>
                  <a:rPr lang="en-US" altLang="zh-TW" dirty="0"/>
                  <a:t>2 fully-connected layers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TW" dirty="0"/>
                  <a:t>Attention layer</a:t>
                </a:r>
              </a:p>
              <a:p>
                <a:pPr lvl="1"/>
                <a:r>
                  <a:rPr lang="en-US" altLang="zh-TW" dirty="0"/>
                  <a:t>4 fully-connected layers</a:t>
                </a:r>
              </a:p>
              <a:p>
                <a:pPr lvl="1"/>
                <a:r>
                  <a:rPr lang="en-US" altLang="zh-TW" dirty="0" err="1"/>
                  <a:t>Softmax</a:t>
                </a:r>
                <a:r>
                  <a:rPr lang="en-US" altLang="zh-TW" dirty="0"/>
                  <a:t> attention to capture similarity between input tokens</a:t>
                </a:r>
              </a:p>
              <a:p>
                <a:pPr lvl="1"/>
                <a:r>
                  <a:rPr lang="en-US" altLang="zh-TW" dirty="0"/>
                  <a:t>Space and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en-US" altLang="zh-TW" dirty="0"/>
              </a:p>
              <a:p>
                <a:pPr lvl="1"/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11E084-067D-C36E-6F6F-7841829D6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00100"/>
                <a:ext cx="5482953" cy="5653236"/>
              </a:xfrm>
              <a:blipFill>
                <a:blip r:embed="rId3"/>
                <a:stretch>
                  <a:fillRect t="-431" r="-8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549195-188B-473B-AD3F-21FC9C5772F5}"/>
              </a:ext>
            </a:extLst>
          </p:cNvPr>
          <p:cNvGrpSpPr/>
          <p:nvPr/>
        </p:nvGrpSpPr>
        <p:grpSpPr>
          <a:xfrm>
            <a:off x="5862540" y="1155560"/>
            <a:ext cx="2782293" cy="4234409"/>
            <a:chOff x="6053459" y="1155560"/>
            <a:chExt cx="2782293" cy="423440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5A98B90-C94F-4CCC-A80A-774F8129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3459" y="1155560"/>
              <a:ext cx="2782293" cy="4059534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F7F9185-FE82-4F8A-A6BB-8722712A27E8}"/>
                </a:ext>
              </a:extLst>
            </p:cNvPr>
            <p:cNvSpPr txBox="1"/>
            <p:nvPr/>
          </p:nvSpPr>
          <p:spPr>
            <a:xfrm flipH="1">
              <a:off x="6947211" y="5112970"/>
              <a:ext cx="99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[1]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6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07851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62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10311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0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86499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1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23611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EE7217-C8BC-4D8B-B523-D441B263372D}"/>
              </a:ext>
            </a:extLst>
          </p:cNvPr>
          <p:cNvSpPr txBox="1"/>
          <p:nvPr/>
        </p:nvSpPr>
        <p:spPr>
          <a:xfrm>
            <a:off x="6209414" y="4044445"/>
            <a:ext cx="20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 next row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0C257F5-80D0-40BF-8D8B-CF406340D7C2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3132000" y="4229111"/>
            <a:ext cx="2880000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Non-zero values of each banks are transmitted alternatively until all non-zero values in row are transmitted and switch to next row.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…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𝑏𝑎𝑛𝑘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Next row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8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800" dirty="0"/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EF5ECA0-4372-4B6E-BBEA-FF4F1283E7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2000" y="5373336"/>
              <a:ext cx="2880000" cy="1080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5038191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74806707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7402129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9388838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0258674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74454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45338082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582988694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695" r="-70847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95" r="-596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695" r="-5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695" r="-4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695" r="-3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695" r="-201667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695" r="-105085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695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9113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100000" r="-7084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0000" r="-596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100000" r="-5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100000" r="-4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100000" r="-3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100000" r="-2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100000" r="-10508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100000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8623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5" t="-203390" r="-70847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3390" r="-596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3390" t="-203390" r="-5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390" t="-203390" r="-4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3390" t="-203390" r="-3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5000" t="-203390" r="-2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085" t="-203390" r="-105085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085" t="-2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3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41390"/>
              </p:ext>
            </p:extLst>
          </p:nvPr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1077016" y="5719839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EE7217-C8BC-4D8B-B523-D441B263372D}"/>
              </a:ext>
            </a:extLst>
          </p:cNvPr>
          <p:cNvSpPr txBox="1"/>
          <p:nvPr/>
        </p:nvSpPr>
        <p:spPr>
          <a:xfrm>
            <a:off x="6209414" y="4415042"/>
            <a:ext cx="20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 next 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123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Position of non-zero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After all weight value are transmitted, if “</a:t>
                </a:r>
                <a:r>
                  <a:rPr lang="en-US" altLang="zh-TW" dirty="0" err="1"/>
                  <a:t>ld_w_requeset</a:t>
                </a:r>
                <a:r>
                  <a:rPr lang="en-US" altLang="zh-TW" dirty="0"/>
                  <a:t>” is high, position of non-zero value in each bank would be transmitted. The order of transmitted data is the same as weight value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Example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Shape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16×16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8D1B6-0915-49DE-9C29-2FF3275696BA}"/>
              </a:ext>
            </a:extLst>
          </p:cNvPr>
          <p:cNvGraphicFramePr>
            <a:graphicFrameLocks noGrp="1"/>
          </p:cNvGraphicFramePr>
          <p:nvPr/>
        </p:nvGraphicFramePr>
        <p:xfrm>
          <a:off x="3132000" y="4058443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874F2-6A16-4D7A-96F9-0F99389BAEA9}"/>
              </a:ext>
            </a:extLst>
          </p:cNvPr>
          <p:cNvSpPr txBox="1"/>
          <p:nvPr/>
        </p:nvSpPr>
        <p:spPr>
          <a:xfrm>
            <a:off x="457200" y="4413777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Transmitted order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B52296-1BED-4357-A923-B3E5407379E6}"/>
              </a:ext>
            </a:extLst>
          </p:cNvPr>
          <p:cNvSpPr txBox="1"/>
          <p:nvPr/>
        </p:nvSpPr>
        <p:spPr>
          <a:xfrm>
            <a:off x="613203" y="571983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Position of </a:t>
            </a:r>
            <a:r>
              <a:rPr lang="en-US" altLang="zh-TW" dirty="0" err="1"/>
              <a:t>nzv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EE7217-C8BC-4D8B-B523-D441B263372D}"/>
              </a:ext>
            </a:extLst>
          </p:cNvPr>
          <p:cNvSpPr txBox="1"/>
          <p:nvPr/>
        </p:nvSpPr>
        <p:spPr>
          <a:xfrm>
            <a:off x="6209414" y="4415042"/>
            <a:ext cx="20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Transmit next row</a:t>
            </a:r>
            <a:endParaRPr lang="zh-TW" altLang="en-US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CF1AA219-93CA-4B25-B830-AE861DF68EF0}"/>
              </a:ext>
            </a:extLst>
          </p:cNvPr>
          <p:cNvGraphicFramePr>
            <a:graphicFrameLocks noGrp="1"/>
          </p:cNvGraphicFramePr>
          <p:nvPr/>
        </p:nvGraphicFramePr>
        <p:xfrm>
          <a:off x="3132000" y="5364505"/>
          <a:ext cx="28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03819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80670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0212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88838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25867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7445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33808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29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1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62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0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2</a:t>
                      </a:r>
                      <a:endParaRPr lang="zh-TW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1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/>
                        <a:t>3</a:t>
                      </a:r>
                      <a:endParaRPr lang="zh-TW" altLang="en-US" sz="8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04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8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Bias value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After all positions of non-zero value are transmitted, if “</a:t>
                </a:r>
                <a:r>
                  <a:rPr lang="en-US" altLang="zh-TW" dirty="0" err="1"/>
                  <a:t>ld_w_requeset</a:t>
                </a:r>
                <a:r>
                  <a:rPr lang="en-US" altLang="zh-TW" dirty="0"/>
                  <a:t>” is high, bias would be transmitted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Bias values are transmitted by its original order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255</m:t>
                        </m:r>
                      </m:sub>
                    </m:sSub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23">
                <a:extLst>
                  <a:ext uri="{FF2B5EF4-FFF2-40B4-BE49-F238E27FC236}">
                    <a16:creationId xmlns:a16="http://schemas.microsoft.com/office/drawing/2014/main" id="{EA3AFCBA-526E-4B69-97C6-1BEDA2219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22476"/>
                  </p:ext>
                </p:extLst>
              </p:nvPr>
            </p:nvGraphicFramePr>
            <p:xfrm>
              <a:off x="4392000" y="3671925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23">
                <a:extLst>
                  <a:ext uri="{FF2B5EF4-FFF2-40B4-BE49-F238E27FC236}">
                    <a16:creationId xmlns:a16="http://schemas.microsoft.com/office/drawing/2014/main" id="{EA3AFCBA-526E-4B69-97C6-1BEDA2219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22476"/>
                  </p:ext>
                </p:extLst>
              </p:nvPr>
            </p:nvGraphicFramePr>
            <p:xfrm>
              <a:off x="4392000" y="3671925"/>
              <a:ext cx="360000" cy="108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7" t="-1695" r="-5000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7" t="-100000" r="-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7" t="-203390" r="-500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448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23">
                <a:extLst>
                  <a:ext uri="{FF2B5EF4-FFF2-40B4-BE49-F238E27FC236}">
                    <a16:creationId xmlns:a16="http://schemas.microsoft.com/office/drawing/2014/main" id="{A55745D1-8D22-41BC-AA48-B88632010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477458"/>
                  </p:ext>
                </p:extLst>
              </p:nvPr>
            </p:nvGraphicFramePr>
            <p:xfrm>
              <a:off x="4392000" y="5529300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000" b="0" smtClean="0">
                                        <a:latin typeface="Cambria Math" panose="02040503050406030204" pitchFamily="18" charset="0"/>
                                      </a:rPr>
                                      <m:t>255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23">
                <a:extLst>
                  <a:ext uri="{FF2B5EF4-FFF2-40B4-BE49-F238E27FC236}">
                    <a16:creationId xmlns:a16="http://schemas.microsoft.com/office/drawing/2014/main" id="{A55745D1-8D22-41BC-AA48-B88632010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477458"/>
                  </p:ext>
                </p:extLst>
              </p:nvPr>
            </p:nvGraphicFramePr>
            <p:xfrm>
              <a:off x="4392000" y="5529300"/>
              <a:ext cx="360000" cy="7200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83081709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67" t="-3333" r="-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76829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67" t="-105085" r="-500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414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C3A9C5-4925-44F6-9832-13DF799F9F1B}"/>
              </a:ext>
            </a:extLst>
          </p:cNvPr>
          <p:cNvSpPr txBox="1"/>
          <p:nvPr/>
        </p:nvSpPr>
        <p:spPr>
          <a:xfrm>
            <a:off x="4458026" y="4785259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  <a:p>
            <a:pPr algn="ctr"/>
            <a:r>
              <a:rPr lang="en-US" altLang="zh-TW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8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Configuration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weight value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All weight position  All bias value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Number of data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Weight value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Data bits : </a:t>
                </a:r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8 bits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12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nzv</a:t>
                </a:r>
                <a:r>
                  <a:rPr lang="en-US" altLang="zh-TW" dirty="0">
                    <a:sym typeface="Wingdings" panose="05000000000000000000" pitchFamily="2" charset="2"/>
                  </a:rPr>
                  <a:t> in bank, 4 banks per row  48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nzv</a:t>
                </a:r>
                <a:r>
                  <a:rPr lang="en-US" altLang="zh-TW" dirty="0">
                    <a:sym typeface="Wingdings" panose="05000000000000000000" pitchFamily="2" charset="2"/>
                  </a:rPr>
                  <a:t> per row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:r>
                  <a:rPr lang="en-US" altLang="zh-TW" dirty="0">
                    <a:sym typeface="Wingdings" panose="05000000000000000000" pitchFamily="2" charset="2"/>
                  </a:rPr>
                  <a:t> Total 256 rows 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𝟐𝟓𝟔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𝟒𝟖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elements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Position of non-zero value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Data bits : </a:t>
                </a:r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6 bits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12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nzv</a:t>
                </a:r>
                <a:r>
                  <a:rPr lang="en-US" altLang="zh-TW" dirty="0">
                    <a:sym typeface="Wingdings" panose="05000000000000000000" pitchFamily="2" charset="2"/>
                  </a:rPr>
                  <a:t> in bank, 4 banks per row  48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nzv</a:t>
                </a:r>
                <a:r>
                  <a:rPr lang="en-US" altLang="zh-TW" dirty="0">
                    <a:sym typeface="Wingdings" panose="05000000000000000000" pitchFamily="2" charset="2"/>
                  </a:rPr>
                  <a:t> per row</a:t>
                </a:r>
                <a:br>
                  <a:rPr lang="en-US" altLang="zh-TW" dirty="0">
                    <a:sym typeface="Wingdings" panose="05000000000000000000" pitchFamily="2" charset="2"/>
                  </a:rPr>
                </a:br>
                <a:r>
                  <a:rPr lang="en-US" altLang="zh-TW" dirty="0">
                    <a:sym typeface="Wingdings" panose="05000000000000000000" pitchFamily="2" charset="2"/>
                  </a:rPr>
                  <a:t> Total 256 rows 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𝟐𝟓𝟔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𝟒𝟖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elements </a:t>
                </a:r>
                <a:endParaRPr lang="en-US" altLang="zh-TW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Bias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Data bits : </a:t>
                </a:r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8 bits</a:t>
                </a:r>
              </a:p>
              <a:p>
                <a:pPr lvl="2"/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256</a:t>
                </a:r>
                <a:r>
                  <a:rPr lang="en-US" altLang="zh-TW" dirty="0">
                    <a:sym typeface="Wingdings" panose="05000000000000000000" pitchFamily="2" charset="2"/>
                  </a:rPr>
                  <a:t> elements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29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Vectors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Fetch 16 dense vectors each round</a:t>
                </a:r>
              </a:p>
              <a:p>
                <a:pPr lvl="1"/>
                <a:r>
                  <a:rPr lang="en-US" altLang="zh-TW" b="1" dirty="0">
                    <a:solidFill>
                      <a:srgbClr val="FF0000"/>
                    </a:solidFill>
                  </a:rPr>
                  <a:t>You should implement sparse matrix dense vector multiplication with 16 dense vectors for each round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Transmitted order</a:t>
                </a:r>
              </a:p>
              <a:p>
                <a:pPr lvl="1"/>
                <a:r>
                  <a:rPr lang="en-US" altLang="zh-TW" dirty="0"/>
                  <a:t>All element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 </a:t>
                </a:r>
                <a:r>
                  <a:rPr lang="en-US" altLang="zh-TW" dirty="0"/>
                  <a:t>All element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 … </a:t>
                </a:r>
                <a:r>
                  <a:rPr lang="en-US" altLang="zh-TW" dirty="0"/>
                  <a:t> All element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Element of dense vector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After weight, positions of non-zero value and bias are transmitted, if “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raw_data</a:t>
                </a:r>
                <a:r>
                  <a:rPr lang="en-US" altLang="zh-TW" dirty="0" err="1"/>
                  <a:t>_requeset</a:t>
                </a:r>
                <a:r>
                  <a:rPr lang="en-US" altLang="zh-TW" dirty="0"/>
                  <a:t>” is high, </a:t>
                </a:r>
                <a:r>
                  <a:rPr lang="en-US" altLang="zh-TW"/>
                  <a:t>dense vector </a:t>
                </a:r>
                <a:r>
                  <a:rPr lang="en-US" altLang="zh-TW" dirty="0"/>
                  <a:t>would be transmitted</a:t>
                </a:r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Elements of each dense vector are transmitted by its original order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255</m:t>
                        </m:r>
                      </m:sub>
                    </m:sSub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Vectors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Data transmission</a:t>
            </a:r>
          </a:p>
          <a:p>
            <a:pPr lvl="1"/>
            <a:r>
              <a:rPr lang="en-US" altLang="zh-TW" dirty="0"/>
              <a:t>Set “</a:t>
            </a:r>
            <a:r>
              <a:rPr lang="en-US" altLang="zh-TW" dirty="0" err="1"/>
              <a:t>raw_data_requrest</a:t>
            </a:r>
            <a:r>
              <a:rPr lang="en-US" altLang="zh-TW" dirty="0"/>
              <a:t>” high to request, and data would be transmitted next cycle with “</a:t>
            </a:r>
            <a:r>
              <a:rPr lang="en-US" altLang="zh-TW" dirty="0" err="1"/>
              <a:t>raw_data_valid</a:t>
            </a:r>
            <a:r>
              <a:rPr lang="en-US" altLang="zh-TW" dirty="0"/>
              <a:t>” is high.</a:t>
            </a:r>
          </a:p>
          <a:p>
            <a:pPr lvl="1"/>
            <a:endParaRPr lang="en-US" altLang="zh-TW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1903866E-3538-4494-A420-BFB60C38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00" y="3729370"/>
            <a:ext cx="8868000" cy="1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F130AAA-7FDC-4C4C-A936-5CAED338FD20}"/>
              </a:ext>
            </a:extLst>
          </p:cNvPr>
          <p:cNvGrpSpPr/>
          <p:nvPr/>
        </p:nvGrpSpPr>
        <p:grpSpPr>
          <a:xfrm>
            <a:off x="5505126" y="1697513"/>
            <a:ext cx="3181672" cy="4035462"/>
            <a:chOff x="2736626" y="1697380"/>
            <a:chExt cx="3477110" cy="44583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C3BD96B-5CB5-48D2-AE7C-44AF27474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626" y="1697380"/>
              <a:ext cx="3477110" cy="445832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3AD5F1-DDD5-49A6-AD60-91A1FC874D29}"/>
                </a:ext>
              </a:extLst>
            </p:cNvPr>
            <p:cNvSpPr/>
            <p:nvPr/>
          </p:nvSpPr>
          <p:spPr>
            <a:xfrm>
              <a:off x="5950174" y="3926541"/>
              <a:ext cx="263562" cy="516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5664332" y="4183795"/>
            <a:ext cx="760686" cy="5512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01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Vectors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ym typeface="Wingdings" panose="05000000000000000000" pitchFamily="2" charset="2"/>
                  </a:rPr>
                  <a:t>Summary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Data bits : </a:t>
                </a:r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8 bits</a:t>
                </a:r>
              </a:p>
              <a:p>
                <a:pPr lvl="1"/>
                <a:r>
                  <a:rPr lang="en-US" altLang="zh-TW" dirty="0"/>
                  <a:t>Each dense vector have 256 elements, 16 dense vector for each round</a:t>
                </a:r>
                <a:br>
                  <a:rPr lang="en-US" altLang="zh-TW" dirty="0"/>
                </a:br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𝟐𝟓𝟔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𝟏𝟔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elements </a:t>
                </a:r>
                <a:r>
                  <a:rPr lang="en-US" altLang="zh-TW" dirty="0"/>
                  <a:t>for each round</a:t>
                </a:r>
                <a:endParaRPr lang="en-US" altLang="zh-TW" b="1" dirty="0"/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9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Presentation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/>
              <a:t>2’s complement (exclude position of </a:t>
            </a:r>
            <a:r>
              <a:rPr lang="en-US" altLang="zh-TW" dirty="0" err="1"/>
              <a:t>nzv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Ex. 8bits (2-int bits + 6 frac bits) </a:t>
            </a:r>
            <a:r>
              <a:rPr lang="en-US" altLang="zh-TW" dirty="0">
                <a:sym typeface="Wingdings" panose="05000000000000000000" pitchFamily="2" charset="2"/>
              </a:rPr>
              <a:t> S1.6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Weight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Value : </a:t>
            </a:r>
            <a:r>
              <a:rPr lang="en-US" altLang="zh-TW" b="1" dirty="0">
                <a:sym typeface="Wingdings" panose="05000000000000000000" pitchFamily="2" charset="2"/>
              </a:rPr>
              <a:t>S2.5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Position of </a:t>
            </a:r>
            <a:r>
              <a:rPr lang="en-US" altLang="zh-TW" dirty="0" err="1">
                <a:sym typeface="Wingdings" panose="05000000000000000000" pitchFamily="2" charset="2"/>
              </a:rPr>
              <a:t>nzv</a:t>
            </a:r>
            <a:r>
              <a:rPr lang="en-US" altLang="zh-TW" dirty="0">
                <a:sym typeface="Wingdings" panose="05000000000000000000" pitchFamily="2" charset="2"/>
              </a:rPr>
              <a:t> : unsigned 6 bits (0~63)</a:t>
            </a:r>
            <a:endParaRPr lang="en-US" altLang="zh-TW" dirty="0"/>
          </a:p>
          <a:p>
            <a:r>
              <a:rPr lang="en-US" altLang="zh-TW" dirty="0"/>
              <a:t>Bias</a:t>
            </a:r>
          </a:p>
          <a:p>
            <a:pPr lvl="1"/>
            <a:r>
              <a:rPr lang="en-US" altLang="zh-TW" dirty="0"/>
              <a:t>Value : </a:t>
            </a:r>
            <a:r>
              <a:rPr lang="en-US" altLang="zh-TW" b="1" dirty="0"/>
              <a:t>S0.7</a:t>
            </a:r>
          </a:p>
          <a:p>
            <a:r>
              <a:rPr lang="en-US" altLang="zh-TW" dirty="0"/>
              <a:t>Dense vector</a:t>
            </a:r>
          </a:p>
          <a:p>
            <a:pPr lvl="1"/>
            <a:r>
              <a:rPr lang="en-US" altLang="zh-TW" dirty="0"/>
              <a:t>Value : </a:t>
            </a:r>
            <a:r>
              <a:rPr lang="en-US" altLang="zh-TW" b="1" dirty="0"/>
              <a:t>S1.6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Value : </a:t>
            </a:r>
            <a:r>
              <a:rPr lang="en-US" altLang="zh-TW" b="1" dirty="0"/>
              <a:t>S10.11</a:t>
            </a:r>
            <a:endParaRPr lang="en-US" altLang="zh-TW" dirty="0"/>
          </a:p>
          <a:p>
            <a:endParaRPr lang="en-US" altLang="zh-TW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605209D-F83F-4B59-91CF-86126E44FFF9}"/>
                  </a:ext>
                </a:extLst>
              </p:cNvPr>
              <p:cNvSpPr txBox="1"/>
              <p:nvPr/>
            </p:nvSpPr>
            <p:spPr>
              <a:xfrm>
                <a:off x="3145671" y="2996006"/>
                <a:ext cx="3926588" cy="993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𝑝𝑜𝑠𝑖𝑡𝑖𝑜𝑛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𝑛𝑧𝑣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𝑟𝑜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605209D-F83F-4B59-91CF-86126E4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1" y="2996006"/>
                <a:ext cx="3926588" cy="993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4D2A84B-EEC7-4C4D-8B75-00EA2D964D1F}"/>
              </a:ext>
            </a:extLst>
          </p:cNvPr>
          <p:cNvSpPr/>
          <p:nvPr/>
        </p:nvSpPr>
        <p:spPr>
          <a:xfrm>
            <a:off x="4042165" y="3567225"/>
            <a:ext cx="1215656" cy="42264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C22ED0-F9FA-4920-95FC-E88E441EB44C}"/>
              </a:ext>
            </a:extLst>
          </p:cNvPr>
          <p:cNvSpPr txBox="1"/>
          <p:nvPr/>
        </p:nvSpPr>
        <p:spPr>
          <a:xfrm>
            <a:off x="2841749" y="371286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48 elements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D1B681-5EA7-455C-AAC8-A9B0686A1567}"/>
              </a:ext>
            </a:extLst>
          </p:cNvPr>
          <p:cNvSpPr/>
          <p:nvPr/>
        </p:nvSpPr>
        <p:spPr>
          <a:xfrm>
            <a:off x="5257821" y="3144580"/>
            <a:ext cx="990656" cy="36416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96C156-A40B-44B1-AE45-496B2FF1F114}"/>
              </a:ext>
            </a:extLst>
          </p:cNvPr>
          <p:cNvSpPr txBox="1"/>
          <p:nvPr/>
        </p:nvSpPr>
        <p:spPr>
          <a:xfrm>
            <a:off x="5499167" y="4069768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6"/>
                </a:solidFill>
              </a:rPr>
              <a:t>S4.11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113EBC-6242-45A5-8845-6167843A5EFC}"/>
              </a:ext>
            </a:extLst>
          </p:cNvPr>
          <p:cNvSpPr txBox="1"/>
          <p:nvPr/>
        </p:nvSpPr>
        <p:spPr>
          <a:xfrm>
            <a:off x="5847188" y="349521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6"/>
                </a:solidFill>
              </a:rPr>
              <a:t>S1.6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BFBD13-6557-438A-AB15-579663C8331C}"/>
              </a:ext>
            </a:extLst>
          </p:cNvPr>
          <p:cNvSpPr txBox="1"/>
          <p:nvPr/>
        </p:nvSpPr>
        <p:spPr>
          <a:xfrm>
            <a:off x="5269802" y="351881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6"/>
                </a:solidFill>
              </a:rPr>
              <a:t>S2.5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B11614EE-C496-4A29-848B-D6260E5E8BEB}"/>
              </a:ext>
            </a:extLst>
          </p:cNvPr>
          <p:cNvSpPr/>
          <p:nvPr/>
        </p:nvSpPr>
        <p:spPr>
          <a:xfrm rot="16200000">
            <a:off x="5579879" y="3559813"/>
            <a:ext cx="361507" cy="65840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3A2CF2FD-E45E-4DBE-9A56-49B6A8F70FCB}"/>
              </a:ext>
            </a:extLst>
          </p:cNvPr>
          <p:cNvSpPr/>
          <p:nvPr/>
        </p:nvSpPr>
        <p:spPr>
          <a:xfrm rot="16200000">
            <a:off x="5007277" y="3460554"/>
            <a:ext cx="361506" cy="197896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7170C3-C16A-41FD-AD8D-5001FE4668EB}"/>
              </a:ext>
            </a:extLst>
          </p:cNvPr>
          <p:cNvSpPr txBox="1"/>
          <p:nvPr/>
        </p:nvSpPr>
        <p:spPr>
          <a:xfrm>
            <a:off x="4840204" y="4750551"/>
            <a:ext cx="658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S10.11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FCBBB8-51F2-42D6-955C-86EA3615B700}"/>
              </a:ext>
            </a:extLst>
          </p:cNvPr>
          <p:cNvSpPr txBox="1"/>
          <p:nvPr/>
        </p:nvSpPr>
        <p:spPr>
          <a:xfrm>
            <a:off x="6462880" y="349521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S0.7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CFDFD70-8AA8-45CC-B808-1DF97C62AC3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713109" y="3772209"/>
            <a:ext cx="0" cy="78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0B812F3D-10F8-4BB4-981A-F8C4DF14DC33}"/>
              </a:ext>
            </a:extLst>
          </p:cNvPr>
          <p:cNvSpPr/>
          <p:nvPr/>
        </p:nvSpPr>
        <p:spPr>
          <a:xfrm rot="16200000">
            <a:off x="5786095" y="4522683"/>
            <a:ext cx="361506" cy="14925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73A671-3D51-48DA-A9DC-81CC8FFC79ED}"/>
              </a:ext>
            </a:extLst>
          </p:cNvPr>
          <p:cNvSpPr txBox="1"/>
          <p:nvPr/>
        </p:nvSpPr>
        <p:spPr>
          <a:xfrm>
            <a:off x="5637366" y="5510337"/>
            <a:ext cx="658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S10.11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565240-EF3E-470D-8226-5BB57621F042}"/>
              </a:ext>
            </a:extLst>
          </p:cNvPr>
          <p:cNvSpPr txBox="1"/>
          <p:nvPr/>
        </p:nvSpPr>
        <p:spPr>
          <a:xfrm>
            <a:off x="6347646" y="474870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extension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CFB4342-EEC8-4CE1-B6EB-5AAC120E0F04}"/>
              </a:ext>
            </a:extLst>
          </p:cNvPr>
          <p:cNvSpPr txBox="1"/>
          <p:nvPr/>
        </p:nvSpPr>
        <p:spPr>
          <a:xfrm>
            <a:off x="5469510" y="5751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90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output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Output 16 dense vectors each round</a:t>
                </a:r>
              </a:p>
              <a:p>
                <a:pPr lvl="1"/>
                <a:r>
                  <a:rPr lang="en-US" altLang="zh-TW" b="1" dirty="0">
                    <a:solidFill>
                      <a:srgbClr val="FF0000"/>
                    </a:solidFill>
                  </a:rPr>
                  <a:t>You should implement sparse matrix dense vector multiplication with 16 dense vectors for each round</a:t>
                </a:r>
              </a:p>
              <a:p>
                <a:pPr lvl="1"/>
                <a:r>
                  <a:rPr lang="en-US" altLang="zh-TW" dirty="0"/>
                  <a:t>“</a:t>
                </a:r>
                <a:r>
                  <a:rPr lang="en-US" altLang="zh-TW" dirty="0" err="1"/>
                  <a:t>o_result</a:t>
                </a:r>
                <a:r>
                  <a:rPr lang="en-US" altLang="zh-TW" dirty="0"/>
                  <a:t>” : 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S10.11</a:t>
                </a:r>
              </a:p>
              <a:p>
                <a:r>
                  <a:rPr lang="en-US" altLang="zh-TW" dirty="0"/>
                  <a:t>Output order</a:t>
                </a:r>
              </a:p>
              <a:p>
                <a:pPr lvl="1"/>
                <a:r>
                  <a:rPr lang="en-US" altLang="zh-TW" dirty="0"/>
                  <a:t>All element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 </a:t>
                </a:r>
                <a:r>
                  <a:rPr lang="en-US" altLang="zh-TW" dirty="0"/>
                  <a:t>All element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 … </a:t>
                </a:r>
                <a:r>
                  <a:rPr lang="en-US" altLang="zh-TW" dirty="0"/>
                  <a:t> All element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255</m:t>
                        </m:r>
                      </m:sub>
                    </m:sSub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for each dense vector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Set “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o_valid</a:t>
                </a:r>
                <a:r>
                  <a:rPr lang="en-US" altLang="zh-TW" dirty="0">
                    <a:sym typeface="Wingdings" panose="05000000000000000000" pitchFamily="2" charset="2"/>
                  </a:rPr>
                  <a:t>” high for </a:t>
                </a:r>
                <a:r>
                  <a:rPr lang="en-US" altLang="zh-TW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 cycle</a:t>
                </a:r>
                <a:r>
                  <a:rPr lang="en-US" altLang="zh-TW" dirty="0">
                    <a:sym typeface="Wingdings" panose="05000000000000000000" pitchFamily="2" charset="2"/>
                  </a:rPr>
                  <a:t> when you output the result.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形 8">
            <a:extLst>
              <a:ext uri="{FF2B5EF4-FFF2-40B4-BE49-F238E27FC236}">
                <a16:creationId xmlns:a16="http://schemas.microsoft.com/office/drawing/2014/main" id="{E70B6DAC-2A4A-4891-9FA3-549A51153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356" y="4722850"/>
            <a:ext cx="8119287" cy="11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5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72E39-1119-4B03-8568-84D2A268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1745"/>
            <a:ext cx="2832579" cy="48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6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SRAM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ym typeface="Wingdings" panose="05000000000000000000" pitchFamily="2" charset="2"/>
                  </a:rPr>
                  <a:t>3 types of SRAM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You can use the SRAM to store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256×8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512×8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4096×8</m:t>
                    </m:r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Pin description – 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256×8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as example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9CB39F4A-55B3-49C1-8A9D-2C3C2EEC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76" y="3199399"/>
            <a:ext cx="5305647" cy="25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3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SRAM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ym typeface="Wingdings" panose="05000000000000000000" pitchFamily="2" charset="2"/>
                  </a:rPr>
                  <a:t>Logic table – 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256×8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as example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Read cycle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83EFDB1-EDA7-49F2-96D0-9B9DAA13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00177"/>
            <a:ext cx="8686800" cy="21969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6AD1869-897A-46A3-8E43-2192A9EF1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81" y="3797179"/>
            <a:ext cx="4747438" cy="26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0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SRAM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Write cycle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Read datasheet for details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77DBF-64D6-4243-A5CA-33BD0AA5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70" y="1225993"/>
            <a:ext cx="4874659" cy="31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02E0-081C-4161-B813-F8311039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071876"/>
            <a:ext cx="7772400" cy="1362075"/>
          </a:xfrm>
        </p:spPr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2A4EA-110E-4543-ADEC-35743B6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B2E57-AE19-4DCA-8337-C1B4DB6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ED072-5956-41D1-A710-D55BDB70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8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RTL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ym typeface="Wingdings" panose="05000000000000000000" pitchFamily="2" charset="2"/>
              </a:rPr>
              <a:t>rtl.f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Add your own module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Remove the '//' that corresponds to the SRAM you are using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Run the RTL simulation under RTL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Run the command</a:t>
            </a: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If you can’t simulate with ./</a:t>
            </a:r>
            <a:r>
              <a:rPr lang="en-US" altLang="zh-TW" dirty="0" err="1">
                <a:sym typeface="Wingdings" panose="05000000000000000000" pitchFamily="2" charset="2"/>
              </a:rPr>
              <a:t>run_rtl</a:t>
            </a:r>
            <a:r>
              <a:rPr lang="en-US" altLang="zh-TW" dirty="0">
                <a:sym typeface="Wingdings" panose="05000000000000000000" pitchFamily="2" charset="2"/>
              </a:rPr>
              <a:t>, type in </a:t>
            </a:r>
            <a:r>
              <a:rPr lang="en-US" altLang="zh-TW" dirty="0" err="1">
                <a:sym typeface="Wingdings" panose="05000000000000000000" pitchFamily="2" charset="2"/>
              </a:rPr>
              <a:t>chmod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u+x</a:t>
            </a:r>
            <a:r>
              <a:rPr lang="en-US" altLang="zh-TW" dirty="0">
                <a:sym typeface="Wingdings" panose="05000000000000000000" pitchFamily="2" charset="2"/>
              </a:rPr>
              <a:t> ./</a:t>
            </a:r>
            <a:r>
              <a:rPr lang="en-US" altLang="zh-TW" dirty="0" err="1">
                <a:sym typeface="Wingdings" panose="05000000000000000000" pitchFamily="2" charset="2"/>
              </a:rPr>
              <a:t>run_rtl</a:t>
            </a:r>
            <a:r>
              <a:rPr lang="en-US" altLang="zh-TW" dirty="0">
                <a:sym typeface="Wingdings" panose="05000000000000000000" pitchFamily="2" charset="2"/>
              </a:rPr>
              <a:t> and run the “./</a:t>
            </a:r>
            <a:r>
              <a:rPr lang="en-US" altLang="zh-TW" dirty="0" err="1">
                <a:sym typeface="Wingdings" panose="05000000000000000000" pitchFamily="2" charset="2"/>
              </a:rPr>
              <a:t>run_rtl</a:t>
            </a:r>
            <a:r>
              <a:rPr lang="en-US" altLang="zh-TW" dirty="0">
                <a:sym typeface="Wingdings" panose="05000000000000000000" pitchFamily="2" charset="2"/>
              </a:rPr>
              <a:t>” again  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370FDD-BCA7-4D65-AC5A-5AD85DAA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46" y="1827346"/>
            <a:ext cx="4279508" cy="19726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61B0E3-2D35-44E4-ABC6-B70FFDDD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085" y="5801139"/>
            <a:ext cx="2623067" cy="3426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EAEDA8F-1851-4F74-BBCA-F60BBCBA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171" y="4650179"/>
            <a:ext cx="2133629" cy="3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ym typeface="Wingdings" panose="05000000000000000000" pitchFamily="2" charset="2"/>
              </a:rPr>
              <a:t>SpMDV.sdc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Adjust cycle time and check cycle time in </a:t>
            </a:r>
            <a:r>
              <a:rPr lang="en-US" altLang="zh-TW" dirty="0" err="1">
                <a:sym typeface="Wingdings" panose="05000000000000000000" pitchFamily="2" charset="2"/>
              </a:rPr>
              <a:t>testbench.v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>
                <a:sym typeface="Wingdings" panose="05000000000000000000" pitchFamily="2" charset="2"/>
              </a:rPr>
              <a:t>syn.tcl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Add your design here if necessary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Run the synthesis under SYN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Run the command</a:t>
            </a: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If you can’t simulate with ./02_run.dc, type in </a:t>
            </a:r>
            <a:r>
              <a:rPr lang="en-US" altLang="zh-TW" dirty="0" err="1">
                <a:sym typeface="Wingdings" panose="05000000000000000000" pitchFamily="2" charset="2"/>
              </a:rPr>
              <a:t>chmod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u+x</a:t>
            </a:r>
            <a:r>
              <a:rPr lang="en-US" altLang="zh-TW" dirty="0">
                <a:sym typeface="Wingdings" panose="05000000000000000000" pitchFamily="2" charset="2"/>
              </a:rPr>
              <a:t> ./02_run.dc and run the “./02_run.dc” again  </a:t>
            </a:r>
          </a:p>
          <a:p>
            <a:endParaRPr lang="en-US" altLang="zh-TW" b="1" dirty="0">
              <a:sym typeface="Wingdings" panose="05000000000000000000" pitchFamily="2" charset="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45F9BD-5CAD-4C55-B485-20B46148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58" y="1571342"/>
            <a:ext cx="5389483" cy="6017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06CCDEE-7245-4A38-B475-2B804639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693" y="2944322"/>
            <a:ext cx="3824612" cy="16546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61EACE2-4E8C-40AE-9B74-A25D026F947E}"/>
              </a:ext>
            </a:extLst>
          </p:cNvPr>
          <p:cNvSpPr/>
          <p:nvPr/>
        </p:nvSpPr>
        <p:spPr>
          <a:xfrm>
            <a:off x="2457128" y="4205538"/>
            <a:ext cx="4299863" cy="3934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0F1DD1F-2CE8-492F-9426-3D4F0EB6D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102" y="5217795"/>
            <a:ext cx="318179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F130AAA-7FDC-4C4C-A936-5CAED338FD20}"/>
              </a:ext>
            </a:extLst>
          </p:cNvPr>
          <p:cNvGrpSpPr/>
          <p:nvPr/>
        </p:nvGrpSpPr>
        <p:grpSpPr>
          <a:xfrm>
            <a:off x="5505126" y="1697513"/>
            <a:ext cx="3181672" cy="4035462"/>
            <a:chOff x="2736626" y="1697380"/>
            <a:chExt cx="3477110" cy="44583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C3BD96B-5CB5-48D2-AE7C-44AF27474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626" y="1697380"/>
              <a:ext cx="3477110" cy="445832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3AD5F1-DDD5-49A6-AD60-91A1FC874D29}"/>
                </a:ext>
              </a:extLst>
            </p:cNvPr>
            <p:cNvSpPr/>
            <p:nvPr/>
          </p:nvSpPr>
          <p:spPr>
            <a:xfrm>
              <a:off x="5950174" y="3926541"/>
              <a:ext cx="263562" cy="516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6595035" y="4182635"/>
            <a:ext cx="760686" cy="5512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7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rtl_03.f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Remove the '//' that corresponds to the SRAM you are using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Run the gate-level simulation under GATE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Run the command</a:t>
            </a: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If you can’t simulate with ./03_run, type in </a:t>
            </a:r>
            <a:r>
              <a:rPr lang="en-US" altLang="zh-TW" dirty="0" err="1">
                <a:sym typeface="Wingdings" panose="05000000000000000000" pitchFamily="2" charset="2"/>
              </a:rPr>
              <a:t>chmod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u+x</a:t>
            </a:r>
            <a:r>
              <a:rPr lang="en-US" altLang="zh-TW" dirty="0">
                <a:sym typeface="Wingdings" panose="05000000000000000000" pitchFamily="2" charset="2"/>
              </a:rPr>
              <a:t> ./03_run and run the “./03_run” again  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267904-0058-474D-9EA2-BEDB6CF5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49" y="1559133"/>
            <a:ext cx="7163701" cy="11077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25D3A1-B093-4F9A-9F33-AB0976503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602" y="3516579"/>
            <a:ext cx="2638793" cy="40963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2C24622-75E5-4236-BF80-11B6A65D0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00" y="4590104"/>
            <a:ext cx="390579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ym typeface="Wingdings" panose="05000000000000000000" pitchFamily="2" charset="2"/>
              </a:rPr>
              <a:t>scrip.tcl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Modify the time interval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Run the power analysis under POWER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Run the command</a:t>
            </a:r>
          </a:p>
          <a:p>
            <a:pPr marL="30295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If you can’t simulate with ./04_run, type in </a:t>
            </a:r>
            <a:r>
              <a:rPr lang="en-US" altLang="zh-TW" dirty="0" err="1">
                <a:sym typeface="Wingdings" panose="05000000000000000000" pitchFamily="2" charset="2"/>
              </a:rPr>
              <a:t>chmod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u+x</a:t>
            </a:r>
            <a:r>
              <a:rPr lang="en-US" altLang="zh-TW" dirty="0">
                <a:sym typeface="Wingdings" panose="05000000000000000000" pitchFamily="2" charset="2"/>
              </a:rPr>
              <a:t> ./04_run and run the “./04_run” again  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CAD38B4-EE95-4222-9458-9DDEAC73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72" y="4623190"/>
            <a:ext cx="1571844" cy="3715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7A2756F-316C-44C1-A5C3-CAC68D9C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465" y="5844214"/>
            <a:ext cx="4363059" cy="44773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CE14B85-23EB-4AFE-AF38-0CBBCD66E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251" y="2969351"/>
            <a:ext cx="6687483" cy="32389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8A582D2-3BEB-4A9A-B7F8-06391B328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358" y="1920922"/>
            <a:ext cx="4801270" cy="56205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A8AB463-7C92-48B3-8AE1-162CD397B5AB}"/>
              </a:ext>
            </a:extLst>
          </p:cNvPr>
          <p:cNvSpPr/>
          <p:nvPr/>
        </p:nvSpPr>
        <p:spPr>
          <a:xfrm>
            <a:off x="3168501" y="2929270"/>
            <a:ext cx="659219" cy="23391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3062DB-8BA4-4114-BBD1-59945BED77FD}"/>
              </a:ext>
            </a:extLst>
          </p:cNvPr>
          <p:cNvSpPr/>
          <p:nvPr/>
        </p:nvSpPr>
        <p:spPr>
          <a:xfrm>
            <a:off x="4882898" y="2929270"/>
            <a:ext cx="659219" cy="23391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B3AA9F-FF80-4F24-A61C-17493BF78FDD}"/>
              </a:ext>
            </a:extLst>
          </p:cNvPr>
          <p:cNvSpPr/>
          <p:nvPr/>
        </p:nvSpPr>
        <p:spPr>
          <a:xfrm>
            <a:off x="3730254" y="2241698"/>
            <a:ext cx="659219" cy="23391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0D1850-2EE7-4FE2-9ECE-7E438288DF9D}"/>
              </a:ext>
            </a:extLst>
          </p:cNvPr>
          <p:cNvSpPr/>
          <p:nvPr/>
        </p:nvSpPr>
        <p:spPr>
          <a:xfrm>
            <a:off x="4393016" y="2245243"/>
            <a:ext cx="659219" cy="23391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1A8544B-71B4-4825-8D45-4EC93F3D35D4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3498111" y="2475614"/>
            <a:ext cx="561753" cy="45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EEB183E-B34E-4DFF-AB33-7A7C2391F8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754529" y="2475614"/>
            <a:ext cx="457979" cy="45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0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Precautions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A4EA63F-B20E-4EC2-9547-FBFC509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5653236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Run simulation without generating .</a:t>
            </a:r>
            <a:r>
              <a:rPr lang="en-US" altLang="zh-TW" dirty="0" err="1">
                <a:sym typeface="Wingdings" panose="05000000000000000000" pitchFamily="2" charset="2"/>
              </a:rPr>
              <a:t>fsdb</a:t>
            </a:r>
            <a:r>
              <a:rPr lang="en-US" altLang="zh-TW" dirty="0">
                <a:sym typeface="Wingdings" panose="05000000000000000000" pitchFamily="2" charset="2"/>
              </a:rPr>
              <a:t> file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RTL  </a:t>
            </a:r>
            <a:r>
              <a:rPr lang="en-US" altLang="zh-TW" dirty="0" err="1">
                <a:sym typeface="Wingdings" panose="05000000000000000000" pitchFamily="2" charset="2"/>
              </a:rPr>
              <a:t>run_rtl</a:t>
            </a:r>
            <a:r>
              <a:rPr lang="en-US" altLang="zh-TW" dirty="0">
                <a:sym typeface="Wingdings" panose="05000000000000000000" pitchFamily="2" charset="2"/>
              </a:rPr>
              <a:t>, GATE  03_run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Add + FSDBOFF after tb0 as follow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Before power analysis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You have to dump the .</a:t>
            </a:r>
            <a:r>
              <a:rPr lang="en-US" altLang="zh-TW" dirty="0" err="1">
                <a:sym typeface="Wingdings" panose="05000000000000000000" pitchFamily="2" charset="2"/>
              </a:rPr>
              <a:t>fsdb</a:t>
            </a:r>
            <a:r>
              <a:rPr lang="en-US" altLang="zh-TW" dirty="0">
                <a:sym typeface="Wingdings" panose="05000000000000000000" pitchFamily="2" charset="2"/>
              </a:rPr>
              <a:t> file for gate-level simulation 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320F3A-E66C-4053-847E-81FA33CF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28" y="1897203"/>
            <a:ext cx="2038635" cy="933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C76CED-A206-4096-9A2E-9C908A2A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224" y="2254440"/>
            <a:ext cx="524900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C3885-8015-DF3D-FD44-696184A3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69917-D5AE-1115-16DB-3B8D6FA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206C-9F01-E96A-E82A-41B8741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6AB3B-7FA8-4B11-4A53-9107C8C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53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Performance</a:t>
                </a:r>
              </a:p>
              <a:p>
                <a:pPr lvl="1"/>
                <a:r>
                  <a:rPr lang="en-US" altLang="zh-TW" dirty="0"/>
                  <a:t>Area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Time (ns) – Exclude time to load weight value, position of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nzv</a:t>
                </a:r>
                <a:r>
                  <a:rPr lang="en-US" altLang="zh-TW" dirty="0">
                    <a:sym typeface="Wingdings" panose="05000000000000000000" pitchFamily="2" charset="2"/>
                  </a:rPr>
                  <a:t>, bias value</a:t>
                </a:r>
              </a:p>
              <a:p>
                <a:pPr marL="30295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AT = Area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Time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Power(W)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9A4EA63F-B20E-4EC2-9547-FBFC5092C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5653236"/>
              </a:xfrm>
              <a:blipFill>
                <a:blip r:embed="rId3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ABBBB8B2-78D6-4673-A909-A7EB5D78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82" y="2688373"/>
            <a:ext cx="5601435" cy="9939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79F6A6-DA75-4387-A260-4311D725A944}"/>
              </a:ext>
            </a:extLst>
          </p:cNvPr>
          <p:cNvSpPr/>
          <p:nvPr/>
        </p:nvSpPr>
        <p:spPr>
          <a:xfrm>
            <a:off x="3944678" y="2931459"/>
            <a:ext cx="1105787" cy="2370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6682894-A617-4341-8B5A-AA54FF0A9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938" y="3802956"/>
            <a:ext cx="2610214" cy="8764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00B896B-30D6-4CEA-8E3F-11747375E1BC}"/>
              </a:ext>
            </a:extLst>
          </p:cNvPr>
          <p:cNvSpPr/>
          <p:nvPr/>
        </p:nvSpPr>
        <p:spPr>
          <a:xfrm>
            <a:off x="3329938" y="3847353"/>
            <a:ext cx="2543801" cy="3140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104BCE-F95F-47FD-BEE9-343D41B56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695" y="5014987"/>
            <a:ext cx="4726221" cy="111130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89D1F19-FEF4-4BB4-B873-C2F06E759C41}"/>
              </a:ext>
            </a:extLst>
          </p:cNvPr>
          <p:cNvSpPr/>
          <p:nvPr/>
        </p:nvSpPr>
        <p:spPr>
          <a:xfrm>
            <a:off x="2282188" y="5840932"/>
            <a:ext cx="4861562" cy="3140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9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F130AAA-7FDC-4C4C-A936-5CAED338FD20}"/>
              </a:ext>
            </a:extLst>
          </p:cNvPr>
          <p:cNvGrpSpPr/>
          <p:nvPr/>
        </p:nvGrpSpPr>
        <p:grpSpPr>
          <a:xfrm>
            <a:off x="5505126" y="1697513"/>
            <a:ext cx="3181672" cy="4035462"/>
            <a:chOff x="2736626" y="1697380"/>
            <a:chExt cx="3477110" cy="44583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C3BD96B-5CB5-48D2-AE7C-44AF27474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626" y="1697380"/>
              <a:ext cx="3477110" cy="445832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3AD5F1-DDD5-49A6-AD60-91A1FC874D29}"/>
                </a:ext>
              </a:extLst>
            </p:cNvPr>
            <p:cNvSpPr/>
            <p:nvPr/>
          </p:nvSpPr>
          <p:spPr>
            <a:xfrm>
              <a:off x="5950174" y="3926541"/>
              <a:ext cx="263562" cy="516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7445507" y="4202845"/>
            <a:ext cx="760686" cy="5512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6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Dynamic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F130AAA-7FDC-4C4C-A936-5CAED338FD20}"/>
              </a:ext>
            </a:extLst>
          </p:cNvPr>
          <p:cNvGrpSpPr/>
          <p:nvPr/>
        </p:nvGrpSpPr>
        <p:grpSpPr>
          <a:xfrm>
            <a:off x="5505126" y="1697513"/>
            <a:ext cx="3181672" cy="4035462"/>
            <a:chOff x="2736626" y="1697380"/>
            <a:chExt cx="3477110" cy="44583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C3BD96B-5CB5-48D2-AE7C-44AF27474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626" y="1697380"/>
              <a:ext cx="3477110" cy="445832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3AD5F1-DDD5-49A6-AD60-91A1FC874D29}"/>
                </a:ext>
              </a:extLst>
            </p:cNvPr>
            <p:cNvSpPr/>
            <p:nvPr/>
          </p:nvSpPr>
          <p:spPr>
            <a:xfrm>
              <a:off x="5950174" y="3926541"/>
              <a:ext cx="263562" cy="516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5638800" y="1697514"/>
            <a:ext cx="2806830" cy="22839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39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Dynamic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336550" indent="-342900"/>
            <a:endParaRPr lang="en-US" altLang="zh-TW" sz="2000" dirty="0">
              <a:sym typeface="Wingdings" panose="05000000000000000000" pitchFamily="2" charset="2"/>
            </a:endParaRPr>
          </a:p>
          <a:p>
            <a:pPr marL="336550" indent="-342900"/>
            <a:r>
              <a:rPr lang="en-US" altLang="zh-TW" sz="2000" dirty="0">
                <a:sym typeface="Wingdings" panose="05000000000000000000" pitchFamily="2" charset="2"/>
              </a:rPr>
              <a:t>Feed-forward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E92C5CA-9852-43B8-93CB-0AA79183F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7" t="46569" r="67481" b="7931"/>
          <a:stretch/>
        </p:blipFill>
        <p:spPr>
          <a:xfrm>
            <a:off x="5451540" y="2214690"/>
            <a:ext cx="3181350" cy="24286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5826060" y="2287032"/>
            <a:ext cx="2806830" cy="22839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00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6BA004-4504-47B4-95E4-20D63FC778AE}"/>
              </a:ext>
            </a:extLst>
          </p:cNvPr>
          <p:cNvSpPr txBox="1">
            <a:spLocks/>
          </p:cNvSpPr>
          <p:nvPr/>
        </p:nvSpPr>
        <p:spPr>
          <a:xfrm>
            <a:off x="457199" y="800100"/>
            <a:ext cx="8229599" cy="5653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SzPct val="70000"/>
              <a:buFont typeface="Wingdings 2" pitchFamily="18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730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70000"/>
              <a:buFont typeface="Wingdings" pitchFamily="2" charset="2"/>
              <a:buChar char="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1778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320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ym typeface="Wingdings" panose="05000000000000000000" pitchFamily="2" charset="2"/>
              </a:rPr>
              <a:t>Self-attention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Dynamic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336550" indent="-342900"/>
            <a:endParaRPr lang="en-US" altLang="zh-TW" sz="2000" dirty="0">
              <a:sym typeface="Wingdings" panose="05000000000000000000" pitchFamily="2" charset="2"/>
            </a:endParaRPr>
          </a:p>
          <a:p>
            <a:pPr marL="336550" indent="-342900"/>
            <a:r>
              <a:rPr lang="en-US" altLang="zh-TW" sz="2000" dirty="0">
                <a:sym typeface="Wingdings" panose="05000000000000000000" pitchFamily="2" charset="2"/>
              </a:rPr>
              <a:t>Feed-forward layer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r>
              <a:rPr lang="en-US" altLang="zh-TW" sz="1600" dirty="0">
                <a:sym typeface="Wingdings" panose="05000000000000000000" pitchFamily="2" charset="2"/>
              </a:rPr>
              <a:t>Static matrix multiplication</a:t>
            </a: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  <a:p>
            <a:pPr marL="645850" lvl="1" indent="-342900">
              <a:buFont typeface="+mj-lt"/>
              <a:buAutoNum type="arabicPeriod"/>
            </a:pPr>
            <a:endParaRPr lang="en-US" altLang="zh-TW" sz="1600" dirty="0">
              <a:sym typeface="Wingdings" panose="05000000000000000000" pitchFamily="2" charset="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14676-0309-BAE3-8DAE-968F84FC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(cont.)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5E2AF-508A-C893-20ED-1A996E83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NTU GIEE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E65D8-5025-CC1D-28FB-B8C7DB8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EECS Lab.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052C3-B480-E4CD-3673-214FF7F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A5B-1885-423A-9EEF-21B5FABFB6E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E92C5CA-9852-43B8-93CB-0AA79183F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7" t="46569" r="67481" b="7931"/>
          <a:stretch/>
        </p:blipFill>
        <p:spPr>
          <a:xfrm>
            <a:off x="5451540" y="2214690"/>
            <a:ext cx="3181350" cy="24286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55C4B7-5749-4D93-A6A3-7A986ECF984A}"/>
              </a:ext>
            </a:extLst>
          </p:cNvPr>
          <p:cNvSpPr/>
          <p:nvPr/>
        </p:nvSpPr>
        <p:spPr>
          <a:xfrm>
            <a:off x="5826060" y="2287032"/>
            <a:ext cx="2806830" cy="22839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90F9D17D-7873-4429-88CE-C48523A0F765}"/>
              </a:ext>
            </a:extLst>
          </p:cNvPr>
          <p:cNvSpPr/>
          <p:nvPr/>
        </p:nvSpPr>
        <p:spPr>
          <a:xfrm>
            <a:off x="2238052" y="4313793"/>
            <a:ext cx="438150" cy="51435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495291-B8C5-40A4-BDD0-4F9C0030C0C7}"/>
              </a:ext>
            </a:extLst>
          </p:cNvPr>
          <p:cNvSpPr txBox="1"/>
          <p:nvPr/>
        </p:nvSpPr>
        <p:spPr>
          <a:xfrm>
            <a:off x="-65358" y="5105400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Matrix multiplication dominates the computation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6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ECSv4_largeFontSize">
  <a:themeElements>
    <a:clrScheme name="NTU EECS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0000FF"/>
      </a:accent1>
      <a:accent2>
        <a:srgbClr val="FF0000"/>
      </a:accent2>
      <a:accent3>
        <a:srgbClr val="00B050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TU EECS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FDE63964C613D43A39A4BC0F7A110A4" ma:contentTypeVersion="9" ma:contentTypeDescription="建立新的文件。" ma:contentTypeScope="" ma:versionID="43a9f67df3b656b6b8df9dba72f98385">
  <xsd:schema xmlns:xsd="http://www.w3.org/2001/XMLSchema" xmlns:xs="http://www.w3.org/2001/XMLSchema" xmlns:p="http://schemas.microsoft.com/office/2006/metadata/properties" xmlns:ns3="50b252b5-244e-461a-843b-5e6ffa5e9d75" xmlns:ns4="d798dd61-886b-485d-91df-d8214a74364f" targetNamespace="http://schemas.microsoft.com/office/2006/metadata/properties" ma:root="true" ma:fieldsID="169e1a396b27dc3ed93da10f6661de2c" ns3:_="" ns4:_="">
    <xsd:import namespace="50b252b5-244e-461a-843b-5e6ffa5e9d75"/>
    <xsd:import namespace="d798dd61-886b-485d-91df-d8214a7436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252b5-244e-461a-843b-5e6ffa5e9d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98dd61-886b-485d-91df-d8214a743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50224-21A2-4F21-A8C5-7B6803BBB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E84876-9009-421F-AA32-1956C25807DA}">
  <ds:schemaRefs>
    <ds:schemaRef ds:uri="http://purl.org/dc/terms/"/>
    <ds:schemaRef ds:uri="50b252b5-244e-461a-843b-5e6ffa5e9d75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798dd61-886b-485d-91df-d8214a74364f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01EB09-2A20-4DCC-9CA8-4D5EF2DAF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b252b5-244e-461a-843b-5e6ffa5e9d75"/>
    <ds:schemaRef ds:uri="d798dd61-886b-485d-91df-d8214a7436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EECSv4_largeFontSize</Template>
  <TotalTime>5472</TotalTime>
  <Words>5352</Words>
  <Application>Microsoft Office PowerPoint</Application>
  <PresentationFormat>如螢幕大小 (4:3)</PresentationFormat>
  <Paragraphs>1525</Paragraphs>
  <Slides>53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Wingdings 2</vt:lpstr>
      <vt:lpstr>EECSv4_largeFontSize</vt:lpstr>
      <vt:lpstr>Sparse Matrix Dense Vector Multiplication</vt:lpstr>
      <vt:lpstr>SPARSE MATRIX</vt:lpstr>
      <vt:lpstr>Transformer</vt:lpstr>
      <vt:lpstr>Transformer (cont.)</vt:lpstr>
      <vt:lpstr>Transformer (cont.)</vt:lpstr>
      <vt:lpstr>Transformer (cont.)</vt:lpstr>
      <vt:lpstr>Transformer (cont.)</vt:lpstr>
      <vt:lpstr>Transformer (cont.)</vt:lpstr>
      <vt:lpstr>Transformer (cont.)</vt:lpstr>
      <vt:lpstr>Pruning</vt:lpstr>
      <vt:lpstr>Pruning</vt:lpstr>
      <vt:lpstr>Pruning</vt:lpstr>
      <vt:lpstr>Pruning (cont.)</vt:lpstr>
      <vt:lpstr>Pruning (cont.)</vt:lpstr>
      <vt:lpstr>Pruning (cont.)</vt:lpstr>
      <vt:lpstr>Pruning (cont.)</vt:lpstr>
      <vt:lpstr>Pruning (cont.)</vt:lpstr>
      <vt:lpstr>Pruning (cont.)</vt:lpstr>
      <vt:lpstr>Spmdv</vt:lpstr>
      <vt:lpstr>Introduction</vt:lpstr>
      <vt:lpstr>Input/Output</vt:lpstr>
      <vt:lpstr>Sparse Matrix Configuration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Sparse Matrix Configuration (cont.)</vt:lpstr>
      <vt:lpstr>Dense Vectors</vt:lpstr>
      <vt:lpstr>Dense Vectors (cont.)</vt:lpstr>
      <vt:lpstr>Dense Vectors (cont.)</vt:lpstr>
      <vt:lpstr>Data Presentation</vt:lpstr>
      <vt:lpstr>Result output</vt:lpstr>
      <vt:lpstr>Summary</vt:lpstr>
      <vt:lpstr>SRAM</vt:lpstr>
      <vt:lpstr>SRAM (cont.)</vt:lpstr>
      <vt:lpstr>SRAM (cont.)</vt:lpstr>
      <vt:lpstr>SIMULATION</vt:lpstr>
      <vt:lpstr>RTL</vt:lpstr>
      <vt:lpstr>SYN</vt:lpstr>
      <vt:lpstr>GATE</vt:lpstr>
      <vt:lpstr>POWER</vt:lpstr>
      <vt:lpstr>Precautions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</dc:title>
  <dc:creator>沈永聖</dc:creator>
  <cp:lastModifiedBy>Megan .</cp:lastModifiedBy>
  <cp:revision>785</cp:revision>
  <dcterms:created xsi:type="dcterms:W3CDTF">2021-09-05T09:32:39Z</dcterms:created>
  <dcterms:modified xsi:type="dcterms:W3CDTF">2023-11-29T04:05:51Z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0x010100EFDE63964C613D43A39A4BC0F7A110A4</vt:lpwstr>
  </property>
</Properties>
</file>