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84048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2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 Tilton" initials="BT" lastIdx="4" clrIdx="0">
    <p:extLst>
      <p:ext uri="{19B8F6BF-5375-455C-9EA6-DF929625EA0E}">
        <p15:presenceInfo xmlns:p15="http://schemas.microsoft.com/office/powerpoint/2012/main" userId="Bob Til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4" d="100"/>
          <a:sy n="34" d="100"/>
        </p:scale>
        <p:origin x="5886" y="150"/>
      </p:cViewPr>
      <p:guideLst>
        <p:guide orient="horz" pos="1209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4T15:32:31.951" idx="1">
    <p:pos x="10" y="10"/>
    <p:text>Feel free to add some color for borders, or to highlight some aspects, but keep it simple. Sticking with CMU colors would be nice.   Keep the background plain white.</p:text>
    <p:extLst>
      <p:ext uri="{C676402C-5697-4E1C-873F-D02D1690AC5C}">
        <p15:threadingInfo xmlns:p15="http://schemas.microsoft.com/office/powerpoint/2012/main" timeZoneBias="240"/>
      </p:ext>
    </p:extLst>
  </p:cm>
  <p:cm authorId="1" dt="2019-07-24T15:36:53.535" idx="2">
    <p:pos x="106" y="106"/>
    <p:text>When your poster is done, check for a balance between text and graphics.  EMphaszie graphics. People don't like to have to read a lot on a poster -- the message should be easily grasped when viewed.</p:text>
    <p:extLst>
      <p:ext uri="{C676402C-5697-4E1C-873F-D02D1690AC5C}">
        <p15:threadingInfo xmlns:p15="http://schemas.microsoft.com/office/powerpoint/2012/main" timeZoneBias="240"/>
      </p:ext>
    </p:extLst>
  </p:cm>
  <p:cm authorId="1" dt="2019-07-24T15:38:20.797" idx="3">
    <p:pos x="202" y="202"/>
    <p:text>Most posters present information in columns. Some people with good graphic arts skills can make attractive and effective posters that are not confined to columns, but those of us who are not gifted that way should keep it simple.</p:text>
    <p:extLst>
      <p:ext uri="{C676402C-5697-4E1C-873F-D02D1690AC5C}">
        <p15:threadingInfo xmlns:p15="http://schemas.microsoft.com/office/powerpoint/2012/main" timeZoneBias="240"/>
      </p:ext>
    </p:extLst>
  </p:cm>
  <p:cm authorId="1" dt="2019-07-24T15:41:03.529" idx="4">
    <p:pos x="298" y="298"/>
    <p:text>This poster is  landscape format for 42 inches high by 44 inches wide. If you want to adjust size, click "Design" and then choose "Slide Size". For CMU printing, one dimension has to be 42 inches or less. Do not exceed 45 inches, or it will not conform to AIChE Student Poster Competition specifications.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FBE0A-34D3-4202-A08E-50A354B66D27}" type="datetimeFigureOut">
              <a:rPr lang="en-US" smtClean="0"/>
              <a:t>9/28/2022</a:t>
            </a:fld>
            <a:endParaRPr lang="en-US"/>
          </a:p>
        </p:txBody>
      </p:sp>
      <p:sp>
        <p:nvSpPr>
          <p:cNvPr id="4" name="Slide Image Placeholder 3"/>
          <p:cNvSpPr>
            <a:spLocks noGrp="1" noRot="1" noChangeAspect="1"/>
          </p:cNvSpPr>
          <p:nvPr>
            <p:ph type="sldImg" idx="2"/>
          </p:nvPr>
        </p:nvSpPr>
        <p:spPr>
          <a:xfrm>
            <a:off x="1633538" y="685800"/>
            <a:ext cx="35909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852592-A639-407C-96DA-815398A6CCBC}" type="slidenum">
              <a:rPr lang="en-US" smtClean="0"/>
              <a:t>‹#›</a:t>
            </a:fld>
            <a:endParaRPr lang="en-US"/>
          </a:p>
        </p:txBody>
      </p:sp>
    </p:spTree>
    <p:extLst>
      <p:ext uri="{BB962C8B-B14F-4D97-AF65-F5344CB8AC3E}">
        <p14:creationId xmlns:p14="http://schemas.microsoft.com/office/powerpoint/2010/main" val="3226547445"/>
      </p:ext>
    </p:extLst>
  </p:cSld>
  <p:clrMap bg1="lt1" tx1="dk1" bg2="lt2" tx2="dk2" accent1="accent1" accent2="accent2" accent3="accent3" accent4="accent4" accent5="accent5" accent6="accent6" hlink="hlink" folHlink="folHlink"/>
  <p:notesStyle>
    <a:lvl1pPr marL="0" algn="l" defTabSz="4702576" rtl="0" eaLnBrk="1" latinLnBrk="0" hangingPunct="1">
      <a:defRPr sz="6200" kern="1200">
        <a:solidFill>
          <a:schemeClr val="tx1"/>
        </a:solidFill>
        <a:latin typeface="+mn-lt"/>
        <a:ea typeface="+mn-ea"/>
        <a:cs typeface="+mn-cs"/>
      </a:defRPr>
    </a:lvl1pPr>
    <a:lvl2pPr marL="2351288" algn="l" defTabSz="4702576" rtl="0" eaLnBrk="1" latinLnBrk="0" hangingPunct="1">
      <a:defRPr sz="6200" kern="1200">
        <a:solidFill>
          <a:schemeClr val="tx1"/>
        </a:solidFill>
        <a:latin typeface="+mn-lt"/>
        <a:ea typeface="+mn-ea"/>
        <a:cs typeface="+mn-cs"/>
      </a:defRPr>
    </a:lvl2pPr>
    <a:lvl3pPr marL="4702576" algn="l" defTabSz="4702576" rtl="0" eaLnBrk="1" latinLnBrk="0" hangingPunct="1">
      <a:defRPr sz="6200" kern="1200">
        <a:solidFill>
          <a:schemeClr val="tx1"/>
        </a:solidFill>
        <a:latin typeface="+mn-lt"/>
        <a:ea typeface="+mn-ea"/>
        <a:cs typeface="+mn-cs"/>
      </a:defRPr>
    </a:lvl3pPr>
    <a:lvl4pPr marL="7053864" algn="l" defTabSz="4702576" rtl="0" eaLnBrk="1" latinLnBrk="0" hangingPunct="1">
      <a:defRPr sz="6200" kern="1200">
        <a:solidFill>
          <a:schemeClr val="tx1"/>
        </a:solidFill>
        <a:latin typeface="+mn-lt"/>
        <a:ea typeface="+mn-ea"/>
        <a:cs typeface="+mn-cs"/>
      </a:defRPr>
    </a:lvl4pPr>
    <a:lvl5pPr marL="9405153" algn="l" defTabSz="4702576" rtl="0" eaLnBrk="1" latinLnBrk="0" hangingPunct="1">
      <a:defRPr sz="6200" kern="1200">
        <a:solidFill>
          <a:schemeClr val="tx1"/>
        </a:solidFill>
        <a:latin typeface="+mn-lt"/>
        <a:ea typeface="+mn-ea"/>
        <a:cs typeface="+mn-cs"/>
      </a:defRPr>
    </a:lvl5pPr>
    <a:lvl6pPr marL="11756441" algn="l" defTabSz="4702576" rtl="0" eaLnBrk="1" latinLnBrk="0" hangingPunct="1">
      <a:defRPr sz="6200" kern="1200">
        <a:solidFill>
          <a:schemeClr val="tx1"/>
        </a:solidFill>
        <a:latin typeface="+mn-lt"/>
        <a:ea typeface="+mn-ea"/>
        <a:cs typeface="+mn-cs"/>
      </a:defRPr>
    </a:lvl6pPr>
    <a:lvl7pPr marL="14107729" algn="l" defTabSz="4702576" rtl="0" eaLnBrk="1" latinLnBrk="0" hangingPunct="1">
      <a:defRPr sz="6200" kern="1200">
        <a:solidFill>
          <a:schemeClr val="tx1"/>
        </a:solidFill>
        <a:latin typeface="+mn-lt"/>
        <a:ea typeface="+mn-ea"/>
        <a:cs typeface="+mn-cs"/>
      </a:defRPr>
    </a:lvl7pPr>
    <a:lvl8pPr marL="16459017" algn="l" defTabSz="4702576" rtl="0" eaLnBrk="1" latinLnBrk="0" hangingPunct="1">
      <a:defRPr sz="6200" kern="1200">
        <a:solidFill>
          <a:schemeClr val="tx1"/>
        </a:solidFill>
        <a:latin typeface="+mn-lt"/>
        <a:ea typeface="+mn-ea"/>
        <a:cs typeface="+mn-cs"/>
      </a:defRPr>
    </a:lvl8pPr>
    <a:lvl9pPr marL="18810305" algn="l" defTabSz="4702576" rtl="0" eaLnBrk="1" latinLnBrk="0" hangingPunct="1">
      <a:defRPr sz="6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3538" y="685800"/>
            <a:ext cx="35909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2592-A639-407C-96DA-815398A6CCBC}" type="slidenum">
              <a:rPr lang="en-US" smtClean="0"/>
              <a:t>1</a:t>
            </a:fld>
            <a:endParaRPr lang="en-US"/>
          </a:p>
        </p:txBody>
      </p:sp>
    </p:spTree>
    <p:extLst>
      <p:ext uri="{BB962C8B-B14F-4D97-AF65-F5344CB8AC3E}">
        <p14:creationId xmlns:p14="http://schemas.microsoft.com/office/powerpoint/2010/main" val="191269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1930383"/>
            <a:ext cx="34198560" cy="8232140"/>
          </a:xfrm>
        </p:spPr>
        <p:txBody>
          <a:bodyPr/>
          <a:lstStyle/>
          <a:p>
            <a:r>
              <a:rPr lang="en-US"/>
              <a:t>Click to edit Master title style</a:t>
            </a:r>
          </a:p>
        </p:txBody>
      </p:sp>
      <p:sp>
        <p:nvSpPr>
          <p:cNvPr id="3" name="Subtitle 2"/>
          <p:cNvSpPr>
            <a:spLocks noGrp="1"/>
          </p:cNvSpPr>
          <p:nvPr>
            <p:ph type="subTitle" idx="1"/>
          </p:nvPr>
        </p:nvSpPr>
        <p:spPr>
          <a:xfrm>
            <a:off x="6035040" y="21762720"/>
            <a:ext cx="28163520" cy="9814560"/>
          </a:xfrm>
        </p:spPr>
        <p:txBody>
          <a:bodyPr/>
          <a:lstStyle>
            <a:lvl1pPr marL="0" indent="0" algn="ctr">
              <a:buNone/>
              <a:defRPr>
                <a:solidFill>
                  <a:schemeClr val="tx1">
                    <a:tint val="75000"/>
                  </a:schemeClr>
                </a:solidFill>
              </a:defRPr>
            </a:lvl1pPr>
            <a:lvl2pPr marL="2351354" indent="0" algn="ctr">
              <a:buNone/>
              <a:defRPr>
                <a:solidFill>
                  <a:schemeClr val="tx1">
                    <a:tint val="75000"/>
                  </a:schemeClr>
                </a:solidFill>
              </a:defRPr>
            </a:lvl2pPr>
            <a:lvl3pPr marL="4702707" indent="0" algn="ctr">
              <a:buNone/>
              <a:defRPr>
                <a:solidFill>
                  <a:schemeClr val="tx1">
                    <a:tint val="75000"/>
                  </a:schemeClr>
                </a:solidFill>
              </a:defRPr>
            </a:lvl3pPr>
            <a:lvl4pPr marL="7054062" indent="0" algn="ctr">
              <a:buNone/>
              <a:defRPr>
                <a:solidFill>
                  <a:schemeClr val="tx1">
                    <a:tint val="75000"/>
                  </a:schemeClr>
                </a:solidFill>
              </a:defRPr>
            </a:lvl4pPr>
            <a:lvl5pPr marL="9405417" indent="0" algn="ctr">
              <a:buNone/>
              <a:defRPr>
                <a:solidFill>
                  <a:schemeClr val="tx1">
                    <a:tint val="75000"/>
                  </a:schemeClr>
                </a:solidFill>
              </a:defRPr>
            </a:lvl5pPr>
            <a:lvl6pPr marL="11756770" indent="0" algn="ctr">
              <a:buNone/>
              <a:defRPr>
                <a:solidFill>
                  <a:schemeClr val="tx1">
                    <a:tint val="75000"/>
                  </a:schemeClr>
                </a:solidFill>
              </a:defRPr>
            </a:lvl6pPr>
            <a:lvl7pPr marL="14108124" indent="0" algn="ctr">
              <a:buNone/>
              <a:defRPr>
                <a:solidFill>
                  <a:schemeClr val="tx1">
                    <a:tint val="75000"/>
                  </a:schemeClr>
                </a:solidFill>
              </a:defRPr>
            </a:lvl7pPr>
            <a:lvl8pPr marL="16459478" indent="0" algn="ctr">
              <a:buNone/>
              <a:defRPr>
                <a:solidFill>
                  <a:schemeClr val="tx1">
                    <a:tint val="75000"/>
                  </a:schemeClr>
                </a:solidFill>
              </a:defRPr>
            </a:lvl8pPr>
            <a:lvl9pPr marL="1881083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F783F0-D046-4CB7-9332-0EABD210E25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21696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783F0-D046-4CB7-9332-0EABD210E25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9903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537976"/>
            <a:ext cx="905256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0" y="1537976"/>
            <a:ext cx="2648712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783F0-D046-4CB7-9332-0EABD210E25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355853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783F0-D046-4CB7-9332-0EABD210E25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17534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24678643"/>
            <a:ext cx="34198560" cy="7627620"/>
          </a:xfrm>
        </p:spPr>
        <p:txBody>
          <a:bodyPr anchor="t"/>
          <a:lstStyle>
            <a:lvl1pPr algn="l">
              <a:defRPr sz="20601" b="1" cap="all"/>
            </a:lvl1pPr>
          </a:lstStyle>
          <a:p>
            <a:r>
              <a:rPr lang="en-US"/>
              <a:t>Click to edit Master title style</a:t>
            </a:r>
          </a:p>
        </p:txBody>
      </p:sp>
      <p:sp>
        <p:nvSpPr>
          <p:cNvPr id="3" name="Text Placeholder 2"/>
          <p:cNvSpPr>
            <a:spLocks noGrp="1"/>
          </p:cNvSpPr>
          <p:nvPr>
            <p:ph type="body" idx="1"/>
          </p:nvPr>
        </p:nvSpPr>
        <p:spPr>
          <a:xfrm>
            <a:off x="3178177" y="16277599"/>
            <a:ext cx="34198560" cy="8401047"/>
          </a:xfrm>
        </p:spPr>
        <p:txBody>
          <a:bodyPr anchor="b"/>
          <a:lstStyle>
            <a:lvl1pPr marL="0" indent="0">
              <a:buNone/>
              <a:defRPr sz="10300">
                <a:solidFill>
                  <a:schemeClr val="tx1">
                    <a:tint val="75000"/>
                  </a:schemeClr>
                </a:solidFill>
              </a:defRPr>
            </a:lvl1pPr>
            <a:lvl2pPr marL="2351354" indent="0">
              <a:buNone/>
              <a:defRPr sz="9300">
                <a:solidFill>
                  <a:schemeClr val="tx1">
                    <a:tint val="75000"/>
                  </a:schemeClr>
                </a:solidFill>
              </a:defRPr>
            </a:lvl2pPr>
            <a:lvl3pPr marL="4702707" indent="0">
              <a:buNone/>
              <a:defRPr sz="8200">
                <a:solidFill>
                  <a:schemeClr val="tx1">
                    <a:tint val="75000"/>
                  </a:schemeClr>
                </a:solidFill>
              </a:defRPr>
            </a:lvl3pPr>
            <a:lvl4pPr marL="7054062" indent="0">
              <a:buNone/>
              <a:defRPr sz="7200">
                <a:solidFill>
                  <a:schemeClr val="tx1">
                    <a:tint val="75000"/>
                  </a:schemeClr>
                </a:solidFill>
              </a:defRPr>
            </a:lvl4pPr>
            <a:lvl5pPr marL="9405417" indent="0">
              <a:buNone/>
              <a:defRPr sz="7200">
                <a:solidFill>
                  <a:schemeClr val="tx1">
                    <a:tint val="75000"/>
                  </a:schemeClr>
                </a:solidFill>
              </a:defRPr>
            </a:lvl5pPr>
            <a:lvl6pPr marL="11756770" indent="0">
              <a:buNone/>
              <a:defRPr sz="7200">
                <a:solidFill>
                  <a:schemeClr val="tx1">
                    <a:tint val="75000"/>
                  </a:schemeClr>
                </a:solidFill>
              </a:defRPr>
            </a:lvl6pPr>
            <a:lvl7pPr marL="14108124" indent="0">
              <a:buNone/>
              <a:defRPr sz="7200">
                <a:solidFill>
                  <a:schemeClr val="tx1">
                    <a:tint val="75000"/>
                  </a:schemeClr>
                </a:solidFill>
              </a:defRPr>
            </a:lvl7pPr>
            <a:lvl8pPr marL="16459478" indent="0">
              <a:buNone/>
              <a:defRPr sz="7200">
                <a:solidFill>
                  <a:schemeClr val="tx1">
                    <a:tint val="75000"/>
                  </a:schemeClr>
                </a:solidFill>
              </a:defRPr>
            </a:lvl8pPr>
            <a:lvl9pPr marL="18810833"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783F0-D046-4CB7-9332-0EABD210E25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81436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8961126"/>
            <a:ext cx="1776984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452080" y="8961126"/>
            <a:ext cx="1776984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F783F0-D046-4CB7-9332-0EABD210E25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4470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681" y="8596636"/>
            <a:ext cx="17776827" cy="3582667"/>
          </a:xfrm>
        </p:spPr>
        <p:txBody>
          <a:bodyPr anchor="b"/>
          <a:lstStyle>
            <a:lvl1pPr marL="0" indent="0">
              <a:buNone/>
              <a:defRPr sz="12300" b="1"/>
            </a:lvl1pPr>
            <a:lvl2pPr marL="2351354" indent="0">
              <a:buNone/>
              <a:defRPr sz="10300" b="1"/>
            </a:lvl2pPr>
            <a:lvl3pPr marL="4702707" indent="0">
              <a:buNone/>
              <a:defRPr sz="9300" b="1"/>
            </a:lvl3pPr>
            <a:lvl4pPr marL="7054062" indent="0">
              <a:buNone/>
              <a:defRPr sz="8200" b="1"/>
            </a:lvl4pPr>
            <a:lvl5pPr marL="9405417" indent="0">
              <a:buNone/>
              <a:defRPr sz="8200" b="1"/>
            </a:lvl5pPr>
            <a:lvl6pPr marL="11756770" indent="0">
              <a:buNone/>
              <a:defRPr sz="8200" b="1"/>
            </a:lvl6pPr>
            <a:lvl7pPr marL="14108124" indent="0">
              <a:buNone/>
              <a:defRPr sz="8200" b="1"/>
            </a:lvl7pPr>
            <a:lvl8pPr marL="16459478" indent="0">
              <a:buNone/>
              <a:defRPr sz="8200" b="1"/>
            </a:lvl8pPr>
            <a:lvl9pPr marL="18810833" indent="0">
              <a:buNone/>
              <a:defRPr sz="8200" b="1"/>
            </a:lvl9pPr>
          </a:lstStyle>
          <a:p>
            <a:pPr lvl="0"/>
            <a:r>
              <a:rPr lang="en-US"/>
              <a:t>Click to edit Master text styles</a:t>
            </a:r>
          </a:p>
        </p:txBody>
      </p:sp>
      <p:sp>
        <p:nvSpPr>
          <p:cNvPr id="4" name="Content Placeholder 3"/>
          <p:cNvSpPr>
            <a:spLocks noGrp="1"/>
          </p:cNvSpPr>
          <p:nvPr>
            <p:ph sz="half" idx="2"/>
          </p:nvPr>
        </p:nvSpPr>
        <p:spPr>
          <a:xfrm>
            <a:off x="2011681" y="12179303"/>
            <a:ext cx="17776827"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112" y="8596636"/>
            <a:ext cx="17783810" cy="3582667"/>
          </a:xfrm>
        </p:spPr>
        <p:txBody>
          <a:bodyPr anchor="b"/>
          <a:lstStyle>
            <a:lvl1pPr marL="0" indent="0">
              <a:buNone/>
              <a:defRPr sz="12300" b="1"/>
            </a:lvl1pPr>
            <a:lvl2pPr marL="2351354" indent="0">
              <a:buNone/>
              <a:defRPr sz="10300" b="1"/>
            </a:lvl2pPr>
            <a:lvl3pPr marL="4702707" indent="0">
              <a:buNone/>
              <a:defRPr sz="9300" b="1"/>
            </a:lvl3pPr>
            <a:lvl4pPr marL="7054062" indent="0">
              <a:buNone/>
              <a:defRPr sz="8200" b="1"/>
            </a:lvl4pPr>
            <a:lvl5pPr marL="9405417" indent="0">
              <a:buNone/>
              <a:defRPr sz="8200" b="1"/>
            </a:lvl5pPr>
            <a:lvl6pPr marL="11756770" indent="0">
              <a:buNone/>
              <a:defRPr sz="8200" b="1"/>
            </a:lvl6pPr>
            <a:lvl7pPr marL="14108124" indent="0">
              <a:buNone/>
              <a:defRPr sz="8200" b="1"/>
            </a:lvl7pPr>
            <a:lvl8pPr marL="16459478" indent="0">
              <a:buNone/>
              <a:defRPr sz="8200" b="1"/>
            </a:lvl8pPr>
            <a:lvl9pPr marL="18810833"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0438112" y="12179303"/>
            <a:ext cx="1778381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F783F0-D046-4CB7-9332-0EABD210E257}"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22994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F783F0-D046-4CB7-9332-0EABD210E257}"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120436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783F0-D046-4CB7-9332-0EABD210E257}"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242792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4" y="1529080"/>
            <a:ext cx="13236577" cy="650748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5730220" y="1529086"/>
            <a:ext cx="22491700" cy="32777433"/>
          </a:xfrm>
        </p:spPr>
        <p:txBody>
          <a:bodyPr/>
          <a:lstStyle>
            <a:lvl1pPr>
              <a:defRPr sz="16501"/>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684" y="8036566"/>
            <a:ext cx="13236577" cy="26269953"/>
          </a:xfrm>
        </p:spPr>
        <p:txBody>
          <a:bodyPr/>
          <a:lstStyle>
            <a:lvl1pPr marL="0" indent="0">
              <a:buNone/>
              <a:defRPr sz="7200"/>
            </a:lvl1pPr>
            <a:lvl2pPr marL="2351354" indent="0">
              <a:buNone/>
              <a:defRPr sz="6201"/>
            </a:lvl2pPr>
            <a:lvl3pPr marL="4702707" indent="0">
              <a:buNone/>
              <a:defRPr sz="5100"/>
            </a:lvl3pPr>
            <a:lvl4pPr marL="7054062" indent="0">
              <a:buNone/>
              <a:defRPr sz="4600"/>
            </a:lvl4pPr>
            <a:lvl5pPr marL="9405417" indent="0">
              <a:buNone/>
              <a:defRPr sz="4600"/>
            </a:lvl5pPr>
            <a:lvl6pPr marL="11756770" indent="0">
              <a:buNone/>
              <a:defRPr sz="4600"/>
            </a:lvl6pPr>
            <a:lvl7pPr marL="14108124" indent="0">
              <a:buNone/>
              <a:defRPr sz="4600"/>
            </a:lvl7pPr>
            <a:lvl8pPr marL="16459478" indent="0">
              <a:buNone/>
              <a:defRPr sz="4600"/>
            </a:lvl8pPr>
            <a:lvl9pPr marL="18810833"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6BF783F0-D046-4CB7-9332-0EABD210E25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84583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26883363"/>
            <a:ext cx="24140160" cy="3173733"/>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7886067" y="3431540"/>
            <a:ext cx="24140160" cy="23042880"/>
          </a:xfrm>
        </p:spPr>
        <p:txBody>
          <a:bodyPr/>
          <a:lstStyle>
            <a:lvl1pPr marL="0" indent="0">
              <a:buNone/>
              <a:defRPr sz="16501"/>
            </a:lvl1pPr>
            <a:lvl2pPr marL="2351354" indent="0">
              <a:buNone/>
              <a:defRPr sz="14400"/>
            </a:lvl2pPr>
            <a:lvl3pPr marL="4702707" indent="0">
              <a:buNone/>
              <a:defRPr sz="12300"/>
            </a:lvl3pPr>
            <a:lvl4pPr marL="7054062" indent="0">
              <a:buNone/>
              <a:defRPr sz="10300"/>
            </a:lvl4pPr>
            <a:lvl5pPr marL="9405417" indent="0">
              <a:buNone/>
              <a:defRPr sz="10300"/>
            </a:lvl5pPr>
            <a:lvl6pPr marL="11756770" indent="0">
              <a:buNone/>
              <a:defRPr sz="10300"/>
            </a:lvl6pPr>
            <a:lvl7pPr marL="14108124" indent="0">
              <a:buNone/>
              <a:defRPr sz="10300"/>
            </a:lvl7pPr>
            <a:lvl8pPr marL="16459478" indent="0">
              <a:buNone/>
              <a:defRPr sz="10300"/>
            </a:lvl8pPr>
            <a:lvl9pPr marL="18810833" indent="0">
              <a:buNone/>
              <a:defRPr sz="10300"/>
            </a:lvl9pPr>
          </a:lstStyle>
          <a:p>
            <a:endParaRPr lang="en-US"/>
          </a:p>
        </p:txBody>
      </p:sp>
      <p:sp>
        <p:nvSpPr>
          <p:cNvPr id="4" name="Text Placeholder 3"/>
          <p:cNvSpPr>
            <a:spLocks noGrp="1"/>
          </p:cNvSpPr>
          <p:nvPr>
            <p:ph type="body" sz="half" idx="2"/>
          </p:nvPr>
        </p:nvSpPr>
        <p:spPr>
          <a:xfrm>
            <a:off x="7886067" y="30057096"/>
            <a:ext cx="24140160" cy="4507227"/>
          </a:xfrm>
        </p:spPr>
        <p:txBody>
          <a:bodyPr/>
          <a:lstStyle>
            <a:lvl1pPr marL="0" indent="0">
              <a:buNone/>
              <a:defRPr sz="7200"/>
            </a:lvl1pPr>
            <a:lvl2pPr marL="2351354" indent="0">
              <a:buNone/>
              <a:defRPr sz="6201"/>
            </a:lvl2pPr>
            <a:lvl3pPr marL="4702707" indent="0">
              <a:buNone/>
              <a:defRPr sz="5100"/>
            </a:lvl3pPr>
            <a:lvl4pPr marL="7054062" indent="0">
              <a:buNone/>
              <a:defRPr sz="4600"/>
            </a:lvl4pPr>
            <a:lvl5pPr marL="9405417" indent="0">
              <a:buNone/>
              <a:defRPr sz="4600"/>
            </a:lvl5pPr>
            <a:lvl6pPr marL="11756770" indent="0">
              <a:buNone/>
              <a:defRPr sz="4600"/>
            </a:lvl6pPr>
            <a:lvl7pPr marL="14108124" indent="0">
              <a:buNone/>
              <a:defRPr sz="4600"/>
            </a:lvl7pPr>
            <a:lvl8pPr marL="16459478" indent="0">
              <a:buNone/>
              <a:defRPr sz="4600"/>
            </a:lvl8pPr>
            <a:lvl9pPr marL="18810833"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6BF783F0-D046-4CB7-9332-0EABD210E25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F74BD-2DAC-4E80-9E44-E616F0044FA6}" type="slidenum">
              <a:rPr lang="en-US" smtClean="0"/>
              <a:t>‹#›</a:t>
            </a:fld>
            <a:endParaRPr lang="en-US"/>
          </a:p>
        </p:txBody>
      </p:sp>
    </p:spTree>
    <p:extLst>
      <p:ext uri="{BB962C8B-B14F-4D97-AF65-F5344CB8AC3E}">
        <p14:creationId xmlns:p14="http://schemas.microsoft.com/office/powerpoint/2010/main" val="326746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537973"/>
            <a:ext cx="36210240" cy="64008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011680" y="8961126"/>
            <a:ext cx="36210240" cy="25345393"/>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35595563"/>
            <a:ext cx="9387840" cy="2044700"/>
          </a:xfrm>
          <a:prstGeom prst="rect">
            <a:avLst/>
          </a:prstGeom>
        </p:spPr>
        <p:txBody>
          <a:bodyPr vert="horz" lIns="470258" tIns="235129" rIns="470258" bIns="235129" rtlCol="0" anchor="ctr"/>
          <a:lstStyle>
            <a:lvl1pPr algn="l">
              <a:defRPr sz="6201">
                <a:solidFill>
                  <a:schemeClr val="tx1">
                    <a:tint val="75000"/>
                  </a:schemeClr>
                </a:solidFill>
              </a:defRPr>
            </a:lvl1pPr>
          </a:lstStyle>
          <a:p>
            <a:fld id="{6BF783F0-D046-4CB7-9332-0EABD210E257}" type="datetimeFigureOut">
              <a:rPr lang="en-US" smtClean="0"/>
              <a:t>9/28/2022</a:t>
            </a:fld>
            <a:endParaRPr lang="en-US"/>
          </a:p>
        </p:txBody>
      </p:sp>
      <p:sp>
        <p:nvSpPr>
          <p:cNvPr id="5" name="Footer Placeholder 4"/>
          <p:cNvSpPr>
            <a:spLocks noGrp="1"/>
          </p:cNvSpPr>
          <p:nvPr>
            <p:ph type="ftr" sz="quarter" idx="3"/>
          </p:nvPr>
        </p:nvSpPr>
        <p:spPr>
          <a:xfrm>
            <a:off x="13746480" y="35595563"/>
            <a:ext cx="12740640" cy="2044700"/>
          </a:xfrm>
          <a:prstGeom prst="rect">
            <a:avLst/>
          </a:prstGeom>
        </p:spPr>
        <p:txBody>
          <a:bodyPr vert="horz" lIns="470258" tIns="235129" rIns="470258" bIns="235129" rtlCol="0" anchor="ctr"/>
          <a:lstStyle>
            <a:lvl1pPr algn="ctr">
              <a:defRPr sz="62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35595563"/>
            <a:ext cx="9387840" cy="2044700"/>
          </a:xfrm>
          <a:prstGeom prst="rect">
            <a:avLst/>
          </a:prstGeom>
        </p:spPr>
        <p:txBody>
          <a:bodyPr vert="horz" lIns="470258" tIns="235129" rIns="470258" bIns="235129" rtlCol="0" anchor="ctr"/>
          <a:lstStyle>
            <a:lvl1pPr algn="r">
              <a:defRPr sz="6201">
                <a:solidFill>
                  <a:schemeClr val="tx1">
                    <a:tint val="75000"/>
                  </a:schemeClr>
                </a:solidFill>
              </a:defRPr>
            </a:lvl1pPr>
          </a:lstStyle>
          <a:p>
            <a:fld id="{4DAF74BD-2DAC-4E80-9E44-E616F0044FA6}" type="slidenum">
              <a:rPr lang="en-US" smtClean="0"/>
              <a:t>‹#›</a:t>
            </a:fld>
            <a:endParaRPr lang="en-US"/>
          </a:p>
        </p:txBody>
      </p:sp>
    </p:spTree>
    <p:extLst>
      <p:ext uri="{BB962C8B-B14F-4D97-AF65-F5344CB8AC3E}">
        <p14:creationId xmlns:p14="http://schemas.microsoft.com/office/powerpoint/2010/main" val="36550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707" rtl="0" eaLnBrk="1" latinLnBrk="0" hangingPunct="1">
        <a:spcBef>
          <a:spcPct val="0"/>
        </a:spcBef>
        <a:buNone/>
        <a:defRPr sz="22600" kern="1200">
          <a:solidFill>
            <a:schemeClr val="tx1"/>
          </a:solidFill>
          <a:latin typeface="+mj-lt"/>
          <a:ea typeface="+mj-ea"/>
          <a:cs typeface="+mj-cs"/>
        </a:defRPr>
      </a:lvl1pPr>
    </p:titleStyle>
    <p:bodyStyle>
      <a:lvl1pPr marL="1763515" indent="-1763515" algn="l" defTabSz="4702707" rtl="0" eaLnBrk="1" latinLnBrk="0" hangingPunct="1">
        <a:spcBef>
          <a:spcPct val="20000"/>
        </a:spcBef>
        <a:buFont typeface="Arial" panose="020B0604020202020204" pitchFamily="34" charset="0"/>
        <a:buChar char="•"/>
        <a:defRPr sz="16501" kern="1200">
          <a:solidFill>
            <a:schemeClr val="tx1"/>
          </a:solidFill>
          <a:latin typeface="+mn-lt"/>
          <a:ea typeface="+mn-ea"/>
          <a:cs typeface="+mn-cs"/>
        </a:defRPr>
      </a:lvl1pPr>
      <a:lvl2pPr marL="3820950" indent="-1469596" algn="l" defTabSz="4702707"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384" indent="-1175677" algn="l" defTabSz="4702707"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740"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1094"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447"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801"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5156"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6509" indent="-1175677" algn="l" defTabSz="470270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707" rtl="0" eaLnBrk="1" latinLnBrk="0" hangingPunct="1">
        <a:defRPr sz="9300" kern="1200">
          <a:solidFill>
            <a:schemeClr val="tx1"/>
          </a:solidFill>
          <a:latin typeface="+mn-lt"/>
          <a:ea typeface="+mn-ea"/>
          <a:cs typeface="+mn-cs"/>
        </a:defRPr>
      </a:lvl1pPr>
      <a:lvl2pPr marL="2351354" algn="l" defTabSz="4702707" rtl="0" eaLnBrk="1" latinLnBrk="0" hangingPunct="1">
        <a:defRPr sz="9300" kern="1200">
          <a:solidFill>
            <a:schemeClr val="tx1"/>
          </a:solidFill>
          <a:latin typeface="+mn-lt"/>
          <a:ea typeface="+mn-ea"/>
          <a:cs typeface="+mn-cs"/>
        </a:defRPr>
      </a:lvl2pPr>
      <a:lvl3pPr marL="4702707" algn="l" defTabSz="4702707" rtl="0" eaLnBrk="1" latinLnBrk="0" hangingPunct="1">
        <a:defRPr sz="9300" kern="1200">
          <a:solidFill>
            <a:schemeClr val="tx1"/>
          </a:solidFill>
          <a:latin typeface="+mn-lt"/>
          <a:ea typeface="+mn-ea"/>
          <a:cs typeface="+mn-cs"/>
        </a:defRPr>
      </a:lvl3pPr>
      <a:lvl4pPr marL="7054062" algn="l" defTabSz="4702707" rtl="0" eaLnBrk="1" latinLnBrk="0" hangingPunct="1">
        <a:defRPr sz="9300" kern="1200">
          <a:solidFill>
            <a:schemeClr val="tx1"/>
          </a:solidFill>
          <a:latin typeface="+mn-lt"/>
          <a:ea typeface="+mn-ea"/>
          <a:cs typeface="+mn-cs"/>
        </a:defRPr>
      </a:lvl4pPr>
      <a:lvl5pPr marL="9405417" algn="l" defTabSz="4702707" rtl="0" eaLnBrk="1" latinLnBrk="0" hangingPunct="1">
        <a:defRPr sz="9300" kern="1200">
          <a:solidFill>
            <a:schemeClr val="tx1"/>
          </a:solidFill>
          <a:latin typeface="+mn-lt"/>
          <a:ea typeface="+mn-ea"/>
          <a:cs typeface="+mn-cs"/>
        </a:defRPr>
      </a:lvl5pPr>
      <a:lvl6pPr marL="11756770" algn="l" defTabSz="4702707" rtl="0" eaLnBrk="1" latinLnBrk="0" hangingPunct="1">
        <a:defRPr sz="9300" kern="1200">
          <a:solidFill>
            <a:schemeClr val="tx1"/>
          </a:solidFill>
          <a:latin typeface="+mn-lt"/>
          <a:ea typeface="+mn-ea"/>
          <a:cs typeface="+mn-cs"/>
        </a:defRPr>
      </a:lvl6pPr>
      <a:lvl7pPr marL="14108124" algn="l" defTabSz="4702707" rtl="0" eaLnBrk="1" latinLnBrk="0" hangingPunct="1">
        <a:defRPr sz="9300" kern="1200">
          <a:solidFill>
            <a:schemeClr val="tx1"/>
          </a:solidFill>
          <a:latin typeface="+mn-lt"/>
          <a:ea typeface="+mn-ea"/>
          <a:cs typeface="+mn-cs"/>
        </a:defRPr>
      </a:lvl7pPr>
      <a:lvl8pPr marL="16459478" algn="l" defTabSz="4702707" rtl="0" eaLnBrk="1" latinLnBrk="0" hangingPunct="1">
        <a:defRPr sz="9300" kern="1200">
          <a:solidFill>
            <a:schemeClr val="tx1"/>
          </a:solidFill>
          <a:latin typeface="+mn-lt"/>
          <a:ea typeface="+mn-ea"/>
          <a:cs typeface="+mn-cs"/>
        </a:defRPr>
      </a:lvl8pPr>
      <a:lvl9pPr marL="18810833" algn="l" defTabSz="4702707"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8800" y="866630"/>
            <a:ext cx="33558480" cy="3491227"/>
          </a:xfrm>
          <a:ln>
            <a:noFill/>
          </a:ln>
        </p:spPr>
        <p:txBody>
          <a:bodyPr>
            <a:normAutofit fontScale="90000"/>
          </a:bodyPr>
          <a:lstStyle/>
          <a:p>
            <a:pPr algn="l"/>
            <a:r>
              <a:rPr lang="en-US" sz="9801" b="1" dirty="0"/>
              <a:t>Title of your poster in large font…this is 88 point…people should be able to read your poster from arm’s length distance</a:t>
            </a:r>
            <a:br>
              <a:rPr lang="en-US" sz="9801" b="1" dirty="0"/>
            </a:br>
            <a:r>
              <a:rPr lang="en-US" sz="6000" dirty="0"/>
              <a:t>Your Name, Co-Author 1, Co-Author 2, etc.</a:t>
            </a:r>
            <a:br>
              <a:rPr lang="en-US" sz="6000" dirty="0"/>
            </a:br>
            <a:r>
              <a:rPr lang="en-US" sz="6000" dirty="0"/>
              <a:t>Department of Chemical Engineering, Carnegie Mellon University, Pittsburgh, PA</a:t>
            </a:r>
            <a:endParaRPr lang="en-US" sz="8001" dirty="0"/>
          </a:p>
        </p:txBody>
      </p:sp>
      <p:sp>
        <p:nvSpPr>
          <p:cNvPr id="549" name="Rectangle 4"/>
          <p:cNvSpPr>
            <a:spLocks noChangeArrowheads="1"/>
          </p:cNvSpPr>
          <p:nvPr/>
        </p:nvSpPr>
        <p:spPr bwMode="auto">
          <a:xfrm>
            <a:off x="-1828800" y="43936"/>
            <a:ext cx="18473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25" fontAlgn="base">
              <a:spcBef>
                <a:spcPct val="0"/>
              </a:spcBef>
              <a:spcAft>
                <a:spcPct val="0"/>
              </a:spcAft>
            </a:pPr>
            <a:endParaRPr lang="en-US" altLang="en-US" sz="1800">
              <a:latin typeface="Arial" pitchFamily="34" charset="0"/>
              <a:cs typeface="Arial" pitchFamily="34" charset="0"/>
            </a:endParaRPr>
          </a:p>
        </p:txBody>
      </p:sp>
      <p:pic>
        <p:nvPicPr>
          <p:cNvPr id="555" name="Picture 5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387" y="844859"/>
            <a:ext cx="4798413" cy="3060405"/>
          </a:xfrm>
          <a:prstGeom prst="rect">
            <a:avLst/>
          </a:prstGeom>
          <a:ln>
            <a:noFill/>
          </a:ln>
        </p:spPr>
      </p:pic>
      <p:sp>
        <p:nvSpPr>
          <p:cNvPr id="571" name="TextBox 570"/>
          <p:cNvSpPr txBox="1"/>
          <p:nvPr/>
        </p:nvSpPr>
        <p:spPr>
          <a:xfrm>
            <a:off x="1674255" y="5867400"/>
            <a:ext cx="12250773" cy="9233297"/>
          </a:xfrm>
          <a:prstGeom prst="rect">
            <a:avLst/>
          </a:prstGeom>
          <a:noFill/>
          <a:ln>
            <a:noFill/>
          </a:ln>
        </p:spPr>
        <p:txBody>
          <a:bodyPr wrap="square" rtlCol="0">
            <a:spAutoFit/>
          </a:bodyPr>
          <a:lstStyle/>
          <a:p>
            <a:r>
              <a:rPr lang="en-US" sz="5400" b="1" dirty="0"/>
              <a:t>Motivation. </a:t>
            </a:r>
            <a:r>
              <a:rPr lang="en-US" sz="5400" dirty="0"/>
              <a:t>Concise text to state motivation for work and how it solves an important problem (ideally societal)</a:t>
            </a:r>
          </a:p>
          <a:p>
            <a:endParaRPr lang="en-US" sz="5400" dirty="0"/>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p>
          <a:p>
            <a:endParaRPr lang="en-US" sz="5400" b="1" dirty="0"/>
          </a:p>
          <a:p>
            <a:endParaRPr lang="en-US" sz="5400" b="1" dirty="0"/>
          </a:p>
          <a:p>
            <a:endParaRPr lang="en-US" sz="5400" b="1" dirty="0"/>
          </a:p>
          <a:p>
            <a:endParaRPr lang="en-US" sz="5400" b="1" dirty="0"/>
          </a:p>
        </p:txBody>
      </p:sp>
      <p:sp>
        <p:nvSpPr>
          <p:cNvPr id="579" name="TextBox 578"/>
          <p:cNvSpPr txBox="1"/>
          <p:nvPr/>
        </p:nvSpPr>
        <p:spPr>
          <a:xfrm>
            <a:off x="13925028" y="17620402"/>
            <a:ext cx="12250773" cy="18374261"/>
          </a:xfrm>
          <a:prstGeom prst="rect">
            <a:avLst/>
          </a:prstGeom>
          <a:noFill/>
          <a:ln>
            <a:noFill/>
          </a:ln>
        </p:spPr>
        <p:txBody>
          <a:bodyPr wrap="square" rtlCol="0">
            <a:spAutoFit/>
          </a:bodyPr>
          <a:lstStyle/>
          <a:p>
            <a:r>
              <a:rPr lang="en-US" sz="5400" b="1" dirty="0"/>
              <a:t>Results</a:t>
            </a:r>
          </a:p>
          <a:p>
            <a:endParaRPr lang="en-US" sz="5400" b="1" dirty="0"/>
          </a:p>
          <a:p>
            <a:endParaRPr lang="en-US" sz="5400" b="1" dirty="0"/>
          </a:p>
          <a:p>
            <a:endParaRPr lang="en-US" sz="5400" b="1" dirty="0"/>
          </a:p>
          <a:p>
            <a:endParaRPr lang="en-US" sz="5400" b="1" dirty="0"/>
          </a:p>
          <a:p>
            <a:r>
              <a:rPr lang="en-US" sz="5400" dirty="0"/>
              <a:t>Concise description of what the data indicate plus brief discussion to interpret</a:t>
            </a:r>
          </a:p>
          <a:p>
            <a:endParaRPr lang="en-US" sz="5400" b="1" dirty="0"/>
          </a:p>
          <a:p>
            <a:endParaRPr lang="en-US" sz="5400" b="1" dirty="0"/>
          </a:p>
          <a:p>
            <a:endParaRPr lang="en-US" sz="5400" b="1" dirty="0"/>
          </a:p>
          <a:p>
            <a:endParaRPr lang="en-US" sz="5400" b="1" dirty="0"/>
          </a:p>
          <a:p>
            <a:endParaRPr lang="en-US" sz="5400" b="1" dirty="0"/>
          </a:p>
          <a:p>
            <a:endParaRPr lang="en-US" sz="5400" b="1" dirty="0"/>
          </a:p>
          <a:p>
            <a:r>
              <a:rPr lang="en-US" sz="5400" dirty="0"/>
              <a:t>Concise description of what the data indicate plus brief discussion to interpret</a:t>
            </a:r>
          </a:p>
          <a:p>
            <a:endParaRPr lang="en-US" sz="5400" b="1" dirty="0"/>
          </a:p>
          <a:p>
            <a:endParaRPr lang="en-US" sz="5400" b="1" dirty="0"/>
          </a:p>
          <a:p>
            <a:endParaRPr lang="en-US" sz="5400" b="1" dirty="0"/>
          </a:p>
          <a:p>
            <a:endParaRPr lang="en-US" sz="5400" b="1" dirty="0"/>
          </a:p>
          <a:p>
            <a:endParaRPr lang="en-US" sz="5400" b="1" dirty="0"/>
          </a:p>
          <a:p>
            <a:endParaRPr lang="en-US" sz="5400" b="1" dirty="0"/>
          </a:p>
          <a:p>
            <a:endParaRPr lang="en-US" sz="5400" b="1" dirty="0"/>
          </a:p>
        </p:txBody>
      </p:sp>
      <p:sp>
        <p:nvSpPr>
          <p:cNvPr id="563" name="TextBox 562"/>
          <p:cNvSpPr txBox="1"/>
          <p:nvPr/>
        </p:nvSpPr>
        <p:spPr>
          <a:xfrm>
            <a:off x="1659015" y="11892777"/>
            <a:ext cx="10742013" cy="2123658"/>
          </a:xfrm>
          <a:prstGeom prst="rect">
            <a:avLst/>
          </a:prstGeom>
          <a:noFill/>
          <a:ln>
            <a:noFill/>
          </a:ln>
        </p:spPr>
        <p:txBody>
          <a:bodyPr wrap="square" rtlCol="0">
            <a:spAutoFit/>
          </a:bodyPr>
          <a:lstStyle/>
          <a:p>
            <a:r>
              <a:rPr lang="en-US" sz="6600" dirty="0"/>
              <a:t>CONSIDER ADDING SOME ILLUSTRATION</a:t>
            </a:r>
          </a:p>
        </p:txBody>
      </p:sp>
      <p:sp>
        <p:nvSpPr>
          <p:cNvPr id="586" name="TextBox 585"/>
          <p:cNvSpPr txBox="1"/>
          <p:nvPr/>
        </p:nvSpPr>
        <p:spPr>
          <a:xfrm>
            <a:off x="1659015" y="14373314"/>
            <a:ext cx="12250773" cy="5909310"/>
          </a:xfrm>
          <a:prstGeom prst="rect">
            <a:avLst/>
          </a:prstGeom>
          <a:noFill/>
          <a:ln>
            <a:noFill/>
          </a:ln>
        </p:spPr>
        <p:txBody>
          <a:bodyPr wrap="square" rtlCol="0">
            <a:spAutoFit/>
          </a:bodyPr>
          <a:lstStyle/>
          <a:p>
            <a:r>
              <a:rPr lang="en-US" sz="5400" b="1" dirty="0"/>
              <a:t>Dataset. </a:t>
            </a:r>
            <a:r>
              <a:rPr lang="en-US" sz="5400" dirty="0"/>
              <a:t>Concisely put the work in context of prior knowledge, theories, etc. (Include references as needed as footnotes)</a:t>
            </a:r>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endParaRPr lang="en-US" sz="5400" b="1" dirty="0"/>
          </a:p>
          <a:p>
            <a:endParaRPr lang="en-US" sz="5400" b="1" dirty="0"/>
          </a:p>
        </p:txBody>
      </p:sp>
      <p:sp>
        <p:nvSpPr>
          <p:cNvPr id="587" name="TextBox 586"/>
          <p:cNvSpPr txBox="1"/>
          <p:nvPr/>
        </p:nvSpPr>
        <p:spPr>
          <a:xfrm>
            <a:off x="2647428" y="32020042"/>
            <a:ext cx="9372600" cy="3139321"/>
          </a:xfrm>
          <a:prstGeom prst="rect">
            <a:avLst/>
          </a:prstGeom>
          <a:noFill/>
          <a:ln>
            <a:noFill/>
          </a:ln>
        </p:spPr>
        <p:txBody>
          <a:bodyPr wrap="square" rtlCol="0">
            <a:spAutoFit/>
          </a:bodyPr>
          <a:lstStyle/>
          <a:p>
            <a:r>
              <a:rPr lang="en-US" sz="6600" dirty="0"/>
              <a:t>CONSIDER ADDING SOME ILLUSTRATION OR SCHEMATIC DIAGRAM</a:t>
            </a:r>
          </a:p>
        </p:txBody>
      </p:sp>
      <p:sp>
        <p:nvSpPr>
          <p:cNvPr id="588" name="TextBox 587"/>
          <p:cNvSpPr txBox="1"/>
          <p:nvPr/>
        </p:nvSpPr>
        <p:spPr>
          <a:xfrm>
            <a:off x="1630715" y="26017421"/>
            <a:ext cx="12250773" cy="10895290"/>
          </a:xfrm>
          <a:prstGeom prst="rect">
            <a:avLst/>
          </a:prstGeom>
          <a:noFill/>
          <a:ln>
            <a:noFill/>
          </a:ln>
        </p:spPr>
        <p:txBody>
          <a:bodyPr wrap="square" rtlCol="0">
            <a:spAutoFit/>
          </a:bodyPr>
          <a:lstStyle/>
          <a:p>
            <a:r>
              <a:rPr lang="en-US" sz="5400" b="1" dirty="0"/>
              <a:t>Train/</a:t>
            </a:r>
            <a:r>
              <a:rPr lang="en-US" sz="5400" b="1" dirty="0" err="1"/>
              <a:t>val</a:t>
            </a:r>
            <a:r>
              <a:rPr lang="en-US" sz="5400" b="1" dirty="0"/>
              <a:t>/test split strategy. </a:t>
            </a:r>
            <a:r>
              <a:rPr lang="en-US" sz="5400" dirty="0"/>
              <a:t>How and why did you choose a particular train/</a:t>
            </a:r>
            <a:r>
              <a:rPr lang="en-US" sz="5400" dirty="0" err="1"/>
              <a:t>val</a:t>
            </a:r>
            <a:r>
              <a:rPr lang="en-US" sz="5400" dirty="0"/>
              <a:t>/test split? Why is it helpful?</a:t>
            </a:r>
          </a:p>
          <a:p>
            <a:endParaRPr lang="en-US" sz="5400" dirty="0"/>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p>
          <a:p>
            <a:pPr marL="685800" indent="-685800">
              <a:buFont typeface="Arial" panose="020B0604020202020204" pitchFamily="34" charset="0"/>
              <a:buChar char="•"/>
            </a:pPr>
            <a:r>
              <a:rPr lang="en-US" sz="5400" dirty="0"/>
              <a:t>Important point</a:t>
            </a:r>
          </a:p>
          <a:p>
            <a:endParaRPr lang="en-US" sz="5400" b="1" dirty="0"/>
          </a:p>
          <a:p>
            <a:endParaRPr lang="en-US" sz="5400" b="1" dirty="0"/>
          </a:p>
          <a:p>
            <a:endParaRPr lang="en-US" sz="5400" b="1" i="1" dirty="0"/>
          </a:p>
          <a:p>
            <a:endParaRPr lang="en-US" sz="5400" b="1" dirty="0"/>
          </a:p>
          <a:p>
            <a:endParaRPr lang="en-US" sz="5400" b="1" dirty="0"/>
          </a:p>
          <a:p>
            <a:endParaRPr lang="en-US" sz="5400" b="1" dirty="0"/>
          </a:p>
        </p:txBody>
      </p:sp>
      <p:sp>
        <p:nvSpPr>
          <p:cNvPr id="592" name="TextBox 591"/>
          <p:cNvSpPr txBox="1"/>
          <p:nvPr/>
        </p:nvSpPr>
        <p:spPr>
          <a:xfrm>
            <a:off x="1674255" y="20108111"/>
            <a:ext cx="12250773" cy="5909310"/>
          </a:xfrm>
          <a:prstGeom prst="rect">
            <a:avLst/>
          </a:prstGeom>
          <a:noFill/>
          <a:ln>
            <a:noFill/>
          </a:ln>
        </p:spPr>
        <p:txBody>
          <a:bodyPr wrap="square" rtlCol="0">
            <a:spAutoFit/>
          </a:bodyPr>
          <a:lstStyle/>
          <a:p>
            <a:r>
              <a:rPr lang="en-US" sz="5400" b="1" dirty="0"/>
              <a:t>Objectives and Metrics. </a:t>
            </a:r>
            <a:r>
              <a:rPr lang="en-US" sz="5400" dirty="0"/>
              <a:t>Concise text to state the goals of the work. How are you measuring success?</a:t>
            </a:r>
          </a:p>
          <a:p>
            <a:endParaRPr lang="en-US" sz="5400" dirty="0"/>
          </a:p>
          <a:p>
            <a:pPr marL="685800" indent="-685800">
              <a:buFont typeface="Arial" panose="020B0604020202020204" pitchFamily="34" charset="0"/>
              <a:buChar char="•"/>
            </a:pPr>
            <a:r>
              <a:rPr lang="en-US" sz="5400" dirty="0"/>
              <a:t>Objective 1</a:t>
            </a:r>
          </a:p>
          <a:p>
            <a:pPr marL="685800" indent="-685800">
              <a:buFont typeface="Arial" panose="020B0604020202020204" pitchFamily="34" charset="0"/>
              <a:buChar char="•"/>
            </a:pPr>
            <a:r>
              <a:rPr lang="en-US" sz="5400" dirty="0"/>
              <a:t>Objective 2</a:t>
            </a:r>
            <a:endParaRPr lang="en-US" sz="5400" b="1" dirty="0"/>
          </a:p>
          <a:p>
            <a:endParaRPr lang="en-US" sz="5400" b="1" dirty="0"/>
          </a:p>
        </p:txBody>
      </p:sp>
      <p:sp>
        <p:nvSpPr>
          <p:cNvPr id="593" name="TextBox 592"/>
          <p:cNvSpPr txBox="1"/>
          <p:nvPr/>
        </p:nvSpPr>
        <p:spPr>
          <a:xfrm>
            <a:off x="14642396" y="19656031"/>
            <a:ext cx="10742013" cy="1107996"/>
          </a:xfrm>
          <a:prstGeom prst="rect">
            <a:avLst/>
          </a:prstGeom>
          <a:noFill/>
          <a:ln>
            <a:noFill/>
          </a:ln>
        </p:spPr>
        <p:txBody>
          <a:bodyPr wrap="square" rtlCol="0">
            <a:spAutoFit/>
          </a:bodyPr>
          <a:lstStyle/>
          <a:p>
            <a:r>
              <a:rPr lang="en-US" sz="6600" dirty="0"/>
              <a:t>DATA PLOT OR OTHER FIGURE</a:t>
            </a:r>
          </a:p>
        </p:txBody>
      </p:sp>
      <p:sp>
        <p:nvSpPr>
          <p:cNvPr id="606" name="TextBox 605"/>
          <p:cNvSpPr txBox="1"/>
          <p:nvPr/>
        </p:nvSpPr>
        <p:spPr>
          <a:xfrm>
            <a:off x="14642397" y="34051367"/>
            <a:ext cx="10742013" cy="1107996"/>
          </a:xfrm>
          <a:prstGeom prst="rect">
            <a:avLst/>
          </a:prstGeom>
          <a:noFill/>
          <a:ln>
            <a:noFill/>
          </a:ln>
        </p:spPr>
        <p:txBody>
          <a:bodyPr wrap="square" rtlCol="0">
            <a:spAutoFit/>
          </a:bodyPr>
          <a:lstStyle/>
          <a:p>
            <a:r>
              <a:rPr lang="en-US" sz="6600" dirty="0"/>
              <a:t>DATA PLOT OR OTHER FIGURE</a:t>
            </a:r>
          </a:p>
        </p:txBody>
      </p:sp>
      <p:sp>
        <p:nvSpPr>
          <p:cNvPr id="607" name="TextBox 606"/>
          <p:cNvSpPr txBox="1"/>
          <p:nvPr/>
        </p:nvSpPr>
        <p:spPr>
          <a:xfrm>
            <a:off x="14229828" y="25468704"/>
            <a:ext cx="10742013" cy="1107996"/>
          </a:xfrm>
          <a:prstGeom prst="rect">
            <a:avLst/>
          </a:prstGeom>
          <a:noFill/>
          <a:ln>
            <a:noFill/>
          </a:ln>
        </p:spPr>
        <p:txBody>
          <a:bodyPr wrap="square" rtlCol="0">
            <a:spAutoFit/>
          </a:bodyPr>
          <a:lstStyle/>
          <a:p>
            <a:r>
              <a:rPr lang="en-US" sz="6600" dirty="0"/>
              <a:t>DATA PLOT OR OTHER FIGURE</a:t>
            </a:r>
          </a:p>
        </p:txBody>
      </p:sp>
      <p:sp>
        <p:nvSpPr>
          <p:cNvPr id="608" name="TextBox 607"/>
          <p:cNvSpPr txBox="1"/>
          <p:nvPr/>
        </p:nvSpPr>
        <p:spPr>
          <a:xfrm>
            <a:off x="26230227" y="5867400"/>
            <a:ext cx="12250773" cy="8402300"/>
          </a:xfrm>
          <a:prstGeom prst="rect">
            <a:avLst/>
          </a:prstGeom>
          <a:noFill/>
          <a:ln>
            <a:noFill/>
          </a:ln>
        </p:spPr>
        <p:txBody>
          <a:bodyPr wrap="square" rtlCol="0">
            <a:spAutoFit/>
          </a:bodyPr>
          <a:lstStyle/>
          <a:p>
            <a:endParaRPr lang="en-US" sz="5400" b="1" dirty="0"/>
          </a:p>
          <a:p>
            <a:endParaRPr lang="en-US" sz="5400" b="1" dirty="0"/>
          </a:p>
          <a:p>
            <a:endParaRPr lang="en-US" sz="5400" b="1" dirty="0"/>
          </a:p>
          <a:p>
            <a:endParaRPr lang="en-US" sz="5400" b="1" dirty="0"/>
          </a:p>
          <a:p>
            <a:endParaRPr lang="en-US" sz="5400" b="1" dirty="0"/>
          </a:p>
          <a:p>
            <a:r>
              <a:rPr lang="en-US" sz="5400" dirty="0"/>
              <a:t>Concise description of what the data indicate plus brief discussion to interpret</a:t>
            </a:r>
          </a:p>
          <a:p>
            <a:endParaRPr lang="en-US" sz="5400" b="1" dirty="0"/>
          </a:p>
          <a:p>
            <a:endParaRPr lang="en-US" sz="5400" b="1" dirty="0"/>
          </a:p>
          <a:p>
            <a:endParaRPr lang="en-US" sz="5400" b="1" dirty="0"/>
          </a:p>
        </p:txBody>
      </p:sp>
      <p:sp>
        <p:nvSpPr>
          <p:cNvPr id="609" name="TextBox 608"/>
          <p:cNvSpPr txBox="1"/>
          <p:nvPr/>
        </p:nvSpPr>
        <p:spPr>
          <a:xfrm>
            <a:off x="26945420" y="7903029"/>
            <a:ext cx="10742013" cy="1107996"/>
          </a:xfrm>
          <a:prstGeom prst="rect">
            <a:avLst/>
          </a:prstGeom>
          <a:noFill/>
          <a:ln>
            <a:noFill/>
          </a:ln>
        </p:spPr>
        <p:txBody>
          <a:bodyPr wrap="square" rtlCol="0">
            <a:spAutoFit/>
          </a:bodyPr>
          <a:lstStyle/>
          <a:p>
            <a:r>
              <a:rPr lang="en-US" sz="6600" dirty="0"/>
              <a:t>DATA PLOT OR OTHER FIGURE</a:t>
            </a:r>
          </a:p>
        </p:txBody>
      </p:sp>
      <p:sp>
        <p:nvSpPr>
          <p:cNvPr id="613" name="TextBox 612"/>
          <p:cNvSpPr txBox="1"/>
          <p:nvPr/>
        </p:nvSpPr>
        <p:spPr>
          <a:xfrm>
            <a:off x="26230227" y="14240751"/>
            <a:ext cx="12250773" cy="6740307"/>
          </a:xfrm>
          <a:prstGeom prst="rect">
            <a:avLst/>
          </a:prstGeom>
          <a:noFill/>
          <a:ln>
            <a:noFill/>
          </a:ln>
        </p:spPr>
        <p:txBody>
          <a:bodyPr wrap="square" rtlCol="0">
            <a:spAutoFit/>
          </a:bodyPr>
          <a:lstStyle/>
          <a:p>
            <a:r>
              <a:rPr lang="en-US" sz="5400" b="1" dirty="0"/>
              <a:t>Conclusions. </a:t>
            </a:r>
            <a:r>
              <a:rPr lang="en-US" sz="5400" dirty="0"/>
              <a:t>Concise summary of major findings and how the work significantly advances the field</a:t>
            </a:r>
          </a:p>
          <a:p>
            <a:endParaRPr lang="en-US" sz="5400" b="1" dirty="0"/>
          </a:p>
          <a:p>
            <a:pPr marL="685800" indent="-685800">
              <a:buFont typeface="Arial" panose="020B0604020202020204" pitchFamily="34" charset="0"/>
              <a:buChar char="•"/>
            </a:pPr>
            <a:r>
              <a:rPr lang="en-US" sz="5400" dirty="0"/>
              <a:t>Conclusion 1</a:t>
            </a:r>
          </a:p>
          <a:p>
            <a:pPr marL="685800" indent="-685800">
              <a:buFont typeface="Arial" panose="020B0604020202020204" pitchFamily="34" charset="0"/>
              <a:buChar char="•"/>
            </a:pPr>
            <a:r>
              <a:rPr lang="en-US" sz="5400" dirty="0"/>
              <a:t>Conclusion 2</a:t>
            </a:r>
          </a:p>
          <a:p>
            <a:pPr marL="685800" indent="-685800">
              <a:buFont typeface="Arial" panose="020B0604020202020204" pitchFamily="34" charset="0"/>
              <a:buChar char="•"/>
            </a:pPr>
            <a:r>
              <a:rPr lang="en-US" sz="5400" dirty="0"/>
              <a:t>Conclusion 3</a:t>
            </a:r>
            <a:endParaRPr lang="en-US" sz="5400" b="1" dirty="0"/>
          </a:p>
          <a:p>
            <a:endParaRPr lang="en-US" sz="5400" b="1" dirty="0"/>
          </a:p>
        </p:txBody>
      </p:sp>
      <p:sp>
        <p:nvSpPr>
          <p:cNvPr id="614" name="TextBox 613"/>
          <p:cNvSpPr txBox="1"/>
          <p:nvPr/>
        </p:nvSpPr>
        <p:spPr>
          <a:xfrm>
            <a:off x="26191041" y="23586723"/>
            <a:ext cx="12250773" cy="6740307"/>
          </a:xfrm>
          <a:prstGeom prst="rect">
            <a:avLst/>
          </a:prstGeom>
          <a:noFill/>
          <a:ln>
            <a:noFill/>
          </a:ln>
        </p:spPr>
        <p:txBody>
          <a:bodyPr wrap="square" rtlCol="0">
            <a:spAutoFit/>
          </a:bodyPr>
          <a:lstStyle/>
          <a:p>
            <a:r>
              <a:rPr lang="en-US" sz="5400" b="1" dirty="0"/>
              <a:t>Future Work. </a:t>
            </a:r>
            <a:r>
              <a:rPr lang="en-US" sz="5400" dirty="0"/>
              <a:t>What questions remain to be answered and what new questions does your work suggest?</a:t>
            </a:r>
          </a:p>
          <a:p>
            <a:endParaRPr lang="en-US" sz="5400" b="1" dirty="0"/>
          </a:p>
          <a:p>
            <a:pPr marL="685800" indent="-685800">
              <a:buFont typeface="Arial" panose="020B0604020202020204" pitchFamily="34" charset="0"/>
              <a:buChar char="•"/>
            </a:pPr>
            <a:r>
              <a:rPr lang="en-US" sz="5400" dirty="0"/>
              <a:t>Future objective 1</a:t>
            </a:r>
          </a:p>
          <a:p>
            <a:pPr marL="685800" indent="-685800">
              <a:buFont typeface="Arial" panose="020B0604020202020204" pitchFamily="34" charset="0"/>
              <a:buChar char="•"/>
            </a:pPr>
            <a:r>
              <a:rPr lang="en-US" sz="5400" dirty="0"/>
              <a:t>Future objective 2</a:t>
            </a:r>
          </a:p>
          <a:p>
            <a:pPr marL="685800" indent="-685800">
              <a:buFont typeface="Arial" panose="020B0604020202020204" pitchFamily="34" charset="0"/>
              <a:buChar char="•"/>
            </a:pPr>
            <a:r>
              <a:rPr lang="en-US" sz="5400" dirty="0"/>
              <a:t>Future objective 3</a:t>
            </a:r>
            <a:endParaRPr lang="en-US" sz="5400" b="1" dirty="0"/>
          </a:p>
          <a:p>
            <a:endParaRPr lang="en-US" sz="5400" b="1" dirty="0"/>
          </a:p>
        </p:txBody>
      </p:sp>
      <p:sp>
        <p:nvSpPr>
          <p:cNvPr id="615" name="TextBox 614"/>
          <p:cNvSpPr txBox="1"/>
          <p:nvPr/>
        </p:nvSpPr>
        <p:spPr>
          <a:xfrm>
            <a:off x="26132261" y="32527873"/>
            <a:ext cx="12250773" cy="3046988"/>
          </a:xfrm>
          <a:prstGeom prst="rect">
            <a:avLst/>
          </a:prstGeom>
          <a:noFill/>
          <a:ln>
            <a:noFill/>
          </a:ln>
        </p:spPr>
        <p:txBody>
          <a:bodyPr wrap="square" rtlCol="0">
            <a:spAutoFit/>
          </a:bodyPr>
          <a:lstStyle/>
          <a:p>
            <a:r>
              <a:rPr lang="en-US" sz="5400" b="1" dirty="0"/>
              <a:t>Acknowledgements. </a:t>
            </a:r>
            <a:endParaRPr lang="en-US" sz="5400" dirty="0"/>
          </a:p>
          <a:p>
            <a:r>
              <a:rPr lang="en-US" sz="2800" dirty="0"/>
              <a:t>If there are any specific TAs, people you discussed with, python packages or </a:t>
            </a:r>
            <a:r>
              <a:rPr lang="en-US" sz="2800" dirty="0" err="1"/>
              <a:t>github</a:t>
            </a:r>
            <a:r>
              <a:rPr lang="en-US" sz="2800" dirty="0"/>
              <a:t> repos or documents that you found helpful and want to call out</a:t>
            </a:r>
          </a:p>
          <a:p>
            <a:endParaRPr lang="en-US" sz="2800" dirty="0"/>
          </a:p>
          <a:p>
            <a:endParaRPr lang="en-US" sz="5400" dirty="0"/>
          </a:p>
        </p:txBody>
      </p:sp>
      <p:sp>
        <p:nvSpPr>
          <p:cNvPr id="2" name="TextBox 1">
            <a:extLst>
              <a:ext uri="{FF2B5EF4-FFF2-40B4-BE49-F238E27FC236}">
                <a16:creationId xmlns:a16="http://schemas.microsoft.com/office/drawing/2014/main" id="{348F1903-F0CD-C852-063A-8738DB30B7D9}"/>
              </a:ext>
            </a:extLst>
          </p:cNvPr>
          <p:cNvSpPr txBox="1"/>
          <p:nvPr/>
        </p:nvSpPr>
        <p:spPr>
          <a:xfrm>
            <a:off x="13852913" y="5867400"/>
            <a:ext cx="12250773" cy="7571303"/>
          </a:xfrm>
          <a:prstGeom prst="rect">
            <a:avLst/>
          </a:prstGeom>
          <a:noFill/>
          <a:ln>
            <a:noFill/>
          </a:ln>
        </p:spPr>
        <p:txBody>
          <a:bodyPr wrap="square" rtlCol="0">
            <a:spAutoFit/>
          </a:bodyPr>
          <a:lstStyle/>
          <a:p>
            <a:r>
              <a:rPr lang="en-US" sz="5400" b="1" dirty="0"/>
              <a:t>ML Model / Approach</a:t>
            </a:r>
          </a:p>
          <a:p>
            <a:endParaRPr lang="en-US" sz="5400" b="1" dirty="0"/>
          </a:p>
          <a:p>
            <a:endParaRPr lang="en-US" sz="5400" b="1" dirty="0"/>
          </a:p>
          <a:p>
            <a:endParaRPr lang="en-US" sz="5400" b="1" dirty="0"/>
          </a:p>
          <a:p>
            <a:endParaRPr lang="en-US" sz="5400" b="1" dirty="0"/>
          </a:p>
          <a:p>
            <a:endParaRPr lang="en-US" sz="5400" b="1" dirty="0"/>
          </a:p>
          <a:p>
            <a:endParaRPr lang="en-US" sz="5400" b="1" dirty="0"/>
          </a:p>
          <a:p>
            <a:r>
              <a:rPr lang="en-US" sz="5400" dirty="0"/>
              <a:t>What sort of model(s) did you choose? How do they work?</a:t>
            </a:r>
          </a:p>
        </p:txBody>
      </p:sp>
      <p:sp>
        <p:nvSpPr>
          <p:cNvPr id="3" name="TextBox 2">
            <a:extLst>
              <a:ext uri="{FF2B5EF4-FFF2-40B4-BE49-F238E27FC236}">
                <a16:creationId xmlns:a16="http://schemas.microsoft.com/office/drawing/2014/main" id="{D661F3C8-9ABE-9310-DB67-84B35D7E2ED1}"/>
              </a:ext>
            </a:extLst>
          </p:cNvPr>
          <p:cNvSpPr txBox="1"/>
          <p:nvPr/>
        </p:nvSpPr>
        <p:spPr>
          <a:xfrm>
            <a:off x="14570281" y="7903029"/>
            <a:ext cx="10742013" cy="1107996"/>
          </a:xfrm>
          <a:prstGeom prst="rect">
            <a:avLst/>
          </a:prstGeom>
          <a:noFill/>
          <a:ln>
            <a:noFill/>
          </a:ln>
        </p:spPr>
        <p:txBody>
          <a:bodyPr wrap="square" rtlCol="0">
            <a:spAutoFit/>
          </a:bodyPr>
          <a:lstStyle/>
          <a:p>
            <a:r>
              <a:rPr lang="en-US" sz="6600" dirty="0"/>
              <a:t>DATA PLOT OR OTHER FIGURE</a:t>
            </a:r>
          </a:p>
        </p:txBody>
      </p:sp>
    </p:spTree>
    <p:extLst>
      <p:ext uri="{BB962C8B-B14F-4D97-AF65-F5344CB8AC3E}">
        <p14:creationId xmlns:p14="http://schemas.microsoft.com/office/powerpoint/2010/main" val="2740345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4065</TotalTime>
  <Words>336</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Title of your poster in large font…this is 88 point…people should be able to read your poster from arm’s length distance Your Name, Co-Author 1, Co-Author 2, etc. Department of Chemical Engineering, Carnegie Mellon University, Pittsburgh, PA</vt:lpstr>
    </vt:vector>
  </TitlesOfParts>
  <Company>cheme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 Tilton</dc:creator>
  <cp:lastModifiedBy>Zachary Ward Ulissi</cp:lastModifiedBy>
  <cp:revision>67</cp:revision>
  <dcterms:created xsi:type="dcterms:W3CDTF">2014-02-06T18:32:51Z</dcterms:created>
  <dcterms:modified xsi:type="dcterms:W3CDTF">2022-09-28T11:38:59Z</dcterms:modified>
</cp:coreProperties>
</file>