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38404800" cy="329184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C43A69D2-F0B3-471E-A4D4-8EE61D6C809A}">
          <p14:sldIdLst/>
        </p14:section>
        <p14:section name="Untitled Section" id="{A601F358-D553-4A87-BB67-9D817439EBE0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pos="12096">
          <p15:clr>
            <a:srgbClr val="A4A3A4"/>
          </p15:clr>
        </p15:guide>
        <p15:guide id="2" orient="horz" pos="103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b Tilton" initials="BT" lastIdx="4" clrIdx="0">
    <p:extLst>
      <p:ext uri="{19B8F6BF-5375-455C-9EA6-DF929625EA0E}">
        <p15:presenceInfo xmlns:p15="http://schemas.microsoft.com/office/powerpoint/2012/main" userId="Bob Tilt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7377" autoAdjust="0"/>
  </p:normalViewPr>
  <p:slideViewPr>
    <p:cSldViewPr snapToGrid="0">
      <p:cViewPr>
        <p:scale>
          <a:sx n="40" d="100"/>
          <a:sy n="40" d="100"/>
        </p:scale>
        <p:origin x="1590" y="-1380"/>
      </p:cViewPr>
      <p:guideLst>
        <p:guide pos="12096"/>
        <p:guide orient="horz"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92" tIns="95192" rIns="95192" bIns="95192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8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8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8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8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8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8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8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8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92" tIns="95192" rIns="95192" bIns="95192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8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8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8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8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8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8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8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8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57338" y="719138"/>
            <a:ext cx="42005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92" tIns="95192" rIns="95192" bIns="95192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3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92" tIns="95192" rIns="95192" bIns="95192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8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8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8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8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8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8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8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8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3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9" tIns="48312" rIns="96649" bIns="48312" anchor="b" anchorCtr="0">
            <a:noAutofit/>
          </a:bodyPr>
          <a:lstStyle/>
          <a:p>
            <a:pPr algn="r">
              <a:buClr>
                <a:schemeClr val="dk1"/>
              </a:buClr>
              <a:buSzPts val="12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dk1"/>
                </a:buClr>
                <a:buSzPts val="1200"/>
              </a:pPr>
              <a:t>‹#›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02221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80fc6ec37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7338" y="719138"/>
            <a:ext cx="42005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480fc6ec37_2_75:notes"/>
          <p:cNvSpPr txBox="1">
            <a:spLocks noGrp="1"/>
          </p:cNvSpPr>
          <p:nvPr>
            <p:ph type="body" idx="1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9" tIns="48312" rIns="96649" bIns="48312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62" name="Google Shape;162;g480fc6ec37_2_75:notes"/>
          <p:cNvSpPr txBox="1">
            <a:spLocks noGrp="1"/>
          </p:cNvSpPr>
          <p:nvPr>
            <p:ph type="sldNum" idx="12"/>
          </p:nvPr>
        </p:nvSpPr>
        <p:spPr>
          <a:xfrm>
            <a:off x="4143587" y="9119473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9" tIns="48312" rIns="96649" bIns="48312" anchor="b" anchorCtr="0">
            <a:noAutofit/>
          </a:bodyPr>
          <a:lstStyle/>
          <a:p>
            <a:pPr algn="r">
              <a:buClr>
                <a:schemeClr val="dk1"/>
              </a:buClr>
              <a:buSzPts val="1200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dk1"/>
                </a:buClr>
                <a:buSzPts val="1200"/>
              </a:p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241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880360" y="10226042"/>
            <a:ext cx="32644080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0"/>
              <a:buFont typeface="Cambria"/>
              <a:buNone/>
              <a:defRPr sz="19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760720" y="18653759"/>
            <a:ext cx="26883359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860"/>
              </a:spcBef>
              <a:spcAft>
                <a:spcPts val="0"/>
              </a:spcAft>
              <a:buClr>
                <a:srgbClr val="888888"/>
              </a:buClr>
              <a:buSzPts val="14300"/>
              <a:buFont typeface="Arial"/>
              <a:buNone/>
              <a:defRPr sz="14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ctr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888888"/>
              </a:buClr>
              <a:buSzPts val="12500"/>
              <a:buFont typeface="Arial"/>
              <a:buNone/>
              <a:defRPr sz="125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ctr" rtl="0">
              <a:lnSpc>
                <a:spcPct val="100000"/>
              </a:lnSpc>
              <a:spcBef>
                <a:spcPts val="2140"/>
              </a:spcBef>
              <a:spcAft>
                <a:spcPts val="0"/>
              </a:spcAft>
              <a:buClr>
                <a:srgbClr val="888888"/>
              </a:buClr>
              <a:buSzPts val="10700"/>
              <a:buFont typeface="Arial"/>
              <a:buNone/>
              <a:defRPr sz="107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ctr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888888"/>
              </a:buClr>
              <a:buSzPts val="8900"/>
              <a:buFont typeface="Arial"/>
              <a:buNone/>
              <a:defRPr sz="89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ctr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888888"/>
              </a:buClr>
              <a:buSzPts val="8900"/>
              <a:buFont typeface="Arial"/>
              <a:buNone/>
              <a:defRPr sz="89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ctr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888888"/>
              </a:buClr>
              <a:buSzPts val="8900"/>
              <a:buFont typeface="Arial"/>
              <a:buNone/>
              <a:defRPr sz="89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ctr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888888"/>
              </a:buClr>
              <a:buSzPts val="8900"/>
              <a:buFont typeface="Arial"/>
              <a:buNone/>
              <a:defRPr sz="89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ctr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888888"/>
              </a:buClr>
              <a:buSzPts val="8900"/>
              <a:buFont typeface="Arial"/>
              <a:buNone/>
              <a:defRPr sz="89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ctr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888888"/>
              </a:buClr>
              <a:buSzPts val="8900"/>
              <a:buFont typeface="Arial"/>
              <a:buNone/>
              <a:defRPr sz="89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1920240" y="30510481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13121641" y="30510481"/>
            <a:ext cx="12161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27523441" y="30510481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920240" y="1318262"/>
            <a:ext cx="3456431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0"/>
              <a:buFont typeface="Cambria"/>
              <a:buNone/>
              <a:defRPr sz="19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8340089" y="1261115"/>
            <a:ext cx="21724621" cy="34564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1136650" algn="l" rtl="0">
              <a:lnSpc>
                <a:spcPct val="100000"/>
              </a:lnSpc>
              <a:spcBef>
                <a:spcPts val="2860"/>
              </a:spcBef>
              <a:spcAft>
                <a:spcPts val="0"/>
              </a:spcAft>
              <a:buClr>
                <a:schemeClr val="dk1"/>
              </a:buClr>
              <a:buSzPts val="14300"/>
              <a:buFont typeface="Arial"/>
              <a:buChar char="•"/>
              <a:defRPr sz="14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102235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Arial"/>
              <a:buChar char="–"/>
              <a:defRPr sz="12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908050" algn="l" rtl="0">
              <a:lnSpc>
                <a:spcPct val="100000"/>
              </a:lnSpc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•"/>
              <a:defRPr sz="107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7937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–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7937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»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7937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7937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7937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7937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1920240" y="30510481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13121641" y="30510481"/>
            <a:ext cx="12161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27523441" y="30510481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67676557" y="55589329"/>
            <a:ext cx="134820660" cy="3629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0"/>
              <a:buFont typeface="Cambria"/>
              <a:buNone/>
              <a:defRPr sz="19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5225894" y="19618166"/>
            <a:ext cx="134820660" cy="108233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1136650" algn="l" rtl="0">
              <a:lnSpc>
                <a:spcPct val="100000"/>
              </a:lnSpc>
              <a:spcBef>
                <a:spcPts val="2860"/>
              </a:spcBef>
              <a:spcAft>
                <a:spcPts val="0"/>
              </a:spcAft>
              <a:buClr>
                <a:schemeClr val="dk1"/>
              </a:buClr>
              <a:buSzPts val="14300"/>
              <a:buFont typeface="Arial"/>
              <a:buChar char="•"/>
              <a:defRPr sz="14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102235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Arial"/>
              <a:buChar char="–"/>
              <a:defRPr sz="12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908050" algn="l" rtl="0">
              <a:lnSpc>
                <a:spcPct val="100000"/>
              </a:lnSpc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•"/>
              <a:defRPr sz="107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7937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–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7937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»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7937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7937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7937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7937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1920240" y="30510481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13121641" y="30510481"/>
            <a:ext cx="12161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27523441" y="30510481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2880360" y="10226044"/>
            <a:ext cx="32644078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00"/>
              <a:buFont typeface="Cambria"/>
              <a:buNone/>
              <a:defRPr sz="19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5760722" y="18653758"/>
            <a:ext cx="26883360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888888"/>
              </a:buClr>
              <a:buSzPts val="17200"/>
              <a:buFont typeface="Arial"/>
              <a:buNone/>
              <a:defRPr sz="14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ctr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888888"/>
              </a:buClr>
              <a:buSzPts val="15000"/>
              <a:buFont typeface="Arial"/>
              <a:buNone/>
              <a:defRPr sz="125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2800"/>
              <a:buFont typeface="Arial"/>
              <a:buNone/>
              <a:defRPr sz="107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10700"/>
              <a:buFont typeface="Arial"/>
              <a:buNone/>
              <a:defRPr sz="89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10700"/>
              <a:buFont typeface="Arial"/>
              <a:buNone/>
              <a:defRPr sz="89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10700"/>
              <a:buFont typeface="Arial"/>
              <a:buNone/>
              <a:defRPr sz="89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10700"/>
              <a:buFont typeface="Arial"/>
              <a:buNone/>
              <a:defRPr sz="89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10700"/>
              <a:buFont typeface="Arial"/>
              <a:buNone/>
              <a:defRPr sz="89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10700"/>
              <a:buFont typeface="Arial"/>
              <a:buNone/>
              <a:defRPr sz="89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1920240" y="30510482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13121641" y="30510482"/>
            <a:ext cx="12161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27523442" y="30510482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050" tIns="244525" rIns="489050" bIns="2445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1920242" y="1318262"/>
            <a:ext cx="3456432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00"/>
              <a:buFont typeface="Cambria"/>
              <a:buNone/>
              <a:defRPr sz="19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8067678" y="36865560"/>
            <a:ext cx="72262367" cy="1042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t" anchorCtr="0">
            <a:noAutofit/>
          </a:bodyPr>
          <a:lstStyle>
            <a:lvl1pPr marL="457200" marR="0" lvl="0" indent="-118110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sz="12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07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90805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838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838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838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838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838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838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2"/>
          </p:nvPr>
        </p:nvSpPr>
        <p:spPr>
          <a:xfrm>
            <a:off x="80970127" y="36865560"/>
            <a:ext cx="72262367" cy="1042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t" anchorCtr="0">
            <a:noAutofit/>
          </a:bodyPr>
          <a:lstStyle>
            <a:lvl1pPr marL="457200" marR="0" lvl="0" indent="-118110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sz="12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07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90805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838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838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838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838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838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838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1920240" y="30510482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13121641" y="30510482"/>
            <a:ext cx="12161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27523442" y="30510482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050" tIns="244525" rIns="489050" bIns="2445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1920242" y="1318262"/>
            <a:ext cx="3456432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00"/>
              <a:buFont typeface="Cambria"/>
              <a:buNone/>
              <a:defRPr sz="19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1920240" y="7368542"/>
            <a:ext cx="16968789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None/>
              <a:defRPr sz="107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None/>
              <a:defRPr sz="89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8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None/>
              <a:defRPr sz="71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None/>
              <a:defRPr sz="71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None/>
              <a:defRPr sz="71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None/>
              <a:defRPr sz="71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None/>
              <a:defRPr sz="71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None/>
              <a:defRPr sz="71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1920240" y="10439400"/>
            <a:ext cx="16968789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t" anchorCtr="0">
            <a:noAutofit/>
          </a:bodyPr>
          <a:lstStyle>
            <a:lvl1pPr marL="457200" marR="0" lvl="0" indent="-1041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sz="107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90805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–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838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76835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–"/>
              <a:defRPr sz="7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76835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»"/>
              <a:defRPr sz="7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76835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7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76835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7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76835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7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76835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7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3"/>
          </p:nvPr>
        </p:nvSpPr>
        <p:spPr>
          <a:xfrm>
            <a:off x="19509107" y="7368542"/>
            <a:ext cx="16975456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None/>
              <a:defRPr sz="107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None/>
              <a:defRPr sz="89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8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None/>
              <a:defRPr sz="71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None/>
              <a:defRPr sz="71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None/>
              <a:defRPr sz="71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None/>
              <a:defRPr sz="71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None/>
              <a:defRPr sz="71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None/>
              <a:defRPr sz="71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4"/>
          </p:nvPr>
        </p:nvSpPr>
        <p:spPr>
          <a:xfrm>
            <a:off x="19509107" y="10439400"/>
            <a:ext cx="16975456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t" anchorCtr="0">
            <a:noAutofit/>
          </a:bodyPr>
          <a:lstStyle>
            <a:lvl1pPr marL="457200" marR="0" lvl="0" indent="-1041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sz="107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90805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–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838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76835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–"/>
              <a:defRPr sz="7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76835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»"/>
              <a:defRPr sz="7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76835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7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76835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7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76835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7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76835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7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dt" idx="10"/>
          </p:nvPr>
        </p:nvSpPr>
        <p:spPr>
          <a:xfrm>
            <a:off x="1920240" y="30510482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ftr" idx="11"/>
          </p:nvPr>
        </p:nvSpPr>
        <p:spPr>
          <a:xfrm>
            <a:off x="13121641" y="30510482"/>
            <a:ext cx="12161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27523442" y="30510482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050" tIns="244525" rIns="489050" bIns="2445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dt" idx="10"/>
          </p:nvPr>
        </p:nvSpPr>
        <p:spPr>
          <a:xfrm>
            <a:off x="1920240" y="30510482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ftr" idx="11"/>
          </p:nvPr>
        </p:nvSpPr>
        <p:spPr>
          <a:xfrm>
            <a:off x="13121641" y="30510482"/>
            <a:ext cx="12161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27523442" y="30510482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050" tIns="244525" rIns="489050" bIns="2445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1920244" y="1310640"/>
            <a:ext cx="12634915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Cambria"/>
              <a:buNone/>
              <a:defRPr sz="89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15015211" y="1310644"/>
            <a:ext cx="21469349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t" anchorCtr="0">
            <a:noAutofit/>
          </a:bodyPr>
          <a:lstStyle>
            <a:lvl1pPr marL="457200" marR="0" lvl="0" indent="-13208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7200"/>
              <a:buFont typeface="Arial"/>
              <a:buChar char="•"/>
              <a:defRPr sz="14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118110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–"/>
              <a:defRPr sz="12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1041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sz="107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90805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–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90805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»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90805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90805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90805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90805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2"/>
          </p:nvPr>
        </p:nvSpPr>
        <p:spPr>
          <a:xfrm>
            <a:off x="1920244" y="6888484"/>
            <a:ext cx="12634915" cy="22517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5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1920240" y="30510482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13121641" y="30510482"/>
            <a:ext cx="12161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27523442" y="30510482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050" tIns="244525" rIns="489050" bIns="2445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7527612" y="23042882"/>
            <a:ext cx="23042881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Cambria"/>
              <a:buNone/>
              <a:defRPr sz="89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42" name="Google Shape;142;p22"/>
          <p:cNvSpPr>
            <a:spLocks noGrp="1"/>
          </p:cNvSpPr>
          <p:nvPr>
            <p:ph type="pic" idx="2"/>
          </p:nvPr>
        </p:nvSpPr>
        <p:spPr>
          <a:xfrm>
            <a:off x="7527612" y="2941320"/>
            <a:ext cx="23042881" cy="1975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7200"/>
              <a:buFont typeface="Arial"/>
              <a:buNone/>
              <a:defRPr sz="14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12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None/>
              <a:defRPr sz="107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None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None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None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None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None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None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7527612" y="25763222"/>
            <a:ext cx="23042881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5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1920240" y="30510482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13121641" y="30510482"/>
            <a:ext cx="12161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27523442" y="30510482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050" tIns="244525" rIns="489050" bIns="2445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1920242" y="1318262"/>
            <a:ext cx="3456432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00"/>
              <a:buFont typeface="Cambria"/>
              <a:buNone/>
              <a:defRPr sz="19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 rot="5400000">
            <a:off x="8340089" y="1261116"/>
            <a:ext cx="21724621" cy="345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t" anchorCtr="0">
            <a:noAutofit/>
          </a:bodyPr>
          <a:lstStyle>
            <a:lvl1pPr marL="457200" marR="0" lvl="0" indent="-13208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7200"/>
              <a:buFont typeface="Arial"/>
              <a:buChar char="•"/>
              <a:defRPr sz="14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118110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–"/>
              <a:defRPr sz="12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1041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sz="107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90805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–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90805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»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90805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90805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90805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90805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1920240" y="30510482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13121641" y="30510482"/>
            <a:ext cx="12161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27523442" y="30510482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050" tIns="244525" rIns="489050" bIns="2445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 rot="5400000">
            <a:off x="67676553" y="55589331"/>
            <a:ext cx="134820662" cy="3629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00"/>
              <a:buFont typeface="Cambria"/>
              <a:buNone/>
              <a:defRPr sz="19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 rot="5400000">
            <a:off x="-5225893" y="19618167"/>
            <a:ext cx="134820662" cy="108233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t" anchorCtr="0">
            <a:noAutofit/>
          </a:bodyPr>
          <a:lstStyle>
            <a:lvl1pPr marL="457200" marR="0" lvl="0" indent="-13208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7200"/>
              <a:buFont typeface="Arial"/>
              <a:buChar char="•"/>
              <a:defRPr sz="14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118110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–"/>
              <a:defRPr sz="12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1041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sz="107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90805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–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90805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»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90805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90805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90805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90805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1920240" y="30510482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13121641" y="30510482"/>
            <a:ext cx="12161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27523442" y="30510482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050" tIns="244525" rIns="489050" bIns="2445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920240" y="1318262"/>
            <a:ext cx="3456431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0"/>
              <a:buFont typeface="Cambria"/>
              <a:buNone/>
              <a:defRPr sz="19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920240" y="7680963"/>
            <a:ext cx="34564319" cy="2172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1136650" algn="l" rtl="0">
              <a:lnSpc>
                <a:spcPct val="100000"/>
              </a:lnSpc>
              <a:spcBef>
                <a:spcPts val="2860"/>
              </a:spcBef>
              <a:spcAft>
                <a:spcPts val="0"/>
              </a:spcAft>
              <a:buClr>
                <a:schemeClr val="dk1"/>
              </a:buClr>
              <a:buSzPts val="14300"/>
              <a:buFont typeface="Arial"/>
              <a:buChar char="•"/>
              <a:defRPr sz="14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102235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Arial"/>
              <a:buChar char="–"/>
              <a:defRPr sz="12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908050" algn="l" rtl="0">
              <a:lnSpc>
                <a:spcPct val="100000"/>
              </a:lnSpc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•"/>
              <a:defRPr sz="107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7937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–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7937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»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7937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7937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7937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7937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920240" y="30510481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13121641" y="30510481"/>
            <a:ext cx="12161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27523441" y="30510481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3033715" y="21153122"/>
            <a:ext cx="3264408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800"/>
              <a:buFont typeface="Cambria"/>
              <a:buNone/>
              <a:defRPr sz="178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3033715" y="13952225"/>
            <a:ext cx="3264408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rgbClr val="888888"/>
              </a:buClr>
              <a:buSzPts val="8900"/>
              <a:buFont typeface="Arial"/>
              <a:buNone/>
              <a:defRPr sz="89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Font typeface="Arial"/>
              <a:buNone/>
              <a:defRPr sz="8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888888"/>
              </a:buClr>
              <a:buSzPts val="7100"/>
              <a:buFont typeface="Arial"/>
              <a:buNone/>
              <a:defRPr sz="71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200"/>
              <a:buFont typeface="Arial"/>
              <a:buNone/>
              <a:defRPr sz="6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200"/>
              <a:buFont typeface="Arial"/>
              <a:buNone/>
              <a:defRPr sz="6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200"/>
              <a:buFont typeface="Arial"/>
              <a:buNone/>
              <a:defRPr sz="6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200"/>
              <a:buFont typeface="Arial"/>
              <a:buNone/>
              <a:defRPr sz="6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200"/>
              <a:buFont typeface="Arial"/>
              <a:buNone/>
              <a:defRPr sz="6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200"/>
              <a:buFont typeface="Arial"/>
              <a:buNone/>
              <a:defRPr sz="6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1920240" y="30510481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13121641" y="30510481"/>
            <a:ext cx="12161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27523441" y="30510481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920240" y="1318262"/>
            <a:ext cx="3456431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0"/>
              <a:buFont typeface="Cambria"/>
              <a:buNone/>
              <a:defRPr sz="19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067677" y="36865559"/>
            <a:ext cx="72262367" cy="104279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102235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Arial"/>
              <a:buChar char="•"/>
              <a:defRPr sz="12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908050" algn="l" rtl="0">
              <a:lnSpc>
                <a:spcPct val="100000"/>
              </a:lnSpc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–"/>
              <a:defRPr sz="107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7937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736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–"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736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»"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736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736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736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736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80970125" y="36865559"/>
            <a:ext cx="72262367" cy="104279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102235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Arial"/>
              <a:buChar char="•"/>
              <a:defRPr sz="12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908050" algn="l" rtl="0">
              <a:lnSpc>
                <a:spcPct val="100000"/>
              </a:lnSpc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–"/>
              <a:defRPr sz="107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7937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736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–"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736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»"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736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736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736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736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1920240" y="30510481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13121641" y="30510481"/>
            <a:ext cx="12161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27523441" y="30510481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920240" y="1318262"/>
            <a:ext cx="3456431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0"/>
              <a:buFont typeface="Cambria"/>
              <a:buNone/>
              <a:defRPr sz="19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920240" y="7368542"/>
            <a:ext cx="16968790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None/>
              <a:defRPr sz="107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None/>
              <a:defRPr sz="89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None/>
              <a:defRPr sz="71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None/>
              <a:defRPr sz="71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None/>
              <a:defRPr sz="71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None/>
              <a:defRPr sz="71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None/>
              <a:defRPr sz="71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None/>
              <a:defRPr sz="71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1920240" y="10439400"/>
            <a:ext cx="16968790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908050" algn="l" rtl="0">
              <a:lnSpc>
                <a:spcPct val="100000"/>
              </a:lnSpc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•"/>
              <a:defRPr sz="107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7937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–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736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67945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Char char="–"/>
              <a:defRPr sz="7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67945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Char char="»"/>
              <a:defRPr sz="7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67945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Char char="•"/>
              <a:defRPr sz="7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67945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Char char="•"/>
              <a:defRPr sz="7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67945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Char char="•"/>
              <a:defRPr sz="7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67945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Char char="•"/>
              <a:defRPr sz="7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19509106" y="7368542"/>
            <a:ext cx="16975455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None/>
              <a:defRPr sz="107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None/>
              <a:defRPr sz="89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None/>
              <a:defRPr sz="71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None/>
              <a:defRPr sz="71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None/>
              <a:defRPr sz="71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None/>
              <a:defRPr sz="71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None/>
              <a:defRPr sz="71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None/>
              <a:defRPr sz="71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19509106" y="10439400"/>
            <a:ext cx="16975455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908050" algn="l" rtl="0">
              <a:lnSpc>
                <a:spcPct val="100000"/>
              </a:lnSpc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•"/>
              <a:defRPr sz="107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7937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–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736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67945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Char char="–"/>
              <a:defRPr sz="7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67945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Char char="»"/>
              <a:defRPr sz="7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67945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Char char="•"/>
              <a:defRPr sz="7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67945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Char char="•"/>
              <a:defRPr sz="7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67945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Char char="•"/>
              <a:defRPr sz="7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67945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Char char="•"/>
              <a:defRPr sz="7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1920240" y="30510481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13121641" y="30510481"/>
            <a:ext cx="12161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27523441" y="30510481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920240" y="1318262"/>
            <a:ext cx="3456431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0"/>
              <a:buFont typeface="Cambria"/>
              <a:buNone/>
              <a:defRPr sz="19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1920240" y="30510481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13121641" y="30510481"/>
            <a:ext cx="12161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27523441" y="30510481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1920240" y="30510481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13121641" y="30510481"/>
            <a:ext cx="12161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27523441" y="30510481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920242" y="1310640"/>
            <a:ext cx="12634915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Cambria"/>
              <a:buNone/>
              <a:defRPr sz="89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15015209" y="1310643"/>
            <a:ext cx="21469349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1136650" algn="l" rtl="0">
              <a:lnSpc>
                <a:spcPct val="100000"/>
              </a:lnSpc>
              <a:spcBef>
                <a:spcPts val="2860"/>
              </a:spcBef>
              <a:spcAft>
                <a:spcPts val="0"/>
              </a:spcAft>
              <a:buClr>
                <a:schemeClr val="dk1"/>
              </a:buClr>
              <a:buSzPts val="14300"/>
              <a:buFont typeface="Arial"/>
              <a:buChar char="•"/>
              <a:defRPr sz="14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102235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Arial"/>
              <a:buChar char="–"/>
              <a:defRPr sz="12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908050" algn="l" rtl="0">
              <a:lnSpc>
                <a:spcPct val="100000"/>
              </a:lnSpc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•"/>
              <a:defRPr sz="107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7937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–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7937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»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7937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7937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7937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7937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1920242" y="6888483"/>
            <a:ext cx="12634915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1920240" y="30510481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13121641" y="30510481"/>
            <a:ext cx="12161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27523441" y="30510481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7527610" y="23042880"/>
            <a:ext cx="23042881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Cambria"/>
              <a:buNone/>
              <a:defRPr sz="89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7527610" y="2941320"/>
            <a:ext cx="23042881" cy="1975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860"/>
              </a:spcBef>
              <a:spcAft>
                <a:spcPts val="0"/>
              </a:spcAft>
              <a:buClr>
                <a:schemeClr val="dk1"/>
              </a:buClr>
              <a:buSzPts val="14300"/>
              <a:buFont typeface="Arial"/>
              <a:buNone/>
              <a:defRPr sz="14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Arial"/>
              <a:buNone/>
              <a:defRPr sz="12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None/>
              <a:defRPr sz="107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None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None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None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None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None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None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7527610" y="25763222"/>
            <a:ext cx="23042881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1920240" y="30510481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13121641" y="30510481"/>
            <a:ext cx="12161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27523441" y="30510481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920240" y="1318262"/>
            <a:ext cx="3456431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0"/>
              <a:buFont typeface="Cambria"/>
              <a:buNone/>
              <a:defRPr sz="19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920240" y="7680963"/>
            <a:ext cx="34564319" cy="2172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1136650" algn="l" rtl="0">
              <a:lnSpc>
                <a:spcPct val="100000"/>
              </a:lnSpc>
              <a:spcBef>
                <a:spcPts val="2860"/>
              </a:spcBef>
              <a:spcAft>
                <a:spcPts val="0"/>
              </a:spcAft>
              <a:buClr>
                <a:schemeClr val="dk1"/>
              </a:buClr>
              <a:buSzPts val="14300"/>
              <a:buFont typeface="Arial"/>
              <a:buChar char="•"/>
              <a:defRPr sz="14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102235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Arial"/>
              <a:buChar char="–"/>
              <a:defRPr sz="12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908050" algn="l" rtl="0">
              <a:lnSpc>
                <a:spcPct val="100000"/>
              </a:lnSpc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•"/>
              <a:defRPr sz="107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7937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–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7937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»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7937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7937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7937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793750" algn="l" rtl="0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920240" y="30510481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3121641" y="30510481"/>
            <a:ext cx="12161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27523441" y="30510481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7550" tIns="203775" rIns="407550" bIns="2037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1920242" y="1318262"/>
            <a:ext cx="3456432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00"/>
              <a:buFont typeface="Cambria"/>
              <a:buNone/>
              <a:defRPr sz="23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1920242" y="7680964"/>
            <a:ext cx="34564320" cy="2172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t" anchorCtr="0">
            <a:noAutofit/>
          </a:bodyPr>
          <a:lstStyle>
            <a:lvl1pPr marL="457200" marR="0" lvl="0" indent="-1320800" algn="l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7200"/>
              <a:buFont typeface="Arial"/>
              <a:buChar char="•"/>
              <a:defRPr sz="17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1181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–"/>
              <a:defRPr sz="15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104140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sz="1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9080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–"/>
              <a:defRPr sz="107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9080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»"/>
              <a:defRPr sz="107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9080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•"/>
              <a:defRPr sz="107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9080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•"/>
              <a:defRPr sz="107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9080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•"/>
              <a:defRPr sz="107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9080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•"/>
              <a:defRPr sz="107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1920240" y="30510482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13121641" y="30510482"/>
            <a:ext cx="12161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None/>
              <a:defRPr sz="8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27523442" y="30510482"/>
            <a:ext cx="89611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050" tIns="244525" rIns="489050" bIns="2445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400"/>
              <a:buFont typeface="Cambria"/>
              <a:buNone/>
              <a:defRPr sz="5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193;p25">
            <a:extLst>
              <a:ext uri="{FF2B5EF4-FFF2-40B4-BE49-F238E27FC236}">
                <a16:creationId xmlns:a16="http://schemas.microsoft.com/office/drawing/2014/main" id="{5CE1A412-D3AA-452F-8C07-EC4A63FD1D16}"/>
              </a:ext>
            </a:extLst>
          </p:cNvPr>
          <p:cNvSpPr/>
          <p:nvPr/>
        </p:nvSpPr>
        <p:spPr>
          <a:xfrm>
            <a:off x="566800" y="7375363"/>
            <a:ext cx="10468780" cy="10859077"/>
          </a:xfrm>
          <a:prstGeom prst="round2SameRect">
            <a:avLst>
              <a:gd name="adj1" fmla="val 4890"/>
              <a:gd name="adj2" fmla="val 0"/>
            </a:avLst>
          </a:prstGeom>
          <a:solidFill>
            <a:schemeClr val="lt1"/>
          </a:solidFill>
          <a:ln w="2540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471264" y="426408"/>
            <a:ext cx="37588882" cy="31674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Cambria"/>
              <a:buNone/>
            </a:pPr>
            <a:r>
              <a:rPr lang="en-US" sz="65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High throughput screening of binary </a:t>
            </a:r>
            <a:r>
              <a:rPr lang="en-US" sz="6500" b="1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intermetallics</a:t>
            </a:r>
            <a:r>
              <a:rPr lang="en-US" sz="65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for the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Cambria"/>
              <a:buNone/>
            </a:pPr>
            <a:r>
              <a:rPr lang="en-US" sz="65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direct conversion of syngas to multi-carbon oxygenates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Brook Wander, Zachary Ulissi</a:t>
            </a:r>
            <a:endParaRPr sz="6000" b="0" i="0" u="none" strike="noStrike" cap="none" dirty="0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-54428" y="31927800"/>
            <a:ext cx="38404801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Carnegie Mellon University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25"/>
          <p:cNvCxnSpPr/>
          <p:nvPr/>
        </p:nvCxnSpPr>
        <p:spPr>
          <a:xfrm>
            <a:off x="1" y="31927800"/>
            <a:ext cx="38404801" cy="0"/>
          </a:xfrm>
          <a:prstGeom prst="straightConnector1">
            <a:avLst/>
          </a:prstGeom>
          <a:noFill/>
          <a:ln w="31750" cap="flat" cmpd="sng">
            <a:solidFill>
              <a:srgbClr val="6B6B7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9" name="Google Shape;169;p25"/>
          <p:cNvSpPr/>
          <p:nvPr/>
        </p:nvSpPr>
        <p:spPr>
          <a:xfrm>
            <a:off x="566800" y="7191656"/>
            <a:ext cx="10468780" cy="1036129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A6192E"/>
          </a:solidFill>
          <a:ln w="2540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2F2F2"/>
                </a:solidFill>
                <a:latin typeface="Cambria"/>
                <a:ea typeface="Cambria"/>
                <a:cs typeface="Cambria"/>
                <a:sym typeface="Cambria"/>
              </a:rPr>
              <a:t>Motivation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772836" y="8435391"/>
            <a:ext cx="10081400" cy="421596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220663" lvl="0">
              <a:spcAft>
                <a:spcPts val="1200"/>
              </a:spcAft>
              <a:buSzPct val="115000"/>
            </a:pPr>
            <a:r>
              <a:rPr lang="en-US" sz="3000" dirty="0">
                <a:solidFill>
                  <a:schemeClr val="dk1"/>
                </a:solidFill>
              </a:rPr>
              <a:t>Synthesis gas chemistries are a pillar of the petrochemical industry. Syngas can be made from biomass. Carbon monoxide can be made from CO</a:t>
            </a:r>
            <a:r>
              <a:rPr lang="en-US" sz="3000" baseline="-25000" dirty="0">
                <a:solidFill>
                  <a:schemeClr val="dk1"/>
                </a:solidFill>
              </a:rPr>
              <a:t>2</a:t>
            </a:r>
            <a:r>
              <a:rPr lang="en-US" sz="3000" dirty="0">
                <a:solidFill>
                  <a:schemeClr val="dk1"/>
                </a:solidFill>
              </a:rPr>
              <a:t> reduction reaction. With access to sustainable hydrogen, syngas chemistries could prove to be an attractive way to access value-added carbon products sustainably in a post-fossil fuel era.</a:t>
            </a:r>
          </a:p>
        </p:txBody>
      </p:sp>
      <p:sp>
        <p:nvSpPr>
          <p:cNvPr id="174" name="Google Shape;174;p25" descr="Image result for mosek"/>
          <p:cNvSpPr/>
          <p:nvPr/>
        </p:nvSpPr>
        <p:spPr>
          <a:xfrm>
            <a:off x="199120" y="-7914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25930246" y="4232293"/>
            <a:ext cx="12118983" cy="18215326"/>
          </a:xfrm>
          <a:prstGeom prst="round2SameRect">
            <a:avLst>
              <a:gd name="adj1" fmla="val 5925"/>
              <a:gd name="adj2" fmla="val 0"/>
            </a:avLst>
          </a:prstGeom>
          <a:solidFill>
            <a:schemeClr val="lt1"/>
          </a:solidFill>
          <a:ln w="2540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1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25930228" y="3896281"/>
            <a:ext cx="12118983" cy="1016371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A6192E"/>
          </a:solidFill>
          <a:ln w="2540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Results</a:t>
            </a:r>
            <a:endParaRPr sz="13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25935702" y="23218290"/>
            <a:ext cx="12129900" cy="7292131"/>
          </a:xfrm>
          <a:prstGeom prst="round2SameRect">
            <a:avLst>
              <a:gd name="adj1" fmla="val 7817"/>
              <a:gd name="adj2" fmla="val 0"/>
            </a:avLst>
          </a:prstGeom>
          <a:solidFill>
            <a:schemeClr val="lt1"/>
          </a:solidFill>
          <a:ln w="2540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4572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25930228" y="22932008"/>
            <a:ext cx="12140728" cy="1073361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A6192E"/>
          </a:solidFill>
          <a:ln w="2540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Conclusions</a:t>
            </a:r>
            <a:endParaRPr sz="4000" b="1" i="0" u="none" strike="noStrike" cap="none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11481230" y="3906876"/>
            <a:ext cx="13933743" cy="12925417"/>
          </a:xfrm>
          <a:prstGeom prst="round2SameRect">
            <a:avLst>
              <a:gd name="adj1" fmla="val 5407"/>
              <a:gd name="adj2" fmla="val 0"/>
            </a:avLst>
          </a:prstGeom>
          <a:solidFill>
            <a:schemeClr val="lt1"/>
          </a:solidFill>
          <a:ln w="2540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000" b="1" i="0" u="none" strike="noStrike" cap="none">
              <a:solidFill>
                <a:srgbClr val="00B05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11481249" y="3906879"/>
            <a:ext cx="13933724" cy="103179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A6192E"/>
          </a:solidFill>
          <a:ln w="2540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2F2F2"/>
                </a:solidFill>
                <a:latin typeface="Cambria"/>
                <a:ea typeface="Cambria"/>
                <a:cs typeface="Cambria"/>
                <a:sym typeface="Cambria"/>
              </a:rPr>
              <a:t>Background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1627499" y="5120682"/>
            <a:ext cx="13582301" cy="546059"/>
          </a:xfrm>
          <a:prstGeom prst="rect">
            <a:avLst/>
          </a:prstGeom>
          <a:solidFill>
            <a:srgbClr val="2B2D42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  <a:latin typeface="Cambria"/>
                <a:ea typeface="Cambria"/>
                <a:cs typeface="Arial"/>
                <a:sym typeface="Cambria"/>
              </a:rPr>
              <a:t>Binary Intermetallic </a:t>
            </a:r>
            <a:r>
              <a:rPr lang="en-US" sz="2800" b="1" dirty="0">
                <a:solidFill>
                  <a:srgbClr val="FFFFFF"/>
                </a:solidFill>
                <a:latin typeface="Cambria"/>
                <a:ea typeface="Cambria"/>
                <a:sym typeface="Cambria"/>
              </a:rPr>
              <a:t>D</a:t>
            </a:r>
            <a:r>
              <a:rPr lang="en-US" sz="2800" b="1" dirty="0">
                <a:solidFill>
                  <a:srgbClr val="FFFFFF"/>
                </a:solidFill>
                <a:latin typeface="Cambria"/>
                <a:ea typeface="Cambria"/>
                <a:cs typeface="Arial"/>
                <a:sym typeface="Cambria"/>
              </a:rPr>
              <a:t>esign </a:t>
            </a:r>
            <a:r>
              <a:rPr lang="en-US" sz="2800" b="1" dirty="0">
                <a:solidFill>
                  <a:srgbClr val="FFFFFF"/>
                </a:solidFill>
                <a:latin typeface="Cambria"/>
                <a:ea typeface="Cambria"/>
                <a:sym typeface="Cambria"/>
              </a:rPr>
              <a:t>S</a:t>
            </a:r>
            <a:r>
              <a:rPr lang="en-US" sz="2800" b="1" dirty="0">
                <a:solidFill>
                  <a:srgbClr val="FFFFFF"/>
                </a:solidFill>
                <a:latin typeface="Cambria"/>
                <a:ea typeface="Cambria"/>
                <a:cs typeface="Arial"/>
                <a:sym typeface="Cambria"/>
              </a:rPr>
              <a:t>pace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26122685" y="24247480"/>
            <a:ext cx="11737200" cy="240228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77863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Syngas chemistries could prove to be effective for accessing value-added multi-carbon products in a post-fossil fuel era</a:t>
            </a:r>
          </a:p>
          <a:p>
            <a:pPr marL="677863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ML models are well suited for broad design space exploration for the discovery of novel catalysts</a:t>
            </a:r>
          </a:p>
          <a:p>
            <a:pPr marL="4826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5000"/>
              <a:buFont typeface="Arial" panose="020B0604020202020204" pitchFamily="34" charset="0"/>
              <a:buChar char="•"/>
            </a:pPr>
            <a:endParaRPr lang="en-US" i="1" dirty="0">
              <a:latin typeface="+mj-lt"/>
              <a:ea typeface="Cambria"/>
              <a:cs typeface="Cambria"/>
              <a:sym typeface="Cambria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25935702" y="30550599"/>
            <a:ext cx="6615100" cy="130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/>
                <a:ea typeface="Cambria"/>
                <a:cs typeface="Cambria"/>
                <a:sym typeface="Cambria"/>
              </a:rPr>
              <a:t>Contact</a:t>
            </a:r>
            <a:endParaRPr sz="2400" b="1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latin typeface="Cambria"/>
                <a:ea typeface="Cambria"/>
                <a:cs typeface="Cambria"/>
                <a:sym typeface="Cambria"/>
              </a:rPr>
              <a:t>Brook Wander: bwander@andrew.cmu.edu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latin typeface="Cambria"/>
                <a:ea typeface="Cambria"/>
                <a:cs typeface="Cambria"/>
                <a:sym typeface="Cambria"/>
              </a:rPr>
              <a:t>Zachary Ulissi: zulissi@andrew.cmu.edu</a:t>
            </a:r>
            <a:endParaRPr sz="2400" i="1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" name="Google Shape;193;p25">
            <a:extLst>
              <a:ext uri="{FF2B5EF4-FFF2-40B4-BE49-F238E27FC236}">
                <a16:creationId xmlns:a16="http://schemas.microsoft.com/office/drawing/2014/main" id="{ABE06DFD-87A9-466C-92B7-4231AABE6775}"/>
              </a:ext>
            </a:extLst>
          </p:cNvPr>
          <p:cNvSpPr/>
          <p:nvPr/>
        </p:nvSpPr>
        <p:spPr>
          <a:xfrm>
            <a:off x="548361" y="18779538"/>
            <a:ext cx="10468780" cy="12664799"/>
          </a:xfrm>
          <a:prstGeom prst="round2SameRect">
            <a:avLst>
              <a:gd name="adj1" fmla="val 4890"/>
              <a:gd name="adj2" fmla="val 0"/>
            </a:avLst>
          </a:prstGeom>
          <a:solidFill>
            <a:schemeClr val="lt1"/>
          </a:solidFill>
          <a:ln w="2540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" name="Google Shape;169;p25">
            <a:extLst>
              <a:ext uri="{FF2B5EF4-FFF2-40B4-BE49-F238E27FC236}">
                <a16:creationId xmlns:a16="http://schemas.microsoft.com/office/drawing/2014/main" id="{8A03EA32-E307-41BD-9981-28606BE80B3C}"/>
              </a:ext>
            </a:extLst>
          </p:cNvPr>
          <p:cNvSpPr/>
          <p:nvPr/>
        </p:nvSpPr>
        <p:spPr>
          <a:xfrm>
            <a:off x="548360" y="18513203"/>
            <a:ext cx="10468780" cy="1036129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A6192E"/>
          </a:solidFill>
          <a:ln w="2540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2F2F2"/>
                </a:solidFill>
                <a:latin typeface="Cambria"/>
                <a:ea typeface="Cambria"/>
                <a:cs typeface="Cambria"/>
                <a:sym typeface="Cambria"/>
              </a:rPr>
              <a:t>Background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176;p25">
            <a:extLst>
              <a:ext uri="{FF2B5EF4-FFF2-40B4-BE49-F238E27FC236}">
                <a16:creationId xmlns:a16="http://schemas.microsoft.com/office/drawing/2014/main" id="{A27D026E-ED45-4EDC-8EBB-2072C77B1B6F}"/>
              </a:ext>
            </a:extLst>
          </p:cNvPr>
          <p:cNvSpPr/>
          <p:nvPr/>
        </p:nvSpPr>
        <p:spPr>
          <a:xfrm>
            <a:off x="11432878" y="17523037"/>
            <a:ext cx="14024608" cy="13965961"/>
          </a:xfrm>
          <a:prstGeom prst="round2SameRect">
            <a:avLst>
              <a:gd name="adj1" fmla="val 5925"/>
              <a:gd name="adj2" fmla="val 0"/>
            </a:avLst>
          </a:prstGeom>
          <a:solidFill>
            <a:schemeClr val="lt1"/>
          </a:solidFill>
          <a:ln w="2540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1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5" name="Google Shape;177;p25">
            <a:extLst>
              <a:ext uri="{FF2B5EF4-FFF2-40B4-BE49-F238E27FC236}">
                <a16:creationId xmlns:a16="http://schemas.microsoft.com/office/drawing/2014/main" id="{ABB35220-BF66-4158-A1EF-0552B50FF599}"/>
              </a:ext>
            </a:extLst>
          </p:cNvPr>
          <p:cNvSpPr/>
          <p:nvPr/>
        </p:nvSpPr>
        <p:spPr>
          <a:xfrm>
            <a:off x="11446981" y="17237929"/>
            <a:ext cx="14024608" cy="1137482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A6192E"/>
          </a:solidFill>
          <a:ln w="2540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Methods</a:t>
            </a:r>
            <a:endParaRPr sz="13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122" name="Google Shape;205;p25">
            <a:extLst>
              <a:ext uri="{FF2B5EF4-FFF2-40B4-BE49-F238E27FC236}">
                <a16:creationId xmlns:a16="http://schemas.microsoft.com/office/drawing/2014/main" id="{49196B0E-4CE9-460C-BD68-5C0B246AAC6C}"/>
              </a:ext>
            </a:extLst>
          </p:cNvPr>
          <p:cNvSpPr/>
          <p:nvPr/>
        </p:nvSpPr>
        <p:spPr>
          <a:xfrm>
            <a:off x="26082781" y="5083759"/>
            <a:ext cx="11842200" cy="549116"/>
          </a:xfrm>
          <a:prstGeom prst="rect">
            <a:avLst/>
          </a:prstGeom>
          <a:solidFill>
            <a:srgbClr val="2B2D42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ML  Mean Absolute Errors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26141735" y="28158294"/>
            <a:ext cx="11737200" cy="177450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77863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Deploy an interactive web dashboard of results to facilitate communication and collaboration</a:t>
            </a:r>
          </a:p>
          <a:p>
            <a:pPr marL="677863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Consider other materials databases for broader exploration</a:t>
            </a:r>
            <a:endParaRPr sz="3200" dirty="0">
              <a:solidFill>
                <a:schemeClr val="dk1"/>
              </a:solidFill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26124450" y="27307883"/>
            <a:ext cx="11842200" cy="564129"/>
          </a:xfrm>
          <a:prstGeom prst="rect">
            <a:avLst/>
          </a:prstGeom>
          <a:solidFill>
            <a:srgbClr val="2B2D42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Next Steps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1993D8-FB6C-4F26-AFE5-709B6DAC4356}"/>
              </a:ext>
            </a:extLst>
          </p:cNvPr>
          <p:cNvSpPr/>
          <p:nvPr/>
        </p:nvSpPr>
        <p:spPr>
          <a:xfrm>
            <a:off x="6018282" y="17713481"/>
            <a:ext cx="61340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b-NO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Fengwang Li Group https://fengwangli.com/research</a:t>
            </a:r>
            <a:endParaRPr lang="nb-NO" sz="1200" b="0" dirty="0">
              <a:effectLst/>
            </a:endParaRPr>
          </a:p>
          <a:p>
            <a:br>
              <a:rPr lang="nb-NO" sz="1200" dirty="0"/>
            </a:br>
            <a:endParaRPr lang="fr-FR" sz="1200" i="1" dirty="0">
              <a:solidFill>
                <a:schemeClr val="tx1"/>
              </a:solidFill>
            </a:endParaRPr>
          </a:p>
          <a:p>
            <a:br>
              <a:rPr lang="fr-FR" sz="1200" i="1" dirty="0">
                <a:solidFill>
                  <a:schemeClr val="tx1"/>
                </a:solidFill>
              </a:rPr>
            </a:b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82" name="Google Shape;205;p25">
            <a:extLst>
              <a:ext uri="{FF2B5EF4-FFF2-40B4-BE49-F238E27FC236}">
                <a16:creationId xmlns:a16="http://schemas.microsoft.com/office/drawing/2014/main" id="{1F761000-3182-4813-BD2E-51F02AC266E4}"/>
              </a:ext>
            </a:extLst>
          </p:cNvPr>
          <p:cNvSpPr/>
          <p:nvPr/>
        </p:nvSpPr>
        <p:spPr>
          <a:xfrm>
            <a:off x="26089235" y="10851583"/>
            <a:ext cx="11842200" cy="549116"/>
          </a:xfrm>
          <a:prstGeom prst="rect">
            <a:avLst/>
          </a:prstGeom>
          <a:solidFill>
            <a:srgbClr val="2B2D42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ambria"/>
                <a:ea typeface="Cambria"/>
                <a:sym typeface="Cambria"/>
              </a:rPr>
              <a:t>Transition Met</a:t>
            </a:r>
            <a:r>
              <a:rPr lang="en-US" sz="2800" b="1" dirty="0">
                <a:solidFill>
                  <a:srgbClr val="FFFFFF"/>
                </a:solidFill>
                <a:latin typeface="Cambria"/>
                <a:ea typeface="Cambria"/>
                <a:sym typeface="Cambria"/>
              </a:rPr>
              <a:t>al Candidates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AutoShape 56">
            <a:extLst>
              <a:ext uri="{FF2B5EF4-FFF2-40B4-BE49-F238E27FC236}">
                <a16:creationId xmlns:a16="http://schemas.microsoft.com/office/drawing/2014/main" id="{428508C3-6783-4C68-9B8E-A6BB9806D8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050000" y="1630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58">
            <a:extLst>
              <a:ext uri="{FF2B5EF4-FFF2-40B4-BE49-F238E27FC236}">
                <a16:creationId xmlns:a16="http://schemas.microsoft.com/office/drawing/2014/main" id="{9FE02626-860B-4F8F-90BD-0E720B5E07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02400" y="16459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F90BD1B1-5E82-4E8B-8F92-91111E133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2685" y="6241784"/>
            <a:ext cx="11596380" cy="3707040"/>
          </a:xfrm>
          <a:prstGeom prst="rect">
            <a:avLst/>
          </a:prstGeom>
        </p:spPr>
      </p:pic>
      <p:pic>
        <p:nvPicPr>
          <p:cNvPr id="16" name="Picture 15" descr="A picture containing chart&#10;&#10;Description automatically generated">
            <a:extLst>
              <a:ext uri="{FF2B5EF4-FFF2-40B4-BE49-F238E27FC236}">
                <a16:creationId xmlns:a16="http://schemas.microsoft.com/office/drawing/2014/main" id="{49441D43-7199-402A-AC01-87587AA570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947" r="1573" b="49635"/>
          <a:stretch/>
        </p:blipFill>
        <p:spPr>
          <a:xfrm>
            <a:off x="31418318" y="12039208"/>
            <a:ext cx="6163273" cy="41704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150B645-6DD9-4A4A-ABFA-1E459A29A3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2685" y="12119944"/>
            <a:ext cx="4631055" cy="3436144"/>
          </a:xfrm>
          <a:prstGeom prst="rect">
            <a:avLst/>
          </a:prstGeom>
        </p:spPr>
      </p:pic>
      <p:pic>
        <p:nvPicPr>
          <p:cNvPr id="1086" name="Picture 62">
            <a:extLst>
              <a:ext uri="{FF2B5EF4-FFF2-40B4-BE49-F238E27FC236}">
                <a16:creationId xmlns:a16="http://schemas.microsoft.com/office/drawing/2014/main" id="{D2C52185-7800-4A29-B5D5-A4C1D6DA1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686" y="13304473"/>
            <a:ext cx="8738189" cy="391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52B59D51-504F-4037-BBA5-36AE4906D3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55265" y="27119881"/>
            <a:ext cx="5356112" cy="3629227"/>
          </a:xfrm>
          <a:prstGeom prst="rect">
            <a:avLst/>
          </a:prstGeom>
        </p:spPr>
      </p:pic>
      <p:pic>
        <p:nvPicPr>
          <p:cNvPr id="22" name="Picture 21" descr="Graphical user interface, diagram, Word&#10;&#10;Description automatically generated">
            <a:extLst>
              <a:ext uri="{FF2B5EF4-FFF2-40B4-BE49-F238E27FC236}">
                <a16:creationId xmlns:a16="http://schemas.microsoft.com/office/drawing/2014/main" id="{E692C1B5-CDBC-4607-82E9-9BAA48C983E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680" t="8464" b="3772"/>
          <a:stretch/>
        </p:blipFill>
        <p:spPr>
          <a:xfrm>
            <a:off x="1008814" y="20468286"/>
            <a:ext cx="9899497" cy="35231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D5CCE39-EC58-4190-B60D-7ECAC2E65C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965" y="25217768"/>
            <a:ext cx="4136998" cy="2832186"/>
          </a:xfrm>
          <a:prstGeom prst="rect">
            <a:avLst/>
          </a:prstGeom>
        </p:spPr>
      </p:pic>
      <p:sp>
        <p:nvSpPr>
          <p:cNvPr id="102" name="Google Shape;205;p25">
            <a:extLst>
              <a:ext uri="{FF2B5EF4-FFF2-40B4-BE49-F238E27FC236}">
                <a16:creationId xmlns:a16="http://schemas.microsoft.com/office/drawing/2014/main" id="{1B5F5CBC-CDB7-4F9C-96D9-B0B270298B5E}"/>
              </a:ext>
            </a:extLst>
          </p:cNvPr>
          <p:cNvSpPr/>
          <p:nvPr/>
        </p:nvSpPr>
        <p:spPr>
          <a:xfrm>
            <a:off x="694234" y="19802704"/>
            <a:ext cx="10172156" cy="575334"/>
          </a:xfrm>
          <a:prstGeom prst="rect">
            <a:avLst/>
          </a:prstGeom>
          <a:solidFill>
            <a:srgbClr val="2B2D42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Reaction network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205;p25">
            <a:extLst>
              <a:ext uri="{FF2B5EF4-FFF2-40B4-BE49-F238E27FC236}">
                <a16:creationId xmlns:a16="http://schemas.microsoft.com/office/drawing/2014/main" id="{DF3840E3-2C71-4FE4-BFE9-6392CEC5183D}"/>
              </a:ext>
            </a:extLst>
          </p:cNvPr>
          <p:cNvSpPr/>
          <p:nvPr/>
        </p:nvSpPr>
        <p:spPr>
          <a:xfrm>
            <a:off x="687678" y="24506423"/>
            <a:ext cx="10172156" cy="604311"/>
          </a:xfrm>
          <a:prstGeom prst="rect">
            <a:avLst/>
          </a:prstGeom>
          <a:solidFill>
            <a:srgbClr val="2B2D42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ambria"/>
                <a:ea typeface="Cambria"/>
                <a:sym typeface="Cambria"/>
              </a:rPr>
              <a:t>Two descriptor microkinetic models 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0" name="Picture 66">
            <a:extLst>
              <a:ext uri="{FF2B5EF4-FFF2-40B4-BE49-F238E27FC236}">
                <a16:creationId xmlns:a16="http://schemas.microsoft.com/office/drawing/2014/main" id="{E89A61EB-FCE3-4B5E-87A4-ED4C4B5FB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245" y="25236444"/>
            <a:ext cx="4348996" cy="314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DD879A0B-99DD-497E-BA51-C32882ED5712}"/>
              </a:ext>
            </a:extLst>
          </p:cNvPr>
          <p:cNvSpPr txBox="1"/>
          <p:nvPr/>
        </p:nvSpPr>
        <p:spPr>
          <a:xfrm>
            <a:off x="6036067" y="24055164"/>
            <a:ext cx="47175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4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J.Schumann</a:t>
            </a:r>
            <a:r>
              <a:rPr lang="fr-FR" sz="1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et al.  ACS </a:t>
            </a:r>
            <a:r>
              <a:rPr lang="fr-FR" sz="14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Catal</a:t>
            </a:r>
            <a:r>
              <a:rPr lang="fr-FR" sz="1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2018, 8, 3447−3453</a:t>
            </a:r>
            <a:endParaRPr lang="fr-FR" b="0" dirty="0">
              <a:effectLst/>
            </a:endParaRPr>
          </a:p>
          <a:p>
            <a:br>
              <a:rPr lang="fr-FR" b="0" dirty="0">
                <a:effectLst/>
              </a:rPr>
            </a:br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FDC3283-A503-4DD3-8C18-C92970CC8846}"/>
              </a:ext>
            </a:extLst>
          </p:cNvPr>
          <p:cNvSpPr txBox="1"/>
          <p:nvPr/>
        </p:nvSpPr>
        <p:spPr>
          <a:xfrm>
            <a:off x="6611785" y="31083391"/>
            <a:ext cx="42480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4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J.Schumann</a:t>
            </a:r>
            <a:r>
              <a:rPr lang="fr-FR" sz="1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et al.  ACS </a:t>
            </a:r>
            <a:r>
              <a:rPr lang="fr-FR" sz="14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Catal</a:t>
            </a:r>
            <a:r>
              <a:rPr lang="fr-FR" sz="1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2018, 8, 3447−3453</a:t>
            </a:r>
            <a:endParaRPr lang="fr-FR" b="0" dirty="0">
              <a:effectLst/>
            </a:endParaRPr>
          </a:p>
          <a:p>
            <a:br>
              <a:rPr lang="fr-FR" b="0" dirty="0">
                <a:effectLst/>
              </a:rPr>
            </a:b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BF0D016-FAEC-4DBF-9B3A-DB4E536A912A}"/>
              </a:ext>
            </a:extLst>
          </p:cNvPr>
          <p:cNvGrpSpPr/>
          <p:nvPr/>
        </p:nvGrpSpPr>
        <p:grpSpPr>
          <a:xfrm>
            <a:off x="30873629" y="653945"/>
            <a:ext cx="7057806" cy="2750240"/>
            <a:chOff x="31346994" y="574795"/>
            <a:chExt cx="7057806" cy="2750240"/>
          </a:xfrm>
        </p:grpSpPr>
        <p:pic>
          <p:nvPicPr>
            <p:cNvPr id="172" name="Google Shape;172;p25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31346994" y="574795"/>
              <a:ext cx="2798141" cy="27502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D1DD3B5-0724-4E10-8E30-966C6C771906}"/>
                </a:ext>
              </a:extLst>
            </p:cNvPr>
            <p:cNvSpPr txBox="1"/>
            <p:nvPr/>
          </p:nvSpPr>
          <p:spPr>
            <a:xfrm>
              <a:off x="34233465" y="933073"/>
              <a:ext cx="4171335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595959"/>
                  </a:solidFill>
                  <a:latin typeface="Cambria"/>
                  <a:ea typeface="Cambria"/>
                  <a:cs typeface="Cambria"/>
                  <a:sym typeface="Cambria"/>
                </a:rPr>
                <a:t>Chemical </a:t>
              </a:r>
            </a:p>
            <a:p>
              <a:r>
                <a:rPr lang="en-US" sz="6000" dirty="0">
                  <a:solidFill>
                    <a:srgbClr val="595959"/>
                  </a:solidFill>
                  <a:latin typeface="Cambria"/>
                  <a:ea typeface="Cambria"/>
                  <a:sym typeface="Cambria"/>
                </a:rPr>
                <a:t>Engineering</a:t>
              </a:r>
              <a:endParaRPr lang="en-US" sz="6000" dirty="0"/>
            </a:p>
          </p:txBody>
        </p:sp>
      </p:grpSp>
      <p:pic>
        <p:nvPicPr>
          <p:cNvPr id="55" name="Picture 54" descr="A picture containing chart&#10;&#10;Description automatically generated">
            <a:extLst>
              <a:ext uri="{FF2B5EF4-FFF2-40B4-BE49-F238E27FC236}">
                <a16:creationId xmlns:a16="http://schemas.microsoft.com/office/drawing/2014/main" id="{A35F3313-DE00-4D2E-A4DB-BB8FDE877C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518" b="49635"/>
          <a:stretch/>
        </p:blipFill>
        <p:spPr>
          <a:xfrm>
            <a:off x="26141735" y="16648116"/>
            <a:ext cx="5224051" cy="4170436"/>
          </a:xfrm>
          <a:prstGeom prst="rect">
            <a:avLst/>
          </a:prstGeom>
        </p:spPr>
      </p:pic>
      <p:sp>
        <p:nvSpPr>
          <p:cNvPr id="57" name="Google Shape;170;p25">
            <a:extLst>
              <a:ext uri="{FF2B5EF4-FFF2-40B4-BE49-F238E27FC236}">
                <a16:creationId xmlns:a16="http://schemas.microsoft.com/office/drawing/2014/main" id="{ADA892C2-600E-453E-A0E3-76BEC6693410}"/>
              </a:ext>
            </a:extLst>
          </p:cNvPr>
          <p:cNvSpPr/>
          <p:nvPr/>
        </p:nvSpPr>
        <p:spPr>
          <a:xfrm>
            <a:off x="31389905" y="16606583"/>
            <a:ext cx="6425412" cy="55843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677863" lvl="0" indent="-457200">
              <a:spcAft>
                <a:spcPts val="1200"/>
              </a:spcAft>
              <a:buSzPct val="115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dk1"/>
                </a:solidFill>
              </a:rPr>
              <a:t>Surfaces with minimum binding energies that capture a design space with selectivity ≥ 0.1 are considered</a:t>
            </a:r>
          </a:p>
          <a:p>
            <a:pPr marL="677863" lvl="0" indent="-457200">
              <a:spcAft>
                <a:spcPts val="1200"/>
              </a:spcAft>
              <a:buSzPct val="115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dk1"/>
                </a:solidFill>
              </a:rPr>
              <a:t>A majority of candidates are palladium containing, which is relatively unexplored</a:t>
            </a:r>
          </a:p>
          <a:p>
            <a:pPr marL="677863" lvl="0" indent="-457200">
              <a:spcAft>
                <a:spcPts val="1200"/>
              </a:spcAft>
              <a:buSzPct val="115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dk1"/>
                </a:solidFill>
              </a:rPr>
              <a:t>More </a:t>
            </a:r>
            <a:r>
              <a:rPr lang="en-US" sz="3000" dirty="0" err="1">
                <a:solidFill>
                  <a:schemeClr val="dk1"/>
                </a:solidFill>
              </a:rPr>
              <a:t>CuCo</a:t>
            </a:r>
            <a:r>
              <a:rPr lang="en-US" sz="3000" dirty="0">
                <a:solidFill>
                  <a:schemeClr val="dk1"/>
                </a:solidFill>
              </a:rPr>
              <a:t> candidates should be considered for pipeline validation</a:t>
            </a:r>
          </a:p>
        </p:txBody>
      </p:sp>
      <p:sp>
        <p:nvSpPr>
          <p:cNvPr id="58" name="Google Shape;196;p25">
            <a:extLst>
              <a:ext uri="{FF2B5EF4-FFF2-40B4-BE49-F238E27FC236}">
                <a16:creationId xmlns:a16="http://schemas.microsoft.com/office/drawing/2014/main" id="{3E88151F-F534-4E38-8CEA-F87415198064}"/>
              </a:ext>
            </a:extLst>
          </p:cNvPr>
          <p:cNvSpPr/>
          <p:nvPr/>
        </p:nvSpPr>
        <p:spPr>
          <a:xfrm>
            <a:off x="783904" y="28744945"/>
            <a:ext cx="10170827" cy="225656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495300" lvl="0">
              <a:buClr>
                <a:schemeClr val="dk1"/>
              </a:buClr>
              <a:buSzPts val="3000"/>
            </a:pPr>
            <a:r>
              <a:rPr lang="en-US" sz="3000" dirty="0">
                <a:solidFill>
                  <a:schemeClr val="dk1"/>
                </a:solidFill>
              </a:rPr>
              <a:t>Many elementary step networks can be reduced to functions of just 2 descriptors by developing relations between all the energies in the network and the descriptors.</a:t>
            </a:r>
            <a:endParaRPr sz="3000" dirty="0">
              <a:solidFill>
                <a:schemeClr val="dk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4FBD81-704F-482D-AAA4-5C7E6D94187B}"/>
              </a:ext>
            </a:extLst>
          </p:cNvPr>
          <p:cNvGrpSpPr/>
          <p:nvPr/>
        </p:nvGrpSpPr>
        <p:grpSpPr>
          <a:xfrm>
            <a:off x="14028433" y="5780865"/>
            <a:ext cx="8846080" cy="3632910"/>
            <a:chOff x="12611122" y="6582890"/>
            <a:chExt cx="8846080" cy="363291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D2F7F97-CBFB-4A0E-A028-1FA8E8AB6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611122" y="6582890"/>
              <a:ext cx="8846080" cy="3632910"/>
            </a:xfrm>
            <a:prstGeom prst="rect">
              <a:avLst/>
            </a:prstGeom>
          </p:spPr>
        </p:pic>
        <p:pic>
          <p:nvPicPr>
            <p:cNvPr id="1092" name="Picture 68">
              <a:extLst>
                <a:ext uri="{FF2B5EF4-FFF2-40B4-BE49-F238E27FC236}">
                  <a16:creationId xmlns:a16="http://schemas.microsoft.com/office/drawing/2014/main" id="{F6A660F2-E584-4AD3-89A1-D1AEE00DC9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46498" y="6729421"/>
              <a:ext cx="2831922" cy="709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3" name="Picture 9">
            <a:extLst>
              <a:ext uri="{FF2B5EF4-FFF2-40B4-BE49-F238E27FC236}">
                <a16:creationId xmlns:a16="http://schemas.microsoft.com/office/drawing/2014/main" id="{C3CBBDC6-F2AB-44F3-AF13-DADB87E76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502" y="19133842"/>
            <a:ext cx="6860873" cy="253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657259C1-7C10-4367-A661-83A6932E072B}"/>
              </a:ext>
            </a:extLst>
          </p:cNvPr>
          <p:cNvSpPr txBox="1"/>
          <p:nvPr/>
        </p:nvSpPr>
        <p:spPr>
          <a:xfrm>
            <a:off x="12982493" y="21678813"/>
            <a:ext cx="46964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4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Chanussot</a:t>
            </a:r>
            <a:r>
              <a:rPr lang="fr-FR" sz="1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L. et al.  ACS </a:t>
            </a:r>
            <a:r>
              <a:rPr lang="fr-FR" sz="14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Catal</a:t>
            </a:r>
            <a:r>
              <a:rPr lang="fr-FR" sz="1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2021, 11, 10, 6059-6072</a:t>
            </a:r>
            <a:endParaRPr lang="fr-FR" b="0" dirty="0">
              <a:effectLst/>
            </a:endParaRPr>
          </a:p>
          <a:p>
            <a:br>
              <a:rPr lang="fr-FR" b="0" dirty="0">
                <a:effectLst/>
              </a:rPr>
            </a:b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392C7C-B980-4BC1-809C-EECB2D7A3D4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286969" y="22350413"/>
            <a:ext cx="3615846" cy="1104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45E396-CBF9-4F10-9ED2-F6EF7D0B524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489204" y="23483595"/>
            <a:ext cx="5038514" cy="2328089"/>
          </a:xfrm>
          <a:prstGeom prst="rect">
            <a:avLst/>
          </a:prstGeom>
        </p:spPr>
      </p:pic>
      <p:sp>
        <p:nvSpPr>
          <p:cNvPr id="61" name="Google Shape;196;p25">
            <a:extLst>
              <a:ext uri="{FF2B5EF4-FFF2-40B4-BE49-F238E27FC236}">
                <a16:creationId xmlns:a16="http://schemas.microsoft.com/office/drawing/2014/main" id="{403D7E14-219F-4A53-AB3A-C7875E7D99FE}"/>
              </a:ext>
            </a:extLst>
          </p:cNvPr>
          <p:cNvSpPr/>
          <p:nvPr/>
        </p:nvSpPr>
        <p:spPr>
          <a:xfrm>
            <a:off x="11690026" y="9535020"/>
            <a:ext cx="13460874" cy="149623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109538" lvl="0">
              <a:buClr>
                <a:schemeClr val="dk1"/>
              </a:buClr>
              <a:buSzPts val="3000"/>
            </a:pPr>
            <a:r>
              <a:rPr lang="en-US" sz="3000" dirty="0">
                <a:solidFill>
                  <a:schemeClr val="dk1"/>
                </a:solidFill>
              </a:rPr>
              <a:t>We consider all transition metal binary intermetallic materials. A variety of unique sites on surfaces with miller indices less than 2 are considered. This requires the calculation of 3.2 million descriptor energies.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62" name="Google Shape;196;p25">
            <a:extLst>
              <a:ext uri="{FF2B5EF4-FFF2-40B4-BE49-F238E27FC236}">
                <a16:creationId xmlns:a16="http://schemas.microsoft.com/office/drawing/2014/main" id="{60E82ED5-0A92-4099-9B57-B0E5981F27E5}"/>
              </a:ext>
            </a:extLst>
          </p:cNvPr>
          <p:cNvSpPr/>
          <p:nvPr/>
        </p:nvSpPr>
        <p:spPr>
          <a:xfrm>
            <a:off x="18718195" y="19290572"/>
            <a:ext cx="6551027" cy="300174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109538" lvl="0">
              <a:buClr>
                <a:schemeClr val="dk1"/>
              </a:buClr>
              <a:buSzPts val="3000"/>
            </a:pPr>
            <a:r>
              <a:rPr lang="en-US" sz="3000" dirty="0">
                <a:solidFill>
                  <a:schemeClr val="dk1"/>
                </a:solidFill>
              </a:rPr>
              <a:t>Models were trained using the OC20 dataset, a dataset of 460,000 density functional theory calculations. The materials of interest here are well represented by the dataset.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72" name="Google Shape;185;p25">
            <a:extLst>
              <a:ext uri="{FF2B5EF4-FFF2-40B4-BE49-F238E27FC236}">
                <a16:creationId xmlns:a16="http://schemas.microsoft.com/office/drawing/2014/main" id="{F3B6D82A-C3ED-4348-A3C7-312E892DE4FC}"/>
              </a:ext>
            </a:extLst>
          </p:cNvPr>
          <p:cNvSpPr/>
          <p:nvPr/>
        </p:nvSpPr>
        <p:spPr>
          <a:xfrm>
            <a:off x="11651878" y="18530781"/>
            <a:ext cx="13649085" cy="546059"/>
          </a:xfrm>
          <a:prstGeom prst="rect">
            <a:avLst/>
          </a:prstGeom>
          <a:solidFill>
            <a:srgbClr val="2B2D42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  <a:latin typeface="Cambria"/>
                <a:ea typeface="Cambria"/>
                <a:cs typeface="Arial"/>
                <a:sym typeface="Cambria"/>
              </a:rPr>
              <a:t>Machine Learning (ML) Inference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196;p25">
            <a:extLst>
              <a:ext uri="{FF2B5EF4-FFF2-40B4-BE49-F238E27FC236}">
                <a16:creationId xmlns:a16="http://schemas.microsoft.com/office/drawing/2014/main" id="{C70668FF-FB54-47D3-B25D-87A483E289AB}"/>
              </a:ext>
            </a:extLst>
          </p:cNvPr>
          <p:cNvSpPr/>
          <p:nvPr/>
        </p:nvSpPr>
        <p:spPr>
          <a:xfrm>
            <a:off x="11620138" y="22285398"/>
            <a:ext cx="7098057" cy="341710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109538" lvl="0">
              <a:buClr>
                <a:schemeClr val="dk1"/>
              </a:buClr>
              <a:buSzPts val="3000"/>
            </a:pPr>
            <a:r>
              <a:rPr lang="en-US" sz="3000" dirty="0">
                <a:solidFill>
                  <a:schemeClr val="dk1"/>
                </a:solidFill>
              </a:rPr>
              <a:t>Two approaches can be used. The direct approach was used to screen all 1.6 million *OH energies. The relaxation approach was used for *CO energies where the minimum *OH values over a surface were in the range considered in the microkinetic model.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74" name="Google Shape;185;p25">
            <a:extLst>
              <a:ext uri="{FF2B5EF4-FFF2-40B4-BE49-F238E27FC236}">
                <a16:creationId xmlns:a16="http://schemas.microsoft.com/office/drawing/2014/main" id="{49845659-DD11-4095-B0E6-93DC2FD9982B}"/>
              </a:ext>
            </a:extLst>
          </p:cNvPr>
          <p:cNvSpPr/>
          <p:nvPr/>
        </p:nvSpPr>
        <p:spPr>
          <a:xfrm>
            <a:off x="11686401" y="11326421"/>
            <a:ext cx="13523400" cy="546059"/>
          </a:xfrm>
          <a:prstGeom prst="rect">
            <a:avLst/>
          </a:prstGeom>
          <a:solidFill>
            <a:srgbClr val="2B2D42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  <a:latin typeface="Cambria"/>
                <a:ea typeface="Cambria"/>
                <a:cs typeface="Arial"/>
                <a:sym typeface="Cambria"/>
              </a:rPr>
              <a:t>Reaction Network Difficulty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185;p25">
            <a:extLst>
              <a:ext uri="{FF2B5EF4-FFF2-40B4-BE49-F238E27FC236}">
                <a16:creationId xmlns:a16="http://schemas.microsoft.com/office/drawing/2014/main" id="{5B43FCF2-E028-460E-AB8C-5637B0479364}"/>
              </a:ext>
            </a:extLst>
          </p:cNvPr>
          <p:cNvSpPr/>
          <p:nvPr/>
        </p:nvSpPr>
        <p:spPr>
          <a:xfrm>
            <a:off x="11651877" y="26022117"/>
            <a:ext cx="13649085" cy="546059"/>
          </a:xfrm>
          <a:prstGeom prst="rect">
            <a:avLst/>
          </a:prstGeom>
          <a:solidFill>
            <a:srgbClr val="2B2D42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  <a:latin typeface="Cambria"/>
                <a:ea typeface="Cambria"/>
                <a:cs typeface="Arial"/>
                <a:sym typeface="Cambria"/>
              </a:rPr>
              <a:t>Material Pipeline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02647A-BBF8-44FB-BA9B-E5C54AFCE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401" y="12167646"/>
            <a:ext cx="5614987" cy="156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90F2F75-6CE2-4261-8FAB-A6A0EFB32DE2}"/>
              </a:ext>
            </a:extLst>
          </p:cNvPr>
          <p:cNvGrpSpPr/>
          <p:nvPr/>
        </p:nvGrpSpPr>
        <p:grpSpPr>
          <a:xfrm>
            <a:off x="12834850" y="14724258"/>
            <a:ext cx="4244847" cy="1956282"/>
            <a:chOff x="11844363" y="15285701"/>
            <a:chExt cx="4244847" cy="195628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E29FEFA-BE43-4F4F-B1E3-CED89F1A4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44363" y="15515446"/>
              <a:ext cx="2252475" cy="1458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4089D392-C716-40D0-A2EE-CEF5591C2F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28433" y="15431179"/>
              <a:ext cx="2053267" cy="1655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26AFEAF-0BA9-4901-BDD2-377DBE5FB2FE}"/>
                </a:ext>
              </a:extLst>
            </p:cNvPr>
            <p:cNvSpPr/>
            <p:nvPr/>
          </p:nvSpPr>
          <p:spPr>
            <a:xfrm>
              <a:off x="11916361" y="15285701"/>
              <a:ext cx="4172849" cy="19562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Google Shape;196;p25">
            <a:extLst>
              <a:ext uri="{FF2B5EF4-FFF2-40B4-BE49-F238E27FC236}">
                <a16:creationId xmlns:a16="http://schemas.microsoft.com/office/drawing/2014/main" id="{C7618C06-261E-4BFB-9A22-D7FF1B94578F}"/>
              </a:ext>
            </a:extLst>
          </p:cNvPr>
          <p:cNvSpPr/>
          <p:nvPr/>
        </p:nvSpPr>
        <p:spPr>
          <a:xfrm>
            <a:off x="17301389" y="12082913"/>
            <a:ext cx="7849512" cy="198386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109538" lvl="0">
              <a:buClr>
                <a:schemeClr val="dk1"/>
              </a:buClr>
              <a:buSzPts val="3000"/>
            </a:pPr>
            <a:r>
              <a:rPr lang="en-US" sz="3000" dirty="0">
                <a:solidFill>
                  <a:schemeClr val="dk1"/>
                </a:solidFill>
              </a:rPr>
              <a:t>Good catalysts must dissociate *CO to form *</a:t>
            </a:r>
            <a:r>
              <a:rPr lang="en-US" sz="3000" dirty="0" err="1">
                <a:solidFill>
                  <a:schemeClr val="dk1"/>
                </a:solidFill>
              </a:rPr>
              <a:t>CH</a:t>
            </a:r>
            <a:r>
              <a:rPr lang="en-US" sz="3000" baseline="-25000" dirty="0" err="1">
                <a:solidFill>
                  <a:schemeClr val="dk1"/>
                </a:solidFill>
              </a:rPr>
              <a:t>x</a:t>
            </a:r>
            <a:r>
              <a:rPr lang="en-US" sz="3000" dirty="0">
                <a:solidFill>
                  <a:schemeClr val="dk1"/>
                </a:solidFill>
              </a:rPr>
              <a:t> intermediates, but also maintain *CO for insertion. Rhodium and </a:t>
            </a:r>
            <a:r>
              <a:rPr lang="en-US" sz="3000" dirty="0" err="1">
                <a:solidFill>
                  <a:schemeClr val="dk1"/>
                </a:solidFill>
              </a:rPr>
              <a:t>CuCo</a:t>
            </a:r>
            <a:r>
              <a:rPr lang="en-US" sz="3000" dirty="0">
                <a:solidFill>
                  <a:schemeClr val="dk1"/>
                </a:solidFill>
              </a:rPr>
              <a:t> systems demonstrated promise experimentally.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B54936-E4DD-448F-9D8D-C54C8386086C}"/>
              </a:ext>
            </a:extLst>
          </p:cNvPr>
          <p:cNvGrpSpPr/>
          <p:nvPr/>
        </p:nvGrpSpPr>
        <p:grpSpPr>
          <a:xfrm>
            <a:off x="19160655" y="14728492"/>
            <a:ext cx="4909820" cy="1956282"/>
            <a:chOff x="17636330" y="15281943"/>
            <a:chExt cx="4909820" cy="1956282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7E6837F9-5211-40CD-9910-9A05437C0E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330" y="15341056"/>
              <a:ext cx="2975949" cy="1757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98988765-19C9-4B60-86CC-2FC57CAAB1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76962" y="15361621"/>
              <a:ext cx="1873431" cy="1743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4753D03-8C36-45E3-B16E-51851CB7FCED}"/>
                </a:ext>
              </a:extLst>
            </p:cNvPr>
            <p:cNvSpPr/>
            <p:nvPr/>
          </p:nvSpPr>
          <p:spPr>
            <a:xfrm>
              <a:off x="17698527" y="15281943"/>
              <a:ext cx="4847623" cy="19562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B42CBB0-E7B7-4F80-ADF4-37E7C3B5BBBC}"/>
              </a:ext>
            </a:extLst>
          </p:cNvPr>
          <p:cNvSpPr txBox="1"/>
          <p:nvPr/>
        </p:nvSpPr>
        <p:spPr>
          <a:xfrm>
            <a:off x="12905312" y="14248793"/>
            <a:ext cx="1473736" cy="477054"/>
          </a:xfrm>
          <a:prstGeom prst="rect">
            <a:avLst/>
          </a:prstGeom>
          <a:ln>
            <a:solidFill>
              <a:srgbClr val="50505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0" dirty="0"/>
              <a:t>Rhodium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73FEB89-DC5E-4953-A7E7-E96217B44944}"/>
              </a:ext>
            </a:extLst>
          </p:cNvPr>
          <p:cNvSpPr txBox="1"/>
          <p:nvPr/>
        </p:nvSpPr>
        <p:spPr>
          <a:xfrm>
            <a:off x="19222293" y="14245762"/>
            <a:ext cx="2429879" cy="477054"/>
          </a:xfrm>
          <a:prstGeom prst="rect">
            <a:avLst/>
          </a:prstGeom>
          <a:ln>
            <a:solidFill>
              <a:srgbClr val="50505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0" dirty="0"/>
              <a:t>Copper - Cobalt</a:t>
            </a:r>
          </a:p>
        </p:txBody>
      </p:sp>
      <p:sp>
        <p:nvSpPr>
          <p:cNvPr id="89" name="Google Shape;196;p25">
            <a:extLst>
              <a:ext uri="{FF2B5EF4-FFF2-40B4-BE49-F238E27FC236}">
                <a16:creationId xmlns:a16="http://schemas.microsoft.com/office/drawing/2014/main" id="{A43BA5D0-1B30-4841-B1C4-9AF9E47737BC}"/>
              </a:ext>
            </a:extLst>
          </p:cNvPr>
          <p:cNvSpPr/>
          <p:nvPr/>
        </p:nvSpPr>
        <p:spPr>
          <a:xfrm>
            <a:off x="18171759" y="27417007"/>
            <a:ext cx="6956162" cy="319366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109538" lvl="0">
              <a:buClr>
                <a:schemeClr val="dk1"/>
              </a:buClr>
              <a:buSzPts val="3000"/>
            </a:pPr>
            <a:r>
              <a:rPr lang="en-US" sz="3000" dirty="0">
                <a:solidFill>
                  <a:schemeClr val="dk1"/>
                </a:solidFill>
              </a:rPr>
              <a:t>ML inference was parallelized using a custom </a:t>
            </a:r>
            <a:r>
              <a:rPr lang="en-US" sz="3000" dirty="0" err="1">
                <a:solidFill>
                  <a:schemeClr val="dk1"/>
                </a:solidFill>
              </a:rPr>
              <a:t>dask</a:t>
            </a:r>
            <a:r>
              <a:rPr lang="en-US" sz="3000" dirty="0">
                <a:solidFill>
                  <a:schemeClr val="dk1"/>
                </a:solidFill>
              </a:rPr>
              <a:t> (an open-source parallel computing platform) workflow. This allowed many calculations to be performed at one time over many cores.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91" name="Google Shape;193;p25">
            <a:extLst>
              <a:ext uri="{FF2B5EF4-FFF2-40B4-BE49-F238E27FC236}">
                <a16:creationId xmlns:a16="http://schemas.microsoft.com/office/drawing/2014/main" id="{F9AF79DB-13BD-4F02-BDB7-89023EEE21A4}"/>
              </a:ext>
            </a:extLst>
          </p:cNvPr>
          <p:cNvSpPr/>
          <p:nvPr/>
        </p:nvSpPr>
        <p:spPr>
          <a:xfrm>
            <a:off x="590071" y="3930329"/>
            <a:ext cx="10443525" cy="2952693"/>
          </a:xfrm>
          <a:prstGeom prst="round2SameRect">
            <a:avLst>
              <a:gd name="adj1" fmla="val 4890"/>
              <a:gd name="adj2" fmla="val 0"/>
            </a:avLst>
          </a:prstGeom>
          <a:solidFill>
            <a:schemeClr val="lt1"/>
          </a:solidFill>
          <a:ln w="2540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" name="Google Shape;194;p25">
            <a:extLst>
              <a:ext uri="{FF2B5EF4-FFF2-40B4-BE49-F238E27FC236}">
                <a16:creationId xmlns:a16="http://schemas.microsoft.com/office/drawing/2014/main" id="{0FAF8D8E-3FBB-4E1F-BC8A-8E7104ABDE7C}"/>
              </a:ext>
            </a:extLst>
          </p:cNvPr>
          <p:cNvSpPr/>
          <p:nvPr/>
        </p:nvSpPr>
        <p:spPr>
          <a:xfrm>
            <a:off x="590071" y="3925737"/>
            <a:ext cx="10448984" cy="966287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A6192E"/>
          </a:solidFill>
          <a:ln w="2540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2F2F2"/>
                </a:solidFill>
                <a:latin typeface="Cambria"/>
                <a:ea typeface="Cambria"/>
                <a:cs typeface="Cambria"/>
                <a:sym typeface="Cambria"/>
              </a:rPr>
              <a:t>Objective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196;p25">
            <a:extLst>
              <a:ext uri="{FF2B5EF4-FFF2-40B4-BE49-F238E27FC236}">
                <a16:creationId xmlns:a16="http://schemas.microsoft.com/office/drawing/2014/main" id="{898785F5-E418-4345-B3DF-C695E986C6DB}"/>
              </a:ext>
            </a:extLst>
          </p:cNvPr>
          <p:cNvSpPr/>
          <p:nvPr/>
        </p:nvSpPr>
        <p:spPr>
          <a:xfrm>
            <a:off x="692401" y="5109344"/>
            <a:ext cx="10170827" cy="149623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495300" lvl="0">
              <a:buClr>
                <a:schemeClr val="dk1"/>
              </a:buClr>
              <a:buSzPts val="3000"/>
            </a:pPr>
            <a:r>
              <a:rPr lang="en-US" sz="3000" dirty="0">
                <a:solidFill>
                  <a:schemeClr val="dk1"/>
                </a:solidFill>
              </a:rPr>
              <a:t>Discover novel catalysts that facilitate the selective conversion of syngas to multi-carbon oxygenates.</a:t>
            </a:r>
            <a:endParaRPr sz="3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9528</TotalTime>
  <Words>508</Words>
  <Application>Microsoft Office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</vt:lpstr>
      <vt:lpstr>Office Theme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Muhammed S.</dc:creator>
  <cp:lastModifiedBy>Brook Wander</cp:lastModifiedBy>
  <cp:revision>45</cp:revision>
  <cp:lastPrinted>2019-10-12T20:21:50Z</cp:lastPrinted>
  <dcterms:modified xsi:type="dcterms:W3CDTF">2021-09-28T19:34:14Z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_Steward">
    <vt:lpwstr>Hubbs C u755275</vt:lpwstr>
  </property>
  <property fmtid="{D5CDD505-2E9C-101B-9397-08002B2CF9AE}" pid="3" name="Update_Footer">
    <vt:lpwstr>No</vt:lpwstr>
  </property>
  <property fmtid="{D5CDD505-2E9C-101B-9397-08002B2CF9AE}" pid="4" name="Radio_Button">
    <vt:lpwstr>RadioButton2</vt:lpwstr>
  </property>
  <property fmtid="{D5CDD505-2E9C-101B-9397-08002B2CF9AE}" pid="5" name="Information_Classification">
    <vt:lpwstr/>
  </property>
  <property fmtid="{D5CDD505-2E9C-101B-9397-08002B2CF9AE}" pid="6" name="Record_Title_ID">
    <vt:lpwstr>72</vt:lpwstr>
  </property>
  <property fmtid="{D5CDD505-2E9C-101B-9397-08002B2CF9AE}" pid="7" name="Initial_Creation_Date">
    <vt:filetime>1899-12-30T05:00:00Z</vt:filetime>
  </property>
  <property fmtid="{D5CDD505-2E9C-101B-9397-08002B2CF9AE}" pid="8" name="Last_Reviewed_Date">
    <vt:lpwstr/>
  </property>
  <property fmtid="{D5CDD505-2E9C-101B-9397-08002B2CF9AE}" pid="9" name="Retention_Review_Frequency">
    <vt:lpwstr/>
  </property>
</Properties>
</file>