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FFFD"/>
    <a:srgbClr val="C0FFD7"/>
    <a:srgbClr val="FFE3C4"/>
    <a:srgbClr val="FFFD78"/>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05" autoAdjust="0"/>
    <p:restoredTop sz="94660" autoAdjust="0"/>
  </p:normalViewPr>
  <p:slideViewPr>
    <p:cSldViewPr>
      <p:cViewPr>
        <p:scale>
          <a:sx n="25" d="100"/>
          <a:sy n="25" d="100"/>
        </p:scale>
        <p:origin x="1640" y="144"/>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11/11/24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600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latin typeface="Palatino Linotype" panose="02040502050505030304" pitchFamily="18" charset="0"/>
              </a:rPr>
              <a:t>Dr. </a:t>
            </a:r>
            <a:r>
              <a:rPr lang="en-US" sz="3600" b="0" dirty="0" err="1">
                <a:latin typeface="Palatino Linotype" panose="02040502050505030304" pitchFamily="18" charset="0"/>
              </a:rPr>
              <a:t>Sudhashree</a:t>
            </a:r>
            <a:r>
              <a:rPr lang="en-US" sz="3600" b="0" dirty="0">
                <a:latin typeface="Palatino Linotype" panose="02040502050505030304" pitchFamily="18" charset="0"/>
              </a:rPr>
              <a:t> </a:t>
            </a:r>
            <a:r>
              <a:rPr lang="en-US" sz="3600" b="0" dirty="0" err="1">
                <a:latin typeface="Palatino Linotype" panose="02040502050505030304" pitchFamily="18" charset="0"/>
              </a:rPr>
              <a:t>Sayenju</a:t>
            </a:r>
            <a:endParaRPr lang="en-US" sz="3600" b="0" dirty="0">
              <a:latin typeface="Palatino Linotype" panose="02040502050505030304" pitchFamily="18" charset="0"/>
            </a:endParaRP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ts val="8040"/>
              </a:lnSpc>
              <a:spcBef>
                <a:spcPts val="0"/>
              </a:spcBef>
            </a:pPr>
            <a:r>
              <a:rPr lang="en-US" sz="7200" b="0" dirty="0"/>
              <a:t>Enjoying This Poster? Leave a Review!</a:t>
            </a:r>
            <a:r>
              <a:rPr lang="en-US" sz="7200" b="0" dirty="0">
                <a:latin typeface="+mj-lt"/>
              </a:rPr>
              <a:t> </a:t>
            </a:r>
            <a:r>
              <a:rPr lang="en-US" sz="7200" b="1" i="0" dirty="0">
                <a:effectLst/>
                <a:latin typeface="+mj-lt"/>
              </a:rPr>
              <a:t>—</a:t>
            </a:r>
            <a:endParaRPr lang="en-US" sz="7200" b="0" dirty="0">
              <a:latin typeface="+mj-lt"/>
            </a:endParaRPr>
          </a:p>
          <a:p>
            <a:pPr defTabSz="2259013">
              <a:lnSpc>
                <a:spcPts val="8040"/>
              </a:lnSpc>
              <a:spcBef>
                <a:spcPts val="0"/>
              </a:spcBef>
            </a:pPr>
            <a:r>
              <a:rPr lang="en-US" sz="7200" b="0" dirty="0"/>
              <a:t>Predicting User Ratings for Applications in the Google Play Store </a:t>
            </a:r>
          </a:p>
          <a:p>
            <a:pPr defTabSz="2259013">
              <a:lnSpc>
                <a:spcPct val="100000"/>
              </a:lnSpc>
              <a:spcBef>
                <a:spcPts val="0"/>
              </a:spcBef>
            </a:pPr>
            <a:r>
              <a:rPr lang="en-US" sz="5900" b="0" dirty="0"/>
              <a:t>Megan Wilder – Expected Graduation: Spring 2024</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381000" y="8848052"/>
            <a:ext cx="10820400" cy="13551384"/>
            <a:chOff x="381000" y="11893074"/>
            <a:chExt cx="10820400" cy="13551384"/>
          </a:xfrm>
        </p:grpSpPr>
        <p:sp>
          <p:nvSpPr>
            <p:cNvPr id="1031" name="Text Box 15"/>
            <p:cNvSpPr txBox="1">
              <a:spLocks noChangeArrowheads="1"/>
            </p:cNvSpPr>
            <p:nvPr/>
          </p:nvSpPr>
          <p:spPr bwMode="auto">
            <a:xfrm>
              <a:off x="381000" y="11893074"/>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28" name="TextBox 27"/>
            <p:cNvSpPr txBox="1"/>
            <p:nvPr/>
          </p:nvSpPr>
          <p:spPr>
            <a:xfrm>
              <a:off x="381000" y="12917952"/>
              <a:ext cx="10820400" cy="12526506"/>
            </a:xfrm>
            <a:prstGeom prst="rect">
              <a:avLst/>
            </a:prstGeom>
            <a:noFill/>
          </p:spPr>
          <p:txBody>
            <a:bodyPr wrap="square" rtlCol="0">
              <a:spAutoFit/>
            </a:bodyPr>
            <a:lstStyle/>
            <a:p>
              <a:pPr algn="l">
                <a:lnSpc>
                  <a:spcPct val="100000"/>
                </a:lnSpc>
                <a:spcBef>
                  <a:spcPts val="0"/>
                </a:spcBef>
              </a:pPr>
              <a:r>
                <a:rPr lang="en-US" sz="2600" b="0" dirty="0">
                  <a:latin typeface="Palatino Linotype" panose="02040502050505030304" pitchFamily="18" charset="0"/>
                </a:rPr>
                <a:t>A Multiple Linear Regression analysis was performed using Python to determine what variables most greatly affect the user rating an app will receive. A Random Forest Regression was also created and analyzed, but it was found to have very little predictive power.</a:t>
              </a:r>
            </a:p>
            <a:p>
              <a:pPr algn="l">
                <a:lnSpc>
                  <a:spcPct val="100000"/>
                </a:lnSpc>
                <a:spcBef>
                  <a:spcPts val="0"/>
                </a:spcBef>
              </a:pPr>
              <a:endParaRPr lang="en-US" sz="8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Firstly, the dataset was cleaned and prepared for modeling. During this preparation, transformed versions of certain continuous predictors were created. A 70-30 split was used to separate the dataset into training and testing datasets, then the training dataset was further split into training and validation datasets. A stepwise selection was used on the training dataset to determine variables for an initial linear regression model. This initial model was then quality tested using the validation dataset. In this model, the following variables were found to have statistical significance in predicting an app’s rating:</a:t>
              </a:r>
            </a:p>
            <a:p>
              <a:pPr algn="l">
                <a:lnSpc>
                  <a:spcPct val="100000"/>
                </a:lnSpc>
                <a:spcBef>
                  <a:spcPts val="0"/>
                </a:spcBef>
              </a:pPr>
              <a:endParaRPr lang="en-US" sz="800" b="0" dirty="0">
                <a:latin typeface="Palatino Linotype" panose="02040502050505030304" pitchFamily="18" charset="0"/>
              </a:endParaRPr>
            </a:p>
            <a:p>
              <a:pPr algn="l">
                <a:lnSpc>
                  <a:spcPct val="100000"/>
                </a:lnSpc>
                <a:spcBef>
                  <a:spcPts val="0"/>
                </a:spcBef>
              </a:pPr>
              <a:r>
                <a:rPr lang="en-US" sz="2000" b="0" i="1" dirty="0">
                  <a:latin typeface="Palatino Linotype" panose="02040502050505030304" pitchFamily="18" charset="0"/>
                </a:rPr>
                <a:t>Note: Highlighted variables indicate a variable that was used in its log-transformed form for modeling.</a:t>
              </a:r>
            </a:p>
            <a:p>
              <a:pPr algn="l">
                <a:lnSpc>
                  <a:spcPct val="100000"/>
                </a:lnSpc>
                <a:spcBef>
                  <a:spcPts val="0"/>
                </a:spcBef>
              </a:pPr>
              <a:endParaRPr lang="en-US" sz="1400" b="0" dirty="0">
                <a:highlight>
                  <a:srgbClr val="C0FFD7"/>
                </a:highlight>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highlight>
                    <a:srgbClr val="B2FFFD"/>
                  </a:highlight>
                  <a:latin typeface="Palatino Linotype" panose="02040502050505030304" pitchFamily="18" charset="0"/>
                </a:rPr>
                <a:t>Maximum Installs</a:t>
              </a:r>
              <a:r>
                <a:rPr lang="en-US" sz="2600" b="0" dirty="0">
                  <a:latin typeface="Palatino Linotype" panose="02040502050505030304" pitchFamily="18" charset="0"/>
                </a:rPr>
                <a:t>: The estimated maximum number of installs that an app received.</a:t>
              </a:r>
            </a:p>
            <a:p>
              <a:pPr algn="l">
                <a:lnSpc>
                  <a:spcPct val="100000"/>
                </a:lnSpc>
                <a:spcBef>
                  <a:spcPts val="0"/>
                </a:spcBef>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highlight>
                    <a:srgbClr val="C0FFD7"/>
                  </a:highlight>
                  <a:latin typeface="Palatino Linotype" panose="02040502050505030304" pitchFamily="18" charset="0"/>
                </a:rPr>
                <a:t>Rating</a:t>
              </a:r>
              <a:r>
                <a:rPr lang="en-US" sz="2600" b="0" dirty="0">
                  <a:highlight>
                    <a:srgbClr val="C0FFD7"/>
                  </a:highlight>
                  <a:latin typeface="Palatino Linotype" panose="02040502050505030304" pitchFamily="18" charset="0"/>
                </a:rPr>
                <a:t> </a:t>
              </a:r>
              <a:r>
                <a:rPr lang="en-US" sz="2600" dirty="0">
                  <a:highlight>
                    <a:srgbClr val="C0FFD7"/>
                  </a:highlight>
                  <a:latin typeface="Palatino Linotype" panose="02040502050505030304" pitchFamily="18" charset="0"/>
                </a:rPr>
                <a:t>Count</a:t>
              </a:r>
              <a:r>
                <a:rPr lang="en-US" sz="2600" b="0" dirty="0">
                  <a:latin typeface="Palatino Linotype" panose="02040502050505030304" pitchFamily="18" charset="0"/>
                </a:rPr>
                <a:t>: The # of ratings the app has received from users.</a:t>
              </a:r>
            </a:p>
            <a:p>
              <a:pPr algn="l">
                <a:lnSpc>
                  <a:spcPct val="100000"/>
                </a:lnSpc>
                <a:spcBef>
                  <a:spcPts val="0"/>
                </a:spcBef>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latin typeface="Palatino Linotype" panose="02040502050505030304" pitchFamily="18" charset="0"/>
                </a:rPr>
                <a:t>Content</a:t>
              </a:r>
              <a:r>
                <a:rPr lang="en-US" sz="2600" b="0" dirty="0">
                  <a:latin typeface="Palatino Linotype" panose="02040502050505030304" pitchFamily="18" charset="0"/>
                </a:rPr>
                <a:t> </a:t>
              </a:r>
              <a:r>
                <a:rPr lang="en-US" sz="2600" dirty="0" err="1">
                  <a:latin typeface="Palatino Linotype" panose="02040502050505030304" pitchFamily="18" charset="0"/>
                </a:rPr>
                <a:t>Rating_Everyone</a:t>
              </a:r>
              <a:r>
                <a:rPr lang="en-US" sz="2600" b="0" dirty="0">
                  <a:latin typeface="Palatino Linotype" panose="02040502050505030304" pitchFamily="18" charset="0"/>
                </a:rPr>
                <a:t>: Whether the app’s content rating falls under ”Everyone” (1) or not (0).</a:t>
              </a:r>
            </a:p>
            <a:p>
              <a:pPr marL="457200" indent="-457200" algn="l">
                <a:lnSpc>
                  <a:spcPct val="100000"/>
                </a:lnSpc>
                <a:spcBef>
                  <a:spcPts val="0"/>
                </a:spcBef>
                <a:buFont typeface="Wingdings" pitchFamily="2" charset="2"/>
                <a:buChar char="Ø"/>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err="1">
                  <a:latin typeface="Palatino Linotype" panose="02040502050505030304" pitchFamily="18" charset="0"/>
                </a:rPr>
                <a:t>Currency_USD</a:t>
              </a:r>
              <a:r>
                <a:rPr lang="en-US" sz="2600" b="0" dirty="0">
                  <a:latin typeface="Palatino Linotype" panose="02040502050505030304" pitchFamily="18" charset="0"/>
                </a:rPr>
                <a:t>: Whether the app accepts USD (1) as opposed to other currencies (0).</a:t>
              </a:r>
            </a:p>
            <a:p>
              <a:pPr marL="457200" indent="-457200" algn="l">
                <a:lnSpc>
                  <a:spcPct val="100000"/>
                </a:lnSpc>
                <a:spcBef>
                  <a:spcPts val="0"/>
                </a:spcBef>
                <a:buFont typeface="Wingdings" pitchFamily="2" charset="2"/>
                <a:buChar char="Ø"/>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latin typeface="Palatino Linotype" panose="02040502050505030304" pitchFamily="18" charset="0"/>
                </a:rPr>
                <a:t>Free</a:t>
              </a:r>
              <a:r>
                <a:rPr lang="en-US" sz="2600" b="0" dirty="0">
                  <a:latin typeface="Palatino Linotype" panose="02040502050505030304" pitchFamily="18" charset="0"/>
                </a:rPr>
                <a:t>: Whether an app is free (1) or not (0).</a:t>
              </a:r>
            </a:p>
            <a:p>
              <a:pPr marL="457200" indent="-457200" algn="l">
                <a:lnSpc>
                  <a:spcPct val="100000"/>
                </a:lnSpc>
                <a:spcBef>
                  <a:spcPts val="0"/>
                </a:spcBef>
                <a:buFont typeface="Wingdings" pitchFamily="2" charset="2"/>
                <a:buChar char="Ø"/>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latin typeface="Palatino Linotype" panose="02040502050505030304" pitchFamily="18" charset="0"/>
                </a:rPr>
                <a:t>Ad</a:t>
              </a:r>
              <a:r>
                <a:rPr lang="en-US" sz="2600" b="0" dirty="0">
                  <a:latin typeface="Palatino Linotype" panose="02040502050505030304" pitchFamily="18" charset="0"/>
                </a:rPr>
                <a:t> </a:t>
              </a:r>
              <a:r>
                <a:rPr lang="en-US" sz="2600" dirty="0">
                  <a:latin typeface="Palatino Linotype" panose="02040502050505030304" pitchFamily="18" charset="0"/>
                </a:rPr>
                <a:t>Supported</a:t>
              </a:r>
              <a:r>
                <a:rPr lang="en-US" sz="2600" b="0" dirty="0">
                  <a:latin typeface="Palatino Linotype" panose="02040502050505030304" pitchFamily="18" charset="0"/>
                </a:rPr>
                <a:t>: Whether the app contains advertisements (1) or not (0).</a:t>
              </a:r>
            </a:p>
            <a:p>
              <a:pPr algn="l">
                <a:lnSpc>
                  <a:spcPct val="100000"/>
                </a:lnSpc>
                <a:spcBef>
                  <a:spcPts val="0"/>
                </a:spcBef>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err="1">
                  <a:latin typeface="Palatino Linotype" panose="02040502050505030304" pitchFamily="18" charset="0"/>
                </a:rPr>
                <a:t>Category_Tools</a:t>
              </a:r>
              <a:r>
                <a:rPr lang="en-US" sz="2600" b="0" dirty="0">
                  <a:latin typeface="Palatino Linotype" panose="02040502050505030304" pitchFamily="18" charset="0"/>
                </a:rPr>
                <a:t>: Whether an app falls under the “Tools” category (1) or not (0).</a:t>
              </a:r>
            </a:p>
            <a:p>
              <a:pPr marL="457200" indent="-457200" algn="l">
                <a:lnSpc>
                  <a:spcPct val="100000"/>
                </a:lnSpc>
                <a:spcBef>
                  <a:spcPts val="0"/>
                </a:spcBef>
                <a:buFont typeface="Wingdings" pitchFamily="2" charset="2"/>
                <a:buChar char="Ø"/>
              </a:pPr>
              <a:endParaRPr lang="en-US" sz="8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Additionally, graphs, visualizations, and tables were produced along the way for observation and verification purposes.</a:t>
              </a:r>
            </a:p>
          </p:txBody>
        </p:sp>
      </p:grpSp>
      <p:grpSp>
        <p:nvGrpSpPr>
          <p:cNvPr id="12" name="Group 11"/>
          <p:cNvGrpSpPr/>
          <p:nvPr/>
        </p:nvGrpSpPr>
        <p:grpSpPr>
          <a:xfrm>
            <a:off x="381000" y="3590462"/>
            <a:ext cx="43124666" cy="5401179"/>
            <a:chOff x="376464" y="3810000"/>
            <a:chExt cx="43124666" cy="5401179"/>
          </a:xfrm>
        </p:grpSpPr>
        <p:sp>
          <p:nvSpPr>
            <p:cNvPr id="48" name="TextBox 47"/>
            <p:cNvSpPr txBox="1"/>
            <p:nvPr/>
          </p:nvSpPr>
          <p:spPr>
            <a:xfrm>
              <a:off x="376464" y="4840752"/>
              <a:ext cx="10824936" cy="4370427"/>
            </a:xfrm>
            <a:prstGeom prst="rect">
              <a:avLst/>
            </a:prstGeom>
            <a:noFill/>
          </p:spPr>
          <p:txBody>
            <a:bodyPr wrap="square" rtlCol="0">
              <a:spAutoFit/>
            </a:bodyPr>
            <a:lstStyle/>
            <a:p>
              <a:pPr algn="l">
                <a:lnSpc>
                  <a:spcPct val="100000"/>
                </a:lnSpc>
                <a:spcBef>
                  <a:spcPts val="0"/>
                </a:spcBef>
              </a:pPr>
              <a:r>
                <a:rPr lang="en-US" sz="2600" b="0" dirty="0">
                  <a:latin typeface="Palatino Linotype" panose="02040502050505030304" pitchFamily="18" charset="0"/>
                </a:rPr>
                <a:t>When in the process of creating an application for consumers, developers may want advice on the best course of action to promote the success of their app. With the goal of helping developers determine where their focus should lie, this project investigates the connections between an application’s qualities and the average user rating it receives.</a:t>
              </a:r>
            </a:p>
            <a:p>
              <a:pPr algn="l">
                <a:lnSpc>
                  <a:spcPct val="100000"/>
                </a:lnSpc>
                <a:spcBef>
                  <a:spcPts val="0"/>
                </a:spcBef>
              </a:pPr>
              <a:endParaRPr lang="en-US" sz="8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The dataset utilized was sourced from Kaggle and consists of information relating to over 2.3 million applications on the Google Play Store as of June 2021. Variables that were included in this dataset include descriptive information on each app as well as statistics on the app’s performance in the play store.</a:t>
              </a: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grpSp>
      </p:grpSp>
      <p:sp>
        <p:nvSpPr>
          <p:cNvPr id="50" name="TextBox 49"/>
          <p:cNvSpPr txBox="1"/>
          <p:nvPr/>
        </p:nvSpPr>
        <p:spPr>
          <a:xfrm>
            <a:off x="32689800" y="4668774"/>
            <a:ext cx="10815866" cy="23791128"/>
          </a:xfrm>
          <a:prstGeom prst="rect">
            <a:avLst/>
          </a:prstGeom>
          <a:noFill/>
        </p:spPr>
        <p:txBody>
          <a:bodyPr wrap="square" rtlCol="0">
            <a:spAutoFit/>
          </a:bodyPr>
          <a:lstStyle/>
          <a:p>
            <a:pPr algn="l">
              <a:lnSpc>
                <a:spcPct val="100000"/>
              </a:lnSpc>
              <a:spcBef>
                <a:spcPts val="0"/>
              </a:spcBef>
            </a:pPr>
            <a:r>
              <a:rPr lang="en-US" sz="2600" u="sng" dirty="0">
                <a:latin typeface="Palatino Linotype" panose="02040502050505030304" pitchFamily="18" charset="0"/>
              </a:rPr>
              <a:t>Graphs and Figures:</a:t>
            </a:r>
          </a:p>
          <a:p>
            <a:pPr algn="l">
              <a:lnSpc>
                <a:spcPct val="100000"/>
              </a:lnSpc>
              <a:spcBef>
                <a:spcPts val="0"/>
              </a:spcBef>
            </a:pPr>
            <a:r>
              <a:rPr lang="en-US" sz="2600" dirty="0">
                <a:latin typeface="Palatino Linotype" panose="02040502050505030304" pitchFamily="18" charset="0"/>
              </a:rPr>
              <a:t>Figure 1 and Figure 2 </a:t>
            </a:r>
            <a:r>
              <a:rPr lang="en-US" sz="2600" b="0" dirty="0">
                <a:latin typeface="Palatino Linotype" panose="02040502050505030304" pitchFamily="18" charset="0"/>
              </a:rPr>
              <a:t>help to visualize some of the assumptions checked prior to performing the Multiple Linear Regression analysis. Figure 1 shows a histogram of the dependent variable, “Ratings”, and we can see that the distribution is somewhat skewed, but still is acceptable to assume normality of distribution. Figure 2 displays the low amount of multicollinearity between the quantitative predictor variables.</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dirty="0">
                <a:latin typeface="Palatino Linotype" panose="02040502050505030304" pitchFamily="18" charset="0"/>
              </a:rPr>
              <a:t>Figure 3 and Figure 4 </a:t>
            </a:r>
            <a:r>
              <a:rPr lang="en-US" sz="2600" b="0" dirty="0">
                <a:latin typeface="Palatino Linotype" panose="02040502050505030304" pitchFamily="18" charset="0"/>
              </a:rPr>
              <a:t>display visualizations for residuals produced during modeling. Figure 3 shows a less-than-ideal Q-Q plot for normality of distribution amongst the residuals. Figure 4 shows a decently normally-shaped distribution of the residuals, but the peak of this bell curve falls a bit too far to the right from 0 to be ideal.</a:t>
            </a:r>
          </a:p>
          <a:p>
            <a:pPr algn="l">
              <a:lnSpc>
                <a:spcPct val="100000"/>
              </a:lnSpc>
              <a:spcBef>
                <a:spcPts val="0"/>
              </a:spcBef>
            </a:pPr>
            <a:endParaRPr lang="en-US" sz="2600" b="0" dirty="0">
              <a:latin typeface="Palatino Linotype" panose="02040502050505030304" pitchFamily="18" charset="0"/>
            </a:endParaRPr>
          </a:p>
          <a:p>
            <a:pPr algn="l">
              <a:lnSpc>
                <a:spcPct val="100000"/>
              </a:lnSpc>
              <a:spcBef>
                <a:spcPts val="0"/>
              </a:spcBef>
            </a:pPr>
            <a:r>
              <a:rPr lang="en-US" sz="2600" u="sng" dirty="0">
                <a:latin typeface="Palatino Linotype" panose="02040502050505030304" pitchFamily="18" charset="0"/>
              </a:rPr>
              <a:t>Discussion:</a:t>
            </a:r>
          </a:p>
          <a:p>
            <a:pPr algn="l">
              <a:lnSpc>
                <a:spcPct val="100000"/>
              </a:lnSpc>
              <a:spcBef>
                <a:spcPts val="0"/>
              </a:spcBef>
            </a:pPr>
            <a:r>
              <a:rPr lang="en-US" sz="2600" b="0" dirty="0">
                <a:latin typeface="Palatino Linotype" panose="02040502050505030304" pitchFamily="18" charset="0"/>
              </a:rPr>
              <a:t>As can be seen in the graphs and by the relatively low R-squared value of about 0.20, this model is not ideal for use in prediction purposes. While this model does not provide an amazing insight into user preference and interests, there are still a few things that can be observed from the results. </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One observation I found from the results was that, while number of installs had a negative association with an app’s rating, number of ratings had a positive association with the rating. The reason for this may be that a small but loud majority of displeased users are leaving negative reviews on an app, but if the average user were asked to review an app, they are more likely to leave a neutral or positive rating.</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Thus, developers may consider creating incentives for more of their users to leave ratings on their app. One way to incentivize users to rate the app while also conditioning them to think more positively during their review is to reward them with in-app currency or rewards. If this option is not applicable to an app, the developers may want to try prompting their users to leave a review after they have successfully used the app for its intended purpose. For example, a person using a grammar-checking app such as Grammarly is more likely to leave a positive review for it after receiving accurate and meaningful changes to their submitted writing than a person who has only just opened the app and never truly used it.</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This suggestion also relates to the positive association an app’s rating has with whether that app falls under the “Tools” category. If a developer is trying to decide what type of app may be received most positively, they may want to consider making something functional over something like a game. If the developer did want to create a game however, the data suggests that family-friendly games may perform better than age-restricted games based on the positive association between an app’s rating and the content rating “Everyone”.</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For concerns a developer may have about making money, they may want to consider making their app free and having advertisements within the app to earn money. This is because, while free apps appear to be more highly rated than paid apps by over a whole star rating, whether an app contains ads has hardly any affect on its rating.</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Developers interested in more accurate and helpful criteria for the sorts of apps they should be making would benefit from further research with a greater variety of predictors. This project was limited due to the number of variables as well as the descriptiveness of the variables. </a:t>
            </a:r>
          </a:p>
          <a:p>
            <a:pPr algn="l">
              <a:lnSpc>
                <a:spcPct val="100000"/>
              </a:lnSpc>
              <a:spcBef>
                <a:spcPts val="0"/>
              </a:spcBef>
            </a:pPr>
            <a:endParaRPr lang="en-US" sz="2600" b="0" dirty="0">
              <a:latin typeface="Palatino Linotype" panose="02040502050505030304" pitchFamily="18" charset="0"/>
            </a:endParaRPr>
          </a:p>
        </p:txBody>
      </p:sp>
      <p:sp>
        <p:nvSpPr>
          <p:cNvPr id="1032" name="Text Box 18"/>
          <p:cNvSpPr txBox="1">
            <a:spLocks noChangeArrowheads="1"/>
          </p:cNvSpPr>
          <p:nvPr/>
        </p:nvSpPr>
        <p:spPr bwMode="auto">
          <a:xfrm>
            <a:off x="32689800" y="27757263"/>
            <a:ext cx="108204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PYTHON CODE</a:t>
            </a:r>
          </a:p>
        </p:txBody>
      </p:sp>
      <p:grpSp>
        <p:nvGrpSpPr>
          <p:cNvPr id="14" name="Group 13"/>
          <p:cNvGrpSpPr/>
          <p:nvPr/>
        </p:nvGrpSpPr>
        <p:grpSpPr>
          <a:xfrm>
            <a:off x="371806" y="22399436"/>
            <a:ext cx="10820400" cy="10611878"/>
            <a:chOff x="376465" y="23393400"/>
            <a:chExt cx="10820400" cy="10611878"/>
          </a:xfrm>
        </p:grpSpPr>
        <p:sp>
          <p:nvSpPr>
            <p:cNvPr id="27" name="Text Box 18"/>
            <p:cNvSpPr txBox="1">
              <a:spLocks noChangeArrowheads="1"/>
            </p:cNvSpPr>
            <p:nvPr/>
          </p:nvSpPr>
          <p:spPr bwMode="auto">
            <a:xfrm>
              <a:off x="381000" y="233934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sp>
          <p:nvSpPr>
            <p:cNvPr id="2" name="TextBox 1"/>
            <p:cNvSpPr txBox="1"/>
            <p:nvPr/>
          </p:nvSpPr>
          <p:spPr>
            <a:xfrm>
              <a:off x="376465" y="24371872"/>
              <a:ext cx="10820400" cy="9633406"/>
            </a:xfrm>
            <a:prstGeom prst="rect">
              <a:avLst/>
            </a:prstGeom>
            <a:noFill/>
          </p:spPr>
          <p:txBody>
            <a:bodyPr wrap="square" rtlCol="0">
              <a:spAutoFit/>
            </a:bodyPr>
            <a:lstStyle/>
            <a:p>
              <a:pPr algn="l">
                <a:lnSpc>
                  <a:spcPct val="100000"/>
                </a:lnSpc>
                <a:spcBef>
                  <a:spcPts val="0"/>
                </a:spcBef>
              </a:pPr>
              <a:r>
                <a:rPr lang="en-US" sz="2600" u="sng" dirty="0">
                  <a:latin typeface="Palatino Linotype" panose="02040502050505030304" pitchFamily="18" charset="0"/>
                </a:rPr>
                <a:t>Goodness of Fit Statistics:</a:t>
              </a:r>
            </a:p>
            <a:p>
              <a:pPr marL="457200" indent="-457200" algn="l">
                <a:lnSpc>
                  <a:spcPct val="100000"/>
                </a:lnSpc>
                <a:spcBef>
                  <a:spcPts val="0"/>
                </a:spcBef>
                <a:buFont typeface="Wingdings" pitchFamily="2" charset="2"/>
                <a:buChar char="§"/>
              </a:pPr>
              <a:r>
                <a:rPr lang="en-US" sz="2600" dirty="0">
                  <a:latin typeface="Palatino Linotype" panose="02040502050505030304" pitchFamily="18" charset="0"/>
                </a:rPr>
                <a:t>R</a:t>
              </a:r>
              <a:r>
                <a:rPr lang="en-US" sz="2600" baseline="30000" dirty="0">
                  <a:latin typeface="Palatino Linotype" panose="02040502050505030304" pitchFamily="18" charset="0"/>
                </a:rPr>
                <a:t>2</a:t>
              </a:r>
              <a:r>
                <a:rPr lang="en-US" sz="2600" b="0" dirty="0">
                  <a:latin typeface="Palatino Linotype" panose="02040502050505030304" pitchFamily="18" charset="0"/>
                </a:rPr>
                <a:t> = </a:t>
              </a:r>
              <a:r>
                <a:rPr lang="en-US" sz="2600" dirty="0">
                  <a:latin typeface="Palatino Linotype" panose="02040502050505030304" pitchFamily="18" charset="0"/>
                </a:rPr>
                <a:t>0.2014</a:t>
              </a:r>
              <a:r>
                <a:rPr lang="en-US" sz="2600" b="0" dirty="0">
                  <a:latin typeface="Palatino Linotype" panose="02040502050505030304" pitchFamily="18" charset="0"/>
                </a:rPr>
                <a:t>, which means that </a:t>
              </a:r>
              <a:r>
                <a:rPr lang="en-US" sz="2600" dirty="0">
                  <a:latin typeface="Palatino Linotype" panose="02040502050505030304" pitchFamily="18" charset="0"/>
                </a:rPr>
                <a:t>20.14%</a:t>
              </a:r>
              <a:r>
                <a:rPr lang="en-US" sz="2600" b="0" dirty="0">
                  <a:latin typeface="Palatino Linotype" panose="02040502050505030304" pitchFamily="18" charset="0"/>
                </a:rPr>
                <a:t> of the variance in number of installs can be explained by the independent variables. This is a low level of prediction.</a:t>
              </a:r>
            </a:p>
            <a:p>
              <a:pPr algn="l">
                <a:lnSpc>
                  <a:spcPct val="100000"/>
                </a:lnSpc>
                <a:spcBef>
                  <a:spcPts val="0"/>
                </a:spcBef>
              </a:pPr>
              <a:endParaRPr lang="en-US" sz="800" b="0" dirty="0">
                <a:latin typeface="Palatino Linotype" panose="02040502050505030304" pitchFamily="18" charset="0"/>
              </a:endParaRPr>
            </a:p>
            <a:p>
              <a:pPr algn="l">
                <a:lnSpc>
                  <a:spcPct val="100000"/>
                </a:lnSpc>
                <a:spcBef>
                  <a:spcPts val="0"/>
                </a:spcBef>
              </a:pPr>
              <a:r>
                <a:rPr lang="en-US" sz="2600" u="sng" dirty="0">
                  <a:latin typeface="Palatino Linotype" panose="02040502050505030304" pitchFamily="18" charset="0"/>
                </a:rPr>
                <a:t>Coefficient Interpretations:</a:t>
              </a: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For every</a:t>
              </a:r>
              <a:r>
                <a:rPr lang="en-US" sz="2600" dirty="0">
                  <a:latin typeface="Palatino Linotype" panose="02040502050505030304" pitchFamily="18" charset="0"/>
                </a:rPr>
                <a:t> 1% increase in </a:t>
              </a:r>
              <a:r>
                <a:rPr lang="en-US" sz="2600" dirty="0">
                  <a:highlight>
                    <a:srgbClr val="B2FFFD"/>
                  </a:highlight>
                  <a:latin typeface="Palatino Linotype" panose="02040502050505030304" pitchFamily="18" charset="0"/>
                </a:rPr>
                <a:t>number of installs </a:t>
              </a:r>
              <a:r>
                <a:rPr lang="en-US" sz="2600" b="0" dirty="0">
                  <a:latin typeface="Palatino Linotype" panose="02040502050505030304" pitchFamily="18" charset="0"/>
                </a:rPr>
                <a:t>an app receives, the average rating of an app is expected to </a:t>
              </a:r>
              <a:r>
                <a:rPr lang="en-US" sz="2600" dirty="0">
                  <a:latin typeface="Palatino Linotype" panose="02040502050505030304" pitchFamily="18" charset="0"/>
                </a:rPr>
                <a:t>decrease</a:t>
              </a:r>
              <a:r>
                <a:rPr lang="en-US" sz="2600" b="0" dirty="0">
                  <a:latin typeface="Palatino Linotype" panose="02040502050505030304" pitchFamily="18" charset="0"/>
                </a:rPr>
                <a:t> by </a:t>
              </a:r>
              <a:r>
                <a:rPr lang="en-US" sz="2600" dirty="0">
                  <a:latin typeface="Palatino Linotype" panose="02040502050505030304" pitchFamily="18" charset="0"/>
                </a:rPr>
                <a:t>.0025</a:t>
              </a:r>
              <a:r>
                <a:rPr lang="en-US" sz="2600" b="0" dirty="0">
                  <a:latin typeface="Palatino Linotype" panose="02040502050505030304" pitchFamily="18" charset="0"/>
                </a:rPr>
                <a:t>.</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For every </a:t>
              </a:r>
              <a:r>
                <a:rPr lang="en-US" sz="2600" dirty="0">
                  <a:latin typeface="Palatino Linotype" panose="02040502050505030304" pitchFamily="18" charset="0"/>
                </a:rPr>
                <a:t>1% increase in </a:t>
              </a:r>
              <a:r>
                <a:rPr lang="en-US" sz="2600" dirty="0">
                  <a:highlight>
                    <a:srgbClr val="C0FFD7"/>
                  </a:highlight>
                  <a:latin typeface="Palatino Linotype" panose="02040502050505030304" pitchFamily="18" charset="0"/>
                </a:rPr>
                <a:t>number of ratings </a:t>
              </a:r>
              <a:r>
                <a:rPr lang="en-US" sz="2600" b="0" dirty="0">
                  <a:latin typeface="Palatino Linotype" panose="02040502050505030304" pitchFamily="18" charset="0"/>
                </a:rPr>
                <a:t>an app receives,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.0022</a:t>
              </a:r>
              <a:r>
                <a:rPr lang="en-US" sz="2600" b="0" dirty="0">
                  <a:latin typeface="Palatino Linotype" panose="02040502050505030304" pitchFamily="18" charset="0"/>
                </a:rPr>
                <a:t>.</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Apps that have the content rating “</a:t>
              </a:r>
              <a:r>
                <a:rPr lang="en-US" sz="2600" dirty="0">
                  <a:latin typeface="Palatino Linotype" panose="02040502050505030304" pitchFamily="18" charset="0"/>
                </a:rPr>
                <a:t>Everyone</a:t>
              </a:r>
              <a:r>
                <a:rPr lang="en-US" sz="2600" b="0" dirty="0">
                  <a:latin typeface="Palatino Linotype" panose="02040502050505030304" pitchFamily="18" charset="0"/>
                </a:rPr>
                <a:t>” are expected to have an </a:t>
              </a:r>
              <a:r>
                <a:rPr lang="en-US" sz="2600" dirty="0">
                  <a:latin typeface="Palatino Linotype" panose="02040502050505030304" pitchFamily="18" charset="0"/>
                </a:rPr>
                <a:t>increase</a:t>
              </a:r>
              <a:r>
                <a:rPr lang="en-US" sz="2600" b="0" dirty="0">
                  <a:latin typeface="Palatino Linotype" panose="02040502050505030304" pitchFamily="18" charset="0"/>
                </a:rPr>
                <a:t> in rating by about </a:t>
              </a:r>
              <a:r>
                <a:rPr lang="en-US" sz="2600" dirty="0">
                  <a:latin typeface="Palatino Linotype" panose="02040502050505030304" pitchFamily="18" charset="0"/>
                </a:rPr>
                <a:t>1.33</a:t>
              </a:r>
              <a:r>
                <a:rPr lang="en-US" sz="2600" b="0" dirty="0">
                  <a:latin typeface="Palatino Linotype" panose="02040502050505030304" pitchFamily="18" charset="0"/>
                </a:rPr>
                <a:t>.</a:t>
              </a:r>
            </a:p>
            <a:p>
              <a:pPr algn="l">
                <a:lnSpc>
                  <a:spcPct val="100000"/>
                </a:lnSpc>
                <a:spcBef>
                  <a:spcPts val="0"/>
                </a:spcBef>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If an app uses </a:t>
              </a:r>
              <a:r>
                <a:rPr lang="en-US" sz="2600" dirty="0">
                  <a:latin typeface="Palatino Linotype" panose="02040502050505030304" pitchFamily="18" charset="0"/>
                </a:rPr>
                <a:t>USD</a:t>
              </a:r>
              <a:r>
                <a:rPr lang="en-US" sz="2600" b="0" dirty="0">
                  <a:latin typeface="Palatino Linotype" panose="02040502050505030304" pitchFamily="18" charset="0"/>
                </a:rPr>
                <a:t> as its currency,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1.33</a:t>
              </a:r>
              <a:r>
                <a:rPr lang="en-US" sz="2600" b="0" dirty="0">
                  <a:latin typeface="Palatino Linotype" panose="02040502050505030304" pitchFamily="18" charset="0"/>
                </a:rPr>
                <a:t> as opposed to apps using other currencies.</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If an app is </a:t>
              </a:r>
              <a:r>
                <a:rPr lang="en-US" sz="2600" dirty="0">
                  <a:latin typeface="Palatino Linotype" panose="02040502050505030304" pitchFamily="18" charset="0"/>
                </a:rPr>
                <a:t>Free</a:t>
              </a:r>
              <a:r>
                <a:rPr lang="en-US" sz="2600" b="0" dirty="0">
                  <a:latin typeface="Palatino Linotype" panose="02040502050505030304" pitchFamily="18" charset="0"/>
                </a:rPr>
                <a:t>,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1.33</a:t>
              </a:r>
              <a:r>
                <a:rPr lang="en-US" sz="2600" b="0" dirty="0">
                  <a:latin typeface="Palatino Linotype" panose="02040502050505030304" pitchFamily="18" charset="0"/>
                </a:rPr>
                <a:t> as opposed to apps that are not free.</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If an app falls under the category “</a:t>
              </a:r>
              <a:r>
                <a:rPr lang="en-US" sz="2600" dirty="0">
                  <a:latin typeface="Palatino Linotype" panose="02040502050505030304" pitchFamily="18" charset="0"/>
                </a:rPr>
                <a:t>Tools</a:t>
              </a:r>
              <a:r>
                <a:rPr lang="en-US" sz="2600" b="0" dirty="0">
                  <a:latin typeface="Palatino Linotype" panose="02040502050505030304" pitchFamily="18" charset="0"/>
                </a:rPr>
                <a:t>”,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1.33</a:t>
              </a:r>
              <a:r>
                <a:rPr lang="en-US" sz="2600" b="0" dirty="0">
                  <a:latin typeface="Palatino Linotype" panose="02040502050505030304" pitchFamily="18" charset="0"/>
                </a:rPr>
                <a:t> as opposed to apps in other categories.</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If an app </a:t>
              </a:r>
              <a:r>
                <a:rPr lang="en-US" sz="2600" dirty="0">
                  <a:latin typeface="Palatino Linotype" panose="02040502050505030304" pitchFamily="18" charset="0"/>
                </a:rPr>
                <a:t>includes ads</a:t>
              </a:r>
              <a:r>
                <a:rPr lang="en-US" sz="2600" b="0" dirty="0">
                  <a:latin typeface="Palatino Linotype" panose="02040502050505030304" pitchFamily="18" charset="0"/>
                </a:rPr>
                <a:t>,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0.05</a:t>
              </a:r>
              <a:r>
                <a:rPr lang="en-US" sz="2600" b="0" dirty="0">
                  <a:latin typeface="Palatino Linotype" panose="02040502050505030304" pitchFamily="18" charset="0"/>
                </a:rPr>
                <a:t> as opposed to apps that do not include ads.</a:t>
              </a:r>
            </a:p>
          </p:txBody>
        </p:sp>
      </p:grpSp>
      <p:sp>
        <p:nvSpPr>
          <p:cNvPr id="3" name="TextBox 2"/>
          <p:cNvSpPr txBox="1"/>
          <p:nvPr/>
        </p:nvSpPr>
        <p:spPr>
          <a:xfrm>
            <a:off x="12609673" y="4491399"/>
            <a:ext cx="18832512" cy="659732"/>
          </a:xfrm>
          <a:prstGeom prst="rect">
            <a:avLst/>
          </a:prstGeom>
          <a:noFill/>
        </p:spPr>
        <p:txBody>
          <a:bodyPr wrap="square" rtlCol="0">
            <a:spAutoFit/>
          </a:bodyPr>
          <a:lstStyle/>
          <a:p>
            <a:r>
              <a:rPr lang="en-US" dirty="0"/>
              <a:t>Pre-Modeling Assumptions</a:t>
            </a:r>
          </a:p>
        </p:txBody>
      </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black and grey text&#10;&#10;Description automatically generated">
            <a:extLst>
              <a:ext uri="{FF2B5EF4-FFF2-40B4-BE49-F238E27FC236}">
                <a16:creationId xmlns:a16="http://schemas.microsoft.com/office/drawing/2014/main" id="{95474E0E-EC1F-3773-E2C5-8B308B9EB0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3734" y="663242"/>
            <a:ext cx="7772400" cy="2259508"/>
          </a:xfrm>
          <a:prstGeom prst="rect">
            <a:avLst/>
          </a:prstGeom>
        </p:spPr>
      </p:pic>
      <p:sp>
        <p:nvSpPr>
          <p:cNvPr id="35" name="TextBox 34">
            <a:extLst>
              <a:ext uri="{FF2B5EF4-FFF2-40B4-BE49-F238E27FC236}">
                <a16:creationId xmlns:a16="http://schemas.microsoft.com/office/drawing/2014/main" id="{BCF5D1DD-14F5-9CFB-0C9D-DF40361EE0A1}"/>
              </a:ext>
            </a:extLst>
          </p:cNvPr>
          <p:cNvSpPr txBox="1"/>
          <p:nvPr/>
        </p:nvSpPr>
        <p:spPr>
          <a:xfrm>
            <a:off x="12529344" y="15404043"/>
            <a:ext cx="18832512" cy="659732"/>
          </a:xfrm>
          <a:prstGeom prst="rect">
            <a:avLst/>
          </a:prstGeom>
          <a:noFill/>
        </p:spPr>
        <p:txBody>
          <a:bodyPr wrap="square" rtlCol="0">
            <a:spAutoFit/>
          </a:bodyPr>
          <a:lstStyle/>
          <a:p>
            <a:r>
              <a:rPr lang="en-US" dirty="0"/>
              <a:t>Post-Modeling Results</a:t>
            </a:r>
          </a:p>
        </p:txBody>
      </p:sp>
      <p:sp>
        <p:nvSpPr>
          <p:cNvPr id="36" name="TextBox 35">
            <a:extLst>
              <a:ext uri="{FF2B5EF4-FFF2-40B4-BE49-F238E27FC236}">
                <a16:creationId xmlns:a16="http://schemas.microsoft.com/office/drawing/2014/main" id="{BD1AE145-3316-B299-5A53-2E7DBEDAFEFE}"/>
              </a:ext>
            </a:extLst>
          </p:cNvPr>
          <p:cNvSpPr txBox="1"/>
          <p:nvPr/>
        </p:nvSpPr>
        <p:spPr>
          <a:xfrm>
            <a:off x="12334278" y="14192270"/>
            <a:ext cx="8333500" cy="354328"/>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1: Histogram of the dependent variable “Ratings”.</a:t>
            </a:r>
            <a:endParaRPr lang="en-US" sz="2400" dirty="0">
              <a:latin typeface="Palatino Linotype" panose="02040502050505030304" pitchFamily="18" charset="0"/>
            </a:endParaRPr>
          </a:p>
        </p:txBody>
      </p:sp>
      <p:pic>
        <p:nvPicPr>
          <p:cNvPr id="1038" name="Picture 14">
            <a:extLst>
              <a:ext uri="{FF2B5EF4-FFF2-40B4-BE49-F238E27FC236}">
                <a16:creationId xmlns:a16="http://schemas.microsoft.com/office/drawing/2014/main" id="{449A89B0-EB13-1E6E-7AC1-FEA297BF73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278" y="5580456"/>
            <a:ext cx="8333500" cy="8274313"/>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EAB631BF-86D8-263A-FD34-F92D36B05B04}"/>
              </a:ext>
            </a:extLst>
          </p:cNvPr>
          <p:cNvSpPr txBox="1"/>
          <p:nvPr/>
        </p:nvSpPr>
        <p:spPr>
          <a:xfrm>
            <a:off x="22522310" y="14192270"/>
            <a:ext cx="8919875"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2: Correlation heatmap of the continuous and binary predictor variables in the data.</a:t>
            </a:r>
            <a:endParaRPr lang="en-US" sz="2400" dirty="0">
              <a:latin typeface="Palatino Linotype" panose="02040502050505030304" pitchFamily="18" charset="0"/>
            </a:endParaRPr>
          </a:p>
        </p:txBody>
      </p:sp>
      <p:sp>
        <p:nvSpPr>
          <p:cNvPr id="38" name="TextBox 37">
            <a:extLst>
              <a:ext uri="{FF2B5EF4-FFF2-40B4-BE49-F238E27FC236}">
                <a16:creationId xmlns:a16="http://schemas.microsoft.com/office/drawing/2014/main" id="{1F1EB519-C1A6-FB21-9B91-D9BC1C5753C4}"/>
              </a:ext>
            </a:extLst>
          </p:cNvPr>
          <p:cNvSpPr txBox="1"/>
          <p:nvPr/>
        </p:nvSpPr>
        <p:spPr>
          <a:xfrm>
            <a:off x="12236888" y="23323399"/>
            <a:ext cx="8333500"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3: Q-Q plot of the Multiple Linear Regression model that was produced.</a:t>
            </a:r>
            <a:endParaRPr lang="en-US" sz="2400" dirty="0">
              <a:latin typeface="Palatino Linotype" panose="02040502050505030304" pitchFamily="18" charset="0"/>
            </a:endParaRPr>
          </a:p>
        </p:txBody>
      </p:sp>
      <p:sp>
        <p:nvSpPr>
          <p:cNvPr id="39" name="TextBox 38">
            <a:extLst>
              <a:ext uri="{FF2B5EF4-FFF2-40B4-BE49-F238E27FC236}">
                <a16:creationId xmlns:a16="http://schemas.microsoft.com/office/drawing/2014/main" id="{2B513DC1-3E90-0672-1E97-2252D3A21965}"/>
              </a:ext>
            </a:extLst>
          </p:cNvPr>
          <p:cNvSpPr txBox="1"/>
          <p:nvPr/>
        </p:nvSpPr>
        <p:spPr>
          <a:xfrm>
            <a:off x="22522311" y="23323398"/>
            <a:ext cx="8993028"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4: Histogram of the residuals produced by the Multiple Linear Regression model.</a:t>
            </a:r>
            <a:endParaRPr lang="en-US" sz="2400" dirty="0">
              <a:latin typeface="Palatino Linotype" panose="02040502050505030304" pitchFamily="18" charset="0"/>
            </a:endParaRPr>
          </a:p>
        </p:txBody>
      </p:sp>
      <p:sp>
        <p:nvSpPr>
          <p:cNvPr id="40" name="TextBox 39">
            <a:extLst>
              <a:ext uri="{FF2B5EF4-FFF2-40B4-BE49-F238E27FC236}">
                <a16:creationId xmlns:a16="http://schemas.microsoft.com/office/drawing/2014/main" id="{98686A24-3BF9-39E6-A0FA-7F955D320F7A}"/>
              </a:ext>
            </a:extLst>
          </p:cNvPr>
          <p:cNvSpPr txBox="1"/>
          <p:nvPr/>
        </p:nvSpPr>
        <p:spPr>
          <a:xfrm>
            <a:off x="17612164" y="26912083"/>
            <a:ext cx="8333500"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Table 1: Goodness of Fit statistics produced based on the Multiple Linear Regression model.</a:t>
            </a:r>
            <a:endParaRPr lang="en-US" sz="2400" dirty="0">
              <a:latin typeface="Palatino Linotype" panose="02040502050505030304" pitchFamily="18" charset="0"/>
            </a:endParaRPr>
          </a:p>
        </p:txBody>
      </p:sp>
      <p:sp>
        <p:nvSpPr>
          <p:cNvPr id="41" name="TextBox 40">
            <a:extLst>
              <a:ext uri="{FF2B5EF4-FFF2-40B4-BE49-F238E27FC236}">
                <a16:creationId xmlns:a16="http://schemas.microsoft.com/office/drawing/2014/main" id="{0843EBCE-4929-6621-3C4E-DA20639F3310}"/>
              </a:ext>
            </a:extLst>
          </p:cNvPr>
          <p:cNvSpPr txBox="1"/>
          <p:nvPr/>
        </p:nvSpPr>
        <p:spPr>
          <a:xfrm>
            <a:off x="17612164" y="31605544"/>
            <a:ext cx="8333500" cy="834459"/>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Table 2: Coefficients, standard error, t-statistics, p-values, and confidence intervals produced for the independent variables in the Multiple Linear Regression model.</a:t>
            </a:r>
            <a:endParaRPr lang="en-US" sz="2400" dirty="0">
              <a:latin typeface="Palatino Linotype" panose="02040502050505030304" pitchFamily="18" charset="0"/>
            </a:endParaRPr>
          </a:p>
        </p:txBody>
      </p:sp>
      <p:pic>
        <p:nvPicPr>
          <p:cNvPr id="1040" name="Picture 16">
            <a:extLst>
              <a:ext uri="{FF2B5EF4-FFF2-40B4-BE49-F238E27FC236}">
                <a16:creationId xmlns:a16="http://schemas.microsoft.com/office/drawing/2014/main" id="{A8686950-2D21-8DD2-9FB3-B144844122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81300" y="5770269"/>
            <a:ext cx="8934039" cy="7953933"/>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B643249-8B9F-CFF9-9F57-85496A92C0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34278" y="16352811"/>
            <a:ext cx="8333500" cy="6681550"/>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C34E47E-4A30-5C22-BE78-18F3947E8E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22310" y="16437777"/>
            <a:ext cx="8993027" cy="6511618"/>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5" name="Picture 44" descr="A table with numbers and letters&#10;&#10;Description automatically generated">
            <a:extLst>
              <a:ext uri="{FF2B5EF4-FFF2-40B4-BE49-F238E27FC236}">
                <a16:creationId xmlns:a16="http://schemas.microsoft.com/office/drawing/2014/main" id="{13F195DD-4094-A718-640B-7465BDBA7A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92660" y="27966944"/>
            <a:ext cx="12772504" cy="3312041"/>
          </a:xfrm>
          <a:prstGeom prst="rect">
            <a:avLst/>
          </a:prstGeom>
          <a:ln w="12700">
            <a:solidFill>
              <a:schemeClr val="tx1"/>
            </a:solidFill>
          </a:ln>
          <a:effectLst>
            <a:outerShdw blurRad="292100" dist="139700" dir="2700000" algn="tl" rotWithShape="0">
              <a:srgbClr val="333333">
                <a:alpha val="65000"/>
              </a:srgbClr>
            </a:outerShdw>
          </a:effectLst>
        </p:spPr>
      </p:pic>
      <p:pic>
        <p:nvPicPr>
          <p:cNvPr id="49" name="Picture 48" descr="A white background with black numbers&#10;&#10;Description automatically generated">
            <a:extLst>
              <a:ext uri="{FF2B5EF4-FFF2-40B4-BE49-F238E27FC236}">
                <a16:creationId xmlns:a16="http://schemas.microsoft.com/office/drawing/2014/main" id="{7E1AB1D3-0D6C-51CF-61F0-F07366FFC628}"/>
              </a:ext>
            </a:extLst>
          </p:cNvPr>
          <p:cNvPicPr>
            <a:picLocks noChangeAspect="1"/>
          </p:cNvPicPr>
          <p:nvPr/>
        </p:nvPicPr>
        <p:blipFill rotWithShape="1">
          <a:blip r:embed="rId10">
            <a:extLst>
              <a:ext uri="{28A0092B-C50C-407E-A947-70E740481C1C}">
                <a14:useLocalDpi xmlns:a14="http://schemas.microsoft.com/office/drawing/2010/main" val="0"/>
              </a:ext>
            </a:extLst>
          </a:blip>
          <a:srcRect t="2913"/>
          <a:stretch/>
        </p:blipFill>
        <p:spPr>
          <a:xfrm>
            <a:off x="18811199" y="24385859"/>
            <a:ext cx="5935425" cy="2290463"/>
          </a:xfrm>
          <a:prstGeom prst="rect">
            <a:avLst/>
          </a:prstGeom>
          <a:ln w="12700">
            <a:solidFill>
              <a:schemeClr val="tx1"/>
            </a:solidFill>
          </a:ln>
          <a:effectLst>
            <a:outerShdw blurRad="292100" dist="139700" dir="2700000" algn="tl" rotWithShape="0">
              <a:srgbClr val="333333">
                <a:alpha val="65000"/>
              </a:srgbClr>
            </a:outerShdw>
          </a:effectLst>
        </p:spPr>
      </p:pic>
      <p:pic>
        <p:nvPicPr>
          <p:cNvPr id="6" name="Picture 5" descr="A qr code on a white background&#10;&#10;Description automatically generated">
            <a:extLst>
              <a:ext uri="{FF2B5EF4-FFF2-40B4-BE49-F238E27FC236}">
                <a16:creationId xmlns:a16="http://schemas.microsoft.com/office/drawing/2014/main" id="{20B38CFF-BD6F-3B46-FC8A-75BB1CC6CF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192733" y="29108400"/>
            <a:ext cx="3810000" cy="3810000"/>
          </a:xfrm>
          <a:prstGeom prst="rect">
            <a:avLst/>
          </a:prstGeom>
        </p:spPr>
      </p:pic>
      <p:sp>
        <p:nvSpPr>
          <p:cNvPr id="7" name="TextBox 6">
            <a:extLst>
              <a:ext uri="{FF2B5EF4-FFF2-40B4-BE49-F238E27FC236}">
                <a16:creationId xmlns:a16="http://schemas.microsoft.com/office/drawing/2014/main" id="{27F2C748-9E57-12D5-4FDA-B0511B06A411}"/>
              </a:ext>
            </a:extLst>
          </p:cNvPr>
          <p:cNvSpPr txBox="1"/>
          <p:nvPr/>
        </p:nvSpPr>
        <p:spPr>
          <a:xfrm>
            <a:off x="32689800" y="28862178"/>
            <a:ext cx="10815866" cy="492443"/>
          </a:xfrm>
          <a:prstGeom prst="rect">
            <a:avLst/>
          </a:prstGeom>
          <a:noFill/>
        </p:spPr>
        <p:txBody>
          <a:bodyPr wrap="square" rtlCol="0">
            <a:spAutoFit/>
          </a:bodyPr>
          <a:lstStyle/>
          <a:p>
            <a:pPr>
              <a:lnSpc>
                <a:spcPct val="100000"/>
              </a:lnSpc>
              <a:spcBef>
                <a:spcPts val="0"/>
              </a:spcBef>
            </a:pPr>
            <a:r>
              <a:rPr lang="en-US" sz="2600" u="sng" dirty="0">
                <a:latin typeface="Palatino Linotype" panose="02040502050505030304" pitchFamily="18" charset="0"/>
              </a:rPr>
              <a:t>Link to GitHub repository:</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13494</TotalTime>
  <Words>1410</Words>
  <Application>Microsoft Macintosh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Palatino Linotype</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Megan Wilder</cp:lastModifiedBy>
  <cp:revision>224</cp:revision>
  <dcterms:created xsi:type="dcterms:W3CDTF">1999-06-15T14:29:13Z</dcterms:created>
  <dcterms:modified xsi:type="dcterms:W3CDTF">2024-11-11T21:08:59Z</dcterms:modified>
</cp:coreProperties>
</file>