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D1D1D1"/>
    <a:srgbClr val="FFCE99"/>
    <a:srgbClr val="F2D4FF"/>
    <a:srgbClr val="BEEBFF"/>
    <a:srgbClr val="B4E9FF"/>
    <a:srgbClr val="FFA4A8"/>
    <a:srgbClr val="FFF0B9"/>
    <a:srgbClr val="C3FFD0"/>
    <a:srgbClr val="FFD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90" autoAdjust="0"/>
    <p:restoredTop sz="94660" autoAdjust="0"/>
  </p:normalViewPr>
  <p:slideViewPr>
    <p:cSldViewPr>
      <p:cViewPr>
        <p:scale>
          <a:sx n="53" d="100"/>
          <a:sy n="53" d="100"/>
        </p:scale>
        <p:origin x="-4600" y="-7512"/>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4/6/24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5272" y="3467228"/>
            <a:ext cx="29337000" cy="585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Dr. Austin Brown, Prof. Michael Frankel</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Don’t Stress Out!</a:t>
            </a:r>
          </a:p>
          <a:p>
            <a:pPr defTabSz="2259013">
              <a:lnSpc>
                <a:spcPct val="100000"/>
              </a:lnSpc>
              <a:spcBef>
                <a:spcPts val="0"/>
              </a:spcBef>
            </a:pPr>
            <a:r>
              <a:rPr lang="en-US" sz="7200" b="0" dirty="0"/>
              <a:t>Student Stress and How Schools Can Help</a:t>
            </a:r>
          </a:p>
          <a:p>
            <a:pPr defTabSz="2259013">
              <a:lnSpc>
                <a:spcPct val="100000"/>
              </a:lnSpc>
              <a:spcBef>
                <a:spcPts val="0"/>
              </a:spcBef>
            </a:pPr>
            <a:r>
              <a:rPr lang="en-US" b="0" dirty="0"/>
              <a:t>Megan Wilder – Expected Graduation: Spring 2025</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79174" y="10294251"/>
            <a:ext cx="11168299" cy="13241321"/>
            <a:chOff x="381000" y="11893074"/>
            <a:chExt cx="11168299" cy="13241321"/>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411251" y="12946443"/>
              <a:ext cx="11138048" cy="12187952"/>
            </a:xfrm>
            <a:prstGeom prst="rect">
              <a:avLst/>
            </a:prstGeom>
            <a:noFill/>
          </p:spPr>
          <p:txBody>
            <a:bodyPr wrap="square" rtlCol="0">
              <a:spAutoFit/>
            </a:bodyPr>
            <a:lstStyle/>
            <a:p>
              <a:pPr algn="l">
                <a:lnSpc>
                  <a:spcPct val="100000"/>
                </a:lnSpc>
                <a:spcBef>
                  <a:spcPts val="0"/>
                </a:spcBef>
                <a:spcAft>
                  <a:spcPts val="600"/>
                </a:spcAft>
              </a:pPr>
              <a:r>
                <a:rPr lang="en-US" sz="2800" b="0" dirty="0">
                  <a:latin typeface="Palatino Linotype" panose="02040502050505030304" pitchFamily="18" charset="0"/>
                </a:rPr>
                <a:t>A logistic regression analysis was performed to determine which variables most greatly affect whether a student experiences medium-to-high levels of stress.</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Using R, the variables underwent a stepwise selection that determined which variables would be used as predictors in the logistic regression model. The following variables were found to have statistical significance in predicting stress:</a:t>
              </a:r>
            </a:p>
            <a:p>
              <a:pPr algn="l">
                <a:lnSpc>
                  <a:spcPct val="100000"/>
                </a:lnSpc>
                <a:spcBef>
                  <a:spcPts val="0"/>
                </a:spcBef>
                <a:spcAft>
                  <a:spcPts val="600"/>
                </a:spcAft>
              </a:pPr>
              <a:endParaRPr lang="en-US" sz="1000" u="sng" dirty="0">
                <a:effectLst/>
                <a:latin typeface="Palatino Linotype" panose="02040502050505030304" pitchFamily="18" charset="0"/>
                <a:ea typeface="Verdana" panose="020B0604030504040204" pitchFamily="34" charset="0"/>
                <a:cs typeface="Verdana" panose="020B0604030504040204" pitchFamily="34" charset="0"/>
              </a:endParaRPr>
            </a:p>
            <a:p>
              <a:pPr marL="457200" marR="0" indent="-457200" algn="l">
                <a:lnSpc>
                  <a:spcPct val="100000"/>
                </a:lnSpc>
                <a:spcBef>
                  <a:spcPts val="0"/>
                </a:spcBef>
                <a:spcAft>
                  <a:spcPts val="600"/>
                </a:spcAft>
                <a:buFont typeface="Wingdings" pitchFamily="2" charset="2"/>
                <a:buChar char="v"/>
              </a:pPr>
              <a:r>
                <a:rPr lang="en-US" sz="2800" i="1" dirty="0">
                  <a:highlight>
                    <a:srgbClr val="E5E5E5"/>
                  </a:highlight>
                  <a:latin typeface="Palatino Linotype" panose="02040502050505030304" pitchFamily="18" charset="0"/>
                  <a:ea typeface="Verdana" panose="020B0604030504040204" pitchFamily="34" charset="0"/>
                  <a:cs typeface="Verdana" panose="020B0604030504040204" pitchFamily="34" charset="0"/>
                </a:rPr>
                <a:t>s</a:t>
              </a:r>
              <a:r>
                <a:rPr lang="en-US" sz="2800" i="1" dirty="0">
                  <a:effectLst/>
                  <a:highlight>
                    <a:srgbClr val="E5E5E5"/>
                  </a:highlight>
                  <a:latin typeface="Palatino Linotype" panose="02040502050505030304" pitchFamily="18" charset="0"/>
                  <a:ea typeface="Verdana" panose="020B0604030504040204" pitchFamily="34" charset="0"/>
                  <a:cs typeface="Verdana" panose="020B0604030504040204" pitchFamily="34" charset="0"/>
                </a:rPr>
                <a:t>tress</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Whether the student experiences a low level of stress (0) or a medium-to-high level of stress (1).</a:t>
              </a:r>
            </a:p>
            <a:p>
              <a:pPr marL="457200" marR="0" indent="-457200" algn="l">
                <a:lnSpc>
                  <a:spcPct val="100000"/>
                </a:lnSpc>
                <a:spcBef>
                  <a:spcPts val="0"/>
                </a:spcBef>
                <a:spcAft>
                  <a:spcPts val="600"/>
                </a:spcAft>
                <a:buFont typeface="Wingdings" pitchFamily="2" charset="2"/>
                <a:buChar char="v"/>
              </a:pPr>
              <a:r>
                <a:rPr lang="en-US" sz="2800" i="1" dirty="0" err="1">
                  <a:effectLst/>
                  <a:highlight>
                    <a:srgbClr val="F2D4FF"/>
                  </a:highlight>
                  <a:latin typeface="Palatino Linotype" panose="02040502050505030304" pitchFamily="18" charset="0"/>
                  <a:ea typeface="Verdana" panose="020B0604030504040204" pitchFamily="34" charset="0"/>
                  <a:cs typeface="Verdana" panose="020B0604030504040204" pitchFamily="34" charset="0"/>
                </a:rPr>
                <a:t>study_load</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Low (0) versus high (1) amount of schoolwork the student has. </a:t>
              </a:r>
            </a:p>
            <a:p>
              <a:pPr marL="457200" marR="0" indent="-457200" algn="l">
                <a:lnSpc>
                  <a:spcPct val="100000"/>
                </a:lnSpc>
                <a:spcBef>
                  <a:spcPts val="0"/>
                </a:spcBef>
                <a:spcAft>
                  <a:spcPts val="600"/>
                </a:spcAft>
                <a:buFont typeface="Wingdings" pitchFamily="2" charset="2"/>
                <a:buChar char="v"/>
              </a:pPr>
              <a:r>
                <a:rPr lang="en-US" sz="2800" i="1" dirty="0" err="1">
                  <a:effectLst/>
                  <a:highlight>
                    <a:srgbClr val="BEEBFF"/>
                  </a:highlight>
                  <a:latin typeface="Palatino Linotype" panose="02040502050505030304" pitchFamily="18" charset="0"/>
                  <a:ea typeface="Verdana" panose="020B0604030504040204" pitchFamily="34" charset="0"/>
                  <a:cs typeface="Verdana" panose="020B0604030504040204" pitchFamily="34" charset="0"/>
                </a:rPr>
                <a:t>academic_performance</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Whether the student is doing well in school (1) or not (0).</a:t>
              </a:r>
            </a:p>
            <a:p>
              <a:pPr marL="457200" marR="0" indent="-457200" algn="l">
                <a:lnSpc>
                  <a:spcPct val="100000"/>
                </a:lnSpc>
                <a:spcBef>
                  <a:spcPts val="0"/>
                </a:spcBef>
                <a:spcAft>
                  <a:spcPts val="600"/>
                </a:spcAft>
                <a:buFont typeface="Wingdings" pitchFamily="2" charset="2"/>
                <a:buChar char="v"/>
              </a:pPr>
              <a:r>
                <a:rPr lang="en-US" sz="2800" i="1" dirty="0">
                  <a:highlight>
                    <a:srgbClr val="FFCE99"/>
                  </a:highlight>
                  <a:latin typeface="Palatino Linotype" panose="02040502050505030304" pitchFamily="18" charset="0"/>
                  <a:ea typeface="Verdana" panose="020B0604030504040204" pitchFamily="34" charset="0"/>
                  <a:cs typeface="Verdana" panose="020B0604030504040204" pitchFamily="34" charset="0"/>
                </a:rPr>
                <a:t>b</a:t>
              </a:r>
              <a:r>
                <a:rPr lang="en-US" sz="2800" i="1" dirty="0">
                  <a:effectLst/>
                  <a:highlight>
                    <a:srgbClr val="FFCE99"/>
                  </a:highlight>
                  <a:latin typeface="Palatino Linotype" panose="02040502050505030304" pitchFamily="18" charset="0"/>
                  <a:ea typeface="Verdana" panose="020B0604030504040204" pitchFamily="34" charset="0"/>
                  <a:cs typeface="Verdana" panose="020B0604030504040204" pitchFamily="34" charset="0"/>
                </a:rPr>
                <a:t>ullying</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Whether the student experiences a low amount/severity of bullying (0) or a high amount/severity of bullying (1).</a:t>
              </a:r>
            </a:p>
            <a:p>
              <a:pPr marL="457200" marR="0" indent="-457200" algn="l">
                <a:lnSpc>
                  <a:spcPct val="100000"/>
                </a:lnSpc>
                <a:spcBef>
                  <a:spcPts val="0"/>
                </a:spcBef>
                <a:spcAft>
                  <a:spcPts val="600"/>
                </a:spcAft>
                <a:buFont typeface="Wingdings" pitchFamily="2" charset="2"/>
                <a:buChar char="v"/>
              </a:pPr>
              <a:r>
                <a:rPr lang="en-US" sz="2800" i="1" dirty="0">
                  <a:highlight>
                    <a:srgbClr val="FFA4A8"/>
                  </a:highlight>
                  <a:latin typeface="Palatino Linotype" panose="02040502050505030304" pitchFamily="18" charset="0"/>
                  <a:ea typeface="Verdana" panose="020B0604030504040204" pitchFamily="34" charset="0"/>
                  <a:cs typeface="Verdana" panose="020B0604030504040204" pitchFamily="34" charset="0"/>
                </a:rPr>
                <a:t>s</a:t>
              </a:r>
              <a:r>
                <a:rPr lang="en-US" sz="2800" i="1" dirty="0">
                  <a:effectLst/>
                  <a:highlight>
                    <a:srgbClr val="FFA4A8"/>
                  </a:highlight>
                  <a:latin typeface="Palatino Linotype" panose="02040502050505030304" pitchFamily="18" charset="0"/>
                  <a:ea typeface="Verdana" panose="020B0604030504040204" pitchFamily="34" charset="0"/>
                  <a:cs typeface="Verdana" panose="020B0604030504040204" pitchFamily="34" charset="0"/>
                </a:rPr>
                <a:t>afety</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Whether the student feels safe in their school and home environments (1) or not (0).</a:t>
              </a:r>
            </a:p>
            <a:p>
              <a:pPr marL="457200" marR="0" indent="-457200" algn="l">
                <a:lnSpc>
                  <a:spcPct val="100000"/>
                </a:lnSpc>
                <a:spcBef>
                  <a:spcPts val="0"/>
                </a:spcBef>
                <a:spcAft>
                  <a:spcPts val="600"/>
                </a:spcAft>
                <a:buFont typeface="Wingdings" pitchFamily="2" charset="2"/>
                <a:buChar char="v"/>
              </a:pPr>
              <a:r>
                <a:rPr lang="en-US" sz="2800" i="1" dirty="0" err="1">
                  <a:effectLst/>
                  <a:highlight>
                    <a:srgbClr val="FFF0B9"/>
                  </a:highlight>
                  <a:latin typeface="Palatino Linotype" panose="02040502050505030304" pitchFamily="18" charset="0"/>
                  <a:ea typeface="Verdana" panose="020B0604030504040204" pitchFamily="34" charset="0"/>
                  <a:cs typeface="Verdana" panose="020B0604030504040204" pitchFamily="34" charset="0"/>
                </a:rPr>
                <a:t>noise</a:t>
              </a:r>
              <a:r>
                <a:rPr lang="en-US" sz="2800" i="1" dirty="0" err="1">
                  <a:highlight>
                    <a:srgbClr val="FFF0B9"/>
                  </a:highlight>
                  <a:latin typeface="Palatino Linotype" panose="02040502050505030304" pitchFamily="18" charset="0"/>
                  <a:ea typeface="Verdana" panose="020B0604030504040204" pitchFamily="34" charset="0"/>
                  <a:cs typeface="Verdana" panose="020B0604030504040204" pitchFamily="34" charset="0"/>
                </a:rPr>
                <a:t>_</a:t>
              </a:r>
              <a:r>
                <a:rPr lang="en-US" sz="2800" i="1" dirty="0" err="1">
                  <a:effectLst/>
                  <a:highlight>
                    <a:srgbClr val="FFF0B9"/>
                  </a:highlight>
                  <a:latin typeface="Palatino Linotype" panose="02040502050505030304" pitchFamily="18" charset="0"/>
                  <a:ea typeface="Verdana" panose="020B0604030504040204" pitchFamily="34" charset="0"/>
                  <a:cs typeface="Verdana" panose="020B0604030504040204" pitchFamily="34" charset="0"/>
                </a:rPr>
                <a:t>level</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Whether the workspace the student utilizes has a low noise level (0) or a high noise level (1).</a:t>
              </a:r>
            </a:p>
            <a:p>
              <a:pPr marL="457200" indent="-457200" algn="l">
                <a:lnSpc>
                  <a:spcPct val="100000"/>
                </a:lnSpc>
                <a:spcBef>
                  <a:spcPts val="0"/>
                </a:spcBef>
                <a:spcAft>
                  <a:spcPts val="600"/>
                </a:spcAft>
                <a:buFont typeface="Wingdings" pitchFamily="2" charset="2"/>
                <a:buChar char="v"/>
              </a:pPr>
              <a:r>
                <a:rPr lang="en-US" sz="2800" i="1" dirty="0" err="1">
                  <a:effectLst/>
                  <a:highlight>
                    <a:srgbClr val="C3FFD0"/>
                  </a:highlight>
                  <a:latin typeface="Palatino Linotype" panose="02040502050505030304" pitchFamily="18" charset="0"/>
                  <a:ea typeface="Verdana" panose="020B0604030504040204" pitchFamily="34" charset="0"/>
                  <a:cs typeface="Verdana" panose="020B0604030504040204" pitchFamily="34" charset="0"/>
                </a:rPr>
                <a:t>self_esteem</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Scored from 0-30 using the Rosenberg Self-Esteem Scale, where lower values indicate low self-esteem.</a:t>
              </a:r>
              <a:endParaRPr lang="en-US" sz="2800" b="0" dirty="0">
                <a:latin typeface="Palatino Linotype" panose="02040502050505030304" pitchFamily="18" charset="0"/>
              </a:endParaRP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Descriptive graphs were generated for each of the relevant variables to show the frequency distribution of students by their reported level of stress. Additionally, an ROC curve plot was generated to visualize the fit of the model.</a:t>
              </a:r>
            </a:p>
          </p:txBody>
        </p:sp>
      </p:grpSp>
      <p:grpSp>
        <p:nvGrpSpPr>
          <p:cNvPr id="12" name="Group 11"/>
          <p:cNvGrpSpPr/>
          <p:nvPr/>
        </p:nvGrpSpPr>
        <p:grpSpPr>
          <a:xfrm>
            <a:off x="379173" y="3641258"/>
            <a:ext cx="43120130" cy="1646159"/>
            <a:chOff x="381000" y="3810000"/>
            <a:chExt cx="43120130" cy="1646159"/>
          </a:xfrm>
        </p:grpSpPr>
        <p:sp>
          <p:nvSpPr>
            <p:cNvPr id="48" name="TextBox 47"/>
            <p:cNvSpPr txBox="1"/>
            <p:nvPr/>
          </p:nvSpPr>
          <p:spPr>
            <a:xfrm>
              <a:off x="457200" y="4840606"/>
              <a:ext cx="10744200" cy="615553"/>
            </a:xfrm>
            <a:prstGeom prst="rect">
              <a:avLst/>
            </a:prstGeom>
            <a:noFill/>
          </p:spPr>
          <p:txBody>
            <a:bodyPr wrap="square" rtlCol="0">
              <a:spAutoFit/>
            </a:bodyPr>
            <a:lstStyle/>
            <a:p>
              <a:pPr algn="l">
                <a:lnSpc>
                  <a:spcPct val="100000"/>
                </a:lnSpc>
                <a:spcBef>
                  <a:spcPts val="0"/>
                </a:spcBef>
              </a:pPr>
              <a:endParaRPr lang="en-US" sz="3400" b="0" dirty="0"/>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grpSp>
      </p:grpSp>
      <p:sp>
        <p:nvSpPr>
          <p:cNvPr id="50" name="TextBox 49"/>
          <p:cNvSpPr txBox="1"/>
          <p:nvPr/>
        </p:nvSpPr>
        <p:spPr>
          <a:xfrm>
            <a:off x="32691627" y="4626686"/>
            <a:ext cx="10744200" cy="22713910"/>
          </a:xfrm>
          <a:prstGeom prst="rect">
            <a:avLst/>
          </a:prstGeom>
          <a:noFill/>
        </p:spPr>
        <p:txBody>
          <a:bodyPr wrap="square" rtlCol="0">
            <a:spAutoFit/>
          </a:bodyPr>
          <a:lstStyle/>
          <a:p>
            <a:pPr algn="l">
              <a:lnSpc>
                <a:spcPct val="100000"/>
              </a:lnSpc>
              <a:spcBef>
                <a:spcPts val="0"/>
              </a:spcBef>
              <a:spcAft>
                <a:spcPts val="600"/>
              </a:spcAft>
            </a:pPr>
            <a:r>
              <a:rPr lang="en-US" sz="2800" u="sng" dirty="0">
                <a:latin typeface="Palatino Linotype" panose="02040502050505030304" pitchFamily="18" charset="0"/>
              </a:rPr>
              <a:t>Graphs</a:t>
            </a:r>
          </a:p>
          <a:p>
            <a:pPr algn="l">
              <a:lnSpc>
                <a:spcPct val="100000"/>
              </a:lnSpc>
              <a:spcBef>
                <a:spcPts val="0"/>
              </a:spcBef>
              <a:spcAft>
                <a:spcPts val="600"/>
              </a:spcAft>
            </a:pPr>
            <a:r>
              <a:rPr lang="en-US" sz="2800" b="0" dirty="0">
                <a:latin typeface="Palatino Linotype" panose="02040502050505030304" pitchFamily="18" charset="0"/>
              </a:rPr>
              <a:t>Many students with high self-esteem scores reported experiencing low stress, while students with average-to-low self-esteem scores mostly reported experiencing medium-to-high stress, as can be seen in Figure 2. </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In Figure 1, the distribution of students in each bar plot who experience low vs. medium-to-high stress displays similar percentages across each of the independent variables.</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Figure 3 shows the ROC curve for the logistic regression model, which has a c-statistic of 0.986, meaning the model has incredibly good fit.</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u="sng" dirty="0">
                <a:latin typeface="Palatino Linotype" panose="02040502050505030304" pitchFamily="18" charset="0"/>
              </a:rPr>
              <a:t>Discussion</a:t>
            </a:r>
          </a:p>
          <a:p>
            <a:pPr algn="l">
              <a:lnSpc>
                <a:spcPct val="100000"/>
              </a:lnSpc>
              <a:spcBef>
                <a:spcPts val="0"/>
              </a:spcBef>
              <a:spcAft>
                <a:spcPts val="600"/>
              </a:spcAft>
            </a:pPr>
            <a:r>
              <a:rPr lang="en-US" sz="2800" b="0" dirty="0">
                <a:latin typeface="Palatino Linotype" panose="02040502050505030304" pitchFamily="18" charset="0"/>
              </a:rPr>
              <a:t>The results show a positive relationship for large study loads, low academic performance, high amount of bullying, low feelings of safety, and high noise level in relation to stress. Then, what can be done to decrease students’ feelings of stress that may stem from these factors?</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Schools may be able to decrease feelings of stress for their students by providing quiet, safe spaces for the students to work and relax. Some students may not have access to a comfortable work environment at home, so ensuring that all students are allowed access to study rooms can help lessen their feelings of stress related to their environment.</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Part of ensuring students feel safe at school involves controlling the amount and severity of bullying between them. Schools should take steps to properly discourage and punish students who engage in bullying. </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Students can also benefit from access to quick and open communication with school counselors and teachers. Faculty should strive to make students feel safe and listened to when they are experiencing stress at school or at home. When students feel like they have an outlet with which to share their stressors, their overall stress levels may be more likely to be manageable.</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Teachers and school counselors should also check in with students regarding workload and academic performance. When students are given more assignments than they can handle, their academic performance is likely to drop. Teachers should consider whether the homework they are assigning students is truly necessary, or if alternative teaching methods, such as in-class activities or discussions, may be just as beneficial for learning.</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Further research into this topic may benefit from more detailed survey questions relating to each variable. For example, asking students whether they feel safe with their peers vs. their teachers vs. at home can provide better insight than simply their overall feelings of safety. This can also help reduce problems relating to self-reported data, as more specific questions leave less room for varying interpretations.</a:t>
            </a:r>
          </a:p>
        </p:txBody>
      </p:sp>
      <p:grpSp>
        <p:nvGrpSpPr>
          <p:cNvPr id="11" name="Group 10"/>
          <p:cNvGrpSpPr/>
          <p:nvPr/>
        </p:nvGrpSpPr>
        <p:grpSpPr>
          <a:xfrm>
            <a:off x="32687973" y="27269109"/>
            <a:ext cx="10820400" cy="1804736"/>
            <a:chOff x="32689800" y="23551674"/>
            <a:chExt cx="10820400" cy="1804736"/>
          </a:xfrm>
        </p:grpSpPr>
        <p:sp>
          <p:nvSpPr>
            <p:cNvPr id="1032" name="Text Box 18"/>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 CODE</a:t>
              </a:r>
            </a:p>
          </p:txBody>
        </p:sp>
        <p:sp>
          <p:nvSpPr>
            <p:cNvPr id="8" name="TextBox 7"/>
            <p:cNvSpPr txBox="1"/>
            <p:nvPr/>
          </p:nvSpPr>
          <p:spPr>
            <a:xfrm>
              <a:off x="32689800" y="24876279"/>
              <a:ext cx="10811330" cy="480131"/>
            </a:xfrm>
            <a:prstGeom prst="rect">
              <a:avLst/>
            </a:prstGeom>
            <a:noFill/>
          </p:spPr>
          <p:txBody>
            <a:bodyPr wrap="square" rtlCol="0">
              <a:spAutoFit/>
            </a:bodyPr>
            <a:lstStyle/>
            <a:p>
              <a:pPr>
                <a:lnSpc>
                  <a:spcPct val="90000"/>
                </a:lnSpc>
                <a:spcBef>
                  <a:spcPts val="0"/>
                </a:spcBef>
              </a:pPr>
              <a:r>
                <a:rPr lang="en-US" sz="2800" u="sng" dirty="0">
                  <a:latin typeface="Palatino Linotype" panose="02040502050505030304" pitchFamily="18" charset="0"/>
                  <a:ea typeface="Courier New"/>
                  <a:cs typeface="Courier New"/>
                </a:rPr>
                <a:t>Link to GitHub Repository</a:t>
              </a:r>
              <a:endParaRPr lang="en-US" sz="2800" u="sng" dirty="0">
                <a:latin typeface="Palatino Linotype" panose="02040502050505030304" pitchFamily="18" charset="0"/>
              </a:endParaRPr>
            </a:p>
          </p:txBody>
        </p:sp>
      </p:grpSp>
      <p:grpSp>
        <p:nvGrpSpPr>
          <p:cNvPr id="14" name="Group 13"/>
          <p:cNvGrpSpPr/>
          <p:nvPr/>
        </p:nvGrpSpPr>
        <p:grpSpPr>
          <a:xfrm>
            <a:off x="379173" y="23588714"/>
            <a:ext cx="11138048" cy="9226455"/>
            <a:chOff x="377827" y="23393400"/>
            <a:chExt cx="11138048" cy="9226086"/>
          </a:xfrm>
        </p:grpSpPr>
        <p:sp>
          <p:nvSpPr>
            <p:cNvPr id="27" name="Text Box 18"/>
            <p:cNvSpPr txBox="1">
              <a:spLocks noChangeArrowheads="1"/>
            </p:cNvSpPr>
            <p:nvPr/>
          </p:nvSpPr>
          <p:spPr bwMode="auto">
            <a:xfrm>
              <a:off x="381000" y="23393400"/>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 name="TextBox 1"/>
            <p:cNvSpPr txBox="1"/>
            <p:nvPr/>
          </p:nvSpPr>
          <p:spPr>
            <a:xfrm>
              <a:off x="377827" y="24386792"/>
              <a:ext cx="11138048" cy="8232694"/>
            </a:xfrm>
            <a:prstGeom prst="rect">
              <a:avLst/>
            </a:prstGeom>
            <a:noFill/>
          </p:spPr>
          <p:txBody>
            <a:bodyPr wrap="square" rtlCol="0">
              <a:spAutoFit/>
            </a:bodyPr>
            <a:lstStyle/>
            <a:p>
              <a:pPr marL="457200" indent="-457200" algn="l">
                <a:lnSpc>
                  <a:spcPct val="100000"/>
                </a:lnSpc>
                <a:spcBef>
                  <a:spcPts val="0"/>
                </a:spcBef>
                <a:spcAft>
                  <a:spcPts val="600"/>
                </a:spcAft>
                <a:buFont typeface="Arial" panose="020B0604020202020204" pitchFamily="34" charset="0"/>
                <a:buChar char="•"/>
              </a:pPr>
              <a:r>
                <a:rPr lang="en-US" sz="2800" b="0" dirty="0">
                  <a:latin typeface="Palatino Linotype" panose="02040502050505030304" pitchFamily="18" charset="0"/>
                </a:rPr>
                <a:t>An </a:t>
              </a:r>
              <a:r>
                <a:rPr lang="en-US" sz="2800" dirty="0">
                  <a:latin typeface="Palatino Linotype" panose="02040502050505030304" pitchFamily="18" charset="0"/>
                </a:rPr>
                <a:t>increase</a:t>
              </a:r>
              <a:r>
                <a:rPr lang="en-US" sz="2800" b="0" dirty="0">
                  <a:latin typeface="Palatino Linotype" panose="02040502050505030304" pitchFamily="18" charset="0"/>
                </a:rPr>
                <a:t> in a student’s self-esteem by one point on the Rosenberg Self-Esteem scale is associated with a </a:t>
              </a:r>
              <a:r>
                <a:rPr lang="en-US" sz="2800" dirty="0">
                  <a:latin typeface="Palatino Linotype" panose="02040502050505030304" pitchFamily="18" charset="0"/>
                </a:rPr>
                <a:t>decrease</a:t>
              </a:r>
              <a:r>
                <a:rPr lang="en-US" sz="2800" b="0" dirty="0">
                  <a:latin typeface="Palatino Linotype" panose="02040502050505030304" pitchFamily="18" charset="0"/>
                </a:rPr>
                <a:t> in odds of medium-to-high stress by approximately </a:t>
              </a:r>
              <a:r>
                <a:rPr lang="en-US" sz="2800" dirty="0">
                  <a:latin typeface="Palatino Linotype" panose="02040502050505030304" pitchFamily="18" charset="0"/>
                </a:rPr>
                <a:t>5.1%.</a:t>
              </a:r>
            </a:p>
            <a:p>
              <a:pPr marL="457200" indent="-457200" algn="l">
                <a:lnSpc>
                  <a:spcPct val="100000"/>
                </a:lnSpc>
                <a:spcBef>
                  <a:spcPts val="0"/>
                </a:spcBef>
                <a:spcAft>
                  <a:spcPts val="600"/>
                </a:spcAft>
                <a:buFont typeface="Arial" panose="020B0604020202020204" pitchFamily="34" charset="0"/>
                <a:buChar char="•"/>
              </a:pPr>
              <a:r>
                <a:rPr lang="en-US" sz="2800" b="0" dirty="0">
                  <a:latin typeface="Palatino Linotype" panose="02040502050505030304" pitchFamily="18" charset="0"/>
                </a:rPr>
                <a:t>Students who live/work in environments with high noise levels are approximately </a:t>
              </a:r>
              <a:r>
                <a:rPr lang="en-US" sz="2800" dirty="0">
                  <a:latin typeface="Palatino Linotype" panose="02040502050505030304" pitchFamily="18" charset="0"/>
                </a:rPr>
                <a:t>2.2 times more</a:t>
              </a:r>
              <a:r>
                <a:rPr lang="en-US" sz="2800" b="0" dirty="0">
                  <a:latin typeface="Palatino Linotype" panose="02040502050505030304" pitchFamily="18" charset="0"/>
                </a:rPr>
                <a:t> </a:t>
              </a:r>
              <a:r>
                <a:rPr lang="en-US" sz="2800" dirty="0">
                  <a:latin typeface="Palatino Linotype" panose="02040502050505030304" pitchFamily="18" charset="0"/>
                </a:rPr>
                <a:t>likely</a:t>
              </a:r>
              <a:r>
                <a:rPr lang="en-US" sz="2800" b="0" dirty="0">
                  <a:latin typeface="Palatino Linotype" panose="02040502050505030304" pitchFamily="18" charset="0"/>
                </a:rPr>
                <a:t> to experience medium-to-high stress than students in low noise level environments.</a:t>
              </a:r>
            </a:p>
            <a:p>
              <a:pPr marL="457200" indent="-457200" algn="l">
                <a:lnSpc>
                  <a:spcPct val="100000"/>
                </a:lnSpc>
                <a:spcBef>
                  <a:spcPts val="0"/>
                </a:spcBef>
                <a:spcAft>
                  <a:spcPts val="600"/>
                </a:spcAft>
                <a:buFont typeface="Arial" panose="020B0604020202020204" pitchFamily="34" charset="0"/>
                <a:buChar char="•"/>
              </a:pPr>
              <a:r>
                <a:rPr lang="en-US" sz="2800" b="0" dirty="0">
                  <a:latin typeface="Palatino Linotype" panose="02040502050505030304" pitchFamily="18" charset="0"/>
                </a:rPr>
                <a:t>Students with larger study loads are approximately </a:t>
              </a:r>
              <a:r>
                <a:rPr lang="en-US" sz="2800" dirty="0">
                  <a:latin typeface="Palatino Linotype" panose="02040502050505030304" pitchFamily="18" charset="0"/>
                </a:rPr>
                <a:t>2 times more likely</a:t>
              </a:r>
              <a:r>
                <a:rPr lang="en-US" sz="2800" b="0" dirty="0">
                  <a:latin typeface="Palatino Linotype" panose="02040502050505030304" pitchFamily="18" charset="0"/>
                </a:rPr>
                <a:t> to experience medium-to-high stress than students with smaller study loads.</a:t>
              </a:r>
            </a:p>
            <a:p>
              <a:pPr marL="457200" indent="-457200" algn="l">
                <a:lnSpc>
                  <a:spcPct val="100000"/>
                </a:lnSpc>
                <a:spcBef>
                  <a:spcPts val="0"/>
                </a:spcBef>
                <a:spcAft>
                  <a:spcPts val="600"/>
                </a:spcAft>
                <a:buFont typeface="Arial" panose="020B0604020202020204" pitchFamily="34" charset="0"/>
                <a:buChar char="•"/>
              </a:pPr>
              <a:r>
                <a:rPr lang="en-US" sz="2800" b="0" dirty="0">
                  <a:latin typeface="Palatino Linotype" panose="02040502050505030304" pitchFamily="18" charset="0"/>
                </a:rPr>
                <a:t>Students experiencing a high amount of bullying are nearly </a:t>
              </a:r>
              <a:r>
                <a:rPr lang="en-US" sz="2800" dirty="0">
                  <a:latin typeface="Palatino Linotype" panose="02040502050505030304" pitchFamily="18" charset="0"/>
                </a:rPr>
                <a:t>2 times more likely</a:t>
              </a:r>
              <a:r>
                <a:rPr lang="en-US" sz="2800" b="0" dirty="0">
                  <a:latin typeface="Palatino Linotype" panose="02040502050505030304" pitchFamily="18" charset="0"/>
                </a:rPr>
                <a:t> to experience medium-to-high stress than students experiencing a low amount of bullying.</a:t>
              </a:r>
            </a:p>
            <a:p>
              <a:pPr marL="457200" indent="-457200" algn="l">
                <a:lnSpc>
                  <a:spcPct val="100000"/>
                </a:lnSpc>
                <a:spcBef>
                  <a:spcPts val="0"/>
                </a:spcBef>
                <a:spcAft>
                  <a:spcPts val="600"/>
                </a:spcAft>
                <a:buFont typeface="Arial" panose="020B0604020202020204" pitchFamily="34" charset="0"/>
                <a:buChar char="•"/>
              </a:pPr>
              <a:r>
                <a:rPr lang="en-US" sz="2800" b="0" dirty="0">
                  <a:latin typeface="Palatino Linotype" panose="02040502050505030304" pitchFamily="18" charset="0"/>
                </a:rPr>
                <a:t>Students in low-safety environments are </a:t>
              </a:r>
              <a:r>
                <a:rPr lang="en-US" sz="2800" dirty="0">
                  <a:latin typeface="Palatino Linotype" panose="02040502050505030304" pitchFamily="18" charset="0"/>
                </a:rPr>
                <a:t>approximately 49.3% more likely</a:t>
              </a:r>
              <a:r>
                <a:rPr lang="en-US" sz="2800" b="0" dirty="0">
                  <a:latin typeface="Palatino Linotype" panose="02040502050505030304" pitchFamily="18" charset="0"/>
                </a:rPr>
                <a:t> to experience medium-to-high stress than students in high-safety environments.</a:t>
              </a:r>
            </a:p>
            <a:p>
              <a:pPr marL="457200" indent="-457200" algn="l">
                <a:lnSpc>
                  <a:spcPct val="100000"/>
                </a:lnSpc>
                <a:spcBef>
                  <a:spcPts val="0"/>
                </a:spcBef>
                <a:spcAft>
                  <a:spcPts val="600"/>
                </a:spcAft>
                <a:buFont typeface="Arial" panose="020B0604020202020204" pitchFamily="34" charset="0"/>
                <a:buChar char="•"/>
              </a:pPr>
              <a:r>
                <a:rPr lang="en-US" sz="2800" b="0" dirty="0">
                  <a:latin typeface="Palatino Linotype" panose="02040502050505030304" pitchFamily="18" charset="0"/>
                </a:rPr>
                <a:t>Students who have high academic performance are approximately </a:t>
              </a:r>
              <a:r>
                <a:rPr lang="en-US" sz="2800" dirty="0">
                  <a:latin typeface="Palatino Linotype" panose="02040502050505030304" pitchFamily="18" charset="0"/>
                </a:rPr>
                <a:t>47.9% less likely </a:t>
              </a:r>
              <a:r>
                <a:rPr lang="en-US" sz="2800" b="0" dirty="0">
                  <a:latin typeface="Palatino Linotype" panose="02040502050505030304" pitchFamily="18" charset="0"/>
                </a:rPr>
                <a:t>to experience medium-to-high stress than students who have low academic performance.</a:t>
              </a: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blue and grey logo&#10;&#10;Description automatically generated">
            <a:extLst>
              <a:ext uri="{FF2B5EF4-FFF2-40B4-BE49-F238E27FC236}">
                <a16:creationId xmlns:a16="http://schemas.microsoft.com/office/drawing/2014/main" id="{F9D870F0-51F5-6627-A528-3001A1CA7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0400" y="379413"/>
            <a:ext cx="3781205" cy="2929911"/>
          </a:xfrm>
          <a:prstGeom prst="rect">
            <a:avLst/>
          </a:prstGeom>
        </p:spPr>
      </p:pic>
      <p:sp>
        <p:nvSpPr>
          <p:cNvPr id="21" name="TextBox 20">
            <a:extLst>
              <a:ext uri="{FF2B5EF4-FFF2-40B4-BE49-F238E27FC236}">
                <a16:creationId xmlns:a16="http://schemas.microsoft.com/office/drawing/2014/main" id="{410086B1-A9CF-8C6F-EEC3-99DE9768B601}"/>
              </a:ext>
            </a:extLst>
          </p:cNvPr>
          <p:cNvSpPr txBox="1"/>
          <p:nvPr/>
        </p:nvSpPr>
        <p:spPr>
          <a:xfrm>
            <a:off x="379173" y="4707593"/>
            <a:ext cx="10818005" cy="5601533"/>
          </a:xfrm>
          <a:prstGeom prst="rect">
            <a:avLst/>
          </a:prstGeom>
          <a:noFill/>
        </p:spPr>
        <p:txBody>
          <a:bodyPr wrap="square" rtlCol="0">
            <a:spAutoFit/>
          </a:bodyPr>
          <a:lstStyle/>
          <a:p>
            <a:pPr algn="l">
              <a:lnSpc>
                <a:spcPct val="100000"/>
              </a:lnSpc>
              <a:spcBef>
                <a:spcPts val="0"/>
              </a:spcBef>
              <a:spcAft>
                <a:spcPts val="600"/>
              </a:spcAft>
            </a:pPr>
            <a:r>
              <a:rPr lang="en-US" sz="2800" b="0" dirty="0">
                <a:effectLst/>
                <a:latin typeface="Palatino Linotype" panose="02040502050505030304" pitchFamily="18" charset="0"/>
                <a:ea typeface="Calibri" panose="020F0502020204030204" pitchFamily="34" charset="0"/>
                <a:cs typeface="Times New Roman" panose="02020603050405020304" pitchFamily="18" charset="0"/>
              </a:rPr>
              <a:t>Many high school and college-aged students struggle with mental health as they work to meet high academic standards while also managing the newly acquired responsibilities of adulthood. During this time of change, understanding the factors that affect a student’s level of stress can help them determine what areas of their life they may need help to improve.</a:t>
            </a:r>
            <a:endParaRPr lang="en-US" sz="2800" b="0" dirty="0">
              <a:effectLst/>
              <a:latin typeface="Palatino Linotype" panose="02040502050505030304" pitchFamily="18" charset="0"/>
              <a:ea typeface="Verdana" panose="020B0604030504040204" pitchFamily="34" charset="0"/>
              <a:cs typeface="Verdana" panose="020B0604030504040204" pitchFamily="34" charset="0"/>
            </a:endParaRPr>
          </a:p>
          <a:p>
            <a:pPr marL="0" marR="0" algn="l">
              <a:lnSpc>
                <a:spcPct val="100000"/>
              </a:lnSpc>
              <a:spcBef>
                <a:spcPts val="0"/>
              </a:spcBef>
              <a:spcAft>
                <a:spcPts val="600"/>
              </a:spcAft>
            </a:pPr>
            <a:endParaRPr lang="en-US" sz="800" b="0" dirty="0">
              <a:effectLst/>
              <a:latin typeface="Palatino Linotype" panose="02040502050505030304" pitchFamily="18" charset="0"/>
              <a:ea typeface="Verdana" panose="020B0604030504040204" pitchFamily="34" charset="0"/>
              <a:cs typeface="Verdana" panose="020B0604030504040204" pitchFamily="34" charset="0"/>
            </a:endParaRPr>
          </a:p>
          <a:p>
            <a:pPr marL="0" marR="0" algn="l">
              <a:lnSpc>
                <a:spcPct val="100000"/>
              </a:lnSpc>
              <a:spcBef>
                <a:spcPts val="0"/>
              </a:spcBef>
              <a:spcAft>
                <a:spcPts val="600"/>
              </a:spcAft>
            </a:pPr>
            <a:r>
              <a:rPr lang="en-US" sz="2800" b="0" dirty="0">
                <a:effectLst/>
                <a:latin typeface="Palatino Linotype" panose="02040502050505030304" pitchFamily="18" charset="0"/>
                <a:ea typeface="Verdana" panose="020B0604030504040204" pitchFamily="34" charset="0"/>
                <a:cs typeface="Verdana" panose="020B0604030504040204" pitchFamily="34" charset="0"/>
              </a:rPr>
              <a:t>The dataset utilized was provided on Kaggle by author </a:t>
            </a:r>
            <a:r>
              <a:rPr lang="en-US" sz="2800" b="0" dirty="0" err="1">
                <a:effectLst/>
                <a:latin typeface="Palatino Linotype" panose="02040502050505030304" pitchFamily="18" charset="0"/>
                <a:ea typeface="Verdana" panose="020B0604030504040204" pitchFamily="34" charset="0"/>
                <a:cs typeface="Verdana" panose="020B0604030504040204" pitchFamily="34" charset="0"/>
              </a:rPr>
              <a:t>Chhabi</a:t>
            </a:r>
            <a:r>
              <a:rPr lang="en-US" sz="2800" b="0" dirty="0">
                <a:effectLst/>
                <a:latin typeface="Palatino Linotype" panose="02040502050505030304" pitchFamily="18" charset="0"/>
                <a:ea typeface="Verdana" panose="020B0604030504040204" pitchFamily="34" charset="0"/>
                <a:cs typeface="Verdana" panose="020B0604030504040204" pitchFamily="34" charset="0"/>
              </a:rPr>
              <a:t> Acharya and was collected via a survey in 2022, which gathered 1,100 responses. The data collected includes self-reported stress levels of high school and college-aged students in Dharan, Nepal, as well as psychological, physiological, social, environmental, and academic factors that may affect their feelings of stress. </a:t>
            </a:r>
          </a:p>
        </p:txBody>
      </p:sp>
      <p:pic>
        <p:nvPicPr>
          <p:cNvPr id="31" name="Picture 30" descr="A graph with a blue line&#10;&#10;Description automatically generated">
            <a:extLst>
              <a:ext uri="{FF2B5EF4-FFF2-40B4-BE49-F238E27FC236}">
                <a16:creationId xmlns:a16="http://schemas.microsoft.com/office/drawing/2014/main" id="{6750CBFF-04F7-1226-A22F-81D284E74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15731" y="19744294"/>
            <a:ext cx="7569117" cy="6445957"/>
          </a:xfrm>
          <a:prstGeom prst="rect">
            <a:avLst/>
          </a:prstGeom>
          <a:ln w="12700" cap="sq">
            <a:solidFill>
              <a:schemeClr val="tx1">
                <a:lumMod val="75000"/>
                <a:lumOff val="25000"/>
              </a:schemeClr>
            </a:solidFill>
            <a:prstDash val="solid"/>
            <a:miter lim="800000"/>
          </a:ln>
          <a:effectLst>
            <a:outerShdw blurRad="50800" dist="38100" dir="2700000" algn="tl" rotWithShape="0">
              <a:srgbClr val="000000">
                <a:alpha val="43000"/>
              </a:srgbClr>
            </a:outerShdw>
          </a:effectLst>
        </p:spPr>
      </p:pic>
      <p:pic>
        <p:nvPicPr>
          <p:cNvPr id="35" name="Picture 34" descr="A screenshot of a computer&#10;&#10;Description automatically generated">
            <a:extLst>
              <a:ext uri="{FF2B5EF4-FFF2-40B4-BE49-F238E27FC236}">
                <a16:creationId xmlns:a16="http://schemas.microsoft.com/office/drawing/2014/main" id="{D6036A90-CB6F-E433-0A2E-37376F2DB4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51651" y="27302637"/>
            <a:ext cx="8808740" cy="4720641"/>
          </a:xfrm>
          <a:prstGeom prst="rect">
            <a:avLst/>
          </a:prstGeom>
          <a:ln w="12700" cap="sq">
            <a:solidFill>
              <a:schemeClr val="tx1">
                <a:lumMod val="75000"/>
                <a:lumOff val="25000"/>
              </a:schemeClr>
            </a:solidFill>
            <a:prstDash val="solid"/>
            <a:miter lim="800000"/>
          </a:ln>
          <a:effectLst>
            <a:outerShdw blurRad="50800" dist="38100" dir="2700000" algn="tl" rotWithShape="0">
              <a:srgbClr val="000000">
                <a:alpha val="43000"/>
              </a:srgbClr>
            </a:outerShdw>
          </a:effectLst>
        </p:spPr>
      </p:pic>
      <p:sp>
        <p:nvSpPr>
          <p:cNvPr id="38" name="TextBox 37">
            <a:extLst>
              <a:ext uri="{FF2B5EF4-FFF2-40B4-BE49-F238E27FC236}">
                <a16:creationId xmlns:a16="http://schemas.microsoft.com/office/drawing/2014/main" id="{E042F0CF-A679-79D2-4808-043B0DA61276}"/>
              </a:ext>
            </a:extLst>
          </p:cNvPr>
          <p:cNvSpPr txBox="1"/>
          <p:nvPr/>
        </p:nvSpPr>
        <p:spPr>
          <a:xfrm>
            <a:off x="23552307" y="26329536"/>
            <a:ext cx="7596364" cy="354328"/>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3: ROC Curve Showing Good Fit for the Model.</a:t>
            </a:r>
            <a:endParaRPr lang="en-US" sz="2400" dirty="0">
              <a:latin typeface="Palatino Linotype" panose="02040502050505030304" pitchFamily="18" charset="0"/>
            </a:endParaRPr>
          </a:p>
        </p:txBody>
      </p:sp>
      <p:sp>
        <p:nvSpPr>
          <p:cNvPr id="39" name="TextBox 38">
            <a:extLst>
              <a:ext uri="{FF2B5EF4-FFF2-40B4-BE49-F238E27FC236}">
                <a16:creationId xmlns:a16="http://schemas.microsoft.com/office/drawing/2014/main" id="{388A34DF-7B47-23F1-9293-3296CA367E5F}"/>
              </a:ext>
            </a:extLst>
          </p:cNvPr>
          <p:cNvSpPr txBox="1"/>
          <p:nvPr/>
        </p:nvSpPr>
        <p:spPr>
          <a:xfrm>
            <a:off x="13026344" y="19000363"/>
            <a:ext cx="17834855" cy="354328"/>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1: 100% Bar Charts of Binary Predictor Variables by Whether the Student Experiences Low or Medium-to-High Stress.</a:t>
            </a:r>
            <a:endParaRPr lang="en-US" sz="2400" dirty="0">
              <a:latin typeface="Palatino Linotype" panose="02040502050505030304" pitchFamily="18" charset="0"/>
            </a:endParaRPr>
          </a:p>
        </p:txBody>
      </p:sp>
      <p:sp>
        <p:nvSpPr>
          <p:cNvPr id="40" name="TextBox 39">
            <a:extLst>
              <a:ext uri="{FF2B5EF4-FFF2-40B4-BE49-F238E27FC236}">
                <a16:creationId xmlns:a16="http://schemas.microsoft.com/office/drawing/2014/main" id="{61AEF87E-7D2A-074D-9F62-09ACE6529B41}"/>
              </a:ext>
            </a:extLst>
          </p:cNvPr>
          <p:cNvSpPr txBox="1"/>
          <p:nvPr/>
        </p:nvSpPr>
        <p:spPr>
          <a:xfrm>
            <a:off x="12735561" y="26309669"/>
            <a:ext cx="8212900"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2: Boxplot of Self-Esteem by Whether the Student Experiences Low or Medium-to-High Stress.</a:t>
            </a:r>
            <a:endParaRPr lang="en-US" sz="2400" dirty="0">
              <a:latin typeface="Palatino Linotype" panose="02040502050505030304" pitchFamily="18" charset="0"/>
            </a:endParaRPr>
          </a:p>
        </p:txBody>
      </p:sp>
      <p:sp>
        <p:nvSpPr>
          <p:cNvPr id="41" name="TextBox 40">
            <a:extLst>
              <a:ext uri="{FF2B5EF4-FFF2-40B4-BE49-F238E27FC236}">
                <a16:creationId xmlns:a16="http://schemas.microsoft.com/office/drawing/2014/main" id="{316B9C30-1B73-5936-DEDD-1F984FE90B49}"/>
              </a:ext>
            </a:extLst>
          </p:cNvPr>
          <p:cNvSpPr txBox="1"/>
          <p:nvPr/>
        </p:nvSpPr>
        <p:spPr>
          <a:xfrm>
            <a:off x="23552307" y="32023278"/>
            <a:ext cx="7596364"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Table 2: Odds Ratios for Independent Variables in the Logistic Regression Model.</a:t>
            </a:r>
            <a:endParaRPr lang="en-US" sz="2400" dirty="0">
              <a:latin typeface="Palatino Linotype" panose="02040502050505030304" pitchFamily="18" charset="0"/>
            </a:endParaRPr>
          </a:p>
        </p:txBody>
      </p:sp>
      <p:sp>
        <p:nvSpPr>
          <p:cNvPr id="42" name="TextBox 41">
            <a:extLst>
              <a:ext uri="{FF2B5EF4-FFF2-40B4-BE49-F238E27FC236}">
                <a16:creationId xmlns:a16="http://schemas.microsoft.com/office/drawing/2014/main" id="{1F7D98B4-FA6C-508F-FF18-D9AA0C44703A}"/>
              </a:ext>
            </a:extLst>
          </p:cNvPr>
          <p:cNvSpPr txBox="1"/>
          <p:nvPr/>
        </p:nvSpPr>
        <p:spPr>
          <a:xfrm>
            <a:off x="12681874" y="32127241"/>
            <a:ext cx="8808741"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Table 1: Table Showing Estimates, Errors, Z-Statistics, and P-Values for Variables in the Logistic Regression Model.</a:t>
            </a:r>
            <a:endParaRPr lang="en-US" sz="2400" dirty="0">
              <a:latin typeface="Palatino Linotype" panose="02040502050505030304" pitchFamily="18" charset="0"/>
            </a:endParaRPr>
          </a:p>
        </p:txBody>
      </p:sp>
      <p:pic>
        <p:nvPicPr>
          <p:cNvPr id="55" name="Picture 54" descr="A close-up of a computer code&#10;&#10;Description automatically generated">
            <a:extLst>
              <a:ext uri="{FF2B5EF4-FFF2-40B4-BE49-F238E27FC236}">
                <a16:creationId xmlns:a16="http://schemas.microsoft.com/office/drawing/2014/main" id="{1DB90418-5887-29C7-DC9A-7685BB02EB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52307" y="27392457"/>
            <a:ext cx="7596364" cy="4541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57" name="Picture 56" descr="A diagram of a stress level&#10;&#10;Description automatically generated">
            <a:extLst>
              <a:ext uri="{FF2B5EF4-FFF2-40B4-BE49-F238E27FC236}">
                <a16:creationId xmlns:a16="http://schemas.microsoft.com/office/drawing/2014/main" id="{B569B2CC-D891-2365-9F84-E815C7B7D3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96648" y="19736013"/>
            <a:ext cx="8151813" cy="646969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3" name="Picture 62" descr="A screenshot of a graph&#10;&#10;Description automatically generated">
            <a:extLst>
              <a:ext uri="{FF2B5EF4-FFF2-40B4-BE49-F238E27FC236}">
                <a16:creationId xmlns:a16="http://schemas.microsoft.com/office/drawing/2014/main" id="{A3D5AFEE-3B55-6D92-9A91-E407766C20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87828" y="4162865"/>
            <a:ext cx="18397020" cy="147257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1027" descr="A qr code on a white background&#10;&#10;Description automatically generated">
            <a:extLst>
              <a:ext uri="{FF2B5EF4-FFF2-40B4-BE49-F238E27FC236}">
                <a16:creationId xmlns:a16="http://schemas.microsoft.com/office/drawing/2014/main" id="{8831250A-28A6-F366-A601-57A1B312B2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586438" y="29253079"/>
            <a:ext cx="2954577" cy="289883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13638</TotalTime>
  <Words>1101</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Palatino Linotype</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Megan Wilder</cp:lastModifiedBy>
  <cp:revision>225</cp:revision>
  <dcterms:created xsi:type="dcterms:W3CDTF">1999-06-15T14:29:13Z</dcterms:created>
  <dcterms:modified xsi:type="dcterms:W3CDTF">2024-04-09T18:31:38Z</dcterms:modified>
</cp:coreProperties>
</file>