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0" r:id="rId1"/>
  </p:sldMasterIdLst>
  <p:notesMasterIdLst>
    <p:notesMasterId r:id="rId10"/>
  </p:notesMasterIdLst>
  <p:handoutMasterIdLst>
    <p:handoutMasterId r:id="rId11"/>
  </p:handoutMasterIdLst>
  <p:sldIdLst>
    <p:sldId id="258" r:id="rId2"/>
    <p:sldId id="259" r:id="rId3"/>
    <p:sldId id="260" r:id="rId4"/>
    <p:sldId id="261" r:id="rId5"/>
    <p:sldId id="263" r:id="rId6"/>
    <p:sldId id="262" r:id="rId7"/>
    <p:sldId id="265" r:id="rId8"/>
    <p:sldId id="267" r:id="rId9"/>
  </p:sldIdLst>
  <p:sldSz cx="43891200" cy="32918400"/>
  <p:notesSz cx="9296400" cy="701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13872"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manda Nicole Ferguson" initials="ANF" lastIdx="8" clrIdx="0"/>
  <p:cmAuthor id="2" name="Abigail King" initials="AK"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6090"/>
    <a:srgbClr val="9AC9FC"/>
    <a:srgbClr val="0666D1"/>
    <a:srgbClr val="D60093"/>
    <a:srgbClr val="F5CB2E"/>
    <a:srgbClr val="E3B32B"/>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7890" autoAdjust="0"/>
    <p:restoredTop sz="86211" autoAdjust="0"/>
  </p:normalViewPr>
  <p:slideViewPr>
    <p:cSldViewPr>
      <p:cViewPr>
        <p:scale>
          <a:sx n="60" d="100"/>
          <a:sy n="60" d="100"/>
        </p:scale>
        <p:origin x="-804" y="-6990"/>
      </p:cViewPr>
      <p:guideLst>
        <p:guide orient="horz" pos="3888"/>
        <p:guide pos="13872"/>
      </p:guideLst>
    </p:cSldViewPr>
  </p:slideViewPr>
  <p:outlineViewPr>
    <p:cViewPr>
      <p:scale>
        <a:sx n="25" d="100"/>
        <a:sy n="25"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4027488"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099" name="Rectangle 3"/>
          <p:cNvSpPr>
            <a:spLocks noGrp="1" noChangeArrowheads="1"/>
          </p:cNvSpPr>
          <p:nvPr>
            <p:ph type="dt" sz="quarter" idx="1"/>
          </p:nvPr>
        </p:nvSpPr>
        <p:spPr bwMode="auto">
          <a:xfrm>
            <a:off x="5268913" y="0"/>
            <a:ext cx="4027487" cy="350838"/>
          </a:xfrm>
          <a:prstGeom prst="rect">
            <a:avLst/>
          </a:prstGeom>
          <a:noFill/>
          <a:ln w="9525">
            <a:noFill/>
            <a:miter lim="800000"/>
            <a:headEnd/>
            <a:tailEnd/>
          </a:ln>
          <a:effectLst/>
        </p:spPr>
        <p:txBody>
          <a:bodyPr vert="horz" wrap="square" lIns="93160" tIns="46580" rIns="93160" bIns="46580" numCol="1" anchor="t" anchorCtr="0" compatLnSpc="1">
            <a:prstTxWarp prst="textNoShape">
              <a:avLst/>
            </a:prstTxWarp>
          </a:bodyPr>
          <a:lstStyle>
            <a:lvl1pPr algn="r" defTabSz="931696">
              <a:lnSpc>
                <a:spcPct val="100000"/>
              </a:lnSpc>
              <a:spcBef>
                <a:spcPct val="0"/>
              </a:spcBef>
              <a:defRPr sz="1200" b="0"/>
            </a:lvl1pPr>
          </a:lstStyle>
          <a:p>
            <a:pPr>
              <a:defRPr/>
            </a:pPr>
            <a:endParaRPr lang="en-US"/>
          </a:p>
        </p:txBody>
      </p:sp>
      <p:sp>
        <p:nvSpPr>
          <p:cNvPr id="4100" name="Rectangle 4"/>
          <p:cNvSpPr>
            <a:spLocks noGrp="1" noChangeArrowheads="1"/>
          </p:cNvSpPr>
          <p:nvPr>
            <p:ph type="ftr" sz="quarter" idx="2"/>
          </p:nvPr>
        </p:nvSpPr>
        <p:spPr bwMode="auto">
          <a:xfrm>
            <a:off x="0" y="6659563"/>
            <a:ext cx="4027488"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l" defTabSz="931696">
              <a:lnSpc>
                <a:spcPct val="100000"/>
              </a:lnSpc>
              <a:spcBef>
                <a:spcPct val="0"/>
              </a:spcBef>
              <a:defRPr sz="1200" b="0"/>
            </a:lvl1pPr>
          </a:lstStyle>
          <a:p>
            <a:pPr>
              <a:defRPr/>
            </a:pPr>
            <a:endParaRPr lang="en-US"/>
          </a:p>
        </p:txBody>
      </p:sp>
      <p:sp>
        <p:nvSpPr>
          <p:cNvPr id="4101" name="Rectangle 5"/>
          <p:cNvSpPr>
            <a:spLocks noGrp="1" noChangeArrowheads="1"/>
          </p:cNvSpPr>
          <p:nvPr>
            <p:ph type="sldNum" sz="quarter" idx="3"/>
          </p:nvPr>
        </p:nvSpPr>
        <p:spPr bwMode="auto">
          <a:xfrm>
            <a:off x="5268913" y="6659563"/>
            <a:ext cx="4027487" cy="350837"/>
          </a:xfrm>
          <a:prstGeom prst="rect">
            <a:avLst/>
          </a:prstGeom>
          <a:noFill/>
          <a:ln w="9525">
            <a:noFill/>
            <a:miter lim="800000"/>
            <a:headEnd/>
            <a:tailEnd/>
          </a:ln>
          <a:effectLst/>
        </p:spPr>
        <p:txBody>
          <a:bodyPr vert="horz" wrap="square" lIns="93160" tIns="46580" rIns="93160" bIns="46580" numCol="1" anchor="b" anchorCtr="0" compatLnSpc="1">
            <a:prstTxWarp prst="textNoShape">
              <a:avLst/>
            </a:prstTxWarp>
          </a:bodyPr>
          <a:lstStyle>
            <a:lvl1pPr algn="r" defTabSz="931696">
              <a:lnSpc>
                <a:spcPct val="100000"/>
              </a:lnSpc>
              <a:spcBef>
                <a:spcPct val="0"/>
              </a:spcBef>
              <a:defRPr sz="1200" b="0"/>
            </a:lvl1pPr>
          </a:lstStyle>
          <a:p>
            <a:pPr>
              <a:defRPr/>
            </a:pPr>
            <a:fld id="{51BFBB92-9EAF-4A98-AC69-D6A49C72F0D0}" type="slidenum">
              <a:rPr lang="en-US"/>
              <a:pPr>
                <a:defRPr/>
              </a:pPr>
              <a:t>‹#›</a:t>
            </a:fld>
            <a:endParaRPr lang="en-US"/>
          </a:p>
        </p:txBody>
      </p:sp>
    </p:spTree>
    <p:extLst>
      <p:ext uri="{BB962C8B-B14F-4D97-AF65-F5344CB8AC3E}">
        <p14:creationId xmlns:p14="http://schemas.microsoft.com/office/powerpoint/2010/main" val="38683431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7488" cy="350838"/>
          </a:xfrm>
          <a:prstGeom prst="rect">
            <a:avLst/>
          </a:prstGeom>
        </p:spPr>
        <p:txBody>
          <a:bodyPr vert="horz" lIns="20062" tIns="10031" rIns="20062" bIns="10031" rtlCol="0"/>
          <a:lstStyle>
            <a:lvl1pPr algn="l">
              <a:defRPr sz="300"/>
            </a:lvl1pPr>
          </a:lstStyle>
          <a:p>
            <a:pPr>
              <a:defRPr/>
            </a:pPr>
            <a:endParaRPr lang="en-US"/>
          </a:p>
        </p:txBody>
      </p:sp>
      <p:sp>
        <p:nvSpPr>
          <p:cNvPr id="3" name="Date Placeholder 2"/>
          <p:cNvSpPr>
            <a:spLocks noGrp="1"/>
          </p:cNvSpPr>
          <p:nvPr>
            <p:ph type="dt" idx="1"/>
          </p:nvPr>
        </p:nvSpPr>
        <p:spPr>
          <a:xfrm>
            <a:off x="5265738" y="0"/>
            <a:ext cx="4027487" cy="350838"/>
          </a:xfrm>
          <a:prstGeom prst="rect">
            <a:avLst/>
          </a:prstGeom>
        </p:spPr>
        <p:txBody>
          <a:bodyPr vert="horz" lIns="20062" tIns="10031" rIns="20062" bIns="10031" rtlCol="0"/>
          <a:lstStyle>
            <a:lvl1pPr algn="r">
              <a:defRPr sz="300"/>
            </a:lvl1pPr>
          </a:lstStyle>
          <a:p>
            <a:pPr>
              <a:defRPr/>
            </a:pPr>
            <a:fld id="{5CC69237-968C-4809-BBBD-9304D521757D}" type="datetimeFigureOut">
              <a:rPr lang="en-US"/>
              <a:pPr>
                <a:defRPr/>
              </a:pPr>
              <a:t>4/23/2025</a:t>
            </a:fld>
            <a:endParaRPr lang="en-US"/>
          </a:p>
        </p:txBody>
      </p:sp>
      <p:sp>
        <p:nvSpPr>
          <p:cNvPr id="4" name="Slide Image Placeholder 3"/>
          <p:cNvSpPr>
            <a:spLocks noGrp="1" noRot="1" noChangeAspect="1"/>
          </p:cNvSpPr>
          <p:nvPr>
            <p:ph type="sldImg" idx="2"/>
          </p:nvPr>
        </p:nvSpPr>
        <p:spPr>
          <a:xfrm>
            <a:off x="2895600" y="525463"/>
            <a:ext cx="3505200" cy="2628900"/>
          </a:xfrm>
          <a:prstGeom prst="rect">
            <a:avLst/>
          </a:prstGeom>
          <a:noFill/>
          <a:ln w="12700">
            <a:solidFill>
              <a:prstClr val="black"/>
            </a:solidFill>
          </a:ln>
        </p:spPr>
        <p:txBody>
          <a:bodyPr vert="horz" lIns="20062" tIns="10031" rIns="20062" bIns="10031" rtlCol="0" anchor="ctr"/>
          <a:lstStyle/>
          <a:p>
            <a:pPr lvl="0"/>
            <a:endParaRPr lang="en-US" noProof="0"/>
          </a:p>
        </p:txBody>
      </p:sp>
      <p:sp>
        <p:nvSpPr>
          <p:cNvPr id="5" name="Notes Placeholder 4"/>
          <p:cNvSpPr>
            <a:spLocks noGrp="1"/>
          </p:cNvSpPr>
          <p:nvPr>
            <p:ph type="body" sz="quarter" idx="3"/>
          </p:nvPr>
        </p:nvSpPr>
        <p:spPr>
          <a:xfrm>
            <a:off x="930275" y="3328988"/>
            <a:ext cx="7435850" cy="3155950"/>
          </a:xfrm>
          <a:prstGeom prst="rect">
            <a:avLst/>
          </a:prstGeom>
        </p:spPr>
        <p:txBody>
          <a:bodyPr vert="horz" lIns="20062" tIns="10031" rIns="20062" bIns="10031"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6659563"/>
            <a:ext cx="4027488" cy="349250"/>
          </a:xfrm>
          <a:prstGeom prst="rect">
            <a:avLst/>
          </a:prstGeom>
        </p:spPr>
        <p:txBody>
          <a:bodyPr vert="horz" lIns="20062" tIns="10031" rIns="20062" bIns="10031" rtlCol="0" anchor="b"/>
          <a:lstStyle>
            <a:lvl1pPr algn="l">
              <a:defRPr sz="300"/>
            </a:lvl1pPr>
          </a:lstStyle>
          <a:p>
            <a:pPr>
              <a:defRPr/>
            </a:pPr>
            <a:endParaRPr lang="en-US"/>
          </a:p>
        </p:txBody>
      </p:sp>
      <p:sp>
        <p:nvSpPr>
          <p:cNvPr id="7" name="Slide Number Placeholder 6"/>
          <p:cNvSpPr>
            <a:spLocks noGrp="1"/>
          </p:cNvSpPr>
          <p:nvPr>
            <p:ph type="sldNum" sz="quarter" idx="5"/>
          </p:nvPr>
        </p:nvSpPr>
        <p:spPr>
          <a:xfrm>
            <a:off x="5265738" y="6659563"/>
            <a:ext cx="4027487" cy="349250"/>
          </a:xfrm>
          <a:prstGeom prst="rect">
            <a:avLst/>
          </a:prstGeom>
        </p:spPr>
        <p:txBody>
          <a:bodyPr vert="horz" lIns="20062" tIns="10031" rIns="20062" bIns="10031" rtlCol="0" anchor="b"/>
          <a:lstStyle>
            <a:lvl1pPr algn="r">
              <a:defRPr sz="300"/>
            </a:lvl1pPr>
          </a:lstStyle>
          <a:p>
            <a:pPr>
              <a:defRPr/>
            </a:pPr>
            <a:fld id="{B4C89677-0636-4F7D-8E45-6997A3D61870}" type="slidenum">
              <a:rPr lang="en-US"/>
              <a:pPr>
                <a:defRPr/>
              </a:pPr>
              <a:t>‹#›</a:t>
            </a:fld>
            <a:endParaRPr lang="en-US"/>
          </a:p>
        </p:txBody>
      </p:sp>
    </p:spTree>
    <p:extLst>
      <p:ext uri="{BB962C8B-B14F-4D97-AF65-F5344CB8AC3E}">
        <p14:creationId xmlns:p14="http://schemas.microsoft.com/office/powerpoint/2010/main" val="25387322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B4C89677-0636-4F7D-8E45-6997A3D61870}" type="slidenum">
              <a:rPr lang="en-US" smtClean="0"/>
              <a:pPr>
                <a:defRPr/>
              </a:pPr>
              <a:t>3</a:t>
            </a:fld>
            <a:endParaRPr lang="en-US"/>
          </a:p>
        </p:txBody>
      </p:sp>
    </p:spTree>
    <p:extLst>
      <p:ext uri="{BB962C8B-B14F-4D97-AF65-F5344CB8AC3E}">
        <p14:creationId xmlns:p14="http://schemas.microsoft.com/office/powerpoint/2010/main" val="2897481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150837" y="14811672"/>
            <a:ext cx="395525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2789721" y="4754880"/>
            <a:ext cx="38350810" cy="7223251"/>
          </a:xfrm>
          <a:effectLst/>
        </p:spPr>
        <p:txBody>
          <a:bodyPr anchor="b">
            <a:normAutofit/>
          </a:bodyPr>
          <a:lstStyle>
            <a:lvl1pPr>
              <a:defRPr sz="172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2789721" y="11978134"/>
            <a:ext cx="38350810" cy="2833541"/>
          </a:xfrm>
        </p:spPr>
        <p:txBody>
          <a:bodyPr anchor="t">
            <a:normAutofit/>
          </a:bodyPr>
          <a:lstStyle>
            <a:lvl1pPr marL="0" indent="0" algn="l">
              <a:buNone/>
              <a:defRPr sz="7680" cap="all">
                <a:solidFill>
                  <a:schemeClr val="accent2"/>
                </a:solidFill>
              </a:defRPr>
            </a:lvl1pPr>
            <a:lvl2pPr marL="2194560" indent="0" algn="ctr">
              <a:buNone/>
              <a:defRPr>
                <a:solidFill>
                  <a:schemeClr val="tx1">
                    <a:tint val="75000"/>
                  </a:schemeClr>
                </a:solidFill>
              </a:defRPr>
            </a:lvl2pPr>
            <a:lvl3pPr marL="4389120" indent="0" algn="ctr">
              <a:buNone/>
              <a:defRPr>
                <a:solidFill>
                  <a:schemeClr val="tx1">
                    <a:tint val="75000"/>
                  </a:schemeClr>
                </a:solidFill>
              </a:defRPr>
            </a:lvl3pPr>
            <a:lvl4pPr marL="6583680" indent="0" algn="ctr">
              <a:buNone/>
              <a:defRPr>
                <a:solidFill>
                  <a:schemeClr val="tx1">
                    <a:tint val="75000"/>
                  </a:schemeClr>
                </a:solidFill>
              </a:defRPr>
            </a:lvl4pPr>
            <a:lvl5pPr marL="8778240" indent="0" algn="ctr">
              <a:buNone/>
              <a:defRPr>
                <a:solidFill>
                  <a:schemeClr val="tx1">
                    <a:tint val="75000"/>
                  </a:schemeClr>
                </a:solidFill>
              </a:defRPr>
            </a:lvl5pPr>
            <a:lvl6pPr marL="10972800" indent="0" algn="ctr">
              <a:buNone/>
              <a:defRPr>
                <a:solidFill>
                  <a:schemeClr val="tx1">
                    <a:tint val="75000"/>
                  </a:schemeClr>
                </a:solidFill>
              </a:defRPr>
            </a:lvl6pPr>
            <a:lvl7pPr marL="13167360" indent="0" algn="ctr">
              <a:buNone/>
              <a:defRPr>
                <a:solidFill>
                  <a:schemeClr val="tx1">
                    <a:tint val="75000"/>
                  </a:schemeClr>
                </a:solidFill>
              </a:defRPr>
            </a:lvl7pPr>
            <a:lvl8pPr marL="15361920" indent="0" algn="ctr">
              <a:buNone/>
              <a:defRPr>
                <a:solidFill>
                  <a:schemeClr val="tx1">
                    <a:tint val="75000"/>
                  </a:schemeClr>
                </a:solidFill>
              </a:defRPr>
            </a:lvl8pPr>
            <a:lvl9pPr marL="1755648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38CE9746-3E67-4984-B2FE-1AF1BA16340E}" type="slidenum">
              <a:rPr lang="en-US" smtClean="0"/>
              <a:pPr>
                <a:defRPr/>
              </a:pPr>
              <a:t>‹#›</a:t>
            </a:fld>
            <a:endParaRPr lang="en-US"/>
          </a:p>
        </p:txBody>
      </p:sp>
    </p:spTree>
    <p:extLst>
      <p:ext uri="{BB962C8B-B14F-4D97-AF65-F5344CB8AC3E}">
        <p14:creationId xmlns:p14="http://schemas.microsoft.com/office/powerpoint/2010/main" val="3142350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7F46AF8-960E-4160-8BB5-686F276EDF71}" type="slidenum">
              <a:rPr lang="en-US" smtClean="0"/>
              <a:pPr>
                <a:defRPr/>
              </a:pPr>
              <a:t>‹#›</a:t>
            </a:fld>
            <a:endParaRPr lang="en-US"/>
          </a:p>
        </p:txBody>
      </p:sp>
    </p:spTree>
    <p:extLst>
      <p:ext uri="{BB962C8B-B14F-4D97-AF65-F5344CB8AC3E}">
        <p14:creationId xmlns:p14="http://schemas.microsoft.com/office/powerpoint/2010/main" val="3896837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31821123" y="2878680"/>
            <a:ext cx="9875515" cy="2792136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31821123" y="3243483"/>
            <a:ext cx="7214990" cy="24878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789724" y="3243483"/>
            <a:ext cx="28426603" cy="2487875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32377224" y="28589455"/>
            <a:ext cx="4548826" cy="1752600"/>
          </a:xfrm>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a:xfrm>
            <a:off x="2789724" y="28568690"/>
            <a:ext cx="28426603" cy="1752600"/>
          </a:xfrm>
        </p:spPr>
        <p:txBody>
          <a:body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82589B9D-719E-42D8-8020-085B69862EA7}" type="slidenum">
              <a:rPr lang="en-US" smtClean="0"/>
              <a:pPr>
                <a:defRPr/>
              </a:pPr>
              <a:t>‹#›</a:t>
            </a:fld>
            <a:endParaRPr lang="en-US"/>
          </a:p>
        </p:txBody>
      </p:sp>
    </p:spTree>
    <p:extLst>
      <p:ext uri="{BB962C8B-B14F-4D97-AF65-F5344CB8AC3E}">
        <p14:creationId xmlns:p14="http://schemas.microsoft.com/office/powerpoint/2010/main" val="1629880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2789721" y="10694417"/>
            <a:ext cx="38350810" cy="17427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1E4A587-5FAF-42E6-BE45-17C25F99A991}" type="slidenum">
              <a:rPr lang="en-US" smtClean="0"/>
              <a:pPr>
                <a:defRPr/>
              </a:pPr>
              <a:t>‹#›</a:t>
            </a:fld>
            <a:endParaRPr lang="en-US"/>
          </a:p>
        </p:txBody>
      </p:sp>
    </p:spTree>
    <p:extLst>
      <p:ext uri="{BB962C8B-B14F-4D97-AF65-F5344CB8AC3E}">
        <p14:creationId xmlns:p14="http://schemas.microsoft.com/office/powerpoint/2010/main" val="1476469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2172703" y="24681473"/>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89729" y="14575551"/>
            <a:ext cx="38350805" cy="7223251"/>
          </a:xfrm>
        </p:spPr>
        <p:txBody>
          <a:bodyPr anchor="b">
            <a:normAutofit/>
          </a:bodyPr>
          <a:lstStyle>
            <a:lvl1pPr algn="l">
              <a:defRPr sz="1728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789729" y="21798802"/>
            <a:ext cx="38350805" cy="2882669"/>
          </a:xfrm>
        </p:spPr>
        <p:txBody>
          <a:bodyPr anchor="t">
            <a:normAutofit/>
          </a:bodyPr>
          <a:lstStyle>
            <a:lvl1pPr marL="0" indent="0" algn="l">
              <a:buNone/>
              <a:defRPr sz="8640" cap="all">
                <a:solidFill>
                  <a:schemeClr val="accent2"/>
                </a:solidFill>
              </a:defRPr>
            </a:lvl1pPr>
            <a:lvl2pPr marL="2194560" indent="0">
              <a:buNone/>
              <a:defRPr sz="8640">
                <a:solidFill>
                  <a:schemeClr val="tx1">
                    <a:tint val="75000"/>
                  </a:schemeClr>
                </a:solidFill>
              </a:defRPr>
            </a:lvl2pPr>
            <a:lvl3pPr marL="4389120" indent="0">
              <a:buNone/>
              <a:defRPr sz="7680">
                <a:solidFill>
                  <a:schemeClr val="tx1">
                    <a:tint val="75000"/>
                  </a:schemeClr>
                </a:solidFill>
              </a:defRPr>
            </a:lvl3pPr>
            <a:lvl4pPr marL="6583680" indent="0">
              <a:buNone/>
              <a:defRPr sz="6720">
                <a:solidFill>
                  <a:schemeClr val="tx1">
                    <a:tint val="75000"/>
                  </a:schemeClr>
                </a:solidFill>
              </a:defRPr>
            </a:lvl4pPr>
            <a:lvl5pPr marL="8778240" indent="0">
              <a:buNone/>
              <a:defRPr sz="6720">
                <a:solidFill>
                  <a:schemeClr val="tx1">
                    <a:tint val="75000"/>
                  </a:schemeClr>
                </a:solidFill>
              </a:defRPr>
            </a:lvl5pPr>
            <a:lvl6pPr marL="10972800" indent="0">
              <a:buNone/>
              <a:defRPr sz="6720">
                <a:solidFill>
                  <a:schemeClr val="tx1">
                    <a:tint val="75000"/>
                  </a:schemeClr>
                </a:solidFill>
              </a:defRPr>
            </a:lvl6pPr>
            <a:lvl7pPr marL="13167360" indent="0">
              <a:buNone/>
              <a:defRPr sz="6720">
                <a:solidFill>
                  <a:schemeClr val="tx1">
                    <a:tint val="75000"/>
                  </a:schemeClr>
                </a:solidFill>
              </a:defRPr>
            </a:lvl7pPr>
            <a:lvl8pPr marL="15361920" indent="0">
              <a:buNone/>
              <a:defRPr sz="6720">
                <a:solidFill>
                  <a:schemeClr val="tx1">
                    <a:tint val="75000"/>
                  </a:schemeClr>
                </a:solidFill>
              </a:defRPr>
            </a:lvl8pPr>
            <a:lvl9pPr marL="17556480" indent="0">
              <a:buNone/>
              <a:defRPr sz="67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pPr>
              <a:defRPr/>
            </a:pPr>
            <a:fld id="{C188EA6C-4A5C-449A-8168-A4D2F9419EE9}" type="slidenum">
              <a:rPr lang="en-US" smtClean="0"/>
              <a:pPr>
                <a:defRPr/>
              </a:pPr>
              <a:t>‹#›</a:t>
            </a:fld>
            <a:endParaRPr lang="en-US"/>
          </a:p>
        </p:txBody>
      </p:sp>
    </p:spTree>
    <p:extLst>
      <p:ext uri="{BB962C8B-B14F-4D97-AF65-F5344CB8AC3E}">
        <p14:creationId xmlns:p14="http://schemas.microsoft.com/office/powerpoint/2010/main" val="3946333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789724" y="10694412"/>
            <a:ext cx="18717730"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383753" y="10694417"/>
            <a:ext cx="18756778" cy="1743862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5EB4A3CC-8336-4978-A66C-FB77D18E1F46}" type="slidenum">
              <a:rPr lang="en-US" smtClean="0"/>
              <a:pPr>
                <a:defRPr/>
              </a:pPr>
              <a:t>‹#›</a:t>
            </a:fld>
            <a:endParaRPr lang="en-US"/>
          </a:p>
        </p:txBody>
      </p:sp>
    </p:spTree>
    <p:extLst>
      <p:ext uri="{BB962C8B-B14F-4D97-AF65-F5344CB8AC3E}">
        <p14:creationId xmlns:p14="http://schemas.microsoft.com/office/powerpoint/2010/main" val="22200107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258651" y="10694414"/>
            <a:ext cx="17248800"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2789724" y="14045047"/>
            <a:ext cx="18717730"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3852681" y="10694414"/>
            <a:ext cx="17287848" cy="2766058"/>
          </a:xfrm>
        </p:spPr>
        <p:txBody>
          <a:bodyPr anchor="b">
            <a:noAutofit/>
          </a:bodyPr>
          <a:lstStyle>
            <a:lvl1pPr marL="0" indent="0">
              <a:buNone/>
              <a:defRPr sz="10560" b="0">
                <a:solidFill>
                  <a:schemeClr val="accent2"/>
                </a:solidFill>
              </a:defRPr>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383753" y="14045047"/>
            <a:ext cx="18756778" cy="1408799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2008A453-5BDB-4A82-A97B-AE3AC9DF93EA}" type="slidenum">
              <a:rPr lang="en-US" smtClean="0"/>
              <a:pPr>
                <a:defRPr/>
              </a:pPr>
              <a:t>‹#›</a:t>
            </a:fld>
            <a:endParaRPr lang="en-US"/>
          </a:p>
        </p:txBody>
      </p:sp>
    </p:spTree>
    <p:extLst>
      <p:ext uri="{BB962C8B-B14F-4D97-AF65-F5344CB8AC3E}">
        <p14:creationId xmlns:p14="http://schemas.microsoft.com/office/powerpoint/2010/main" val="12026656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2150844" y="2878682"/>
            <a:ext cx="39545794" cy="60423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9AE6625C-FC05-44C9-AD1B-5BE1C448AF41}" type="slidenum">
              <a:rPr lang="en-US" smtClean="0"/>
              <a:pPr>
                <a:defRPr/>
              </a:pPr>
              <a:t>‹#›</a:t>
            </a:fld>
            <a:endParaRPr lang="en-US"/>
          </a:p>
        </p:txBody>
      </p:sp>
    </p:spTree>
    <p:extLst>
      <p:ext uri="{BB962C8B-B14F-4D97-AF65-F5344CB8AC3E}">
        <p14:creationId xmlns:p14="http://schemas.microsoft.com/office/powerpoint/2010/main" val="305337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BD0A2B76-BBD0-4131-9F1A-F9B85BA33A5C}" type="slidenum">
              <a:rPr lang="en-US" smtClean="0"/>
              <a:pPr>
                <a:defRPr/>
              </a:pPr>
              <a:t>‹#›</a:t>
            </a:fld>
            <a:endParaRPr lang="en-US"/>
          </a:p>
        </p:txBody>
      </p:sp>
    </p:spTree>
    <p:extLst>
      <p:ext uri="{BB962C8B-B14F-4D97-AF65-F5344CB8AC3E}">
        <p14:creationId xmlns:p14="http://schemas.microsoft.com/office/powerpoint/2010/main" val="31008038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2172703" y="24681470"/>
            <a:ext cx="39545794" cy="611857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2790492" y="25259021"/>
            <a:ext cx="16975800" cy="3309667"/>
          </a:xfrm>
        </p:spPr>
        <p:txBody>
          <a:bodyPr anchor="ctr"/>
          <a:lstStyle>
            <a:lvl1pPr algn="l">
              <a:defRPr sz="96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2142715" y="2885760"/>
            <a:ext cx="39553920" cy="20183040"/>
          </a:xfrm>
        </p:spPr>
        <p:txBody>
          <a:bodyPr anchor="ctr">
            <a:normAutofit/>
          </a:bodyPr>
          <a:lstStyle>
            <a:lvl1pPr>
              <a:defRPr sz="9600">
                <a:solidFill>
                  <a:schemeClr val="tx2"/>
                </a:solidFill>
              </a:defRPr>
            </a:lvl1pPr>
            <a:lvl2pPr>
              <a:defRPr sz="8640">
                <a:solidFill>
                  <a:schemeClr val="tx2"/>
                </a:solidFill>
              </a:defRPr>
            </a:lvl2pPr>
            <a:lvl3pPr>
              <a:defRPr sz="7680">
                <a:solidFill>
                  <a:schemeClr val="tx2"/>
                </a:solidFill>
              </a:defRPr>
            </a:lvl3pPr>
            <a:lvl4pPr>
              <a:defRPr sz="6720">
                <a:solidFill>
                  <a:schemeClr val="tx2"/>
                </a:solidFill>
              </a:defRPr>
            </a:lvl4pPr>
            <a:lvl5pPr>
              <a:defRPr sz="6720">
                <a:solidFill>
                  <a:schemeClr val="tx2"/>
                </a:solidFill>
              </a:defRPr>
            </a:lvl5pPr>
            <a:lvl6pPr>
              <a:defRPr sz="6720">
                <a:solidFill>
                  <a:schemeClr val="tx2"/>
                </a:solidFill>
              </a:defRPr>
            </a:lvl6pPr>
            <a:lvl7pPr>
              <a:defRPr sz="6720">
                <a:solidFill>
                  <a:schemeClr val="tx2"/>
                </a:solidFill>
              </a:defRPr>
            </a:lvl7pPr>
            <a:lvl8pPr>
              <a:defRPr sz="6720">
                <a:solidFill>
                  <a:schemeClr val="tx2"/>
                </a:solidFill>
              </a:defRPr>
            </a:lvl8pPr>
            <a:lvl9pPr>
              <a:defRPr sz="672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666964" y="25259018"/>
            <a:ext cx="20473570" cy="3309672"/>
          </a:xfrm>
        </p:spPr>
        <p:txBody>
          <a:bodyPr anchor="ctr">
            <a:normAutofit/>
          </a:bodyPr>
          <a:lstStyle>
            <a:lvl1pPr marL="0" indent="0" algn="r">
              <a:buNone/>
              <a:defRPr sz="5280">
                <a:solidFill>
                  <a:schemeClr val="bg1"/>
                </a:solidFill>
              </a:defRPr>
            </a:lvl1pPr>
            <a:lvl2pPr marL="2194560" indent="0">
              <a:buNone/>
              <a:defRPr sz="528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pPr>
              <a:defRPr/>
            </a:pPr>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pPr>
              <a:defRPr/>
            </a:pPr>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pPr>
              <a:defRPr/>
            </a:pPr>
            <a:fld id="{6080D8EB-A991-429A-9F15-1E5050711380}" type="slidenum">
              <a:rPr lang="en-US" smtClean="0"/>
              <a:pPr>
                <a:defRPr/>
              </a:pPr>
              <a:t>‹#›</a:t>
            </a:fld>
            <a:endParaRPr lang="en-US"/>
          </a:p>
        </p:txBody>
      </p:sp>
    </p:spTree>
    <p:extLst>
      <p:ext uri="{BB962C8B-B14F-4D97-AF65-F5344CB8AC3E}">
        <p14:creationId xmlns:p14="http://schemas.microsoft.com/office/powerpoint/2010/main" val="35645155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789721" y="22528267"/>
            <a:ext cx="38350810" cy="2720342"/>
          </a:xfrm>
        </p:spPr>
        <p:txBody>
          <a:bodyPr anchor="b">
            <a:normAutofit/>
          </a:bodyPr>
          <a:lstStyle>
            <a:lvl1pPr algn="l">
              <a:defRPr sz="1152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150846" y="2878680"/>
            <a:ext cx="39545789" cy="17074810"/>
          </a:xfrm>
        </p:spPr>
        <p:txBody>
          <a:bodyPr anchor="t">
            <a:normAutofit/>
          </a:bodyPr>
          <a:lstStyle>
            <a:lvl1pPr marL="0" indent="0" algn="ctr">
              <a:buNone/>
              <a:defRPr sz="7680"/>
            </a:lvl1pPr>
            <a:lvl2pPr marL="2194560" indent="0">
              <a:buNone/>
              <a:defRPr sz="7680"/>
            </a:lvl2pPr>
            <a:lvl3pPr marL="4389120" indent="0">
              <a:buNone/>
              <a:defRPr sz="7680"/>
            </a:lvl3pPr>
            <a:lvl4pPr marL="6583680" indent="0">
              <a:buNone/>
              <a:defRPr sz="7680"/>
            </a:lvl4pPr>
            <a:lvl5pPr marL="8778240" indent="0">
              <a:buNone/>
              <a:defRPr sz="7680"/>
            </a:lvl5pPr>
            <a:lvl6pPr marL="10972800" indent="0">
              <a:buNone/>
              <a:defRPr sz="7680"/>
            </a:lvl6pPr>
            <a:lvl7pPr marL="13167360" indent="0">
              <a:buNone/>
              <a:defRPr sz="7680"/>
            </a:lvl7pPr>
            <a:lvl8pPr marL="15361920" indent="0">
              <a:buNone/>
              <a:defRPr sz="7680"/>
            </a:lvl8pPr>
            <a:lvl9pPr marL="17556480" indent="0">
              <a:buNone/>
              <a:defRPr sz="7680"/>
            </a:lvl9pPr>
          </a:lstStyle>
          <a:p>
            <a:r>
              <a:rPr lang="en-US"/>
              <a:t>Click icon to add picture</a:t>
            </a:r>
            <a:endParaRPr lang="en-US" dirty="0"/>
          </a:p>
        </p:txBody>
      </p:sp>
      <p:sp>
        <p:nvSpPr>
          <p:cNvPr id="4" name="Text Placeholder 3"/>
          <p:cNvSpPr>
            <a:spLocks noGrp="1"/>
          </p:cNvSpPr>
          <p:nvPr>
            <p:ph type="body" sz="half" idx="2"/>
          </p:nvPr>
        </p:nvSpPr>
        <p:spPr>
          <a:xfrm>
            <a:off x="2789721" y="25248607"/>
            <a:ext cx="38350810" cy="2873621"/>
          </a:xfrm>
        </p:spPr>
        <p:txBody>
          <a:bodyPr>
            <a:normAutofit/>
          </a:bodyPr>
          <a:lstStyle>
            <a:lvl1pPr marL="0" indent="0">
              <a:buNone/>
              <a:defRPr sz="5760"/>
            </a:lvl1pPr>
            <a:lvl2pPr marL="2194560" indent="0">
              <a:buNone/>
              <a:defRPr sz="5760"/>
            </a:lvl2pPr>
            <a:lvl3pPr marL="4389120" indent="0">
              <a:buNone/>
              <a:defRPr sz="4800"/>
            </a:lvl3pPr>
            <a:lvl4pPr marL="6583680" indent="0">
              <a:buNone/>
              <a:defRPr sz="4320"/>
            </a:lvl4pPr>
            <a:lvl5pPr marL="8778240" indent="0">
              <a:buNone/>
              <a:defRPr sz="4320"/>
            </a:lvl5pPr>
            <a:lvl6pPr marL="10972800" indent="0">
              <a:buNone/>
              <a:defRPr sz="4320"/>
            </a:lvl6pPr>
            <a:lvl7pPr marL="13167360" indent="0">
              <a:buNone/>
              <a:defRPr sz="4320"/>
            </a:lvl7pPr>
            <a:lvl8pPr marL="15361920" indent="0">
              <a:buNone/>
              <a:defRPr sz="4320"/>
            </a:lvl8pPr>
            <a:lvl9pPr marL="17556480" indent="0">
              <a:buNone/>
              <a:defRPr sz="432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66D1F85-FC8E-4B63-A86C-FC56C2C366AD}" type="slidenum">
              <a:rPr lang="en-US" smtClean="0"/>
              <a:pPr>
                <a:defRPr/>
              </a:pPr>
              <a:t>‹#›</a:t>
            </a:fld>
            <a:endParaRPr lang="en-US"/>
          </a:p>
        </p:txBody>
      </p:sp>
    </p:spTree>
    <p:extLst>
      <p:ext uri="{BB962C8B-B14F-4D97-AF65-F5344CB8AC3E}">
        <p14:creationId xmlns:p14="http://schemas.microsoft.com/office/powerpoint/2010/main" val="25321619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89721" y="3299878"/>
            <a:ext cx="38350810" cy="519997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2789721" y="10694415"/>
            <a:ext cx="38350810" cy="1742781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684770" y="28589455"/>
            <a:ext cx="10241280" cy="1752600"/>
          </a:xfrm>
          <a:prstGeom prst="rect">
            <a:avLst/>
          </a:prstGeom>
        </p:spPr>
        <p:txBody>
          <a:bodyPr vert="horz" lIns="91440" tIns="45720" rIns="91440" bIns="45720" rtlCol="0" anchor="ctr"/>
          <a:lstStyle>
            <a:lvl1pPr algn="r">
              <a:defRPr sz="4320">
                <a:solidFill>
                  <a:schemeClr val="accent2"/>
                </a:solidFill>
              </a:defRPr>
            </a:lvl1pPr>
          </a:lstStyle>
          <a:p>
            <a:pPr>
              <a:defRPr/>
            </a:pPr>
            <a:endParaRPr lang="en-US"/>
          </a:p>
        </p:txBody>
      </p:sp>
      <p:sp>
        <p:nvSpPr>
          <p:cNvPr id="5" name="Footer Placeholder 4"/>
          <p:cNvSpPr>
            <a:spLocks noGrp="1"/>
          </p:cNvSpPr>
          <p:nvPr>
            <p:ph type="ftr" sz="quarter" idx="3"/>
          </p:nvPr>
        </p:nvSpPr>
        <p:spPr>
          <a:xfrm>
            <a:off x="2789724" y="28568690"/>
            <a:ext cx="23378808" cy="1752600"/>
          </a:xfrm>
          <a:prstGeom prst="rect">
            <a:avLst/>
          </a:prstGeom>
        </p:spPr>
        <p:txBody>
          <a:bodyPr vert="horz" lIns="91440" tIns="45720" rIns="91440" bIns="45720" rtlCol="0" anchor="ctr"/>
          <a:lstStyle>
            <a:lvl1pPr algn="l">
              <a:defRPr sz="4320" cap="all">
                <a:solidFill>
                  <a:schemeClr val="accent2"/>
                </a:solidFill>
              </a:defRPr>
            </a:lvl1pPr>
          </a:lstStyle>
          <a:p>
            <a:pPr>
              <a:defRPr/>
            </a:pPr>
            <a:endParaRPr lang="en-US"/>
          </a:p>
        </p:txBody>
      </p:sp>
      <p:sp>
        <p:nvSpPr>
          <p:cNvPr id="6" name="Slide Number Placeholder 5"/>
          <p:cNvSpPr>
            <a:spLocks noGrp="1"/>
          </p:cNvSpPr>
          <p:nvPr>
            <p:ph type="sldNum" sz="quarter" idx="4"/>
          </p:nvPr>
        </p:nvSpPr>
        <p:spPr>
          <a:xfrm>
            <a:off x="37442285" y="28589455"/>
            <a:ext cx="3698246" cy="1752600"/>
          </a:xfrm>
          <a:prstGeom prst="rect">
            <a:avLst/>
          </a:prstGeom>
        </p:spPr>
        <p:txBody>
          <a:bodyPr vert="horz" lIns="91440" tIns="45720" rIns="91440" bIns="45720" rtlCol="0" anchor="ctr"/>
          <a:lstStyle>
            <a:lvl1pPr algn="r">
              <a:defRPr sz="4320">
                <a:solidFill>
                  <a:schemeClr val="accent2"/>
                </a:solidFill>
              </a:defRPr>
            </a:lvl1pPr>
          </a:lstStyle>
          <a:p>
            <a:pPr>
              <a:defRPr/>
            </a:pPr>
            <a:fld id="{3288BF25-8EA1-41D0-B1F3-352926037513}" type="slidenum">
              <a:rPr lang="en-US" smtClean="0"/>
              <a:pPr>
                <a:defRPr/>
              </a:pPr>
              <a:t>‹#›</a:t>
            </a:fld>
            <a:endParaRPr lang="en-US"/>
          </a:p>
        </p:txBody>
      </p:sp>
      <p:sp>
        <p:nvSpPr>
          <p:cNvPr id="9" name="Rectangle 8"/>
          <p:cNvSpPr/>
          <p:nvPr/>
        </p:nvSpPr>
        <p:spPr>
          <a:xfrm>
            <a:off x="2150839" y="2118360"/>
            <a:ext cx="13055563" cy="5184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28684805" y="2118360"/>
            <a:ext cx="13011840" cy="5184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15439685" y="2118360"/>
            <a:ext cx="13011840" cy="5184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1643654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2194560" rtl="0" eaLnBrk="1" latinLnBrk="0" hangingPunct="1">
        <a:spcBef>
          <a:spcPct val="0"/>
        </a:spcBef>
        <a:buNone/>
        <a:defRPr sz="1344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4688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8640" kern="1200">
          <a:solidFill>
            <a:schemeClr val="tx2"/>
          </a:solidFill>
          <a:latin typeface="+mn-lt"/>
          <a:ea typeface="+mn-ea"/>
          <a:cs typeface="+mn-cs"/>
        </a:defRPr>
      </a:lvl1pPr>
      <a:lvl2pPr marL="3024000" indent="-14688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7680" kern="1200">
          <a:solidFill>
            <a:schemeClr val="tx2"/>
          </a:solidFill>
          <a:latin typeface="+mn-lt"/>
          <a:ea typeface="+mn-ea"/>
          <a:cs typeface="+mn-cs"/>
        </a:defRPr>
      </a:lvl2pPr>
      <a:lvl3pPr marL="4320000" indent="-12960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6720" kern="1200">
          <a:solidFill>
            <a:schemeClr val="tx2"/>
          </a:solidFill>
          <a:latin typeface="+mn-lt"/>
          <a:ea typeface="+mn-ea"/>
          <a:cs typeface="+mn-cs"/>
        </a:defRPr>
      </a:lvl3pPr>
      <a:lvl4pPr marL="5961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4pPr>
      <a:lvl5pPr marL="7689600" indent="-112320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5pPr>
      <a:lvl6pPr marL="912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6pPr>
      <a:lvl7pPr marL="1056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7pPr>
      <a:lvl8pPr marL="1200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8pPr>
      <a:lvl9pPr marL="13440000" indent="-1097280" algn="l" defTabSz="2194560" rtl="0" eaLnBrk="1" latinLnBrk="0" hangingPunct="1">
        <a:spcBef>
          <a:spcPct val="20000"/>
        </a:spcBef>
        <a:spcAft>
          <a:spcPts val="2880"/>
        </a:spcAft>
        <a:buClr>
          <a:schemeClr val="accent2"/>
        </a:buClr>
        <a:buSzPct val="92000"/>
        <a:buFont typeface="Wingdings 2" panose="05020102010507070707" pitchFamily="18" charset="2"/>
        <a:buChar char=""/>
        <a:defRPr sz="5760" kern="1200">
          <a:solidFill>
            <a:schemeClr val="tx2"/>
          </a:solidFill>
          <a:latin typeface="+mn-lt"/>
          <a:ea typeface="+mn-ea"/>
          <a:cs typeface="+mn-cs"/>
        </a:defRPr>
      </a:lvl9pPr>
    </p:bodyStyle>
    <p:otherStyle>
      <a:defPPr>
        <a:defRPr lang="en-US"/>
      </a:defPPr>
      <a:lvl1pPr marL="0" algn="l" defTabSz="2194560" rtl="0" eaLnBrk="1" latinLnBrk="0" hangingPunct="1">
        <a:defRPr sz="8640" kern="1200">
          <a:solidFill>
            <a:schemeClr val="tx1"/>
          </a:solidFill>
          <a:latin typeface="+mn-lt"/>
          <a:ea typeface="+mn-ea"/>
          <a:cs typeface="+mn-cs"/>
        </a:defRPr>
      </a:lvl1pPr>
      <a:lvl2pPr marL="2194560" algn="l" defTabSz="2194560" rtl="0" eaLnBrk="1" latinLnBrk="0" hangingPunct="1">
        <a:defRPr sz="8640" kern="1200">
          <a:solidFill>
            <a:schemeClr val="tx1"/>
          </a:solidFill>
          <a:latin typeface="+mn-lt"/>
          <a:ea typeface="+mn-ea"/>
          <a:cs typeface="+mn-cs"/>
        </a:defRPr>
      </a:lvl2pPr>
      <a:lvl3pPr marL="4389120" algn="l" defTabSz="2194560" rtl="0" eaLnBrk="1" latinLnBrk="0" hangingPunct="1">
        <a:defRPr sz="8640" kern="1200">
          <a:solidFill>
            <a:schemeClr val="tx1"/>
          </a:solidFill>
          <a:latin typeface="+mn-lt"/>
          <a:ea typeface="+mn-ea"/>
          <a:cs typeface="+mn-cs"/>
        </a:defRPr>
      </a:lvl3pPr>
      <a:lvl4pPr marL="6583680" algn="l" defTabSz="2194560" rtl="0" eaLnBrk="1" latinLnBrk="0" hangingPunct="1">
        <a:defRPr sz="8640" kern="1200">
          <a:solidFill>
            <a:schemeClr val="tx1"/>
          </a:solidFill>
          <a:latin typeface="+mn-lt"/>
          <a:ea typeface="+mn-ea"/>
          <a:cs typeface="+mn-cs"/>
        </a:defRPr>
      </a:lvl4pPr>
      <a:lvl5pPr marL="8778240" algn="l" defTabSz="2194560" rtl="0" eaLnBrk="1" latinLnBrk="0" hangingPunct="1">
        <a:defRPr sz="8640" kern="1200">
          <a:solidFill>
            <a:schemeClr val="tx1"/>
          </a:solidFill>
          <a:latin typeface="+mn-lt"/>
          <a:ea typeface="+mn-ea"/>
          <a:cs typeface="+mn-cs"/>
        </a:defRPr>
      </a:lvl5pPr>
      <a:lvl6pPr marL="10972800" algn="l" defTabSz="2194560" rtl="0" eaLnBrk="1" latinLnBrk="0" hangingPunct="1">
        <a:defRPr sz="8640" kern="1200">
          <a:solidFill>
            <a:schemeClr val="tx1"/>
          </a:solidFill>
          <a:latin typeface="+mn-lt"/>
          <a:ea typeface="+mn-ea"/>
          <a:cs typeface="+mn-cs"/>
        </a:defRPr>
      </a:lvl6pPr>
      <a:lvl7pPr marL="13167360" algn="l" defTabSz="2194560" rtl="0" eaLnBrk="1" latinLnBrk="0" hangingPunct="1">
        <a:defRPr sz="8640" kern="1200">
          <a:solidFill>
            <a:schemeClr val="tx1"/>
          </a:solidFill>
          <a:latin typeface="+mn-lt"/>
          <a:ea typeface="+mn-ea"/>
          <a:cs typeface="+mn-cs"/>
        </a:defRPr>
      </a:lvl7pPr>
      <a:lvl8pPr marL="15361920" algn="l" defTabSz="2194560" rtl="0" eaLnBrk="1" latinLnBrk="0" hangingPunct="1">
        <a:defRPr sz="8640" kern="1200">
          <a:solidFill>
            <a:schemeClr val="tx1"/>
          </a:solidFill>
          <a:latin typeface="+mn-lt"/>
          <a:ea typeface="+mn-ea"/>
          <a:cs typeface="+mn-cs"/>
        </a:defRPr>
      </a:lvl8pPr>
      <a:lvl9pPr marL="17556480" algn="l" defTabSz="219456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658F6-8E4A-AEA6-B366-AA99CC4B473E}"/>
              </a:ext>
            </a:extLst>
          </p:cNvPr>
          <p:cNvSpPr>
            <a:spLocks noGrp="1"/>
          </p:cNvSpPr>
          <p:nvPr>
            <p:ph type="ctrTitle"/>
          </p:nvPr>
        </p:nvSpPr>
        <p:spPr>
          <a:xfrm>
            <a:off x="2770195" y="4038600"/>
            <a:ext cx="38350810" cy="7223251"/>
          </a:xfrm>
        </p:spPr>
        <p:txBody>
          <a:bodyPr>
            <a:normAutofit/>
          </a:bodyPr>
          <a:lstStyle/>
          <a:p>
            <a:r>
              <a:rPr lang="en-US" dirty="0"/>
              <a:t>Trends in Reported Crimes – Do We Value Property Over People?</a:t>
            </a:r>
          </a:p>
        </p:txBody>
      </p:sp>
      <p:sp>
        <p:nvSpPr>
          <p:cNvPr id="3" name="Subtitle 2">
            <a:extLst>
              <a:ext uri="{FF2B5EF4-FFF2-40B4-BE49-F238E27FC236}">
                <a16:creationId xmlns:a16="http://schemas.microsoft.com/office/drawing/2014/main" id="{A612AA8F-EBB6-C9EC-9124-09FF0C182D0F}"/>
              </a:ext>
            </a:extLst>
          </p:cNvPr>
          <p:cNvSpPr>
            <a:spLocks noGrp="1"/>
          </p:cNvSpPr>
          <p:nvPr>
            <p:ph type="subTitle" idx="1"/>
          </p:nvPr>
        </p:nvSpPr>
        <p:spPr>
          <a:xfrm>
            <a:off x="2770195" y="12039600"/>
            <a:ext cx="38350810" cy="2833544"/>
          </a:xfrm>
        </p:spPr>
        <p:txBody>
          <a:bodyPr>
            <a:normAutofit/>
          </a:bodyPr>
          <a:lstStyle/>
          <a:p>
            <a:r>
              <a:rPr lang="en-US" dirty="0"/>
              <a:t>Megan Wilder - Spring 2025</a:t>
            </a:r>
          </a:p>
        </p:txBody>
      </p:sp>
    </p:spTree>
    <p:extLst>
      <p:ext uri="{BB962C8B-B14F-4D97-AF65-F5344CB8AC3E}">
        <p14:creationId xmlns:p14="http://schemas.microsoft.com/office/powerpoint/2010/main" val="3919371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C97FE-6F62-BAD8-5855-5AE647F1AD54}"/>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5959FF8-9B39-36DB-82C8-B7E0BB39A981}"/>
              </a:ext>
            </a:extLst>
          </p:cNvPr>
          <p:cNvSpPr>
            <a:spLocks noGrp="1"/>
          </p:cNvSpPr>
          <p:nvPr>
            <p:ph idx="1"/>
          </p:nvPr>
        </p:nvSpPr>
        <p:spPr/>
        <p:txBody>
          <a:bodyPr>
            <a:normAutofit/>
          </a:bodyPr>
          <a:lstStyle/>
          <a:p>
            <a:pPr marL="0" indent="0">
              <a:buNone/>
            </a:pPr>
            <a:r>
              <a:rPr lang="en-US" dirty="0"/>
              <a:t>	As modern societal issues have developed over the past several years, opinions on police efficiency and morality have grown increasingly divided. Many believe the police force is becoming corrupt, and others speculate that it always has been. Despite one’s positive or negative impression of our law enforcement system, it cannot be denied that society’s attitude toward safety and justice is being challenged. For this reason, it is important to investigate the current state of the relationship between crime victims and our judicial system. </a:t>
            </a:r>
          </a:p>
          <a:p>
            <a:r>
              <a:rPr lang="en-US" dirty="0"/>
              <a:t>How does the general population’s feelings about the police affect their willingness and comfort to report crimes committed against them?</a:t>
            </a:r>
          </a:p>
          <a:p>
            <a:r>
              <a:rPr lang="en-US" dirty="0"/>
              <a:t>The dataset used for this project was sourced from the U.S. Bureau of Justice and contains survey-gathered information regarding citizens who were victims of a crime in 2021.</a:t>
            </a:r>
          </a:p>
        </p:txBody>
      </p:sp>
    </p:spTree>
    <p:extLst>
      <p:ext uri="{BB962C8B-B14F-4D97-AF65-F5344CB8AC3E}">
        <p14:creationId xmlns:p14="http://schemas.microsoft.com/office/powerpoint/2010/main" val="4013931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A59258C-AAC2-41CD-973C-7439B122A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Clr>
                <a:schemeClr val="accent1"/>
              </a:buClr>
              <a:buFont typeface="Arial" panose="020B0604020202020204" pitchFamily="34" charset="0"/>
              <a:buChar char="•"/>
            </a:pPr>
            <a:endParaRPr lang="en-US" dirty="0"/>
          </a:p>
        </p:txBody>
      </p:sp>
      <p:sp>
        <p:nvSpPr>
          <p:cNvPr id="10" name="Rectangle 9">
            <a:extLst>
              <a:ext uri="{FF2B5EF4-FFF2-40B4-BE49-F238E27FC236}">
                <a16:creationId xmlns:a16="http://schemas.microsoft.com/office/drawing/2014/main" id="{54516B72-0116-42B2-82A2-B11218A366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22007487"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CDB507F-21B7-4C27-B0FC-D9C465C6DB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3284" y="2212166"/>
            <a:ext cx="17380915" cy="535939"/>
          </a:xfrm>
          <a:prstGeom prst="rect">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7AB1AE17-B7A3-4363-95CD-25441E2FF1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417986" y="2212166"/>
            <a:ext cx="17380915" cy="53593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9C2966C-F370-6631-E95B-3BF77EA573E3}"/>
              </a:ext>
            </a:extLst>
          </p:cNvPr>
          <p:cNvSpPr>
            <a:spLocks noGrp="1"/>
          </p:cNvSpPr>
          <p:nvPr>
            <p:ph idx="1"/>
          </p:nvPr>
        </p:nvSpPr>
        <p:spPr>
          <a:xfrm>
            <a:off x="24320768" y="4960272"/>
            <a:ext cx="17478133" cy="23161963"/>
          </a:xfrm>
          <a:ln w="57150">
            <a:noFill/>
          </a:ln>
        </p:spPr>
        <p:txBody>
          <a:bodyPr anchor="t">
            <a:normAutofit lnSpcReduction="10000"/>
          </a:bodyPr>
          <a:lstStyle/>
          <a:p>
            <a:pPr marL="0" indent="0" algn="ctr">
              <a:buNone/>
            </a:pPr>
            <a:r>
              <a:rPr lang="en-US" sz="8400" b="1" dirty="0">
                <a:solidFill>
                  <a:schemeClr val="accent2">
                    <a:lumMod val="50000"/>
                  </a:schemeClr>
                </a:solidFill>
              </a:rPr>
              <a:t>Chi-Square Test</a:t>
            </a:r>
          </a:p>
          <a:p>
            <a:r>
              <a:rPr lang="en-US" sz="8400" dirty="0">
                <a:solidFill>
                  <a:schemeClr val="accent2">
                    <a:lumMod val="50000"/>
                  </a:schemeClr>
                </a:solidFill>
              </a:rPr>
              <a:t>Q: Is there a difference in the rate of reported vs. unreported crimes by type of crime?</a:t>
            </a:r>
          </a:p>
          <a:p>
            <a:r>
              <a:rPr lang="en-US" sz="8400" dirty="0">
                <a:solidFill>
                  <a:schemeClr val="accent2">
                    <a:lumMod val="50000"/>
                  </a:schemeClr>
                </a:solidFill>
              </a:rPr>
              <a:t>Subset observations into two categories: </a:t>
            </a:r>
          </a:p>
          <a:p>
            <a:pPr lvl="1"/>
            <a:r>
              <a:rPr lang="en-US" sz="7440" dirty="0">
                <a:solidFill>
                  <a:schemeClr val="accent2">
                    <a:lumMod val="50000"/>
                  </a:schemeClr>
                </a:solidFill>
              </a:rPr>
              <a:t>Crimes against people.</a:t>
            </a:r>
          </a:p>
          <a:p>
            <a:pPr lvl="1"/>
            <a:r>
              <a:rPr lang="en-US" sz="7440" dirty="0">
                <a:solidFill>
                  <a:schemeClr val="accent2">
                    <a:lumMod val="50000"/>
                  </a:schemeClr>
                </a:solidFill>
              </a:rPr>
              <a:t>Crimes against property.</a:t>
            </a:r>
            <a:endParaRPr lang="en-US" sz="8400" dirty="0">
              <a:solidFill>
                <a:schemeClr val="accent2">
                  <a:lumMod val="50000"/>
                </a:schemeClr>
              </a:solidFill>
            </a:endParaRPr>
          </a:p>
          <a:p>
            <a:r>
              <a:rPr lang="en-US" sz="8400" dirty="0">
                <a:solidFill>
                  <a:schemeClr val="accent2">
                    <a:lumMod val="50000"/>
                  </a:schemeClr>
                </a:solidFill>
              </a:rPr>
              <a:t>Result: There is a significant difference in proportion of whether a crime was reported between the two groups.</a:t>
            </a:r>
          </a:p>
          <a:p>
            <a:r>
              <a:rPr lang="en-US" sz="8400" dirty="0">
                <a:solidFill>
                  <a:schemeClr val="accent2">
                    <a:lumMod val="50000"/>
                  </a:schemeClr>
                </a:solidFill>
              </a:rPr>
              <a:t>Victims of a crime are approximately 94.5% more likely to report a crime against property than a crime against persons. </a:t>
            </a:r>
          </a:p>
        </p:txBody>
      </p:sp>
      <p:pic>
        <p:nvPicPr>
          <p:cNvPr id="4" name="Picture 3">
            <a:extLst>
              <a:ext uri="{FF2B5EF4-FFF2-40B4-BE49-F238E27FC236}">
                <a16:creationId xmlns:a16="http://schemas.microsoft.com/office/drawing/2014/main" id="{426B7154-296E-A58F-7BB8-7B7BF6E2C7B6}"/>
              </a:ext>
            </a:extLst>
          </p:cNvPr>
          <p:cNvPicPr>
            <a:picLocks noChangeAspect="1"/>
          </p:cNvPicPr>
          <p:nvPr/>
        </p:nvPicPr>
        <p:blipFill>
          <a:blip r:embed="rId3"/>
          <a:srcRect l="1237" t="269" r="2684" b="2744"/>
          <a:stretch/>
        </p:blipFill>
        <p:spPr>
          <a:xfrm>
            <a:off x="4398383" y="5551183"/>
            <a:ext cx="13210713" cy="11666603"/>
          </a:xfrm>
          <a:prstGeom prst="rect">
            <a:avLst/>
          </a:prstGeom>
          <a:ln w="28575">
            <a:solidFill>
              <a:schemeClr val="bg2"/>
            </a:solidFill>
          </a:ln>
        </p:spPr>
      </p:pic>
      <p:pic>
        <p:nvPicPr>
          <p:cNvPr id="5" name="Picture 4">
            <a:extLst>
              <a:ext uri="{FF2B5EF4-FFF2-40B4-BE49-F238E27FC236}">
                <a16:creationId xmlns:a16="http://schemas.microsoft.com/office/drawing/2014/main" id="{E44A9EDC-E0A5-BDB0-5616-6E5DC370BD47}"/>
              </a:ext>
            </a:extLst>
          </p:cNvPr>
          <p:cNvPicPr>
            <a:picLocks noChangeAspect="1"/>
          </p:cNvPicPr>
          <p:nvPr/>
        </p:nvPicPr>
        <p:blipFill>
          <a:blip r:embed="rId4"/>
          <a:srcRect l="3374" t="15738" r="3374" b="1698"/>
          <a:stretch/>
        </p:blipFill>
        <p:spPr>
          <a:xfrm>
            <a:off x="4374320" y="17522269"/>
            <a:ext cx="13210713" cy="7701474"/>
          </a:xfrm>
          <a:prstGeom prst="rect">
            <a:avLst/>
          </a:prstGeom>
          <a:ln w="28575">
            <a:solidFill>
              <a:schemeClr val="bg2"/>
            </a:solidFill>
          </a:ln>
        </p:spPr>
      </p:pic>
      <p:pic>
        <p:nvPicPr>
          <p:cNvPr id="6" name="Picture 5">
            <a:extLst>
              <a:ext uri="{FF2B5EF4-FFF2-40B4-BE49-F238E27FC236}">
                <a16:creationId xmlns:a16="http://schemas.microsoft.com/office/drawing/2014/main" id="{8D3A14FB-82B6-9107-2BF1-F0C9F593804D}"/>
              </a:ext>
            </a:extLst>
          </p:cNvPr>
          <p:cNvPicPr>
            <a:picLocks noChangeAspect="1"/>
          </p:cNvPicPr>
          <p:nvPr/>
        </p:nvPicPr>
        <p:blipFill>
          <a:blip r:embed="rId5"/>
          <a:srcRect l="1351" t="2972" r="1351" b="24051"/>
          <a:stretch/>
        </p:blipFill>
        <p:spPr>
          <a:xfrm>
            <a:off x="4374320" y="25528226"/>
            <a:ext cx="13214724" cy="4587095"/>
          </a:xfrm>
          <a:prstGeom prst="rect">
            <a:avLst/>
          </a:prstGeom>
          <a:ln w="28575">
            <a:solidFill>
              <a:schemeClr val="bg2"/>
            </a:solidFill>
          </a:ln>
        </p:spPr>
      </p:pic>
    </p:spTree>
    <p:extLst>
      <p:ext uri="{BB962C8B-B14F-4D97-AF65-F5344CB8AC3E}">
        <p14:creationId xmlns:p14="http://schemas.microsoft.com/office/powerpoint/2010/main" val="22618072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B7D02C-F642-492B-8E97-FDE1C0FDA3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2D0BA34-24BC-4C63-945A-90AA854E1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177481"/>
            <a:ext cx="40676159" cy="246099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1B03C1E-730A-F8B5-0C14-75E577BEAA48}"/>
              </a:ext>
            </a:extLst>
          </p:cNvPr>
          <p:cNvSpPr>
            <a:spLocks noGrp="1"/>
          </p:cNvSpPr>
          <p:nvPr>
            <p:ph idx="1"/>
          </p:nvPr>
        </p:nvSpPr>
        <p:spPr>
          <a:xfrm>
            <a:off x="1607522" y="5181600"/>
            <a:ext cx="40676159" cy="20789980"/>
          </a:xfrm>
          <a:ln w="57150">
            <a:noFill/>
          </a:ln>
        </p:spPr>
        <p:txBody>
          <a:bodyPr anchor="t">
            <a:normAutofit/>
          </a:bodyPr>
          <a:lstStyle/>
          <a:p>
            <a:pPr marL="0" indent="0" algn="ctr">
              <a:buNone/>
            </a:pPr>
            <a:r>
              <a:rPr lang="en-US" sz="11500" dirty="0">
                <a:solidFill>
                  <a:schemeClr val="accent1">
                    <a:lumMod val="75000"/>
                  </a:schemeClr>
                </a:solidFill>
                <a:latin typeface="+mj-lt"/>
              </a:rPr>
              <a:t>Bar Charts: Reason a Crime Was Reported/Not Reported</a:t>
            </a:r>
          </a:p>
        </p:txBody>
      </p:sp>
      <p:sp>
        <p:nvSpPr>
          <p:cNvPr id="12" name="Rectangle 11">
            <a:extLst>
              <a:ext uri="{FF2B5EF4-FFF2-40B4-BE49-F238E27FC236}">
                <a16:creationId xmlns:a16="http://schemas.microsoft.com/office/drawing/2014/main" id="{0647415D-11C2-4BA0-A3EE-E0DA219B3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8214491"/>
            <a:ext cx="40676159" cy="2460998"/>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4" name="Picture 3">
            <a:extLst>
              <a:ext uri="{FF2B5EF4-FFF2-40B4-BE49-F238E27FC236}">
                <a16:creationId xmlns:a16="http://schemas.microsoft.com/office/drawing/2014/main" id="{630FDC0C-14CC-7686-5421-7F6231AD3763}"/>
              </a:ext>
            </a:extLst>
          </p:cNvPr>
          <p:cNvPicPr>
            <a:picLocks noChangeAspect="1"/>
          </p:cNvPicPr>
          <p:nvPr/>
        </p:nvPicPr>
        <p:blipFill>
          <a:blip r:embed="rId2"/>
          <a:stretch>
            <a:fillRect/>
          </a:stretch>
        </p:blipFill>
        <p:spPr>
          <a:xfrm>
            <a:off x="2743200" y="9903951"/>
            <a:ext cx="17480664" cy="13110497"/>
          </a:xfrm>
          <a:prstGeom prst="rect">
            <a:avLst/>
          </a:prstGeom>
          <a:ln w="28575">
            <a:solidFill>
              <a:schemeClr val="bg2"/>
            </a:solidFill>
          </a:ln>
        </p:spPr>
      </p:pic>
      <p:pic>
        <p:nvPicPr>
          <p:cNvPr id="5" name="Picture 6" descr="The SGPlot Procedure">
            <a:extLst>
              <a:ext uri="{FF2B5EF4-FFF2-40B4-BE49-F238E27FC236}">
                <a16:creationId xmlns:a16="http://schemas.microsoft.com/office/drawing/2014/main" id="{8E615FEF-035B-921A-FF37-B61AD39E3B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4936" y="9903951"/>
            <a:ext cx="17480664" cy="13110497"/>
          </a:xfrm>
          <a:prstGeom prst="rect">
            <a:avLst/>
          </a:prstGeom>
          <a:noFill/>
          <a:ln w="28575">
            <a:solidFill>
              <a:schemeClr val="bg2"/>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A88827A-6A56-C11A-AFA0-00115CA6352C}"/>
              </a:ext>
            </a:extLst>
          </p:cNvPr>
          <p:cNvSpPr txBox="1"/>
          <p:nvPr/>
        </p:nvSpPr>
        <p:spPr>
          <a:xfrm>
            <a:off x="2743200" y="23265180"/>
            <a:ext cx="17480664" cy="707886"/>
          </a:xfrm>
          <a:prstGeom prst="rect">
            <a:avLst/>
          </a:prstGeom>
          <a:noFill/>
        </p:spPr>
        <p:txBody>
          <a:bodyPr wrap="square">
            <a:spAutoFit/>
          </a:bodyPr>
          <a:lstStyle/>
          <a:p>
            <a:pPr algn="ctr"/>
            <a:r>
              <a:rPr lang="en-US" sz="4000" i="1" dirty="0">
                <a:solidFill>
                  <a:schemeClr val="tx1">
                    <a:lumMod val="75000"/>
                    <a:lumOff val="25000"/>
                  </a:schemeClr>
                </a:solidFill>
                <a:latin typeface="Palatino Linotype" panose="02040502050505030304" pitchFamily="18" charset="0"/>
                <a:cs typeface="Arial" panose="020B0604020202020204" pitchFamily="34" charset="0"/>
              </a:rPr>
              <a:t>Figure 1: Bar chart of frequency of crime type by reason the crime was reported.</a:t>
            </a:r>
            <a:endParaRPr lang="en-US" sz="4000" dirty="0">
              <a:latin typeface="Palatino Linotype" panose="02040502050505030304" pitchFamily="18" charset="0"/>
            </a:endParaRPr>
          </a:p>
        </p:txBody>
      </p:sp>
      <p:sp>
        <p:nvSpPr>
          <p:cNvPr id="7" name="TextBox 6">
            <a:extLst>
              <a:ext uri="{FF2B5EF4-FFF2-40B4-BE49-F238E27FC236}">
                <a16:creationId xmlns:a16="http://schemas.microsoft.com/office/drawing/2014/main" id="{FC2876B2-FA47-C927-5C16-810AFFE4A7E5}"/>
              </a:ext>
            </a:extLst>
          </p:cNvPr>
          <p:cNvSpPr txBox="1"/>
          <p:nvPr/>
        </p:nvSpPr>
        <p:spPr>
          <a:xfrm>
            <a:off x="23514936" y="23258741"/>
            <a:ext cx="17480664" cy="707886"/>
          </a:xfrm>
          <a:prstGeom prst="rect">
            <a:avLst/>
          </a:prstGeom>
          <a:noFill/>
        </p:spPr>
        <p:txBody>
          <a:bodyPr wrap="square">
            <a:spAutoFit/>
          </a:bodyPr>
          <a:lstStyle/>
          <a:p>
            <a:pPr algn="ctr"/>
            <a:r>
              <a:rPr lang="en-US" sz="4000" i="1" dirty="0">
                <a:solidFill>
                  <a:schemeClr val="tx1">
                    <a:lumMod val="75000"/>
                    <a:lumOff val="25000"/>
                  </a:schemeClr>
                </a:solidFill>
                <a:latin typeface="Palatino Linotype" panose="02040502050505030304" pitchFamily="18" charset="0"/>
                <a:cs typeface="Arial" panose="020B0604020202020204" pitchFamily="34" charset="0"/>
              </a:rPr>
              <a:t>Figure 2: Bar chart of frequency of crime type by reason the crime was not reported.</a:t>
            </a:r>
            <a:endParaRPr lang="en-US" sz="4000" dirty="0">
              <a:latin typeface="Palatino Linotype" panose="02040502050505030304" pitchFamily="18" charset="0"/>
            </a:endParaRPr>
          </a:p>
        </p:txBody>
      </p:sp>
    </p:spTree>
    <p:extLst>
      <p:ext uri="{BB962C8B-B14F-4D97-AF65-F5344CB8AC3E}">
        <p14:creationId xmlns:p14="http://schemas.microsoft.com/office/powerpoint/2010/main" val="369481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1566B89-C470-4C69-8689-38673C7B71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40708B1-1822-4D0E-B3F8-BF6E36438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2284" y="2194564"/>
            <a:ext cx="26510252" cy="43890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1EAB69CE-6296-4D71-8DB3-BF71FD518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63186" y="2177486"/>
            <a:ext cx="11850624" cy="47305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Rectangle 20">
            <a:extLst>
              <a:ext uri="{FF2B5EF4-FFF2-40B4-BE49-F238E27FC236}">
                <a16:creationId xmlns:a16="http://schemas.microsoft.com/office/drawing/2014/main" id="{45B34FBD-A817-4E6B-8CD9-1BCA9CB673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2280" y="3269136"/>
            <a:ext cx="26510256" cy="273282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B358BAC-C0B8-B258-2201-B98EF309886D}"/>
              </a:ext>
            </a:extLst>
          </p:cNvPr>
          <p:cNvSpPr>
            <a:spLocks noGrp="1"/>
          </p:cNvSpPr>
          <p:nvPr>
            <p:ph idx="1"/>
          </p:nvPr>
        </p:nvSpPr>
        <p:spPr>
          <a:xfrm>
            <a:off x="29558451" y="5534107"/>
            <a:ext cx="12580150" cy="21787742"/>
          </a:xfrm>
        </p:spPr>
        <p:txBody>
          <a:bodyPr anchor="t">
            <a:noAutofit/>
          </a:bodyPr>
          <a:lstStyle/>
          <a:p>
            <a:pPr marL="0" indent="0" algn="ctr">
              <a:buNone/>
            </a:pPr>
            <a:r>
              <a:rPr lang="en-US" sz="8400" b="1" dirty="0">
                <a:solidFill>
                  <a:schemeClr val="accent1">
                    <a:lumMod val="50000"/>
                  </a:schemeClr>
                </a:solidFill>
              </a:rPr>
              <a:t>Logistic Regression</a:t>
            </a:r>
          </a:p>
          <a:p>
            <a:r>
              <a:rPr lang="en-US" sz="8400" dirty="0">
                <a:solidFill>
                  <a:schemeClr val="accent1">
                    <a:lumMod val="50000"/>
                  </a:schemeClr>
                </a:solidFill>
              </a:rPr>
              <a:t>Q: What factors affect whether a victim of SA will report a crime?</a:t>
            </a:r>
          </a:p>
          <a:p>
            <a:r>
              <a:rPr lang="en-US" sz="8400" dirty="0">
                <a:solidFill>
                  <a:schemeClr val="accent1">
                    <a:lumMod val="50000"/>
                  </a:schemeClr>
                </a:solidFill>
              </a:rPr>
              <a:t>Subset observations to only those who were victims of a crime defined as SA.</a:t>
            </a:r>
          </a:p>
          <a:p>
            <a:r>
              <a:rPr lang="en-US" sz="8400" dirty="0">
                <a:solidFill>
                  <a:schemeClr val="accent1">
                    <a:lumMod val="50000"/>
                  </a:schemeClr>
                </a:solidFill>
              </a:rPr>
              <a:t>Result: A logistic regression model was created, and the odds ratios of significant variables were investigated.</a:t>
            </a:r>
          </a:p>
          <a:p>
            <a:r>
              <a:rPr lang="en-US" sz="8400" dirty="0">
                <a:solidFill>
                  <a:schemeClr val="accent1">
                    <a:lumMod val="50000"/>
                  </a:schemeClr>
                </a:solidFill>
              </a:rPr>
              <a:t>This model has a c-statistic of 0.835.</a:t>
            </a:r>
          </a:p>
          <a:p>
            <a:endParaRPr lang="en-US" sz="8400" dirty="0">
              <a:solidFill>
                <a:schemeClr val="accent1">
                  <a:lumMod val="50000"/>
                </a:schemeClr>
              </a:solidFill>
            </a:endParaRPr>
          </a:p>
        </p:txBody>
      </p:sp>
      <p:pic>
        <p:nvPicPr>
          <p:cNvPr id="20" name="Picture 19">
            <a:extLst>
              <a:ext uri="{FF2B5EF4-FFF2-40B4-BE49-F238E27FC236}">
                <a16:creationId xmlns:a16="http://schemas.microsoft.com/office/drawing/2014/main" id="{AD17E10A-EE90-7B16-8A59-8629F29AC053}"/>
              </a:ext>
            </a:extLst>
          </p:cNvPr>
          <p:cNvPicPr>
            <a:picLocks noChangeAspect="1"/>
          </p:cNvPicPr>
          <p:nvPr/>
        </p:nvPicPr>
        <p:blipFill>
          <a:blip r:embed="rId2"/>
          <a:srcRect l="1920" t="2327" r="2246" b="3589"/>
          <a:stretch/>
        </p:blipFill>
        <p:spPr>
          <a:xfrm>
            <a:off x="2795215" y="4858171"/>
            <a:ext cx="10827869" cy="7635036"/>
          </a:xfrm>
          <a:prstGeom prst="rect">
            <a:avLst/>
          </a:prstGeom>
          <a:ln w="28575">
            <a:solidFill>
              <a:schemeClr val="bg2"/>
            </a:solidFill>
          </a:ln>
        </p:spPr>
      </p:pic>
      <p:pic>
        <p:nvPicPr>
          <p:cNvPr id="22" name="Picture 21">
            <a:extLst>
              <a:ext uri="{FF2B5EF4-FFF2-40B4-BE49-F238E27FC236}">
                <a16:creationId xmlns:a16="http://schemas.microsoft.com/office/drawing/2014/main" id="{3671B6B0-0F36-1F48-8F22-CBACACBE667F}"/>
              </a:ext>
            </a:extLst>
          </p:cNvPr>
          <p:cNvPicPr>
            <a:picLocks noChangeAspect="1"/>
          </p:cNvPicPr>
          <p:nvPr/>
        </p:nvPicPr>
        <p:blipFill>
          <a:blip r:embed="rId3"/>
          <a:srcRect l="1600" t="2323" r="1600" b="2193"/>
          <a:stretch/>
        </p:blipFill>
        <p:spPr>
          <a:xfrm>
            <a:off x="14295898" y="4793432"/>
            <a:ext cx="13786575" cy="10430656"/>
          </a:xfrm>
          <a:prstGeom prst="rect">
            <a:avLst/>
          </a:prstGeom>
          <a:ln w="28575">
            <a:solidFill>
              <a:schemeClr val="bg2"/>
            </a:solidFill>
          </a:ln>
        </p:spPr>
      </p:pic>
      <p:pic>
        <p:nvPicPr>
          <p:cNvPr id="23" name="Picture 22">
            <a:extLst>
              <a:ext uri="{FF2B5EF4-FFF2-40B4-BE49-F238E27FC236}">
                <a16:creationId xmlns:a16="http://schemas.microsoft.com/office/drawing/2014/main" id="{E4E4B918-59D6-CA75-BFE5-92C694E0F9DA}"/>
              </a:ext>
            </a:extLst>
          </p:cNvPr>
          <p:cNvPicPr>
            <a:picLocks noChangeAspect="1"/>
          </p:cNvPicPr>
          <p:nvPr/>
        </p:nvPicPr>
        <p:blipFill>
          <a:blip r:embed="rId4"/>
          <a:srcRect l="1006" t="1932" r="959" b="2646"/>
          <a:stretch/>
        </p:blipFill>
        <p:spPr>
          <a:xfrm>
            <a:off x="14332750" y="16933248"/>
            <a:ext cx="13749723" cy="11155436"/>
          </a:xfrm>
          <a:prstGeom prst="rect">
            <a:avLst/>
          </a:prstGeom>
          <a:ln w="28575">
            <a:solidFill>
              <a:schemeClr val="bg2"/>
            </a:solidFill>
          </a:ln>
        </p:spPr>
      </p:pic>
      <p:pic>
        <p:nvPicPr>
          <p:cNvPr id="24" name="Picture 23">
            <a:extLst>
              <a:ext uri="{FF2B5EF4-FFF2-40B4-BE49-F238E27FC236}">
                <a16:creationId xmlns:a16="http://schemas.microsoft.com/office/drawing/2014/main" id="{3A07FF20-6837-BF8F-32B0-CE84218F59A1}"/>
              </a:ext>
            </a:extLst>
          </p:cNvPr>
          <p:cNvPicPr>
            <a:picLocks noChangeAspect="1"/>
          </p:cNvPicPr>
          <p:nvPr/>
        </p:nvPicPr>
        <p:blipFill>
          <a:blip r:embed="rId5"/>
          <a:srcRect l="583" t="2740" r="721" b="4109"/>
          <a:stretch/>
        </p:blipFill>
        <p:spPr>
          <a:xfrm>
            <a:off x="2566793" y="24380580"/>
            <a:ext cx="11284714" cy="3689234"/>
          </a:xfrm>
          <a:prstGeom prst="rect">
            <a:avLst/>
          </a:prstGeom>
          <a:ln w="28575">
            <a:solidFill>
              <a:schemeClr val="bg2"/>
            </a:solidFill>
          </a:ln>
        </p:spPr>
      </p:pic>
      <p:pic>
        <p:nvPicPr>
          <p:cNvPr id="25" name="Picture 24">
            <a:extLst>
              <a:ext uri="{FF2B5EF4-FFF2-40B4-BE49-F238E27FC236}">
                <a16:creationId xmlns:a16="http://schemas.microsoft.com/office/drawing/2014/main" id="{C879BB2C-1BAA-0D2A-76C6-26330AC1FA81}"/>
              </a:ext>
            </a:extLst>
          </p:cNvPr>
          <p:cNvPicPr>
            <a:picLocks noChangeAspect="1"/>
          </p:cNvPicPr>
          <p:nvPr/>
        </p:nvPicPr>
        <p:blipFill>
          <a:blip r:embed="rId6"/>
          <a:stretch>
            <a:fillRect/>
          </a:stretch>
        </p:blipFill>
        <p:spPr>
          <a:xfrm>
            <a:off x="3911326" y="14225636"/>
            <a:ext cx="8329129" cy="8329129"/>
          </a:xfrm>
          <a:prstGeom prst="rect">
            <a:avLst/>
          </a:prstGeom>
          <a:ln w="28575">
            <a:solidFill>
              <a:schemeClr val="bg2"/>
            </a:solidFill>
          </a:ln>
        </p:spPr>
      </p:pic>
      <p:sp>
        <p:nvSpPr>
          <p:cNvPr id="26" name="TextBox 25">
            <a:extLst>
              <a:ext uri="{FF2B5EF4-FFF2-40B4-BE49-F238E27FC236}">
                <a16:creationId xmlns:a16="http://schemas.microsoft.com/office/drawing/2014/main" id="{E8756E78-0653-B7C3-5375-D827352C7AE5}"/>
              </a:ext>
            </a:extLst>
          </p:cNvPr>
          <p:cNvSpPr txBox="1"/>
          <p:nvPr/>
        </p:nvSpPr>
        <p:spPr>
          <a:xfrm>
            <a:off x="2783007" y="12610282"/>
            <a:ext cx="13091543"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1: Logistic regression global hypothesis test.</a:t>
            </a:r>
            <a:endParaRPr lang="en-US" sz="3200" dirty="0">
              <a:solidFill>
                <a:schemeClr val="bg1"/>
              </a:solidFill>
              <a:latin typeface="Palatino Linotype" panose="02040502050505030304" pitchFamily="18" charset="0"/>
            </a:endParaRPr>
          </a:p>
        </p:txBody>
      </p:sp>
      <p:sp>
        <p:nvSpPr>
          <p:cNvPr id="27" name="TextBox 26">
            <a:extLst>
              <a:ext uri="{FF2B5EF4-FFF2-40B4-BE49-F238E27FC236}">
                <a16:creationId xmlns:a16="http://schemas.microsoft.com/office/drawing/2014/main" id="{494651D7-5AAA-30D3-7908-7198FDADAD9D}"/>
              </a:ext>
            </a:extLst>
          </p:cNvPr>
          <p:cNvSpPr txBox="1"/>
          <p:nvPr/>
        </p:nvSpPr>
        <p:spPr>
          <a:xfrm>
            <a:off x="3461953" y="22708986"/>
            <a:ext cx="13298073"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3: ROC curve for final logistic regression model.</a:t>
            </a:r>
            <a:endParaRPr lang="en-US" sz="3200" dirty="0">
              <a:solidFill>
                <a:schemeClr val="bg1"/>
              </a:solidFill>
              <a:latin typeface="Palatino Linotype" panose="02040502050505030304" pitchFamily="18" charset="0"/>
            </a:endParaRPr>
          </a:p>
        </p:txBody>
      </p:sp>
      <p:sp>
        <p:nvSpPr>
          <p:cNvPr id="28" name="TextBox 27">
            <a:extLst>
              <a:ext uri="{FF2B5EF4-FFF2-40B4-BE49-F238E27FC236}">
                <a16:creationId xmlns:a16="http://schemas.microsoft.com/office/drawing/2014/main" id="{84933746-3590-9410-4F14-FB82257006FE}"/>
              </a:ext>
            </a:extLst>
          </p:cNvPr>
          <p:cNvSpPr txBox="1"/>
          <p:nvPr/>
        </p:nvSpPr>
        <p:spPr>
          <a:xfrm>
            <a:off x="2534709" y="28262683"/>
            <a:ext cx="12678476"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4: C-statistic results for final logistic regression model.</a:t>
            </a:r>
            <a:endParaRPr lang="en-US" sz="3200" dirty="0">
              <a:solidFill>
                <a:schemeClr val="bg1"/>
              </a:solidFill>
              <a:latin typeface="Palatino Linotype" panose="02040502050505030304" pitchFamily="18" charset="0"/>
            </a:endParaRPr>
          </a:p>
        </p:txBody>
      </p:sp>
      <p:sp>
        <p:nvSpPr>
          <p:cNvPr id="29" name="TextBox 28">
            <a:extLst>
              <a:ext uri="{FF2B5EF4-FFF2-40B4-BE49-F238E27FC236}">
                <a16:creationId xmlns:a16="http://schemas.microsoft.com/office/drawing/2014/main" id="{E5483DBC-3849-9525-1911-690B91240199}"/>
              </a:ext>
            </a:extLst>
          </p:cNvPr>
          <p:cNvSpPr txBox="1"/>
          <p:nvPr/>
        </p:nvSpPr>
        <p:spPr>
          <a:xfrm>
            <a:off x="14295898" y="15378309"/>
            <a:ext cx="14564074"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2: Logistic regression variable estimates and p-values.</a:t>
            </a:r>
            <a:endParaRPr lang="en-US" sz="3200" dirty="0">
              <a:solidFill>
                <a:schemeClr val="bg1"/>
              </a:solidFill>
              <a:latin typeface="Palatino Linotype" panose="02040502050505030304" pitchFamily="18" charset="0"/>
            </a:endParaRPr>
          </a:p>
        </p:txBody>
      </p:sp>
      <p:sp>
        <p:nvSpPr>
          <p:cNvPr id="30" name="TextBox 29">
            <a:extLst>
              <a:ext uri="{FF2B5EF4-FFF2-40B4-BE49-F238E27FC236}">
                <a16:creationId xmlns:a16="http://schemas.microsoft.com/office/drawing/2014/main" id="{125E2CA7-067E-C344-7C0E-8C4E82E007AA}"/>
              </a:ext>
            </a:extLst>
          </p:cNvPr>
          <p:cNvSpPr txBox="1"/>
          <p:nvPr/>
        </p:nvSpPr>
        <p:spPr>
          <a:xfrm>
            <a:off x="14295898" y="28262682"/>
            <a:ext cx="13091543" cy="584775"/>
          </a:xfrm>
          <a:prstGeom prst="rect">
            <a:avLst/>
          </a:prstGeom>
          <a:noFill/>
        </p:spPr>
        <p:txBody>
          <a:bodyPr wrap="square">
            <a:spAutoFit/>
          </a:bodyPr>
          <a:lstStyle/>
          <a:p>
            <a:r>
              <a:rPr lang="en-US" sz="3200" i="1" dirty="0">
                <a:solidFill>
                  <a:schemeClr val="bg1"/>
                </a:solidFill>
                <a:latin typeface="Palatino Linotype" panose="02040502050505030304" pitchFamily="18" charset="0"/>
                <a:cs typeface="Arial" panose="020B0604020202020204" pitchFamily="34" charset="0"/>
              </a:rPr>
              <a:t>Figure 5: Logistic regression variables odds ratio estimates.</a:t>
            </a:r>
            <a:endParaRPr lang="en-US" sz="3200" dirty="0">
              <a:solidFill>
                <a:schemeClr val="bg1"/>
              </a:solidFill>
              <a:latin typeface="Palatino Linotype" panose="02040502050505030304" pitchFamily="18" charset="0"/>
            </a:endParaRPr>
          </a:p>
        </p:txBody>
      </p:sp>
    </p:spTree>
    <p:extLst>
      <p:ext uri="{BB962C8B-B14F-4D97-AF65-F5344CB8AC3E}">
        <p14:creationId xmlns:p14="http://schemas.microsoft.com/office/powerpoint/2010/main" val="3046389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6091" y="2331254"/>
            <a:ext cx="15029075" cy="2826610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E90DBA4-5F48-42DB-E81B-E4FB55CE3A7C}"/>
              </a:ext>
            </a:extLst>
          </p:cNvPr>
          <p:cNvSpPr>
            <a:spLocks noGrp="1"/>
          </p:cNvSpPr>
          <p:nvPr>
            <p:ph idx="1"/>
          </p:nvPr>
        </p:nvSpPr>
        <p:spPr>
          <a:xfrm>
            <a:off x="18561258" y="5346067"/>
            <a:ext cx="21989444" cy="22196769"/>
          </a:xfrm>
        </p:spPr>
        <p:txBody>
          <a:bodyPr anchor="t">
            <a:normAutofit/>
          </a:bodyPr>
          <a:lstStyle/>
          <a:p>
            <a:pPr marL="0" indent="0">
              <a:buNone/>
            </a:pPr>
            <a:r>
              <a:rPr lang="en-US" dirty="0">
                <a:solidFill>
                  <a:schemeClr val="accent2">
                    <a:lumMod val="50000"/>
                  </a:schemeClr>
                </a:solidFill>
              </a:rPr>
              <a:t>Victims who are </a:t>
            </a:r>
            <a:r>
              <a:rPr lang="en-US" u="sng" dirty="0">
                <a:solidFill>
                  <a:schemeClr val="accent2">
                    <a:lumMod val="50000"/>
                  </a:schemeClr>
                </a:solidFill>
              </a:rPr>
              <a:t>more likely</a:t>
            </a:r>
            <a:r>
              <a:rPr lang="en-US" dirty="0">
                <a:solidFill>
                  <a:schemeClr val="accent2">
                    <a:lumMod val="50000"/>
                  </a:schemeClr>
                </a:solidFill>
              </a:rPr>
              <a:t> to report this type of crime:</a:t>
            </a:r>
          </a:p>
          <a:p>
            <a:r>
              <a:rPr lang="en-US" dirty="0">
                <a:solidFill>
                  <a:schemeClr val="accent2">
                    <a:lumMod val="50000"/>
                  </a:schemeClr>
                </a:solidFill>
              </a:rPr>
              <a:t>Older victims</a:t>
            </a:r>
          </a:p>
          <a:p>
            <a:r>
              <a:rPr lang="en-US" dirty="0">
                <a:solidFill>
                  <a:schemeClr val="accent2">
                    <a:lumMod val="50000"/>
                  </a:schemeClr>
                </a:solidFill>
              </a:rPr>
              <a:t>Victims who knew the offender</a:t>
            </a:r>
          </a:p>
          <a:p>
            <a:r>
              <a:rPr lang="en-US" dirty="0">
                <a:solidFill>
                  <a:schemeClr val="accent2">
                    <a:lumMod val="50000"/>
                  </a:schemeClr>
                </a:solidFill>
              </a:rPr>
              <a:t>Cases where the offender had a weapon</a:t>
            </a:r>
          </a:p>
          <a:p>
            <a:endParaRPr lang="en-US" dirty="0">
              <a:solidFill>
                <a:schemeClr val="accent2">
                  <a:lumMod val="50000"/>
                </a:schemeClr>
              </a:solidFill>
            </a:endParaRPr>
          </a:p>
          <a:p>
            <a:pPr marL="0" indent="0">
              <a:buNone/>
            </a:pPr>
            <a:r>
              <a:rPr lang="en-US" dirty="0">
                <a:solidFill>
                  <a:schemeClr val="accent2">
                    <a:lumMod val="50000"/>
                  </a:schemeClr>
                </a:solidFill>
              </a:rPr>
              <a:t>Victims who are </a:t>
            </a:r>
            <a:r>
              <a:rPr lang="en-US" u="sng" dirty="0">
                <a:solidFill>
                  <a:schemeClr val="accent2">
                    <a:lumMod val="50000"/>
                  </a:schemeClr>
                </a:solidFill>
              </a:rPr>
              <a:t>less likely</a:t>
            </a:r>
            <a:r>
              <a:rPr lang="en-US" dirty="0">
                <a:solidFill>
                  <a:schemeClr val="accent2">
                    <a:lumMod val="50000"/>
                  </a:schemeClr>
                </a:solidFill>
              </a:rPr>
              <a:t> to report this type of crime:</a:t>
            </a:r>
          </a:p>
          <a:p>
            <a:r>
              <a:rPr lang="en-US" dirty="0">
                <a:solidFill>
                  <a:schemeClr val="accent2">
                    <a:lumMod val="50000"/>
                  </a:schemeClr>
                </a:solidFill>
              </a:rPr>
              <a:t>Victims who were physically attacked</a:t>
            </a:r>
          </a:p>
          <a:p>
            <a:r>
              <a:rPr lang="en-US" dirty="0">
                <a:solidFill>
                  <a:schemeClr val="accent2">
                    <a:lumMod val="50000"/>
                  </a:schemeClr>
                </a:solidFill>
              </a:rPr>
              <a:t>Cases where there were multiple offenders</a:t>
            </a:r>
          </a:p>
        </p:txBody>
      </p:sp>
      <p:sp>
        <p:nvSpPr>
          <p:cNvPr id="9" name="TextBox 8">
            <a:extLst>
              <a:ext uri="{FF2B5EF4-FFF2-40B4-BE49-F238E27FC236}">
                <a16:creationId xmlns:a16="http://schemas.microsoft.com/office/drawing/2014/main" id="{CC1984A7-A218-5757-D5E7-16547C91B027}"/>
              </a:ext>
            </a:extLst>
          </p:cNvPr>
          <p:cNvSpPr txBox="1"/>
          <p:nvPr/>
        </p:nvSpPr>
        <p:spPr>
          <a:xfrm>
            <a:off x="3184358" y="3134087"/>
            <a:ext cx="12020360" cy="2215991"/>
          </a:xfrm>
          <a:prstGeom prst="rect">
            <a:avLst/>
          </a:prstGeom>
          <a:noFill/>
        </p:spPr>
        <p:txBody>
          <a:bodyPr wrap="square" rtlCol="0">
            <a:spAutoFit/>
          </a:bodyPr>
          <a:lstStyle/>
          <a:p>
            <a:pPr algn="ctr"/>
            <a:r>
              <a:rPr lang="en-US" sz="13800" dirty="0">
                <a:solidFill>
                  <a:schemeClr val="bg1"/>
                </a:solidFill>
                <a:latin typeface="+mj-lt"/>
              </a:rPr>
              <a:t>Discussion</a:t>
            </a:r>
          </a:p>
        </p:txBody>
      </p:sp>
      <p:sp>
        <p:nvSpPr>
          <p:cNvPr id="12" name="TextBox 11">
            <a:extLst>
              <a:ext uri="{FF2B5EF4-FFF2-40B4-BE49-F238E27FC236}">
                <a16:creationId xmlns:a16="http://schemas.microsoft.com/office/drawing/2014/main" id="{A835AFAA-4596-A82B-6701-0F10005715DD}"/>
              </a:ext>
            </a:extLst>
          </p:cNvPr>
          <p:cNvSpPr txBox="1"/>
          <p:nvPr/>
        </p:nvSpPr>
        <p:spPr>
          <a:xfrm>
            <a:off x="2667000" y="7648675"/>
            <a:ext cx="13106400" cy="20036254"/>
          </a:xfrm>
          <a:prstGeom prst="rect">
            <a:avLst/>
          </a:prstGeom>
          <a:noFill/>
        </p:spPr>
        <p:txBody>
          <a:bodyPr wrap="square">
            <a:spAutoFit/>
          </a:bodyPr>
          <a:lstStyle/>
          <a:p>
            <a:pPr marL="685800" indent="-685800">
              <a:buFont typeface="Wingdings" panose="05000000000000000000" pitchFamily="2" charset="2"/>
              <a:buChar char="Ø"/>
            </a:pPr>
            <a:r>
              <a:rPr lang="en-US" sz="5400" dirty="0">
                <a:solidFill>
                  <a:schemeClr val="bg1"/>
                </a:solidFill>
              </a:rPr>
              <a:t>For every 1 year older a victim of sexual assault was, the likelihood that they reported the crime decreases by about 3.9%.</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Victims who were hit or attacked by the assaulter were approximately 66.4% less likely to report the crime than those who were not.</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In cases where there are multiple offenders, the victim is about 0.78% less likely to report a crime than if there is a single offender.</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If a victim knew the offender, they were about 3.5 times more likely to report the crime than if they did not know the offender.</a:t>
            </a:r>
          </a:p>
          <a:p>
            <a:pPr marL="685800" indent="-685800">
              <a:buFont typeface="Wingdings" panose="05000000000000000000" pitchFamily="2" charset="2"/>
              <a:buChar char="Ø"/>
            </a:pPr>
            <a:endParaRPr lang="en-US" sz="5400" dirty="0">
              <a:solidFill>
                <a:schemeClr val="bg1"/>
              </a:solidFill>
            </a:endParaRPr>
          </a:p>
          <a:p>
            <a:pPr marL="685800" indent="-685800">
              <a:buFont typeface="Wingdings" panose="05000000000000000000" pitchFamily="2" charset="2"/>
              <a:buChar char="Ø"/>
            </a:pPr>
            <a:r>
              <a:rPr lang="en-US" sz="5400" dirty="0">
                <a:solidFill>
                  <a:schemeClr val="bg1"/>
                </a:solidFill>
              </a:rPr>
              <a:t>In cases where the offender had a weapon, victims were about 4.2 times more likely to report the crime than if the offender did not have a weapon.</a:t>
            </a:r>
          </a:p>
        </p:txBody>
      </p:sp>
    </p:spTree>
    <p:extLst>
      <p:ext uri="{BB962C8B-B14F-4D97-AF65-F5344CB8AC3E}">
        <p14:creationId xmlns:p14="http://schemas.microsoft.com/office/powerpoint/2010/main" val="1721429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7660A3D-94D7-4E5D-AE77-F2DEE49DF4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2194560"/>
            <a:ext cx="13331952" cy="45598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9" name="Rectangle 8">
            <a:extLst>
              <a:ext uri="{FF2B5EF4-FFF2-40B4-BE49-F238E27FC236}">
                <a16:creationId xmlns:a16="http://schemas.microsoft.com/office/drawing/2014/main" id="{A44EB985-DC5C-4DAC-9D62-8DC7D0F25A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951729" y="2177486"/>
            <a:ext cx="13331952" cy="47305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1" name="Rectangle 10">
            <a:extLst>
              <a:ext uri="{FF2B5EF4-FFF2-40B4-BE49-F238E27FC236}">
                <a16:creationId xmlns:a16="http://schemas.microsoft.com/office/drawing/2014/main" id="{3FCB64ED-B050-4F57-8188-F23326008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70588" y="2194560"/>
            <a:ext cx="13331952" cy="438912"/>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3" name="Rectangle 12">
            <a:extLst>
              <a:ext uri="{FF2B5EF4-FFF2-40B4-BE49-F238E27FC236}">
                <a16:creationId xmlns:a16="http://schemas.microsoft.com/office/drawing/2014/main" id="{2BF5D0F4-EA4E-47A5-87BE-9ABB1AF66D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07522" y="14811672"/>
            <a:ext cx="40546318" cy="158630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5" name="Rectangle 14">
            <a:extLst>
              <a:ext uri="{FF2B5EF4-FFF2-40B4-BE49-F238E27FC236}">
                <a16:creationId xmlns:a16="http://schemas.microsoft.com/office/drawing/2014/main" id="{D7834585-F49B-43A2-9226-38EBB9CE63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891200" cy="32918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5549486-A8CA-4D47-92EC-B95E900CA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92287" y="2194564"/>
            <a:ext cx="3982191" cy="2812672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A94003D5-55DD-4968-8D94-E9705D54A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231528" y="2177481"/>
            <a:ext cx="13052149" cy="28143807"/>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 name="Title 3">
            <a:extLst>
              <a:ext uri="{FF2B5EF4-FFF2-40B4-BE49-F238E27FC236}">
                <a16:creationId xmlns:a16="http://schemas.microsoft.com/office/drawing/2014/main" id="{84B24132-22E7-BC76-9394-462E41121B4D}"/>
              </a:ext>
            </a:extLst>
          </p:cNvPr>
          <p:cNvSpPr>
            <a:spLocks noGrp="1"/>
          </p:cNvSpPr>
          <p:nvPr>
            <p:ph type="title"/>
          </p:nvPr>
        </p:nvSpPr>
        <p:spPr>
          <a:xfrm>
            <a:off x="30316463" y="14988644"/>
            <a:ext cx="10889130" cy="2473573"/>
          </a:xfrm>
        </p:spPr>
        <p:txBody>
          <a:bodyPr>
            <a:normAutofit fontScale="90000"/>
          </a:bodyPr>
          <a:lstStyle/>
          <a:p>
            <a:pPr algn="ctr"/>
            <a:r>
              <a:rPr lang="en-US" sz="16100" u="sng" dirty="0"/>
              <a:t>Links</a:t>
            </a:r>
          </a:p>
        </p:txBody>
      </p:sp>
      <p:pic>
        <p:nvPicPr>
          <p:cNvPr id="5" name="Picture 4" descr="A qr code on a white background&#10;&#10;AI-generated content may be incorrect.">
            <a:extLst>
              <a:ext uri="{FF2B5EF4-FFF2-40B4-BE49-F238E27FC236}">
                <a16:creationId xmlns:a16="http://schemas.microsoft.com/office/drawing/2014/main" id="{96D2DC36-3C30-3A75-F9E9-9C53E77504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3915" y="13037480"/>
            <a:ext cx="9420494" cy="9420494"/>
          </a:xfrm>
          <a:prstGeom prst="rect">
            <a:avLst/>
          </a:prstGeom>
        </p:spPr>
      </p:pic>
      <p:sp>
        <p:nvSpPr>
          <p:cNvPr id="6" name="TextBox 5">
            <a:extLst>
              <a:ext uri="{FF2B5EF4-FFF2-40B4-BE49-F238E27FC236}">
                <a16:creationId xmlns:a16="http://schemas.microsoft.com/office/drawing/2014/main" id="{ADF71F82-CB83-2A99-E3A4-E3BC3E931FCF}"/>
              </a:ext>
            </a:extLst>
          </p:cNvPr>
          <p:cNvSpPr txBox="1"/>
          <p:nvPr/>
        </p:nvSpPr>
        <p:spPr>
          <a:xfrm>
            <a:off x="19716321" y="12561016"/>
            <a:ext cx="4328720" cy="1200329"/>
          </a:xfrm>
          <a:prstGeom prst="rect">
            <a:avLst/>
          </a:prstGeom>
          <a:noFill/>
        </p:spPr>
        <p:txBody>
          <a:bodyPr wrap="square" rtlCol="0">
            <a:spAutoFit/>
          </a:bodyPr>
          <a:lstStyle/>
          <a:p>
            <a:pPr algn="ctr">
              <a:lnSpc>
                <a:spcPct val="90000"/>
              </a:lnSpc>
              <a:spcBef>
                <a:spcPts val="0"/>
              </a:spcBef>
            </a:pPr>
            <a:r>
              <a:rPr lang="en-US" sz="8000" dirty="0">
                <a:solidFill>
                  <a:schemeClr val="accent1">
                    <a:lumMod val="75000"/>
                  </a:schemeClr>
                </a:solidFill>
                <a:latin typeface="+mj-lt"/>
              </a:rPr>
              <a:t>LinkedIn:</a:t>
            </a:r>
            <a:endParaRPr lang="en-US" sz="7200" dirty="0">
              <a:solidFill>
                <a:schemeClr val="accent1">
                  <a:lumMod val="75000"/>
                </a:schemeClr>
              </a:solidFill>
              <a:latin typeface="+mj-lt"/>
            </a:endParaRPr>
          </a:p>
        </p:txBody>
      </p:sp>
      <p:pic>
        <p:nvPicPr>
          <p:cNvPr id="8" name="Picture 7">
            <a:extLst>
              <a:ext uri="{FF2B5EF4-FFF2-40B4-BE49-F238E27FC236}">
                <a16:creationId xmlns:a16="http://schemas.microsoft.com/office/drawing/2014/main" id="{3B956A79-55BE-BAA4-00D4-313D82135F9C}"/>
              </a:ext>
            </a:extLst>
          </p:cNvPr>
          <p:cNvPicPr>
            <a:picLocks noChangeAspect="1"/>
          </p:cNvPicPr>
          <p:nvPr/>
        </p:nvPicPr>
        <p:blipFill>
          <a:blip r:embed="rId3"/>
          <a:stretch>
            <a:fillRect/>
          </a:stretch>
        </p:blipFill>
        <p:spPr>
          <a:xfrm>
            <a:off x="18109220" y="13911347"/>
            <a:ext cx="7672760" cy="7672760"/>
          </a:xfrm>
          <a:prstGeom prst="rect">
            <a:avLst/>
          </a:prstGeom>
        </p:spPr>
      </p:pic>
      <p:sp>
        <p:nvSpPr>
          <p:cNvPr id="10" name="TextBox 9">
            <a:extLst>
              <a:ext uri="{FF2B5EF4-FFF2-40B4-BE49-F238E27FC236}">
                <a16:creationId xmlns:a16="http://schemas.microsoft.com/office/drawing/2014/main" id="{3C543665-E291-AC6D-6ECE-4B74D0413525}"/>
              </a:ext>
            </a:extLst>
          </p:cNvPr>
          <p:cNvSpPr txBox="1"/>
          <p:nvPr/>
        </p:nvSpPr>
        <p:spPr>
          <a:xfrm>
            <a:off x="9149802" y="12584026"/>
            <a:ext cx="4328720" cy="1200329"/>
          </a:xfrm>
          <a:prstGeom prst="rect">
            <a:avLst/>
          </a:prstGeom>
          <a:noFill/>
        </p:spPr>
        <p:txBody>
          <a:bodyPr wrap="square" rtlCol="0">
            <a:spAutoFit/>
          </a:bodyPr>
          <a:lstStyle/>
          <a:p>
            <a:pPr algn="ctr">
              <a:lnSpc>
                <a:spcPct val="90000"/>
              </a:lnSpc>
              <a:spcBef>
                <a:spcPts val="0"/>
              </a:spcBef>
            </a:pPr>
            <a:r>
              <a:rPr lang="en-US" sz="8000" dirty="0" err="1">
                <a:solidFill>
                  <a:schemeClr val="accent1">
                    <a:lumMod val="75000"/>
                  </a:schemeClr>
                </a:solidFill>
                <a:latin typeface="+mj-lt"/>
              </a:rPr>
              <a:t>Github</a:t>
            </a:r>
            <a:r>
              <a:rPr lang="en-US" sz="7200" dirty="0">
                <a:solidFill>
                  <a:schemeClr val="accent1">
                    <a:lumMod val="75000"/>
                  </a:schemeClr>
                </a:solidFill>
                <a:latin typeface="+mj-lt"/>
              </a:rPr>
              <a:t>:</a:t>
            </a:r>
            <a:endParaRPr lang="en-US" sz="6600" dirty="0">
              <a:solidFill>
                <a:schemeClr val="accent1">
                  <a:lumMod val="75000"/>
                </a:schemeClr>
              </a:solidFill>
              <a:latin typeface="+mj-lt"/>
            </a:endParaRPr>
          </a:p>
        </p:txBody>
      </p:sp>
    </p:spTree>
    <p:extLst>
      <p:ext uri="{BB962C8B-B14F-4D97-AF65-F5344CB8AC3E}">
        <p14:creationId xmlns:p14="http://schemas.microsoft.com/office/powerpoint/2010/main" val="24498675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chart&#10;&#10;AI-generated content may be incorrect.">
            <a:extLst>
              <a:ext uri="{FF2B5EF4-FFF2-40B4-BE49-F238E27FC236}">
                <a16:creationId xmlns:a16="http://schemas.microsoft.com/office/drawing/2014/main" id="{5512FFB7-4B76-3ACA-84B4-A404CD1F12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3891199" cy="32918400"/>
          </a:xfrm>
          <a:prstGeom prst="rect">
            <a:avLst/>
          </a:prstGeom>
        </p:spPr>
      </p:pic>
    </p:spTree>
    <p:extLst>
      <p:ext uri="{BB962C8B-B14F-4D97-AF65-F5344CB8AC3E}">
        <p14:creationId xmlns:p14="http://schemas.microsoft.com/office/powerpoint/2010/main" val="4033447830"/>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10734</TotalTime>
  <Words>587</Words>
  <Application>Microsoft Office PowerPoint</Application>
  <PresentationFormat>Custom</PresentationFormat>
  <Paragraphs>48</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Gill Sans MT</vt:lpstr>
      <vt:lpstr>Palatino Linotype</vt:lpstr>
      <vt:lpstr>Wingdings</vt:lpstr>
      <vt:lpstr>Wingdings 2</vt:lpstr>
      <vt:lpstr>Dividend</vt:lpstr>
      <vt:lpstr>Trends in Reported Crimes – Do We Value Property Over People?</vt:lpstr>
      <vt:lpstr>Introduction</vt:lpstr>
      <vt:lpstr>PowerPoint Presentation</vt:lpstr>
      <vt:lpstr>PowerPoint Presentation</vt:lpstr>
      <vt:lpstr>PowerPoint Presentation</vt:lpstr>
      <vt:lpstr>PowerPoint Presentation</vt:lpstr>
      <vt:lpstr>Links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Stephen J. Kinzey, Ph.D.</dc:creator>
  <cp:lastModifiedBy>Megan Wilder</cp:lastModifiedBy>
  <cp:revision>219</cp:revision>
  <dcterms:created xsi:type="dcterms:W3CDTF">1999-06-15T14:29:13Z</dcterms:created>
  <dcterms:modified xsi:type="dcterms:W3CDTF">2025-04-23T13:59:31Z</dcterms:modified>
</cp:coreProperties>
</file>