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96400" cy="7010400"/>
  <p:defaultTextStyle>
    <a:defPPr>
      <a:defRPr lang="en-US"/>
    </a:defPPr>
    <a:lvl1pPr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1pPr>
    <a:lvl2pPr marL="4572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2pPr>
    <a:lvl3pPr marL="9144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3pPr>
    <a:lvl4pPr marL="13716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4pPr>
    <a:lvl5pPr marL="18288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5pPr>
    <a:lvl6pPr marL="2286000" algn="l" defTabSz="914400" rtl="0" eaLnBrk="1" latinLnBrk="0" hangingPunct="1">
      <a:defRPr sz="5400" b="1" kern="1200">
        <a:solidFill>
          <a:schemeClr val="tx1"/>
        </a:solidFill>
        <a:latin typeface="Times New Roman" pitchFamily="18" charset="0"/>
        <a:ea typeface="+mn-ea"/>
        <a:cs typeface="+mn-cs"/>
      </a:defRPr>
    </a:lvl6pPr>
    <a:lvl7pPr marL="2743200" algn="l" defTabSz="914400" rtl="0" eaLnBrk="1" latinLnBrk="0" hangingPunct="1">
      <a:defRPr sz="5400" b="1" kern="1200">
        <a:solidFill>
          <a:schemeClr val="tx1"/>
        </a:solidFill>
        <a:latin typeface="Times New Roman" pitchFamily="18" charset="0"/>
        <a:ea typeface="+mn-ea"/>
        <a:cs typeface="+mn-cs"/>
      </a:defRPr>
    </a:lvl7pPr>
    <a:lvl8pPr marL="3200400" algn="l" defTabSz="914400" rtl="0" eaLnBrk="1" latinLnBrk="0" hangingPunct="1">
      <a:defRPr sz="5400" b="1" kern="1200">
        <a:solidFill>
          <a:schemeClr val="tx1"/>
        </a:solidFill>
        <a:latin typeface="Times New Roman" pitchFamily="18" charset="0"/>
        <a:ea typeface="+mn-ea"/>
        <a:cs typeface="+mn-cs"/>
      </a:defRPr>
    </a:lvl8pPr>
    <a:lvl9pPr marL="3657600" algn="l" defTabSz="914400" rtl="0" eaLnBrk="1" latinLnBrk="0" hangingPunct="1">
      <a:defRPr sz="5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138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da Nicole Ferguson" initials="ANF" lastIdx="8" clrIdx="0"/>
  <p:cmAuthor id="2" name="Abigail King" initials="AK"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6090"/>
    <a:srgbClr val="9AC9FC"/>
    <a:srgbClr val="0666D1"/>
    <a:srgbClr val="D60093"/>
    <a:srgbClr val="F5CB2E"/>
    <a:srgbClr val="E3B32B"/>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890" autoAdjust="0"/>
    <p:restoredTop sz="96274" autoAdjust="0"/>
  </p:normalViewPr>
  <p:slideViewPr>
    <p:cSldViewPr>
      <p:cViewPr>
        <p:scale>
          <a:sx n="30" d="100"/>
          <a:sy n="30" d="100"/>
        </p:scale>
        <p:origin x="1314" y="-570"/>
      </p:cViewPr>
      <p:guideLst>
        <p:guide orient="horz" pos="3888"/>
        <p:guide pos="13872"/>
      </p:guideLst>
    </p:cSldViewPr>
  </p:slideViewPr>
  <p:outlineViewPr>
    <p:cViewPr>
      <p:scale>
        <a:sx n="25" d="100"/>
        <a:sy n="25"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7488"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099" name="Rectangle 3"/>
          <p:cNvSpPr>
            <a:spLocks noGrp="1" noChangeArrowheads="1"/>
          </p:cNvSpPr>
          <p:nvPr>
            <p:ph type="dt" sz="quarter" idx="1"/>
          </p:nvPr>
        </p:nvSpPr>
        <p:spPr bwMode="auto">
          <a:xfrm>
            <a:off x="5268913" y="0"/>
            <a:ext cx="4027487"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r" defTabSz="931696">
              <a:lnSpc>
                <a:spcPct val="100000"/>
              </a:lnSpc>
              <a:spcBef>
                <a:spcPct val="0"/>
              </a:spcBef>
              <a:defRPr sz="1200" b="0"/>
            </a:lvl1pPr>
          </a:lstStyle>
          <a:p>
            <a:pPr>
              <a:defRPr/>
            </a:pPr>
            <a:endParaRPr lang="en-US"/>
          </a:p>
        </p:txBody>
      </p:sp>
      <p:sp>
        <p:nvSpPr>
          <p:cNvPr id="4100" name="Rectangle 4"/>
          <p:cNvSpPr>
            <a:spLocks noGrp="1" noChangeArrowheads="1"/>
          </p:cNvSpPr>
          <p:nvPr>
            <p:ph type="ftr" sz="quarter" idx="2"/>
          </p:nvPr>
        </p:nvSpPr>
        <p:spPr bwMode="auto">
          <a:xfrm>
            <a:off x="0" y="6659563"/>
            <a:ext cx="4027488"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101" name="Rectangle 5"/>
          <p:cNvSpPr>
            <a:spLocks noGrp="1" noChangeArrowheads="1"/>
          </p:cNvSpPr>
          <p:nvPr>
            <p:ph type="sldNum" sz="quarter" idx="3"/>
          </p:nvPr>
        </p:nvSpPr>
        <p:spPr bwMode="auto">
          <a:xfrm>
            <a:off x="5268913" y="6659563"/>
            <a:ext cx="4027487"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r" defTabSz="931696">
              <a:lnSpc>
                <a:spcPct val="100000"/>
              </a:lnSpc>
              <a:spcBef>
                <a:spcPct val="0"/>
              </a:spcBef>
              <a:defRPr sz="1200" b="0"/>
            </a:lvl1pPr>
          </a:lstStyle>
          <a:p>
            <a:pPr>
              <a:defRPr/>
            </a:pPr>
            <a:fld id="{51BFBB92-9EAF-4A98-AC69-D6A49C72F0D0}" type="slidenum">
              <a:rPr lang="en-US"/>
              <a:pPr>
                <a:defRPr/>
              </a:pPr>
              <a:t>‹#›</a:t>
            </a:fld>
            <a:endParaRPr lang="en-US"/>
          </a:p>
        </p:txBody>
      </p:sp>
    </p:spTree>
    <p:extLst>
      <p:ext uri="{BB962C8B-B14F-4D97-AF65-F5344CB8AC3E}">
        <p14:creationId xmlns:p14="http://schemas.microsoft.com/office/powerpoint/2010/main" val="3868343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7488" cy="350838"/>
          </a:xfrm>
          <a:prstGeom prst="rect">
            <a:avLst/>
          </a:prstGeom>
        </p:spPr>
        <p:txBody>
          <a:bodyPr vert="horz" lIns="20062" tIns="10031" rIns="20062" bIns="10031" rtlCol="0"/>
          <a:lstStyle>
            <a:lvl1pPr algn="l">
              <a:defRPr sz="300"/>
            </a:lvl1pPr>
          </a:lstStyle>
          <a:p>
            <a:pPr>
              <a:defRPr/>
            </a:pPr>
            <a:endParaRPr lang="en-US"/>
          </a:p>
        </p:txBody>
      </p:sp>
      <p:sp>
        <p:nvSpPr>
          <p:cNvPr id="3" name="Date Placeholder 2"/>
          <p:cNvSpPr>
            <a:spLocks noGrp="1"/>
          </p:cNvSpPr>
          <p:nvPr>
            <p:ph type="dt" idx="1"/>
          </p:nvPr>
        </p:nvSpPr>
        <p:spPr>
          <a:xfrm>
            <a:off x="5265738" y="0"/>
            <a:ext cx="4027487" cy="350838"/>
          </a:xfrm>
          <a:prstGeom prst="rect">
            <a:avLst/>
          </a:prstGeom>
        </p:spPr>
        <p:txBody>
          <a:bodyPr vert="horz" lIns="20062" tIns="10031" rIns="20062" bIns="10031" rtlCol="0"/>
          <a:lstStyle>
            <a:lvl1pPr algn="r">
              <a:defRPr sz="300"/>
            </a:lvl1pPr>
          </a:lstStyle>
          <a:p>
            <a:pPr>
              <a:defRPr/>
            </a:pPr>
            <a:fld id="{5CC69237-968C-4809-BBBD-9304D521757D}" type="datetimeFigureOut">
              <a:rPr lang="en-US"/>
              <a:pPr>
                <a:defRPr/>
              </a:pPr>
              <a:t>4/14/2025</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20062" tIns="10031" rIns="20062" bIns="10031" rtlCol="0" anchor="ctr"/>
          <a:lstStyle/>
          <a:p>
            <a:pPr lvl="0"/>
            <a:endParaRPr lang="en-US" noProof="0"/>
          </a:p>
        </p:txBody>
      </p:sp>
      <p:sp>
        <p:nvSpPr>
          <p:cNvPr id="5" name="Notes Placeholder 4"/>
          <p:cNvSpPr>
            <a:spLocks noGrp="1"/>
          </p:cNvSpPr>
          <p:nvPr>
            <p:ph type="body" sz="quarter" idx="3"/>
          </p:nvPr>
        </p:nvSpPr>
        <p:spPr>
          <a:xfrm>
            <a:off x="930275" y="3328988"/>
            <a:ext cx="7435850" cy="3155950"/>
          </a:xfrm>
          <a:prstGeom prst="rect">
            <a:avLst/>
          </a:prstGeom>
        </p:spPr>
        <p:txBody>
          <a:bodyPr vert="horz" lIns="20062" tIns="10031" rIns="20062" bIns="100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9563"/>
            <a:ext cx="4027488" cy="349250"/>
          </a:xfrm>
          <a:prstGeom prst="rect">
            <a:avLst/>
          </a:prstGeom>
        </p:spPr>
        <p:txBody>
          <a:bodyPr vert="horz" lIns="20062" tIns="10031" rIns="20062" bIns="10031" rtlCol="0" anchor="b"/>
          <a:lstStyle>
            <a:lvl1pPr algn="l">
              <a:defRPr sz="300"/>
            </a:lvl1pPr>
          </a:lstStyle>
          <a:p>
            <a:pPr>
              <a:defRPr/>
            </a:pPr>
            <a:endParaRPr lang="en-US"/>
          </a:p>
        </p:txBody>
      </p:sp>
      <p:sp>
        <p:nvSpPr>
          <p:cNvPr id="7" name="Slide Number Placeholder 6"/>
          <p:cNvSpPr>
            <a:spLocks noGrp="1"/>
          </p:cNvSpPr>
          <p:nvPr>
            <p:ph type="sldNum" sz="quarter" idx="5"/>
          </p:nvPr>
        </p:nvSpPr>
        <p:spPr>
          <a:xfrm>
            <a:off x="5265738" y="6659563"/>
            <a:ext cx="4027487" cy="349250"/>
          </a:xfrm>
          <a:prstGeom prst="rect">
            <a:avLst/>
          </a:prstGeom>
        </p:spPr>
        <p:txBody>
          <a:bodyPr vert="horz" lIns="20062" tIns="10031" rIns="20062" bIns="10031" rtlCol="0" anchor="b"/>
          <a:lstStyle>
            <a:lvl1pPr algn="r">
              <a:defRPr sz="300"/>
            </a:lvl1pPr>
          </a:lstStyle>
          <a:p>
            <a:pPr>
              <a:defRPr/>
            </a:pPr>
            <a:fld id="{B4C89677-0636-4F7D-8E45-6997A3D61870}" type="slidenum">
              <a:rPr lang="en-US"/>
              <a:pPr>
                <a:defRPr/>
              </a:pPr>
              <a:t>‹#›</a:t>
            </a:fld>
            <a:endParaRPr lang="en-US"/>
          </a:p>
        </p:txBody>
      </p:sp>
    </p:spTree>
    <p:extLst>
      <p:ext uri="{BB962C8B-B14F-4D97-AF65-F5344CB8AC3E}">
        <p14:creationId xmlns:p14="http://schemas.microsoft.com/office/powerpoint/2010/main" val="253873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410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5400" b="1">
                <a:solidFill>
                  <a:schemeClr val="tx1"/>
                </a:solidFill>
                <a:latin typeface="Times New Roman" pitchFamily="18" charset="0"/>
              </a:defRPr>
            </a:lvl1pPr>
            <a:lvl2pPr marL="742950" indent="-285750">
              <a:defRPr sz="5400" b="1">
                <a:solidFill>
                  <a:schemeClr val="tx1"/>
                </a:solidFill>
                <a:latin typeface="Times New Roman" pitchFamily="18" charset="0"/>
              </a:defRPr>
            </a:lvl2pPr>
            <a:lvl3pPr marL="1143000" indent="-228600">
              <a:defRPr sz="5400" b="1">
                <a:solidFill>
                  <a:schemeClr val="tx1"/>
                </a:solidFill>
                <a:latin typeface="Times New Roman" pitchFamily="18" charset="0"/>
              </a:defRPr>
            </a:lvl3pPr>
            <a:lvl4pPr marL="1600200" indent="-228600">
              <a:defRPr sz="5400" b="1">
                <a:solidFill>
                  <a:schemeClr val="tx1"/>
                </a:solidFill>
                <a:latin typeface="Times New Roman" pitchFamily="18" charset="0"/>
              </a:defRPr>
            </a:lvl4pPr>
            <a:lvl5pPr marL="2057400" indent="-228600">
              <a:defRPr sz="5400" b="1">
                <a:solidFill>
                  <a:schemeClr val="tx1"/>
                </a:solidFill>
                <a:latin typeface="Times New Roman" pitchFamily="18" charset="0"/>
              </a:defRPr>
            </a:lvl5pPr>
            <a:lvl6pPr marL="2514600" indent="-228600" algn="ctr"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eaLnBrk="0" fontAlgn="base" hangingPunct="0">
              <a:lnSpc>
                <a:spcPct val="65000"/>
              </a:lnSpc>
              <a:spcBef>
                <a:spcPct val="50000"/>
              </a:spcBef>
              <a:spcAft>
                <a:spcPct val="0"/>
              </a:spcAft>
              <a:defRPr sz="5400" b="1">
                <a:solidFill>
                  <a:schemeClr val="tx1"/>
                </a:solidFill>
                <a:latin typeface="Times New Roman" pitchFamily="18" charset="0"/>
              </a:defRPr>
            </a:lvl9pPr>
          </a:lstStyle>
          <a:p>
            <a:fld id="{7350F54E-324E-4420-A58C-1451A26E1E91}" type="slidenum">
              <a:rPr lang="en-US" sz="300" smtClean="0"/>
              <a:pPr/>
              <a:t>1</a:t>
            </a:fld>
            <a:endParaRPr lang="en-US" sz="300"/>
          </a:p>
        </p:txBody>
      </p:sp>
    </p:spTree>
    <p:extLst>
      <p:ext uri="{BB962C8B-B14F-4D97-AF65-F5344CB8AC3E}">
        <p14:creationId xmlns:p14="http://schemas.microsoft.com/office/powerpoint/2010/main" val="356588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CE9746-3E67-4984-B2FE-1AF1BA16340E}" type="slidenum">
              <a:rPr lang="en-US"/>
              <a:pPr>
                <a:defRPr/>
              </a:pPr>
              <a:t>‹#›</a:t>
            </a:fld>
            <a:endParaRPr lang="en-US"/>
          </a:p>
        </p:txBody>
      </p:sp>
    </p:spTree>
    <p:extLst>
      <p:ext uri="{BB962C8B-B14F-4D97-AF65-F5344CB8AC3E}">
        <p14:creationId xmlns:p14="http://schemas.microsoft.com/office/powerpoint/2010/main" val="2938123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F46AF8-960E-4160-8BB5-686F276EDF71}" type="slidenum">
              <a:rPr lang="en-US"/>
              <a:pPr>
                <a:defRPr/>
              </a:pPr>
              <a:t>‹#›</a:t>
            </a:fld>
            <a:endParaRPr lang="en-US"/>
          </a:p>
        </p:txBody>
      </p:sp>
    </p:spTree>
    <p:extLst>
      <p:ext uri="{BB962C8B-B14F-4D97-AF65-F5344CB8AC3E}">
        <p14:creationId xmlns:p14="http://schemas.microsoft.com/office/powerpoint/2010/main" val="339310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924175"/>
            <a:ext cx="9326563" cy="26336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0888" y="2924175"/>
            <a:ext cx="27830462" cy="26336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589B9D-719E-42D8-8020-085B69862EA7}" type="slidenum">
              <a:rPr lang="en-US"/>
              <a:pPr>
                <a:defRPr/>
              </a:pPr>
              <a:t>‹#›</a:t>
            </a:fld>
            <a:endParaRPr lang="en-US"/>
          </a:p>
        </p:txBody>
      </p:sp>
    </p:spTree>
    <p:extLst>
      <p:ext uri="{BB962C8B-B14F-4D97-AF65-F5344CB8AC3E}">
        <p14:creationId xmlns:p14="http://schemas.microsoft.com/office/powerpoint/2010/main" val="42882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E4A587-5FAF-42E6-BE45-17C25F99A991}" type="slidenum">
              <a:rPr lang="en-US"/>
              <a:pPr>
                <a:defRPr/>
              </a:pPr>
              <a:t>‹#›</a:t>
            </a:fld>
            <a:endParaRPr lang="en-US"/>
          </a:p>
        </p:txBody>
      </p:sp>
    </p:spTree>
    <p:extLst>
      <p:ext uri="{BB962C8B-B14F-4D97-AF65-F5344CB8AC3E}">
        <p14:creationId xmlns:p14="http://schemas.microsoft.com/office/powerpoint/2010/main" val="403699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88EA6C-4A5C-449A-8168-A4D2F9419EE9}" type="slidenum">
              <a:rPr lang="en-US"/>
              <a:pPr>
                <a:defRPr/>
              </a:pPr>
              <a:t>‹#›</a:t>
            </a:fld>
            <a:endParaRPr lang="en-US"/>
          </a:p>
        </p:txBody>
      </p:sp>
    </p:spTree>
    <p:extLst>
      <p:ext uri="{BB962C8B-B14F-4D97-AF65-F5344CB8AC3E}">
        <p14:creationId xmlns:p14="http://schemas.microsoft.com/office/powerpoint/2010/main" val="342339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0888" y="9510713"/>
            <a:ext cx="18578512"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10713"/>
            <a:ext cx="18578513"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B4A3CC-8336-4978-A66C-FB77D18E1F46}" type="slidenum">
              <a:rPr lang="en-US"/>
              <a:pPr>
                <a:defRPr/>
              </a:pPr>
              <a:t>‹#›</a:t>
            </a:fld>
            <a:endParaRPr lang="en-US"/>
          </a:p>
        </p:txBody>
      </p:sp>
    </p:spTree>
    <p:extLst>
      <p:ext uri="{BB962C8B-B14F-4D97-AF65-F5344CB8AC3E}">
        <p14:creationId xmlns:p14="http://schemas.microsoft.com/office/powerpoint/2010/main" val="274549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008A453-5BDB-4A82-A97B-AE3AC9DF93EA}" type="slidenum">
              <a:rPr lang="en-US"/>
              <a:pPr>
                <a:defRPr/>
              </a:pPr>
              <a:t>‹#›</a:t>
            </a:fld>
            <a:endParaRPr lang="en-US"/>
          </a:p>
        </p:txBody>
      </p:sp>
    </p:spTree>
    <p:extLst>
      <p:ext uri="{BB962C8B-B14F-4D97-AF65-F5344CB8AC3E}">
        <p14:creationId xmlns:p14="http://schemas.microsoft.com/office/powerpoint/2010/main" val="21593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AE6625C-FC05-44C9-AD1B-5BE1C448AF41}" type="slidenum">
              <a:rPr lang="en-US"/>
              <a:pPr>
                <a:defRPr/>
              </a:pPr>
              <a:t>‹#›</a:t>
            </a:fld>
            <a:endParaRPr lang="en-US"/>
          </a:p>
        </p:txBody>
      </p:sp>
    </p:spTree>
    <p:extLst>
      <p:ext uri="{BB962C8B-B14F-4D97-AF65-F5344CB8AC3E}">
        <p14:creationId xmlns:p14="http://schemas.microsoft.com/office/powerpoint/2010/main" val="79369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0A2B76-BBD0-4131-9F1A-F9B85BA33A5C}" type="slidenum">
              <a:rPr lang="en-US"/>
              <a:pPr>
                <a:defRPr/>
              </a:pPr>
              <a:t>‹#›</a:t>
            </a:fld>
            <a:endParaRPr lang="en-US"/>
          </a:p>
        </p:txBody>
      </p:sp>
    </p:spTree>
    <p:extLst>
      <p:ext uri="{BB962C8B-B14F-4D97-AF65-F5344CB8AC3E}">
        <p14:creationId xmlns:p14="http://schemas.microsoft.com/office/powerpoint/2010/main" val="269188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80D8EB-A991-429A-9F15-1E5050711380}" type="slidenum">
              <a:rPr lang="en-US"/>
              <a:pPr>
                <a:defRPr/>
              </a:pPr>
              <a:t>‹#›</a:t>
            </a:fld>
            <a:endParaRPr lang="en-US"/>
          </a:p>
        </p:txBody>
      </p:sp>
    </p:spTree>
    <p:extLst>
      <p:ext uri="{BB962C8B-B14F-4D97-AF65-F5344CB8AC3E}">
        <p14:creationId xmlns:p14="http://schemas.microsoft.com/office/powerpoint/2010/main" val="36252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6D1F85-FC8E-4B63-A86C-FC56C2C366AD}" type="slidenum">
              <a:rPr lang="en-US"/>
              <a:pPr>
                <a:defRPr/>
              </a:pPr>
              <a:t>‹#›</a:t>
            </a:fld>
            <a:endParaRPr lang="en-US"/>
          </a:p>
        </p:txBody>
      </p:sp>
    </p:spTree>
    <p:extLst>
      <p:ext uri="{BB962C8B-B14F-4D97-AF65-F5344CB8AC3E}">
        <p14:creationId xmlns:p14="http://schemas.microsoft.com/office/powerpoint/2010/main" val="302411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924175"/>
            <a:ext cx="37309425" cy="548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38884" tIns="219442" rIns="438884" bIns="219442"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290888" y="9510713"/>
            <a:ext cx="37309425" cy="1975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38884" tIns="219442" rIns="438884" bIns="2194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0888"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l">
              <a:lnSpc>
                <a:spcPct val="100000"/>
              </a:lnSpc>
              <a:spcBef>
                <a:spcPct val="0"/>
              </a:spcBef>
              <a:defRPr sz="6700" b="0"/>
            </a:lvl1pPr>
          </a:lstStyle>
          <a:p>
            <a:pPr>
              <a:defRPr/>
            </a:pPr>
            <a:endParaRPr lang="en-US"/>
          </a:p>
        </p:txBody>
      </p:sp>
      <p:sp>
        <p:nvSpPr>
          <p:cNvPr id="1029" name="Rectangle 5"/>
          <p:cNvSpPr>
            <a:spLocks noGrp="1" noChangeArrowheads="1"/>
          </p:cNvSpPr>
          <p:nvPr>
            <p:ph type="ftr" sz="quarter" idx="3"/>
          </p:nvPr>
        </p:nvSpPr>
        <p:spPr bwMode="auto">
          <a:xfrm>
            <a:off x="14997113" y="29994225"/>
            <a:ext cx="13896975"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nSpc>
                <a:spcPct val="100000"/>
              </a:lnSpc>
              <a:spcBef>
                <a:spcPct val="0"/>
              </a:spcBef>
              <a:defRPr sz="6700" b="0"/>
            </a:lvl1pPr>
          </a:lstStyle>
          <a:p>
            <a:pPr>
              <a:defRPr/>
            </a:pPr>
            <a:endParaRPr lang="en-US"/>
          </a:p>
        </p:txBody>
      </p:sp>
      <p:sp>
        <p:nvSpPr>
          <p:cNvPr id="1030" name="Rectangle 6"/>
          <p:cNvSpPr>
            <a:spLocks noGrp="1" noChangeArrowheads="1"/>
          </p:cNvSpPr>
          <p:nvPr>
            <p:ph type="sldNum" sz="quarter" idx="4"/>
          </p:nvPr>
        </p:nvSpPr>
        <p:spPr bwMode="auto">
          <a:xfrm>
            <a:off x="31456313"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r">
              <a:lnSpc>
                <a:spcPct val="100000"/>
              </a:lnSpc>
              <a:spcBef>
                <a:spcPct val="0"/>
              </a:spcBef>
              <a:defRPr sz="6700" b="0"/>
            </a:lvl1pPr>
          </a:lstStyle>
          <a:p>
            <a:pPr>
              <a:defRPr/>
            </a:pPr>
            <a:fld id="{3288BF25-8EA1-41D0-B1F3-3529260375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0" fontAlgn="base" hangingPunct="0">
        <a:spcBef>
          <a:spcPct val="0"/>
        </a:spcBef>
        <a:spcAft>
          <a:spcPct val="0"/>
        </a:spcAft>
        <a:defRPr sz="21000">
          <a:solidFill>
            <a:schemeClr val="tx2"/>
          </a:solidFill>
          <a:latin typeface="+mj-lt"/>
          <a:ea typeface="+mj-ea"/>
          <a:cs typeface="+mj-cs"/>
        </a:defRPr>
      </a:lvl1pPr>
      <a:lvl2pPr algn="ctr" defTabSz="4387850" rtl="0" eaLnBrk="0" fontAlgn="base" hangingPunct="0">
        <a:spcBef>
          <a:spcPct val="0"/>
        </a:spcBef>
        <a:spcAft>
          <a:spcPct val="0"/>
        </a:spcAft>
        <a:defRPr sz="21000">
          <a:solidFill>
            <a:schemeClr val="tx2"/>
          </a:solidFill>
          <a:latin typeface="Times New Roman" pitchFamily="18" charset="0"/>
        </a:defRPr>
      </a:lvl2pPr>
      <a:lvl3pPr algn="ctr" defTabSz="4387850" rtl="0" eaLnBrk="0" fontAlgn="base" hangingPunct="0">
        <a:spcBef>
          <a:spcPct val="0"/>
        </a:spcBef>
        <a:spcAft>
          <a:spcPct val="0"/>
        </a:spcAft>
        <a:defRPr sz="21000">
          <a:solidFill>
            <a:schemeClr val="tx2"/>
          </a:solidFill>
          <a:latin typeface="Times New Roman" pitchFamily="18" charset="0"/>
        </a:defRPr>
      </a:lvl3pPr>
      <a:lvl4pPr algn="ctr" defTabSz="4387850" rtl="0" eaLnBrk="0" fontAlgn="base" hangingPunct="0">
        <a:spcBef>
          <a:spcPct val="0"/>
        </a:spcBef>
        <a:spcAft>
          <a:spcPct val="0"/>
        </a:spcAft>
        <a:defRPr sz="21000">
          <a:solidFill>
            <a:schemeClr val="tx2"/>
          </a:solidFill>
          <a:latin typeface="Times New Roman" pitchFamily="18" charset="0"/>
        </a:defRPr>
      </a:lvl4pPr>
      <a:lvl5pPr algn="ctr" defTabSz="4387850" rtl="0" eaLnBrk="0" fontAlgn="base" hangingPunct="0">
        <a:spcBef>
          <a:spcPct val="0"/>
        </a:spcBef>
        <a:spcAft>
          <a:spcPct val="0"/>
        </a:spcAft>
        <a:defRPr sz="21000">
          <a:solidFill>
            <a:schemeClr val="tx2"/>
          </a:solidFill>
          <a:latin typeface="Times New Roman" pitchFamily="18" charset="0"/>
        </a:defRPr>
      </a:lvl5pPr>
      <a:lvl6pPr marL="457200" algn="ctr" defTabSz="4387850" rtl="0" eaLnBrk="0" fontAlgn="base" hangingPunct="0">
        <a:spcBef>
          <a:spcPct val="0"/>
        </a:spcBef>
        <a:spcAft>
          <a:spcPct val="0"/>
        </a:spcAft>
        <a:defRPr sz="21000">
          <a:solidFill>
            <a:schemeClr val="tx2"/>
          </a:solidFill>
          <a:latin typeface="Times New Roman" pitchFamily="18" charset="0"/>
        </a:defRPr>
      </a:lvl6pPr>
      <a:lvl7pPr marL="914400" algn="ctr" defTabSz="4387850" rtl="0" eaLnBrk="0" fontAlgn="base" hangingPunct="0">
        <a:spcBef>
          <a:spcPct val="0"/>
        </a:spcBef>
        <a:spcAft>
          <a:spcPct val="0"/>
        </a:spcAft>
        <a:defRPr sz="21000">
          <a:solidFill>
            <a:schemeClr val="tx2"/>
          </a:solidFill>
          <a:latin typeface="Times New Roman" pitchFamily="18" charset="0"/>
        </a:defRPr>
      </a:lvl7pPr>
      <a:lvl8pPr marL="1371600" algn="ctr" defTabSz="4387850" rtl="0" eaLnBrk="0" fontAlgn="base" hangingPunct="0">
        <a:spcBef>
          <a:spcPct val="0"/>
        </a:spcBef>
        <a:spcAft>
          <a:spcPct val="0"/>
        </a:spcAft>
        <a:defRPr sz="21000">
          <a:solidFill>
            <a:schemeClr val="tx2"/>
          </a:solidFill>
          <a:latin typeface="Times New Roman" pitchFamily="18" charset="0"/>
        </a:defRPr>
      </a:lvl8pPr>
      <a:lvl9pPr marL="1828800" algn="ctr" defTabSz="4387850" rtl="0" eaLnBrk="0" fontAlgn="base" hangingPunct="0">
        <a:spcBef>
          <a:spcPct val="0"/>
        </a:spcBef>
        <a:spcAft>
          <a:spcPct val="0"/>
        </a:spcAft>
        <a:defRPr sz="21000">
          <a:solidFill>
            <a:schemeClr val="tx2"/>
          </a:solidFill>
          <a:latin typeface="Times New Roman" pitchFamily="18" charset="0"/>
        </a:defRPr>
      </a:lvl9pPr>
    </p:titleStyle>
    <p:bodyStyle>
      <a:lvl1pPr marL="1647825" indent="-1647825" algn="l" defTabSz="4387850" rtl="0" eaLnBrk="0" fontAlgn="base" hangingPunct="0">
        <a:spcBef>
          <a:spcPct val="20000"/>
        </a:spcBef>
        <a:spcAft>
          <a:spcPct val="0"/>
        </a:spcAft>
        <a:buChar char="•"/>
        <a:defRPr sz="15300">
          <a:solidFill>
            <a:schemeClr val="tx1"/>
          </a:solidFill>
          <a:latin typeface="+mn-lt"/>
          <a:ea typeface="+mn-ea"/>
          <a:cs typeface="+mn-cs"/>
        </a:defRPr>
      </a:lvl1pPr>
      <a:lvl2pPr marL="3565525" indent="-1370013" algn="l" defTabSz="4387850" rtl="0" eaLnBrk="0" fontAlgn="base" hangingPunct="0">
        <a:spcBef>
          <a:spcPct val="20000"/>
        </a:spcBef>
        <a:spcAft>
          <a:spcPct val="0"/>
        </a:spcAft>
        <a:buChar char="–"/>
        <a:defRPr sz="13300">
          <a:solidFill>
            <a:schemeClr val="tx1"/>
          </a:solidFill>
          <a:latin typeface="+mn-lt"/>
        </a:defRPr>
      </a:lvl2pPr>
      <a:lvl3pPr marL="5486400" indent="-1098550" algn="l" defTabSz="4387850" rtl="0" eaLnBrk="0" fontAlgn="base" hangingPunct="0">
        <a:spcBef>
          <a:spcPct val="20000"/>
        </a:spcBef>
        <a:spcAft>
          <a:spcPct val="0"/>
        </a:spcAft>
        <a:buChar char="•"/>
        <a:defRPr sz="11600">
          <a:solidFill>
            <a:schemeClr val="tx1"/>
          </a:solidFill>
          <a:latin typeface="+mn-lt"/>
        </a:defRPr>
      </a:lvl3pPr>
      <a:lvl4pPr marL="7678738" indent="-1093788" algn="l" defTabSz="4387850" rtl="0" eaLnBrk="0" fontAlgn="base" hangingPunct="0">
        <a:spcBef>
          <a:spcPct val="20000"/>
        </a:spcBef>
        <a:spcAft>
          <a:spcPct val="0"/>
        </a:spcAft>
        <a:buChar char="–"/>
        <a:defRPr sz="9600">
          <a:solidFill>
            <a:schemeClr val="tx1"/>
          </a:solidFill>
          <a:latin typeface="+mn-lt"/>
        </a:defRPr>
      </a:lvl4pPr>
      <a:lvl5pPr marL="9875838" indent="-1098550" algn="l" defTabSz="4387850" rtl="0" eaLnBrk="0" fontAlgn="base" hangingPunct="0">
        <a:spcBef>
          <a:spcPct val="20000"/>
        </a:spcBef>
        <a:spcAft>
          <a:spcPct val="0"/>
        </a:spcAft>
        <a:buChar char="»"/>
        <a:defRPr sz="9600">
          <a:solidFill>
            <a:schemeClr val="tx1"/>
          </a:solidFill>
          <a:latin typeface="+mn-lt"/>
        </a:defRPr>
      </a:lvl5pPr>
      <a:lvl6pPr marL="10333038" indent="-1098550" algn="l" defTabSz="4387850" rtl="0" eaLnBrk="0" fontAlgn="base" hangingPunct="0">
        <a:spcBef>
          <a:spcPct val="20000"/>
        </a:spcBef>
        <a:spcAft>
          <a:spcPct val="0"/>
        </a:spcAft>
        <a:buChar char="»"/>
        <a:defRPr sz="9600">
          <a:solidFill>
            <a:schemeClr val="tx1"/>
          </a:solidFill>
          <a:latin typeface="+mn-lt"/>
        </a:defRPr>
      </a:lvl6pPr>
      <a:lvl7pPr marL="10790238" indent="-1098550" algn="l" defTabSz="4387850" rtl="0" eaLnBrk="0" fontAlgn="base" hangingPunct="0">
        <a:spcBef>
          <a:spcPct val="20000"/>
        </a:spcBef>
        <a:spcAft>
          <a:spcPct val="0"/>
        </a:spcAft>
        <a:buChar char="»"/>
        <a:defRPr sz="9600">
          <a:solidFill>
            <a:schemeClr val="tx1"/>
          </a:solidFill>
          <a:latin typeface="+mn-lt"/>
        </a:defRPr>
      </a:lvl7pPr>
      <a:lvl8pPr marL="11247438" indent="-1098550" algn="l" defTabSz="4387850" rtl="0" eaLnBrk="0" fontAlgn="base" hangingPunct="0">
        <a:spcBef>
          <a:spcPct val="20000"/>
        </a:spcBef>
        <a:spcAft>
          <a:spcPct val="0"/>
        </a:spcAft>
        <a:buChar char="»"/>
        <a:defRPr sz="9600">
          <a:solidFill>
            <a:schemeClr val="tx1"/>
          </a:solidFill>
          <a:latin typeface="+mn-lt"/>
        </a:defRPr>
      </a:lvl8pPr>
      <a:lvl9pPr marL="11704638" indent="-1098550" algn="l" defTabSz="4387850" rtl="0" eaLnBrk="0" fontAlgn="base" hangingPunct="0">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3"/>
          <p:cNvSpPr txBox="1">
            <a:spLocks noChangeArrowheads="1"/>
          </p:cNvSpPr>
          <p:nvPr/>
        </p:nvSpPr>
        <p:spPr bwMode="auto">
          <a:xfrm>
            <a:off x="7277100" y="3427413"/>
            <a:ext cx="29337000" cy="5855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60000"/>
              </a:lnSpc>
            </a:pPr>
            <a:r>
              <a:rPr lang="en-US" sz="3600" b="0" dirty="0"/>
              <a:t>Prof. Michael Frankel</a:t>
            </a:r>
          </a:p>
        </p:txBody>
      </p:sp>
      <p:sp>
        <p:nvSpPr>
          <p:cNvPr id="1033" name="Rectangle 51"/>
          <p:cNvSpPr>
            <a:spLocks noChangeArrowheads="1"/>
          </p:cNvSpPr>
          <p:nvPr/>
        </p:nvSpPr>
        <p:spPr bwMode="auto">
          <a:xfrm>
            <a:off x="2147483647" y="2147483647"/>
            <a:ext cx="2147482688"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spAutoFit/>
          </a:bodyPr>
          <a:lstStyle/>
          <a:p>
            <a:pPr algn="l" defTabSz="2259013">
              <a:lnSpc>
                <a:spcPct val="100000"/>
              </a:lnSpc>
              <a:spcBef>
                <a:spcPct val="0"/>
              </a:spcBef>
            </a:pPr>
            <a:r>
              <a:rPr lang="en-US" sz="7700" b="0"/>
              <a:t> </a:t>
            </a:r>
            <a:endParaRPr lang="en-US" sz="5900" b="0"/>
          </a:p>
        </p:txBody>
      </p:sp>
      <p:sp>
        <p:nvSpPr>
          <p:cNvPr id="1036" name="Text Box 89"/>
          <p:cNvSpPr txBox="1">
            <a:spLocks noChangeArrowheads="1"/>
          </p:cNvSpPr>
          <p:nvPr/>
        </p:nvSpPr>
        <p:spPr bwMode="auto">
          <a:xfrm>
            <a:off x="18619788" y="1143000"/>
            <a:ext cx="6318250" cy="760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endParaRPr lang="en-US"/>
          </a:p>
        </p:txBody>
      </p:sp>
      <p:sp>
        <p:nvSpPr>
          <p:cNvPr id="1037" name="Rectangle 90"/>
          <p:cNvSpPr>
            <a:spLocks noChangeArrowheads="1"/>
          </p:cNvSpPr>
          <p:nvPr/>
        </p:nvSpPr>
        <p:spPr bwMode="auto">
          <a:xfrm>
            <a:off x="9525000" y="275511"/>
            <a:ext cx="25151556" cy="3048000"/>
          </a:xfrm>
          <a:prstGeom prst="rect">
            <a:avLst/>
          </a:prstGeom>
          <a:solidFill>
            <a:srgbClr val="0666D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nchor="ctr">
            <a:noAutofit/>
          </a:bodyPr>
          <a:lstStyle/>
          <a:p>
            <a:pPr defTabSz="2259013">
              <a:lnSpc>
                <a:spcPct val="100000"/>
              </a:lnSpc>
              <a:spcBef>
                <a:spcPts val="0"/>
              </a:spcBef>
            </a:pPr>
            <a:r>
              <a:rPr lang="en-US" sz="7200" b="0" dirty="0">
                <a:solidFill>
                  <a:schemeClr val="bg1"/>
                </a:solidFill>
              </a:rPr>
              <a:t>Trends in Reported Crimes – Do We Value Property Over People? </a:t>
            </a:r>
          </a:p>
          <a:p>
            <a:pPr defTabSz="2259013">
              <a:lnSpc>
                <a:spcPct val="100000"/>
              </a:lnSpc>
              <a:spcBef>
                <a:spcPts val="0"/>
              </a:spcBef>
            </a:pPr>
            <a:r>
              <a:rPr lang="en-US" sz="5900" b="0" dirty="0">
                <a:solidFill>
                  <a:schemeClr val="bg1"/>
                </a:solidFill>
              </a:rPr>
              <a:t>Megan Wilder – Expected Graduation: Spring 2025</a:t>
            </a:r>
          </a:p>
        </p:txBody>
      </p:sp>
      <p:sp>
        <p:nvSpPr>
          <p:cNvPr id="1039" name="Text Box 729"/>
          <p:cNvSpPr txBox="1">
            <a:spLocks noChangeArrowheads="1"/>
          </p:cNvSpPr>
          <p:nvPr/>
        </p:nvSpPr>
        <p:spPr bwMode="auto">
          <a:xfrm>
            <a:off x="15240000" y="9448800"/>
            <a:ext cx="2327275" cy="760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gn="l"/>
            <a:endParaRPr lang="en-US"/>
          </a:p>
        </p:txBody>
      </p:sp>
      <p:grpSp>
        <p:nvGrpSpPr>
          <p:cNvPr id="13" name="Group 12"/>
          <p:cNvGrpSpPr/>
          <p:nvPr/>
        </p:nvGrpSpPr>
        <p:grpSpPr>
          <a:xfrm>
            <a:off x="419100" y="11277493"/>
            <a:ext cx="10820400" cy="13485378"/>
            <a:chOff x="381000" y="11893074"/>
            <a:chExt cx="10820400" cy="13485378"/>
          </a:xfrm>
          <a:solidFill>
            <a:srgbClr val="0666D1"/>
          </a:solidFill>
        </p:grpSpPr>
        <p:sp>
          <p:nvSpPr>
            <p:cNvPr id="1031" name="Text Box 15"/>
            <p:cNvSpPr txBox="1">
              <a:spLocks noChangeArrowheads="1"/>
            </p:cNvSpPr>
            <p:nvPr/>
          </p:nvSpPr>
          <p:spPr bwMode="auto">
            <a:xfrm>
              <a:off x="381000" y="11893074"/>
              <a:ext cx="10811330" cy="984726"/>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solidFill>
                    <a:schemeClr val="bg1"/>
                  </a:solidFill>
                </a:rPr>
                <a:t>METHODS</a:t>
              </a:r>
            </a:p>
          </p:txBody>
        </p:sp>
        <p:sp>
          <p:nvSpPr>
            <p:cNvPr id="28" name="TextBox 27"/>
            <p:cNvSpPr txBox="1"/>
            <p:nvPr/>
          </p:nvSpPr>
          <p:spPr>
            <a:xfrm>
              <a:off x="381000" y="12836557"/>
              <a:ext cx="10820400" cy="12541895"/>
            </a:xfrm>
            <a:prstGeom prst="rect">
              <a:avLst/>
            </a:prstGeom>
            <a:noFill/>
          </p:spPr>
          <p:txBody>
            <a:bodyPr wrap="square" rtlCol="0">
              <a:spAutoFit/>
            </a:bodyPr>
            <a:lstStyle/>
            <a:p>
              <a:pPr algn="l">
                <a:lnSpc>
                  <a:spcPct val="100000"/>
                </a:lnSpc>
                <a:spcBef>
                  <a:spcPts val="0"/>
                </a:spcBef>
                <a:spcAft>
                  <a:spcPts val="600"/>
                </a:spcAft>
              </a:pPr>
              <a:r>
                <a:rPr lang="en-US" sz="2800" b="0" dirty="0">
                  <a:latin typeface="Palatino Linotype" panose="02040502050505030304" pitchFamily="18" charset="0"/>
                </a:rPr>
                <a:t>A </a:t>
              </a:r>
              <a:r>
                <a:rPr lang="en-US" sz="2800" dirty="0">
                  <a:latin typeface="Palatino Linotype" panose="02040502050505030304" pitchFamily="18" charset="0"/>
                </a:rPr>
                <a:t>chi-square test </a:t>
              </a:r>
              <a:r>
                <a:rPr lang="en-US" sz="2800" b="0" dirty="0">
                  <a:latin typeface="Palatino Linotype" panose="02040502050505030304" pitchFamily="18" charset="0"/>
                </a:rPr>
                <a:t>was performed to determine whether there is a difference in the proportions of reported vs. non-reported crimes between crimes against persons and crimes again property (n=9150).</a:t>
              </a:r>
            </a:p>
            <a:p>
              <a:pPr marL="457200" indent="-457200" algn="l">
                <a:lnSpc>
                  <a:spcPct val="100000"/>
                </a:lnSpc>
                <a:spcBef>
                  <a:spcPts val="0"/>
                </a:spcBef>
                <a:spcAft>
                  <a:spcPts val="600"/>
                </a:spcAft>
                <a:buFont typeface="Wingdings" panose="05000000000000000000" pitchFamily="2" charset="2"/>
                <a:buChar char="v"/>
              </a:pPr>
              <a:r>
                <a:rPr lang="en-US" sz="2800" b="0" dirty="0">
                  <a:latin typeface="Palatino Linotype" panose="02040502050505030304" pitchFamily="18" charset="0"/>
                </a:rPr>
                <a:t>Two chi-square tests were observed. One tested persons vs. property crimes and is shown in Figure 1. The second tested persons vs. property w/ victim present vs. property w/ victim not present. This second test yielded similar results to the first and thus was not visualized.</a:t>
              </a:r>
            </a:p>
            <a:p>
              <a:pPr marL="457200" indent="-457200" algn="l">
                <a:lnSpc>
                  <a:spcPct val="100000"/>
                </a:lnSpc>
                <a:spcBef>
                  <a:spcPts val="0"/>
                </a:spcBef>
                <a:spcAft>
                  <a:spcPts val="600"/>
                </a:spcAft>
                <a:buFont typeface="Wingdings" panose="05000000000000000000" pitchFamily="2" charset="2"/>
                <a:buChar char="v"/>
              </a:pPr>
              <a:r>
                <a:rPr lang="en-US" sz="2800" b="0" dirty="0">
                  <a:latin typeface="Palatino Linotype" panose="02040502050505030304" pitchFamily="18" charset="0"/>
                </a:rPr>
                <a:t>The results of this test were found to be significant (p&lt;.0001).</a:t>
              </a:r>
            </a:p>
            <a:p>
              <a:pPr algn="l">
                <a:lnSpc>
                  <a:spcPct val="100000"/>
                </a:lnSpc>
                <a:spcBef>
                  <a:spcPts val="0"/>
                </a:spcBef>
                <a:spcAft>
                  <a:spcPts val="600"/>
                </a:spcAft>
              </a:pPr>
              <a:endParaRPr lang="en-US" sz="800" b="0" dirty="0">
                <a:latin typeface="Palatino Linotype" panose="02040502050505030304" pitchFamily="18" charset="0"/>
              </a:endParaRPr>
            </a:p>
            <a:p>
              <a:pPr algn="l">
                <a:lnSpc>
                  <a:spcPct val="100000"/>
                </a:lnSpc>
                <a:spcBef>
                  <a:spcPts val="0"/>
                </a:spcBef>
                <a:spcAft>
                  <a:spcPts val="600"/>
                </a:spcAft>
              </a:pPr>
              <a:r>
                <a:rPr lang="en-US" sz="2800" b="0" dirty="0">
                  <a:latin typeface="Palatino Linotype" panose="02040502050505030304" pitchFamily="18" charset="0"/>
                </a:rPr>
                <a:t>A </a:t>
              </a:r>
              <a:r>
                <a:rPr lang="en-US" sz="2800" dirty="0">
                  <a:latin typeface="Palatino Linotype" panose="02040502050505030304" pitchFamily="18" charset="0"/>
                </a:rPr>
                <a:t>binary logistic regression </a:t>
              </a:r>
              <a:r>
                <a:rPr lang="en-US" sz="2800" b="0" dirty="0">
                  <a:latin typeface="Palatino Linotype" panose="02040502050505030304" pitchFamily="18" charset="0"/>
                </a:rPr>
                <a:t>analysis was performed on a subset of the data looking at crimes that classify as sexual assault/rape to identify variables that affect whether a person did or did not report a crime (n=157) .</a:t>
              </a:r>
            </a:p>
            <a:p>
              <a:pPr marL="457200" indent="-457200" algn="l">
                <a:lnSpc>
                  <a:spcPct val="100000"/>
                </a:lnSpc>
                <a:spcBef>
                  <a:spcPts val="0"/>
                </a:spcBef>
                <a:spcAft>
                  <a:spcPts val="600"/>
                </a:spcAft>
                <a:buFont typeface="Wingdings" panose="05000000000000000000" pitchFamily="2" charset="2"/>
                <a:buChar char="v"/>
              </a:pPr>
              <a:r>
                <a:rPr lang="en-US" sz="2800" b="0" dirty="0">
                  <a:latin typeface="Palatino Linotype" panose="02040502050505030304" pitchFamily="18" charset="0"/>
                </a:rPr>
                <a:t>Due to the massive and complicated nature of the dataset, variables were manually selected as candidates for modeling by relevance to the research question. Variables were further narrowed down by their percentage of missing data.</a:t>
              </a:r>
            </a:p>
            <a:p>
              <a:pPr marL="457200" indent="-457200" algn="l">
                <a:lnSpc>
                  <a:spcPct val="100000"/>
                </a:lnSpc>
                <a:spcBef>
                  <a:spcPts val="0"/>
                </a:spcBef>
                <a:spcAft>
                  <a:spcPts val="600"/>
                </a:spcAft>
                <a:buFont typeface="Wingdings" panose="05000000000000000000" pitchFamily="2" charset="2"/>
                <a:buChar char="v"/>
              </a:pPr>
              <a:r>
                <a:rPr lang="en-US" sz="2800" b="0" dirty="0">
                  <a:latin typeface="Palatino Linotype" panose="02040502050505030304" pitchFamily="18" charset="0"/>
                </a:rPr>
                <a:t>Predictor variables were recoded and imputed in preparation for modeling.</a:t>
              </a:r>
            </a:p>
            <a:p>
              <a:pPr marL="457200" indent="-457200" algn="l">
                <a:lnSpc>
                  <a:spcPct val="100000"/>
                </a:lnSpc>
                <a:spcBef>
                  <a:spcPts val="0"/>
                </a:spcBef>
                <a:spcAft>
                  <a:spcPts val="600"/>
                </a:spcAft>
                <a:buFont typeface="Wingdings" panose="05000000000000000000" pitchFamily="2" charset="2"/>
                <a:buChar char="v"/>
              </a:pPr>
              <a:r>
                <a:rPr lang="en-US" sz="2800" b="0" dirty="0">
                  <a:latin typeface="Palatino Linotype" panose="02040502050505030304" pitchFamily="18" charset="0"/>
                </a:rPr>
                <a:t>A stepwise selection was performed to determine the final variables that remained in the model, which can be seen in Figure 7.</a:t>
              </a:r>
            </a:p>
            <a:p>
              <a:pPr marL="457200" indent="-457200" algn="l">
                <a:lnSpc>
                  <a:spcPct val="100000"/>
                </a:lnSpc>
                <a:spcBef>
                  <a:spcPts val="0"/>
                </a:spcBef>
                <a:spcAft>
                  <a:spcPts val="600"/>
                </a:spcAft>
                <a:buFont typeface="Wingdings" panose="05000000000000000000" pitchFamily="2" charset="2"/>
                <a:buChar char="v"/>
              </a:pPr>
              <a:r>
                <a:rPr lang="en-US" sz="2800" b="0" dirty="0">
                  <a:latin typeface="Palatino Linotype" panose="02040502050505030304" pitchFamily="18" charset="0"/>
                </a:rPr>
                <a:t>The resulting model was found to be significant (p&lt;.0001) and has a c-statistic of 0.835.</a:t>
              </a:r>
            </a:p>
            <a:p>
              <a:pPr marL="457200" indent="-457200" algn="l">
                <a:lnSpc>
                  <a:spcPct val="100000"/>
                </a:lnSpc>
                <a:spcBef>
                  <a:spcPts val="0"/>
                </a:spcBef>
                <a:spcAft>
                  <a:spcPts val="600"/>
                </a:spcAft>
                <a:buFont typeface="Wingdings" panose="05000000000000000000" pitchFamily="2" charset="2"/>
                <a:buChar char="v"/>
              </a:pPr>
              <a:r>
                <a:rPr lang="en-US" sz="2800" b="0" dirty="0">
                  <a:latin typeface="Palatino Linotype" panose="02040502050505030304" pitchFamily="18" charset="0"/>
                </a:rPr>
                <a:t>Despite the magnitude of the dataset, this model is limited due to the small sample size of the subset.</a:t>
              </a:r>
            </a:p>
          </p:txBody>
        </p:sp>
      </p:grpSp>
      <p:grpSp>
        <p:nvGrpSpPr>
          <p:cNvPr id="12" name="Group 11"/>
          <p:cNvGrpSpPr/>
          <p:nvPr/>
        </p:nvGrpSpPr>
        <p:grpSpPr>
          <a:xfrm>
            <a:off x="381000" y="3810000"/>
            <a:ext cx="43120130" cy="7491689"/>
            <a:chOff x="381000" y="3810000"/>
            <a:chExt cx="43120130" cy="7491689"/>
          </a:xfrm>
        </p:grpSpPr>
        <p:sp>
          <p:nvSpPr>
            <p:cNvPr id="48" name="TextBox 47"/>
            <p:cNvSpPr txBox="1"/>
            <p:nvPr/>
          </p:nvSpPr>
          <p:spPr>
            <a:xfrm>
              <a:off x="452665" y="4746048"/>
              <a:ext cx="10744200" cy="6555641"/>
            </a:xfrm>
            <a:prstGeom prst="rect">
              <a:avLst/>
            </a:prstGeom>
            <a:noFill/>
          </p:spPr>
          <p:txBody>
            <a:bodyPr wrap="square" rtlCol="0">
              <a:spAutoFit/>
            </a:bodyPr>
            <a:lstStyle/>
            <a:p>
              <a:pPr algn="l">
                <a:lnSpc>
                  <a:spcPct val="100000"/>
                </a:lnSpc>
                <a:spcBef>
                  <a:spcPts val="0"/>
                </a:spcBef>
              </a:pPr>
              <a:r>
                <a:rPr lang="en-US" sz="2800" b="0" i="1" dirty="0">
                  <a:solidFill>
                    <a:srgbClr val="E06090"/>
                  </a:solidFill>
                  <a:latin typeface="Palatino Linotype" panose="02040502050505030304" pitchFamily="18" charset="0"/>
                </a:rPr>
                <a:t>Content Warning: Mentions of S/A, no graphic details.</a:t>
              </a:r>
              <a:endParaRPr lang="en-US" sz="800" b="0" dirty="0">
                <a:latin typeface="Palatino Linotype" panose="02040502050505030304" pitchFamily="18" charset="0"/>
              </a:endParaRPr>
            </a:p>
            <a:p>
              <a:pPr algn="l">
                <a:lnSpc>
                  <a:spcPct val="100000"/>
                </a:lnSpc>
                <a:spcBef>
                  <a:spcPts val="0"/>
                </a:spcBef>
              </a:pPr>
              <a:r>
                <a:rPr lang="en-US" sz="2800" b="0" dirty="0">
                  <a:latin typeface="Palatino Linotype" panose="02040502050505030304" pitchFamily="18" charset="0"/>
                </a:rPr>
                <a:t>	As modern societal issues have developed over the past several years, opinions on police efficiency and morality have grown increasingly divided. Many believe the police force is becoming corrupt, and others speculate that it always has been. Despite one’s positive or negative impression of our law enforcement system, it cannot be denied that society’s attitude toward safety and justice is being challenged. For this reason, it is important to investigate the current state of the relationship between crime victims and our judicial system. So, how does the general population’s feelings about the police affect their willingness and comfort to report crimes committed against them?</a:t>
              </a:r>
            </a:p>
            <a:p>
              <a:pPr algn="l">
                <a:lnSpc>
                  <a:spcPct val="100000"/>
                </a:lnSpc>
                <a:spcBef>
                  <a:spcPts val="0"/>
                </a:spcBef>
              </a:pPr>
              <a:r>
                <a:rPr lang="en-US" sz="2800" b="0" dirty="0">
                  <a:latin typeface="Palatino Linotype" panose="02040502050505030304" pitchFamily="18" charset="0"/>
                </a:rPr>
                <a:t>	The dataset used for this project was sourced from the U.S. Bureau of Justice and contains survey-gathered information regarding citizens who were victims of a crime in 2021.</a:t>
              </a:r>
              <a:endParaRPr lang="en-US" sz="2800" b="0" dirty="0"/>
            </a:p>
          </p:txBody>
        </p:sp>
        <p:grpSp>
          <p:nvGrpSpPr>
            <p:cNvPr id="10" name="Group 9"/>
            <p:cNvGrpSpPr/>
            <p:nvPr/>
          </p:nvGrpSpPr>
          <p:grpSpPr>
            <a:xfrm>
              <a:off x="381000" y="3810000"/>
              <a:ext cx="43120130" cy="990600"/>
              <a:chOff x="381000" y="3810000"/>
              <a:chExt cx="43120130" cy="990600"/>
            </a:xfrm>
          </p:grpSpPr>
          <p:sp>
            <p:nvSpPr>
              <p:cNvPr id="1030" name="Text Box 12"/>
              <p:cNvSpPr txBox="1">
                <a:spLocks noChangeArrowheads="1"/>
              </p:cNvSpPr>
              <p:nvPr/>
            </p:nvSpPr>
            <p:spPr bwMode="auto">
              <a:xfrm>
                <a:off x="381000" y="3815874"/>
                <a:ext cx="10818004" cy="984726"/>
              </a:xfrm>
              <a:prstGeom prst="rect">
                <a:avLst/>
              </a:prstGeom>
              <a:solidFill>
                <a:srgbClr val="0666D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solidFill>
                      <a:schemeClr val="bg1"/>
                    </a:solidFill>
                  </a:rPr>
                  <a:t>INTRODUCTION</a:t>
                </a:r>
              </a:p>
            </p:txBody>
          </p:sp>
          <p:sp>
            <p:nvSpPr>
              <p:cNvPr id="26" name="Text Box 18"/>
              <p:cNvSpPr txBox="1">
                <a:spLocks noChangeArrowheads="1"/>
              </p:cNvSpPr>
              <p:nvPr/>
            </p:nvSpPr>
            <p:spPr bwMode="auto">
              <a:xfrm>
                <a:off x="32689800" y="3810000"/>
                <a:ext cx="10811330" cy="984726"/>
              </a:xfrm>
              <a:prstGeom prst="rect">
                <a:avLst/>
              </a:prstGeom>
              <a:solidFill>
                <a:srgbClr val="0666D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solidFill>
                      <a:schemeClr val="bg1"/>
                    </a:solidFill>
                  </a:rPr>
                  <a:t>DISCUSSION</a:t>
                </a:r>
              </a:p>
            </p:txBody>
          </p:sp>
        </p:grpSp>
      </p:grpSp>
      <p:sp>
        <p:nvSpPr>
          <p:cNvPr id="50" name="TextBox 49"/>
          <p:cNvSpPr txBox="1"/>
          <p:nvPr/>
        </p:nvSpPr>
        <p:spPr>
          <a:xfrm>
            <a:off x="32689800" y="4815225"/>
            <a:ext cx="10744200" cy="24652903"/>
          </a:xfrm>
          <a:prstGeom prst="rect">
            <a:avLst/>
          </a:prstGeom>
          <a:noFill/>
        </p:spPr>
        <p:txBody>
          <a:bodyPr wrap="square" rtlCol="0">
            <a:spAutoFit/>
          </a:bodyPr>
          <a:lstStyle/>
          <a:p>
            <a:pPr algn="l">
              <a:lnSpc>
                <a:spcPct val="100000"/>
              </a:lnSpc>
              <a:spcBef>
                <a:spcPts val="0"/>
              </a:spcBef>
            </a:pPr>
            <a:r>
              <a:rPr lang="en-US" sz="2800" dirty="0">
                <a:latin typeface="Palatino Linotype" panose="02040502050505030304" pitchFamily="18" charset="0"/>
              </a:rPr>
              <a:t>Chi-Square Test:</a:t>
            </a:r>
          </a:p>
          <a:p>
            <a:pPr algn="l">
              <a:lnSpc>
                <a:spcPct val="100000"/>
              </a:lnSpc>
              <a:spcBef>
                <a:spcPts val="0"/>
              </a:spcBef>
            </a:pPr>
            <a:r>
              <a:rPr lang="en-US" sz="2800" b="0" dirty="0">
                <a:latin typeface="Palatino Linotype" panose="02040502050505030304" pitchFamily="18" charset="0"/>
              </a:rPr>
              <a:t>	The results show that victims of property crimes are nearly twice as likely to report that crime than they would a crime against persons. This begs the question, “Do people value their belongings more than themselves?” To investigate potential ideas regarding this question, we can reference Figures 2 and 3.</a:t>
            </a:r>
          </a:p>
          <a:p>
            <a:pPr algn="l">
              <a:lnSpc>
                <a:spcPct val="100000"/>
              </a:lnSpc>
              <a:spcBef>
                <a:spcPts val="0"/>
              </a:spcBef>
            </a:pPr>
            <a:r>
              <a:rPr lang="en-US" sz="2800" b="0" dirty="0">
                <a:latin typeface="Palatino Linotype" panose="02040502050505030304" pitchFamily="18" charset="0"/>
              </a:rPr>
              <a:t>	Figure 2 shows that the most significant reason a crime was reported was for a financial reason. It can also be seen that the proportion of property crimes is larger for reasons relating to preventing or stopping a crime.</a:t>
            </a:r>
          </a:p>
          <a:p>
            <a:pPr algn="l">
              <a:lnSpc>
                <a:spcPct val="100000"/>
              </a:lnSpc>
              <a:spcBef>
                <a:spcPts val="0"/>
              </a:spcBef>
            </a:pPr>
            <a:r>
              <a:rPr lang="en-US" sz="2800" b="0" dirty="0">
                <a:latin typeface="Palatino Linotype" panose="02040502050505030304" pitchFamily="18" charset="0"/>
              </a:rPr>
              <a:t>	Figure 3 shows that the biggest reason crimes are not reported is victims believing the crime is minor. Other frequent reasons for not reporting crimes include thinking the police would not find the crime important, and victims lacking sufficient information to provide to police.</a:t>
            </a:r>
          </a:p>
          <a:p>
            <a:pPr algn="l">
              <a:lnSpc>
                <a:spcPct val="100000"/>
              </a:lnSpc>
              <a:spcBef>
                <a:spcPts val="0"/>
              </a:spcBef>
            </a:pPr>
            <a:r>
              <a:rPr lang="en-US" sz="2800" b="0" dirty="0">
                <a:latin typeface="Palatino Linotype" panose="02040502050505030304" pitchFamily="18" charset="0"/>
              </a:rPr>
              <a:t>	This information suggests victims tend to not consider personal harm or threats of personal harm as worth reporting to the police as crimes where a person was affected financially or crimes where there is reason to believe others may be harmed in the future. This does not necessarily mean that people view personal physical harm as less serious than financial harm, but it may suggest that people do not view personal physical harm as an issue for the police.</a:t>
            </a:r>
          </a:p>
          <a:p>
            <a:pPr algn="l">
              <a:lnSpc>
                <a:spcPct val="100000"/>
              </a:lnSpc>
              <a:spcBef>
                <a:spcPts val="0"/>
              </a:spcBef>
            </a:pPr>
            <a:endParaRPr lang="en-US" sz="1200" b="0" dirty="0">
              <a:latin typeface="Palatino Linotype" panose="02040502050505030304" pitchFamily="18" charset="0"/>
            </a:endParaRPr>
          </a:p>
          <a:p>
            <a:pPr algn="l">
              <a:lnSpc>
                <a:spcPct val="100000"/>
              </a:lnSpc>
              <a:spcBef>
                <a:spcPts val="0"/>
              </a:spcBef>
            </a:pPr>
            <a:r>
              <a:rPr lang="en-US" sz="2800" dirty="0">
                <a:latin typeface="Palatino Linotype" panose="02040502050505030304" pitchFamily="18" charset="0"/>
              </a:rPr>
              <a:t>Binary Logistic Regression:</a:t>
            </a:r>
          </a:p>
          <a:p>
            <a:pPr algn="l">
              <a:lnSpc>
                <a:spcPct val="100000"/>
              </a:lnSpc>
              <a:spcBef>
                <a:spcPts val="0"/>
              </a:spcBef>
            </a:pPr>
            <a:r>
              <a:rPr lang="en-US" sz="2800" b="0" dirty="0">
                <a:latin typeface="Palatino Linotype" panose="02040502050505030304" pitchFamily="18" charset="0"/>
              </a:rPr>
              <a:t>	The results show that victims who know their offender are more likely to report sexual assault than those who were assaulted by a stranger. One potential explanation is that the victim feels that they have sufficient information to give police. Victims who are assaulted by strangers may feel like police will not care about their situation if they do not have a clear suspect for the crime.</a:t>
            </a:r>
          </a:p>
          <a:p>
            <a:pPr algn="l">
              <a:lnSpc>
                <a:spcPct val="100000"/>
              </a:lnSpc>
              <a:spcBef>
                <a:spcPts val="0"/>
              </a:spcBef>
            </a:pPr>
            <a:r>
              <a:rPr lang="en-US" sz="2800" b="0" dirty="0">
                <a:latin typeface="Palatino Linotype" panose="02040502050505030304" pitchFamily="18" charset="0"/>
              </a:rPr>
              <a:t>	Victims of sexual assault were also significantly more likely to report the assault if the offender used a weapon. The reason for this may be that the victim feels there is potential for future danger and thus want to report the crime. The victim may also consider the crime more serious if it involves a weapon.</a:t>
            </a:r>
          </a:p>
          <a:p>
            <a:pPr algn="l">
              <a:lnSpc>
                <a:spcPct val="100000"/>
              </a:lnSpc>
              <a:spcBef>
                <a:spcPts val="0"/>
              </a:spcBef>
            </a:pPr>
            <a:r>
              <a:rPr lang="en-US" sz="2800" b="0" dirty="0">
                <a:latin typeface="Palatino Linotype" panose="02040502050505030304" pitchFamily="18" charset="0"/>
              </a:rPr>
              <a:t>	In cases where there were multiple offenders rather than just one, victims were somewhat less likely to report sexual assault. This could be because the victim feels pressure from more people to keep quiet or may be because the victim does not know which offender(s) should be held responsible for the crime.</a:t>
            </a:r>
          </a:p>
          <a:p>
            <a:pPr algn="l">
              <a:lnSpc>
                <a:spcPct val="100000"/>
              </a:lnSpc>
              <a:spcBef>
                <a:spcPts val="0"/>
              </a:spcBef>
            </a:pPr>
            <a:r>
              <a:rPr lang="en-US" sz="2800" b="0" dirty="0">
                <a:latin typeface="Palatino Linotype" panose="02040502050505030304" pitchFamily="18" charset="0"/>
              </a:rPr>
              <a:t>	Victims of sexual assault in who were hit or attacked by the offender were somewhat less likely to report the crime. A potential reason for this might be that the victim feels shame or trauma relating to their injuries and may not want to be forced to use those injuries as evidence.</a:t>
            </a:r>
          </a:p>
          <a:p>
            <a:pPr algn="l">
              <a:lnSpc>
                <a:spcPct val="100000"/>
              </a:lnSpc>
              <a:spcBef>
                <a:spcPts val="0"/>
              </a:spcBef>
            </a:pPr>
            <a:r>
              <a:rPr lang="en-US" sz="2800" b="0" dirty="0">
                <a:latin typeface="Palatino Linotype" panose="02040502050505030304" pitchFamily="18" charset="0"/>
              </a:rPr>
              <a:t>	Lastly, the older a victim, the less likely they are to report sexual assault. This could suggest that the perception of the seriousness of sexual assault may differ between generations.</a:t>
            </a:r>
          </a:p>
          <a:p>
            <a:pPr algn="l">
              <a:lnSpc>
                <a:spcPct val="100000"/>
              </a:lnSpc>
              <a:spcBef>
                <a:spcPts val="0"/>
              </a:spcBef>
            </a:pPr>
            <a:endParaRPr lang="en-US" sz="1200" b="0" dirty="0">
              <a:latin typeface="Palatino Linotype" panose="02040502050505030304" pitchFamily="18" charset="0"/>
            </a:endParaRPr>
          </a:p>
          <a:p>
            <a:pPr algn="l">
              <a:lnSpc>
                <a:spcPct val="100000"/>
              </a:lnSpc>
              <a:spcBef>
                <a:spcPts val="0"/>
              </a:spcBef>
            </a:pPr>
            <a:r>
              <a:rPr lang="en-US" sz="2800" dirty="0">
                <a:latin typeface="Palatino Linotype" panose="02040502050505030304" pitchFamily="18" charset="0"/>
              </a:rPr>
              <a:t>Conclusions:</a:t>
            </a:r>
          </a:p>
          <a:p>
            <a:pPr algn="l">
              <a:lnSpc>
                <a:spcPct val="100000"/>
              </a:lnSpc>
              <a:spcBef>
                <a:spcPts val="0"/>
              </a:spcBef>
            </a:pPr>
            <a:r>
              <a:rPr lang="en-US" sz="2800" b="0" dirty="0">
                <a:latin typeface="Palatino Linotype" panose="02040502050505030304" pitchFamily="18" charset="0"/>
              </a:rPr>
              <a:t>	We should be looking out for ourselves and others in our community, as we may not always prioritize our physical and mental health as much as we should. It is important to look out for signs that someone may be suffering physical or emotionally so that we can offer support that they may not feel comfortable asking for. </a:t>
            </a:r>
          </a:p>
        </p:txBody>
      </p:sp>
      <p:grpSp>
        <p:nvGrpSpPr>
          <p:cNvPr id="11" name="Group 10"/>
          <p:cNvGrpSpPr/>
          <p:nvPr/>
        </p:nvGrpSpPr>
        <p:grpSpPr>
          <a:xfrm>
            <a:off x="32689800" y="28814725"/>
            <a:ext cx="10820400" cy="1709267"/>
            <a:chOff x="32689800" y="23551674"/>
            <a:chExt cx="10820400" cy="1709267"/>
          </a:xfrm>
        </p:grpSpPr>
        <p:sp>
          <p:nvSpPr>
            <p:cNvPr id="1032" name="Text Box 18"/>
            <p:cNvSpPr txBox="1">
              <a:spLocks noChangeArrowheads="1"/>
            </p:cNvSpPr>
            <p:nvPr/>
          </p:nvSpPr>
          <p:spPr bwMode="auto">
            <a:xfrm>
              <a:off x="32689800" y="23551674"/>
              <a:ext cx="10820400" cy="984726"/>
            </a:xfrm>
            <a:prstGeom prst="rect">
              <a:avLst/>
            </a:prstGeom>
            <a:solidFill>
              <a:srgbClr val="0666D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solidFill>
                    <a:schemeClr val="bg1"/>
                  </a:solidFill>
                </a:rPr>
                <a:t>LINKS</a:t>
              </a:r>
            </a:p>
          </p:txBody>
        </p:sp>
        <p:sp>
          <p:nvSpPr>
            <p:cNvPr id="8" name="TextBox 7"/>
            <p:cNvSpPr txBox="1"/>
            <p:nvPr/>
          </p:nvSpPr>
          <p:spPr>
            <a:xfrm>
              <a:off x="34573132" y="24670010"/>
              <a:ext cx="2529540" cy="590931"/>
            </a:xfrm>
            <a:prstGeom prst="rect">
              <a:avLst/>
            </a:prstGeom>
            <a:noFill/>
          </p:spPr>
          <p:txBody>
            <a:bodyPr wrap="square" rtlCol="0">
              <a:spAutoFit/>
            </a:bodyPr>
            <a:lstStyle/>
            <a:p>
              <a:pPr algn="l">
                <a:lnSpc>
                  <a:spcPct val="90000"/>
                </a:lnSpc>
                <a:spcBef>
                  <a:spcPts val="0"/>
                </a:spcBef>
              </a:pPr>
              <a:r>
                <a:rPr lang="en-US" sz="3600" dirty="0" err="1">
                  <a:latin typeface="Palatino Linotype" panose="02040502050505030304" pitchFamily="18" charset="0"/>
                </a:rPr>
                <a:t>Github</a:t>
              </a:r>
              <a:r>
                <a:rPr lang="en-US" sz="3600" dirty="0">
                  <a:latin typeface="Palatino Linotype" panose="02040502050505030304" pitchFamily="18" charset="0"/>
                </a:rPr>
                <a:t>:</a:t>
              </a:r>
              <a:endParaRPr lang="en-US" sz="3400" dirty="0">
                <a:latin typeface="+mj-lt"/>
              </a:endParaRPr>
            </a:p>
          </p:txBody>
        </p:sp>
      </p:grpSp>
      <p:grpSp>
        <p:nvGrpSpPr>
          <p:cNvPr id="14" name="Group 13"/>
          <p:cNvGrpSpPr/>
          <p:nvPr/>
        </p:nvGrpSpPr>
        <p:grpSpPr>
          <a:xfrm>
            <a:off x="419100" y="24762871"/>
            <a:ext cx="10896600" cy="9410514"/>
            <a:chOff x="381000" y="23393400"/>
            <a:chExt cx="10896600" cy="10961435"/>
          </a:xfrm>
        </p:grpSpPr>
        <p:sp>
          <p:nvSpPr>
            <p:cNvPr id="27" name="Text Box 18"/>
            <p:cNvSpPr txBox="1">
              <a:spLocks noChangeArrowheads="1"/>
            </p:cNvSpPr>
            <p:nvPr/>
          </p:nvSpPr>
          <p:spPr bwMode="auto">
            <a:xfrm>
              <a:off x="381000" y="23393400"/>
              <a:ext cx="10811330" cy="984726"/>
            </a:xfrm>
            <a:prstGeom prst="rect">
              <a:avLst/>
            </a:prstGeom>
            <a:solidFill>
              <a:srgbClr val="0666D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solidFill>
                    <a:schemeClr val="bg1"/>
                  </a:solidFill>
                </a:rPr>
                <a:t>RESULTS</a:t>
              </a:r>
            </a:p>
          </p:txBody>
        </p:sp>
        <p:sp>
          <p:nvSpPr>
            <p:cNvPr id="2" name="TextBox 1"/>
            <p:cNvSpPr txBox="1"/>
            <p:nvPr/>
          </p:nvSpPr>
          <p:spPr>
            <a:xfrm>
              <a:off x="457200" y="24388525"/>
              <a:ext cx="10820400" cy="9966310"/>
            </a:xfrm>
            <a:prstGeom prst="rect">
              <a:avLst/>
            </a:prstGeom>
            <a:noFill/>
          </p:spPr>
          <p:txBody>
            <a:bodyPr wrap="square" rtlCol="0">
              <a:spAutoFit/>
            </a:bodyPr>
            <a:lstStyle/>
            <a:p>
              <a:pPr algn="l">
                <a:lnSpc>
                  <a:spcPct val="100000"/>
                </a:lnSpc>
                <a:spcBef>
                  <a:spcPts val="0"/>
                </a:spcBef>
              </a:pPr>
              <a:r>
                <a:rPr lang="en-US" sz="2800" dirty="0">
                  <a:latin typeface="Palatino Linotype" panose="02040502050505030304" pitchFamily="18" charset="0"/>
                </a:rPr>
                <a:t>Chi-Square Test:</a:t>
              </a:r>
            </a:p>
            <a:p>
              <a:pPr marL="457200" indent="-457200" algn="l">
                <a:lnSpc>
                  <a:spcPct val="100000"/>
                </a:lnSpc>
                <a:spcBef>
                  <a:spcPts val="0"/>
                </a:spcBef>
                <a:buFont typeface="Wingdings" panose="05000000000000000000" pitchFamily="2" charset="2"/>
                <a:buChar char="§"/>
              </a:pPr>
              <a:r>
                <a:rPr lang="en-US" sz="2800" b="0" dirty="0">
                  <a:latin typeface="Palatino Linotype" panose="02040502050505030304" pitchFamily="18" charset="0"/>
                </a:rPr>
                <a:t>Victims of a crime are approximately </a:t>
              </a:r>
              <a:r>
                <a:rPr lang="en-US" sz="2800" dirty="0">
                  <a:latin typeface="Palatino Linotype" panose="02040502050505030304" pitchFamily="18" charset="0"/>
                </a:rPr>
                <a:t>94.5% more likely </a:t>
              </a:r>
              <a:r>
                <a:rPr lang="en-US" sz="2800" b="0" dirty="0">
                  <a:latin typeface="Palatino Linotype" panose="02040502050505030304" pitchFamily="18" charset="0"/>
                </a:rPr>
                <a:t>to report a crime against </a:t>
              </a:r>
              <a:r>
                <a:rPr lang="en-US" sz="2800" dirty="0">
                  <a:latin typeface="Palatino Linotype" panose="02040502050505030304" pitchFamily="18" charset="0"/>
                </a:rPr>
                <a:t>property</a:t>
              </a:r>
              <a:r>
                <a:rPr lang="en-US" sz="2800" b="0" dirty="0">
                  <a:latin typeface="Palatino Linotype" panose="02040502050505030304" pitchFamily="18" charset="0"/>
                </a:rPr>
                <a:t> than a crime against </a:t>
              </a:r>
              <a:r>
                <a:rPr lang="en-US" sz="2800" dirty="0">
                  <a:latin typeface="Palatino Linotype" panose="02040502050505030304" pitchFamily="18" charset="0"/>
                </a:rPr>
                <a:t>persons</a:t>
              </a:r>
              <a:r>
                <a:rPr lang="en-US" sz="2800" b="0" dirty="0">
                  <a:latin typeface="Palatino Linotype" panose="02040502050505030304" pitchFamily="18" charset="0"/>
                </a:rPr>
                <a:t>. (Figure 1)</a:t>
              </a:r>
            </a:p>
            <a:p>
              <a:pPr algn="l">
                <a:lnSpc>
                  <a:spcPct val="100000"/>
                </a:lnSpc>
                <a:spcBef>
                  <a:spcPts val="0"/>
                </a:spcBef>
              </a:pPr>
              <a:endParaRPr lang="en-US" sz="1200" b="0" dirty="0">
                <a:latin typeface="Palatino Linotype" panose="02040502050505030304" pitchFamily="18" charset="0"/>
              </a:endParaRPr>
            </a:p>
            <a:p>
              <a:pPr algn="l">
                <a:lnSpc>
                  <a:spcPct val="100000"/>
                </a:lnSpc>
                <a:spcBef>
                  <a:spcPts val="0"/>
                </a:spcBef>
              </a:pPr>
              <a:r>
                <a:rPr lang="en-US" sz="2800" dirty="0">
                  <a:latin typeface="Palatino Linotype" panose="02040502050505030304" pitchFamily="18" charset="0"/>
                </a:rPr>
                <a:t>Binary Logistic Regression:</a:t>
              </a:r>
            </a:p>
            <a:p>
              <a:pPr marL="457200" indent="-457200" algn="l">
                <a:lnSpc>
                  <a:spcPct val="100000"/>
                </a:lnSpc>
                <a:spcBef>
                  <a:spcPts val="0"/>
                </a:spcBef>
                <a:buFont typeface="Wingdings" panose="05000000000000000000" pitchFamily="2" charset="2"/>
                <a:buChar char="§"/>
              </a:pPr>
              <a:r>
                <a:rPr lang="en-US" sz="2800" b="0" dirty="0"/>
                <a:t>For every </a:t>
              </a:r>
              <a:r>
                <a:rPr lang="en-US" sz="2800" dirty="0"/>
                <a:t>1 year older </a:t>
              </a:r>
              <a:r>
                <a:rPr lang="en-US" sz="2800" b="0" dirty="0"/>
                <a:t>a victim of sexual assault was, the likelihood that they reported the crime </a:t>
              </a:r>
              <a:r>
                <a:rPr lang="en-US" sz="2800" dirty="0"/>
                <a:t>decreases</a:t>
              </a:r>
              <a:r>
                <a:rPr lang="en-US" sz="2800" b="0" dirty="0"/>
                <a:t> by about </a:t>
              </a:r>
              <a:r>
                <a:rPr lang="en-US" sz="2800" dirty="0"/>
                <a:t>3.9%</a:t>
              </a:r>
              <a:r>
                <a:rPr lang="en-US" sz="2800" b="0" dirty="0"/>
                <a:t>.</a:t>
              </a:r>
            </a:p>
            <a:p>
              <a:pPr marL="457200" indent="-457200" algn="l">
                <a:lnSpc>
                  <a:spcPct val="100000"/>
                </a:lnSpc>
                <a:spcBef>
                  <a:spcPts val="0"/>
                </a:spcBef>
                <a:buFont typeface="Wingdings" panose="05000000000000000000" pitchFamily="2" charset="2"/>
                <a:buChar char="§"/>
              </a:pPr>
              <a:r>
                <a:rPr lang="en-US" sz="2800" b="0" dirty="0"/>
                <a:t>Victims who were </a:t>
              </a:r>
              <a:r>
                <a:rPr lang="en-US" sz="2800" dirty="0"/>
                <a:t>hit or attacked </a:t>
              </a:r>
              <a:r>
                <a:rPr lang="en-US" sz="2800" b="0" dirty="0"/>
                <a:t>by the assaulter were approximately </a:t>
              </a:r>
              <a:r>
                <a:rPr lang="en-US" sz="2800" dirty="0"/>
                <a:t>66.4% less likely </a:t>
              </a:r>
              <a:r>
                <a:rPr lang="en-US" sz="2800" b="0" dirty="0"/>
                <a:t>to report the crime than those who were not.</a:t>
              </a:r>
            </a:p>
            <a:p>
              <a:pPr marL="457200" indent="-457200" algn="l">
                <a:lnSpc>
                  <a:spcPct val="100000"/>
                </a:lnSpc>
                <a:spcBef>
                  <a:spcPts val="0"/>
                </a:spcBef>
                <a:buFont typeface="Wingdings" panose="05000000000000000000" pitchFamily="2" charset="2"/>
                <a:buChar char="§"/>
              </a:pPr>
              <a:r>
                <a:rPr lang="en-US" sz="2800" b="0" dirty="0"/>
                <a:t>In cases where there are </a:t>
              </a:r>
              <a:r>
                <a:rPr lang="en-US" sz="2800" dirty="0"/>
                <a:t>multiple offenders</a:t>
              </a:r>
              <a:r>
                <a:rPr lang="en-US" sz="2800" b="0" dirty="0"/>
                <a:t>, the victim is about </a:t>
              </a:r>
              <a:r>
                <a:rPr lang="en-US" sz="2800" dirty="0"/>
                <a:t>0.78% less likely </a:t>
              </a:r>
              <a:r>
                <a:rPr lang="en-US" sz="2800" b="0" dirty="0"/>
                <a:t>to report a crime than if there is a single offender.</a:t>
              </a:r>
            </a:p>
            <a:p>
              <a:pPr marL="457200" indent="-457200" algn="l">
                <a:lnSpc>
                  <a:spcPct val="100000"/>
                </a:lnSpc>
                <a:spcBef>
                  <a:spcPts val="0"/>
                </a:spcBef>
                <a:buFont typeface="Wingdings" panose="05000000000000000000" pitchFamily="2" charset="2"/>
                <a:buChar char="§"/>
              </a:pPr>
              <a:r>
                <a:rPr lang="en-US" sz="2800" b="0" dirty="0"/>
                <a:t>If a victim </a:t>
              </a:r>
              <a:r>
                <a:rPr lang="en-US" sz="2800" dirty="0"/>
                <a:t>knew the offender</a:t>
              </a:r>
              <a:r>
                <a:rPr lang="en-US" sz="2800" b="0" dirty="0"/>
                <a:t>, they were about </a:t>
              </a:r>
              <a:r>
                <a:rPr lang="en-US" sz="2800" dirty="0"/>
                <a:t>3.5 times more likely </a:t>
              </a:r>
              <a:r>
                <a:rPr lang="en-US" sz="2800" b="0" dirty="0"/>
                <a:t>to report the crime than if they did not know the offender.</a:t>
              </a:r>
            </a:p>
            <a:p>
              <a:pPr marL="457200" indent="-457200" algn="l">
                <a:lnSpc>
                  <a:spcPct val="100000"/>
                </a:lnSpc>
                <a:spcBef>
                  <a:spcPts val="0"/>
                </a:spcBef>
                <a:buFont typeface="Wingdings" panose="05000000000000000000" pitchFamily="2" charset="2"/>
                <a:buChar char="§"/>
              </a:pPr>
              <a:r>
                <a:rPr lang="en-US" sz="2800" b="0" dirty="0"/>
                <a:t>In cases where the offender </a:t>
              </a:r>
              <a:r>
                <a:rPr lang="en-US" sz="2800" dirty="0"/>
                <a:t>had a weapon</a:t>
              </a:r>
              <a:r>
                <a:rPr lang="en-US" sz="2800" b="0" dirty="0"/>
                <a:t>, victims were about </a:t>
              </a:r>
              <a:r>
                <a:rPr lang="en-US" sz="2800" dirty="0"/>
                <a:t>4.2 times more likely</a:t>
              </a:r>
              <a:r>
                <a:rPr lang="en-US" sz="2800" b="0" dirty="0"/>
                <a:t> to report the crime than if the offender did not have a weapon.</a:t>
              </a:r>
            </a:p>
            <a:p>
              <a:pPr marL="457200" indent="-457200" algn="l">
                <a:lnSpc>
                  <a:spcPct val="100000"/>
                </a:lnSpc>
                <a:spcBef>
                  <a:spcPts val="0"/>
                </a:spcBef>
                <a:buFont typeface="Wingdings" panose="05000000000000000000" pitchFamily="2" charset="2"/>
                <a:buChar char="§"/>
              </a:pPr>
              <a:endParaRPr lang="en-US" sz="2800" b="0" dirty="0"/>
            </a:p>
            <a:p>
              <a:pPr marL="457200" indent="-457200" algn="l">
                <a:lnSpc>
                  <a:spcPct val="100000"/>
                </a:lnSpc>
                <a:spcBef>
                  <a:spcPts val="0"/>
                </a:spcBef>
                <a:buFont typeface="Wingdings" panose="05000000000000000000" pitchFamily="2" charset="2"/>
                <a:buChar char="§"/>
              </a:pPr>
              <a:endParaRPr lang="en-US" sz="2800" b="0" dirty="0"/>
            </a:p>
            <a:p>
              <a:pPr marL="457200" indent="-457200" algn="l">
                <a:lnSpc>
                  <a:spcPct val="100000"/>
                </a:lnSpc>
                <a:spcBef>
                  <a:spcPts val="0"/>
                </a:spcBef>
                <a:buFont typeface="Wingdings" panose="05000000000000000000" pitchFamily="2" charset="2"/>
                <a:buChar char="§"/>
              </a:pPr>
              <a:endParaRPr lang="en-US" sz="2800" b="0" dirty="0"/>
            </a:p>
          </p:txBody>
        </p:sp>
      </p:grpSp>
      <p:sp>
        <p:nvSpPr>
          <p:cNvPr id="3" name="TextBox 2"/>
          <p:cNvSpPr txBox="1"/>
          <p:nvPr/>
        </p:nvSpPr>
        <p:spPr>
          <a:xfrm>
            <a:off x="12681744" y="4315313"/>
            <a:ext cx="18832512" cy="659732"/>
          </a:xfrm>
          <a:prstGeom prst="rect">
            <a:avLst/>
          </a:prstGeom>
          <a:noFill/>
        </p:spPr>
        <p:txBody>
          <a:bodyPr wrap="square" rtlCol="0">
            <a:spAutoFit/>
          </a:bodyPr>
          <a:lstStyle/>
          <a:p>
            <a:r>
              <a:rPr lang="en-US" dirty="0"/>
              <a:t>Tables and Figures</a:t>
            </a:r>
          </a:p>
        </p:txBody>
      </p:sp>
      <p:pic>
        <p:nvPicPr>
          <p:cNvPr id="29" name="Picture 26"/>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381001" y="385593"/>
            <a:ext cx="8833643" cy="2814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A blue and black logo&#10;&#10;AI-generated content may be incorrect.">
            <a:extLst>
              <a:ext uri="{FF2B5EF4-FFF2-40B4-BE49-F238E27FC236}">
                <a16:creationId xmlns:a16="http://schemas.microsoft.com/office/drawing/2014/main" id="{B2863041-306B-9685-17A7-F3BB1F3C7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61600" y="-78700"/>
            <a:ext cx="7512844" cy="3756422"/>
          </a:xfrm>
          <a:prstGeom prst="rect">
            <a:avLst/>
          </a:prstGeom>
        </p:spPr>
      </p:pic>
      <p:pic>
        <p:nvPicPr>
          <p:cNvPr id="16" name="Picture 15">
            <a:extLst>
              <a:ext uri="{FF2B5EF4-FFF2-40B4-BE49-F238E27FC236}">
                <a16:creationId xmlns:a16="http://schemas.microsoft.com/office/drawing/2014/main" id="{C61E0A14-26F7-E27C-B22C-5C146234D735}"/>
              </a:ext>
            </a:extLst>
          </p:cNvPr>
          <p:cNvPicPr>
            <a:picLocks noChangeAspect="1"/>
          </p:cNvPicPr>
          <p:nvPr/>
        </p:nvPicPr>
        <p:blipFill>
          <a:blip r:embed="rId5"/>
          <a:stretch>
            <a:fillRect/>
          </a:stretch>
        </p:blipFill>
        <p:spPr>
          <a:xfrm>
            <a:off x="13884737" y="11631634"/>
            <a:ext cx="7547455" cy="5660591"/>
          </a:xfrm>
          <a:prstGeom prst="rect">
            <a:avLst/>
          </a:prstGeom>
          <a:ln w="28575">
            <a:solidFill>
              <a:schemeClr val="bg2"/>
            </a:solidFill>
          </a:ln>
        </p:spPr>
      </p:pic>
      <p:pic>
        <p:nvPicPr>
          <p:cNvPr id="18" name="Picture 17">
            <a:extLst>
              <a:ext uri="{FF2B5EF4-FFF2-40B4-BE49-F238E27FC236}">
                <a16:creationId xmlns:a16="http://schemas.microsoft.com/office/drawing/2014/main" id="{26AABDC5-250F-3D93-35A0-DDA635ABC861}"/>
              </a:ext>
            </a:extLst>
          </p:cNvPr>
          <p:cNvPicPr>
            <a:picLocks noChangeAspect="1"/>
          </p:cNvPicPr>
          <p:nvPr/>
        </p:nvPicPr>
        <p:blipFill>
          <a:blip r:embed="rId6"/>
          <a:srcRect l="1237" t="269" r="2684" b="2744"/>
          <a:stretch/>
        </p:blipFill>
        <p:spPr>
          <a:xfrm>
            <a:off x="15240000" y="5173668"/>
            <a:ext cx="6192192" cy="5468429"/>
          </a:xfrm>
          <a:prstGeom prst="rect">
            <a:avLst/>
          </a:prstGeom>
          <a:ln w="28575">
            <a:solidFill>
              <a:schemeClr val="bg2"/>
            </a:solidFill>
          </a:ln>
        </p:spPr>
      </p:pic>
      <p:pic>
        <p:nvPicPr>
          <p:cNvPr id="20" name="Picture 19">
            <a:extLst>
              <a:ext uri="{FF2B5EF4-FFF2-40B4-BE49-F238E27FC236}">
                <a16:creationId xmlns:a16="http://schemas.microsoft.com/office/drawing/2014/main" id="{144F9A79-43C2-4C17-0C1B-615A132F18B7}"/>
              </a:ext>
            </a:extLst>
          </p:cNvPr>
          <p:cNvPicPr>
            <a:picLocks noChangeAspect="1"/>
          </p:cNvPicPr>
          <p:nvPr/>
        </p:nvPicPr>
        <p:blipFill>
          <a:blip r:embed="rId7"/>
          <a:srcRect l="3374" t="15738" r="3374" b="1698"/>
          <a:stretch/>
        </p:blipFill>
        <p:spPr>
          <a:xfrm>
            <a:off x="22438782" y="5165086"/>
            <a:ext cx="5410200" cy="3153994"/>
          </a:xfrm>
          <a:prstGeom prst="rect">
            <a:avLst/>
          </a:prstGeom>
          <a:ln w="28575">
            <a:solidFill>
              <a:schemeClr val="bg2"/>
            </a:solidFill>
          </a:ln>
        </p:spPr>
      </p:pic>
      <p:pic>
        <p:nvPicPr>
          <p:cNvPr id="22" name="Picture 21">
            <a:extLst>
              <a:ext uri="{FF2B5EF4-FFF2-40B4-BE49-F238E27FC236}">
                <a16:creationId xmlns:a16="http://schemas.microsoft.com/office/drawing/2014/main" id="{E248E32B-4C8C-6F0F-ABB3-E2B7F3377B0D}"/>
              </a:ext>
            </a:extLst>
          </p:cNvPr>
          <p:cNvPicPr>
            <a:picLocks noChangeAspect="1"/>
          </p:cNvPicPr>
          <p:nvPr/>
        </p:nvPicPr>
        <p:blipFill>
          <a:blip r:embed="rId8"/>
          <a:srcRect l="1351" t="2972" r="1351" b="24051"/>
          <a:stretch/>
        </p:blipFill>
        <p:spPr>
          <a:xfrm>
            <a:off x="22462845" y="8637104"/>
            <a:ext cx="5410200" cy="1877989"/>
          </a:xfrm>
          <a:prstGeom prst="rect">
            <a:avLst/>
          </a:prstGeom>
          <a:ln w="28575">
            <a:solidFill>
              <a:schemeClr val="bg2"/>
            </a:solidFill>
          </a:ln>
        </p:spPr>
      </p:pic>
      <p:pic>
        <p:nvPicPr>
          <p:cNvPr id="23" name="Picture 6" descr="The SGPlot Procedure">
            <a:extLst>
              <a:ext uri="{FF2B5EF4-FFF2-40B4-BE49-F238E27FC236}">
                <a16:creationId xmlns:a16="http://schemas.microsoft.com/office/drawing/2014/main" id="{142B8103-759F-9A8D-28D5-12AF520A192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459010" y="11631634"/>
            <a:ext cx="7547455" cy="5660591"/>
          </a:xfrm>
          <a:prstGeom prst="rect">
            <a:avLst/>
          </a:prstGeom>
          <a:noFill/>
          <a:ln w="28575">
            <a:solidFill>
              <a:schemeClr val="bg2"/>
            </a:solidFill>
          </a:ln>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44BBA38A-2C13-A14F-EF53-1A8CDA426C7F}"/>
              </a:ext>
            </a:extLst>
          </p:cNvPr>
          <p:cNvPicPr>
            <a:picLocks noChangeAspect="1"/>
          </p:cNvPicPr>
          <p:nvPr/>
        </p:nvPicPr>
        <p:blipFill>
          <a:blip r:embed="rId10"/>
          <a:srcRect l="1920" t="2327" r="2246" b="3589"/>
          <a:stretch/>
        </p:blipFill>
        <p:spPr>
          <a:xfrm>
            <a:off x="14686664" y="18403580"/>
            <a:ext cx="5943600" cy="4191000"/>
          </a:xfrm>
          <a:prstGeom prst="rect">
            <a:avLst/>
          </a:prstGeom>
          <a:ln w="28575">
            <a:solidFill>
              <a:schemeClr val="bg2"/>
            </a:solidFill>
          </a:ln>
        </p:spPr>
      </p:pic>
      <p:pic>
        <p:nvPicPr>
          <p:cNvPr id="33" name="Picture 32">
            <a:extLst>
              <a:ext uri="{FF2B5EF4-FFF2-40B4-BE49-F238E27FC236}">
                <a16:creationId xmlns:a16="http://schemas.microsoft.com/office/drawing/2014/main" id="{F3CFC6B4-2C92-8DBC-2311-D6739FF14B14}"/>
              </a:ext>
            </a:extLst>
          </p:cNvPr>
          <p:cNvPicPr>
            <a:picLocks noChangeAspect="1"/>
          </p:cNvPicPr>
          <p:nvPr/>
        </p:nvPicPr>
        <p:blipFill>
          <a:blip r:embed="rId11"/>
          <a:srcRect l="1600" t="2323" r="1600" b="2193"/>
          <a:stretch/>
        </p:blipFill>
        <p:spPr>
          <a:xfrm>
            <a:off x="22438782" y="18677148"/>
            <a:ext cx="7567684" cy="5725563"/>
          </a:xfrm>
          <a:prstGeom prst="rect">
            <a:avLst/>
          </a:prstGeom>
          <a:ln w="28575">
            <a:solidFill>
              <a:schemeClr val="bg2"/>
            </a:solidFill>
          </a:ln>
        </p:spPr>
      </p:pic>
      <p:pic>
        <p:nvPicPr>
          <p:cNvPr id="35" name="Picture 34">
            <a:extLst>
              <a:ext uri="{FF2B5EF4-FFF2-40B4-BE49-F238E27FC236}">
                <a16:creationId xmlns:a16="http://schemas.microsoft.com/office/drawing/2014/main" id="{EAA7CE51-544A-77FB-1693-9D7C139F20EE}"/>
              </a:ext>
            </a:extLst>
          </p:cNvPr>
          <p:cNvPicPr>
            <a:picLocks noChangeAspect="1"/>
          </p:cNvPicPr>
          <p:nvPr/>
        </p:nvPicPr>
        <p:blipFill>
          <a:blip r:embed="rId12"/>
          <a:srcRect l="1006" t="1932" r="959" b="2646"/>
          <a:stretch/>
        </p:blipFill>
        <p:spPr>
          <a:xfrm>
            <a:off x="22459010" y="25442961"/>
            <a:ext cx="7547455" cy="6123407"/>
          </a:xfrm>
          <a:prstGeom prst="rect">
            <a:avLst/>
          </a:prstGeom>
          <a:ln w="28575">
            <a:solidFill>
              <a:schemeClr val="bg2"/>
            </a:solidFill>
          </a:ln>
        </p:spPr>
      </p:pic>
      <p:pic>
        <p:nvPicPr>
          <p:cNvPr id="37" name="Picture 36">
            <a:extLst>
              <a:ext uri="{FF2B5EF4-FFF2-40B4-BE49-F238E27FC236}">
                <a16:creationId xmlns:a16="http://schemas.microsoft.com/office/drawing/2014/main" id="{4AE87868-221C-A526-7EB9-D44DD135B63D}"/>
              </a:ext>
            </a:extLst>
          </p:cNvPr>
          <p:cNvPicPr>
            <a:picLocks noChangeAspect="1"/>
          </p:cNvPicPr>
          <p:nvPr/>
        </p:nvPicPr>
        <p:blipFill>
          <a:blip r:embed="rId13"/>
          <a:srcRect l="583" t="2740" r="721" b="4109"/>
          <a:stretch/>
        </p:blipFill>
        <p:spPr>
          <a:xfrm>
            <a:off x="13884737" y="29189797"/>
            <a:ext cx="7309318" cy="2389585"/>
          </a:xfrm>
          <a:prstGeom prst="rect">
            <a:avLst/>
          </a:prstGeom>
          <a:ln w="28575">
            <a:solidFill>
              <a:schemeClr val="bg2"/>
            </a:solidFill>
          </a:ln>
        </p:spPr>
      </p:pic>
      <p:pic>
        <p:nvPicPr>
          <p:cNvPr id="38" name="Picture 37">
            <a:extLst>
              <a:ext uri="{FF2B5EF4-FFF2-40B4-BE49-F238E27FC236}">
                <a16:creationId xmlns:a16="http://schemas.microsoft.com/office/drawing/2014/main" id="{C025ADE5-3402-184C-1AD0-99D8B22DF74B}"/>
              </a:ext>
            </a:extLst>
          </p:cNvPr>
          <p:cNvPicPr>
            <a:picLocks noChangeAspect="1"/>
          </p:cNvPicPr>
          <p:nvPr/>
        </p:nvPicPr>
        <p:blipFill>
          <a:blip r:embed="rId14"/>
          <a:stretch>
            <a:fillRect/>
          </a:stretch>
        </p:blipFill>
        <p:spPr>
          <a:xfrm>
            <a:off x="15372464" y="23496292"/>
            <a:ext cx="4572000" cy="4572000"/>
          </a:xfrm>
          <a:prstGeom prst="rect">
            <a:avLst/>
          </a:prstGeom>
          <a:ln w="28575">
            <a:solidFill>
              <a:schemeClr val="bg2"/>
            </a:solidFill>
          </a:ln>
        </p:spPr>
      </p:pic>
      <p:pic>
        <p:nvPicPr>
          <p:cNvPr id="40" name="Picture 39" descr="A qr code on a white background&#10;&#10;AI-generated content may be incorrect.">
            <a:extLst>
              <a:ext uri="{FF2B5EF4-FFF2-40B4-BE49-F238E27FC236}">
                <a16:creationId xmlns:a16="http://schemas.microsoft.com/office/drawing/2014/main" id="{C2EA1F54-FAD3-793A-3BDD-70986034758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4261839" y="30371575"/>
            <a:ext cx="2389585" cy="2389585"/>
          </a:xfrm>
          <a:prstGeom prst="rect">
            <a:avLst/>
          </a:prstGeom>
        </p:spPr>
      </p:pic>
      <p:sp>
        <p:nvSpPr>
          <p:cNvPr id="46" name="TextBox 45">
            <a:extLst>
              <a:ext uri="{FF2B5EF4-FFF2-40B4-BE49-F238E27FC236}">
                <a16:creationId xmlns:a16="http://schemas.microsoft.com/office/drawing/2014/main" id="{A9B3EEF7-7802-CB8A-5481-62A84B749EC5}"/>
              </a:ext>
            </a:extLst>
          </p:cNvPr>
          <p:cNvSpPr txBox="1"/>
          <p:nvPr/>
        </p:nvSpPr>
        <p:spPr>
          <a:xfrm>
            <a:off x="14331640" y="10840720"/>
            <a:ext cx="15227919" cy="354328"/>
          </a:xfrm>
          <a:prstGeom prst="rect">
            <a:avLst/>
          </a:prstGeom>
          <a:noFill/>
        </p:spPr>
        <p:txBody>
          <a:bodyPr wrap="square">
            <a:spAutoFit/>
          </a:bodyPr>
          <a:lstStyle/>
          <a:p>
            <a:r>
              <a:rPr lang="en-US" sz="2400" i="1" dirty="0">
                <a:solidFill>
                  <a:schemeClr val="tx1">
                    <a:lumMod val="75000"/>
                    <a:lumOff val="25000"/>
                  </a:schemeClr>
                </a:solidFill>
                <a:latin typeface="Palatino Linotype" panose="02040502050505030304" pitchFamily="18" charset="0"/>
                <a:cs typeface="Arial" panose="020B0604020202020204" pitchFamily="34" charset="0"/>
              </a:rPr>
              <a:t>Figure 1: Chi-square test results and odds ratio for whether a crime was reported by crime type.</a:t>
            </a:r>
            <a:endParaRPr lang="en-US" sz="2400" dirty="0">
              <a:latin typeface="Palatino Linotype" panose="02040502050505030304" pitchFamily="18" charset="0"/>
            </a:endParaRPr>
          </a:p>
        </p:txBody>
      </p:sp>
      <p:sp>
        <p:nvSpPr>
          <p:cNvPr id="47" name="TextBox 46">
            <a:extLst>
              <a:ext uri="{FF2B5EF4-FFF2-40B4-BE49-F238E27FC236}">
                <a16:creationId xmlns:a16="http://schemas.microsoft.com/office/drawing/2014/main" id="{AC4ADAAA-757D-746A-368C-0E34017B726A}"/>
              </a:ext>
            </a:extLst>
          </p:cNvPr>
          <p:cNvSpPr txBox="1"/>
          <p:nvPr/>
        </p:nvSpPr>
        <p:spPr>
          <a:xfrm>
            <a:off x="13884737" y="17495216"/>
            <a:ext cx="7547456" cy="594393"/>
          </a:xfrm>
          <a:prstGeom prst="rect">
            <a:avLst/>
          </a:prstGeom>
          <a:noFill/>
        </p:spPr>
        <p:txBody>
          <a:bodyPr wrap="square">
            <a:spAutoFit/>
          </a:bodyPr>
          <a:lstStyle/>
          <a:p>
            <a:r>
              <a:rPr lang="en-US" sz="2400" i="1" dirty="0">
                <a:solidFill>
                  <a:schemeClr val="tx1">
                    <a:lumMod val="75000"/>
                    <a:lumOff val="25000"/>
                  </a:schemeClr>
                </a:solidFill>
                <a:latin typeface="Palatino Linotype" panose="02040502050505030304" pitchFamily="18" charset="0"/>
                <a:cs typeface="Arial" panose="020B0604020202020204" pitchFamily="34" charset="0"/>
              </a:rPr>
              <a:t>Figure 2: Bar chart of frequency of crime type by reason the crime was reported.</a:t>
            </a:r>
            <a:endParaRPr lang="en-US" sz="2400" dirty="0">
              <a:latin typeface="Palatino Linotype" panose="02040502050505030304" pitchFamily="18" charset="0"/>
            </a:endParaRPr>
          </a:p>
        </p:txBody>
      </p:sp>
      <p:sp>
        <p:nvSpPr>
          <p:cNvPr id="49" name="TextBox 48">
            <a:extLst>
              <a:ext uri="{FF2B5EF4-FFF2-40B4-BE49-F238E27FC236}">
                <a16:creationId xmlns:a16="http://schemas.microsoft.com/office/drawing/2014/main" id="{1D260A3C-AFF0-5F0C-F02A-540F23CDA090}"/>
              </a:ext>
            </a:extLst>
          </p:cNvPr>
          <p:cNvSpPr txBox="1"/>
          <p:nvPr/>
        </p:nvSpPr>
        <p:spPr>
          <a:xfrm>
            <a:off x="22438782" y="17517585"/>
            <a:ext cx="7547456" cy="594393"/>
          </a:xfrm>
          <a:prstGeom prst="rect">
            <a:avLst/>
          </a:prstGeom>
          <a:noFill/>
        </p:spPr>
        <p:txBody>
          <a:bodyPr wrap="square">
            <a:spAutoFit/>
          </a:bodyPr>
          <a:lstStyle/>
          <a:p>
            <a:r>
              <a:rPr lang="en-US" sz="2400" i="1" dirty="0">
                <a:solidFill>
                  <a:schemeClr val="tx1">
                    <a:lumMod val="75000"/>
                    <a:lumOff val="25000"/>
                  </a:schemeClr>
                </a:solidFill>
                <a:latin typeface="Palatino Linotype" panose="02040502050505030304" pitchFamily="18" charset="0"/>
                <a:cs typeface="Arial" panose="020B0604020202020204" pitchFamily="34" charset="0"/>
              </a:rPr>
              <a:t>Figure 3: Bar chart of frequency of crime type by reason the crime was not reported.</a:t>
            </a:r>
            <a:endParaRPr lang="en-US" sz="2400" dirty="0">
              <a:latin typeface="Palatino Linotype" panose="02040502050505030304" pitchFamily="18" charset="0"/>
            </a:endParaRPr>
          </a:p>
        </p:txBody>
      </p:sp>
      <p:sp>
        <p:nvSpPr>
          <p:cNvPr id="51" name="TextBox 50">
            <a:extLst>
              <a:ext uri="{FF2B5EF4-FFF2-40B4-BE49-F238E27FC236}">
                <a16:creationId xmlns:a16="http://schemas.microsoft.com/office/drawing/2014/main" id="{0336F9FA-13CA-8207-BBD3-137ADBF324DA}"/>
              </a:ext>
            </a:extLst>
          </p:cNvPr>
          <p:cNvSpPr txBox="1"/>
          <p:nvPr/>
        </p:nvSpPr>
        <p:spPr>
          <a:xfrm>
            <a:off x="13793547" y="22742471"/>
            <a:ext cx="7547456" cy="354328"/>
          </a:xfrm>
          <a:prstGeom prst="rect">
            <a:avLst/>
          </a:prstGeom>
          <a:noFill/>
        </p:spPr>
        <p:txBody>
          <a:bodyPr wrap="square">
            <a:spAutoFit/>
          </a:bodyPr>
          <a:lstStyle/>
          <a:p>
            <a:r>
              <a:rPr lang="en-US" sz="2400" i="1" dirty="0">
                <a:solidFill>
                  <a:schemeClr val="tx1">
                    <a:lumMod val="75000"/>
                    <a:lumOff val="25000"/>
                  </a:schemeClr>
                </a:solidFill>
                <a:latin typeface="Palatino Linotype" panose="02040502050505030304" pitchFamily="18" charset="0"/>
                <a:cs typeface="Arial" panose="020B0604020202020204" pitchFamily="34" charset="0"/>
              </a:rPr>
              <a:t>Figure 4: Logistic regression global hypothesis test.</a:t>
            </a:r>
            <a:endParaRPr lang="en-US" sz="2400" dirty="0">
              <a:latin typeface="Palatino Linotype" panose="02040502050505030304" pitchFamily="18" charset="0"/>
            </a:endParaRPr>
          </a:p>
        </p:txBody>
      </p:sp>
      <p:sp>
        <p:nvSpPr>
          <p:cNvPr id="52" name="TextBox 51">
            <a:extLst>
              <a:ext uri="{FF2B5EF4-FFF2-40B4-BE49-F238E27FC236}">
                <a16:creationId xmlns:a16="http://schemas.microsoft.com/office/drawing/2014/main" id="{08AFA449-BFF9-58C3-3792-9C5A9EAC493B}"/>
              </a:ext>
            </a:extLst>
          </p:cNvPr>
          <p:cNvSpPr txBox="1"/>
          <p:nvPr/>
        </p:nvSpPr>
        <p:spPr>
          <a:xfrm>
            <a:off x="13825202" y="28274716"/>
            <a:ext cx="7666524" cy="354328"/>
          </a:xfrm>
          <a:prstGeom prst="rect">
            <a:avLst/>
          </a:prstGeom>
          <a:noFill/>
        </p:spPr>
        <p:txBody>
          <a:bodyPr wrap="square">
            <a:spAutoFit/>
          </a:bodyPr>
          <a:lstStyle/>
          <a:p>
            <a:r>
              <a:rPr lang="en-US" sz="2400" i="1" dirty="0">
                <a:solidFill>
                  <a:schemeClr val="tx1">
                    <a:lumMod val="75000"/>
                    <a:lumOff val="25000"/>
                  </a:schemeClr>
                </a:solidFill>
                <a:latin typeface="Palatino Linotype" panose="02040502050505030304" pitchFamily="18" charset="0"/>
                <a:cs typeface="Arial" panose="020B0604020202020204" pitchFamily="34" charset="0"/>
              </a:rPr>
              <a:t>Figure 5: ROC curve for final logistic regression model.</a:t>
            </a:r>
            <a:endParaRPr lang="en-US" sz="2400" dirty="0">
              <a:latin typeface="Palatino Linotype" panose="02040502050505030304" pitchFamily="18" charset="0"/>
            </a:endParaRPr>
          </a:p>
        </p:txBody>
      </p:sp>
      <p:sp>
        <p:nvSpPr>
          <p:cNvPr id="53" name="TextBox 52">
            <a:extLst>
              <a:ext uri="{FF2B5EF4-FFF2-40B4-BE49-F238E27FC236}">
                <a16:creationId xmlns:a16="http://schemas.microsoft.com/office/drawing/2014/main" id="{0F248380-B54C-4DF7-0B6D-4EE25EC9066F}"/>
              </a:ext>
            </a:extLst>
          </p:cNvPr>
          <p:cNvSpPr txBox="1"/>
          <p:nvPr/>
        </p:nvSpPr>
        <p:spPr>
          <a:xfrm>
            <a:off x="13884737" y="31763368"/>
            <a:ext cx="7309318" cy="594393"/>
          </a:xfrm>
          <a:prstGeom prst="rect">
            <a:avLst/>
          </a:prstGeom>
          <a:noFill/>
        </p:spPr>
        <p:txBody>
          <a:bodyPr wrap="square">
            <a:spAutoFit/>
          </a:bodyPr>
          <a:lstStyle/>
          <a:p>
            <a:r>
              <a:rPr lang="en-US" sz="2400" i="1" dirty="0">
                <a:solidFill>
                  <a:schemeClr val="tx1">
                    <a:lumMod val="75000"/>
                    <a:lumOff val="25000"/>
                  </a:schemeClr>
                </a:solidFill>
                <a:latin typeface="Palatino Linotype" panose="02040502050505030304" pitchFamily="18" charset="0"/>
                <a:cs typeface="Arial" panose="020B0604020202020204" pitchFamily="34" charset="0"/>
              </a:rPr>
              <a:t>Figure 6: C-statistic results for final logistic regression model.</a:t>
            </a:r>
            <a:endParaRPr lang="en-US" sz="2400" dirty="0">
              <a:latin typeface="Palatino Linotype" panose="02040502050505030304" pitchFamily="18" charset="0"/>
            </a:endParaRPr>
          </a:p>
        </p:txBody>
      </p:sp>
      <p:sp>
        <p:nvSpPr>
          <p:cNvPr id="54" name="TextBox 53">
            <a:extLst>
              <a:ext uri="{FF2B5EF4-FFF2-40B4-BE49-F238E27FC236}">
                <a16:creationId xmlns:a16="http://schemas.microsoft.com/office/drawing/2014/main" id="{7AAD74C1-B12D-AD5A-2938-0668C1DFF1AA}"/>
              </a:ext>
            </a:extLst>
          </p:cNvPr>
          <p:cNvSpPr txBox="1"/>
          <p:nvPr/>
        </p:nvSpPr>
        <p:spPr>
          <a:xfrm>
            <a:off x="22034541" y="24563993"/>
            <a:ext cx="8396391" cy="594393"/>
          </a:xfrm>
          <a:prstGeom prst="rect">
            <a:avLst/>
          </a:prstGeom>
          <a:noFill/>
        </p:spPr>
        <p:txBody>
          <a:bodyPr wrap="square">
            <a:spAutoFit/>
          </a:bodyPr>
          <a:lstStyle/>
          <a:p>
            <a:r>
              <a:rPr lang="en-US" sz="2400" i="1" dirty="0">
                <a:solidFill>
                  <a:schemeClr val="tx1">
                    <a:lumMod val="75000"/>
                    <a:lumOff val="25000"/>
                  </a:schemeClr>
                </a:solidFill>
                <a:latin typeface="Palatino Linotype" panose="02040502050505030304" pitchFamily="18" charset="0"/>
                <a:cs typeface="Arial" panose="020B0604020202020204" pitchFamily="34" charset="0"/>
              </a:rPr>
              <a:t>Figure 7: Logistic regression variable estimates and p-values.</a:t>
            </a:r>
            <a:endParaRPr lang="en-US" sz="2400" dirty="0">
              <a:latin typeface="Palatino Linotype" panose="02040502050505030304" pitchFamily="18" charset="0"/>
            </a:endParaRPr>
          </a:p>
        </p:txBody>
      </p:sp>
      <p:sp>
        <p:nvSpPr>
          <p:cNvPr id="55" name="TextBox 54">
            <a:extLst>
              <a:ext uri="{FF2B5EF4-FFF2-40B4-BE49-F238E27FC236}">
                <a16:creationId xmlns:a16="http://schemas.microsoft.com/office/drawing/2014/main" id="{7FD73F78-CB47-479C-8191-486469F96D00}"/>
              </a:ext>
            </a:extLst>
          </p:cNvPr>
          <p:cNvSpPr txBox="1"/>
          <p:nvPr/>
        </p:nvSpPr>
        <p:spPr>
          <a:xfrm>
            <a:off x="22438782" y="31746668"/>
            <a:ext cx="7547456" cy="594393"/>
          </a:xfrm>
          <a:prstGeom prst="rect">
            <a:avLst/>
          </a:prstGeom>
          <a:noFill/>
        </p:spPr>
        <p:txBody>
          <a:bodyPr wrap="square">
            <a:spAutoFit/>
          </a:bodyPr>
          <a:lstStyle/>
          <a:p>
            <a:r>
              <a:rPr lang="en-US" sz="2400" i="1" dirty="0">
                <a:solidFill>
                  <a:schemeClr val="tx1">
                    <a:lumMod val="75000"/>
                    <a:lumOff val="25000"/>
                  </a:schemeClr>
                </a:solidFill>
                <a:latin typeface="Palatino Linotype" panose="02040502050505030304" pitchFamily="18" charset="0"/>
                <a:cs typeface="Arial" panose="020B0604020202020204" pitchFamily="34" charset="0"/>
              </a:rPr>
              <a:t>Figure 8: Logistic regression variables odds ratio estimates.</a:t>
            </a:r>
            <a:endParaRPr lang="en-US" sz="2400" dirty="0">
              <a:latin typeface="Palatino Linotype" panose="02040502050505030304" pitchFamily="18" charset="0"/>
            </a:endParaRPr>
          </a:p>
        </p:txBody>
      </p:sp>
      <p:sp>
        <p:nvSpPr>
          <p:cNvPr id="56" name="TextBox 55">
            <a:extLst>
              <a:ext uri="{FF2B5EF4-FFF2-40B4-BE49-F238E27FC236}">
                <a16:creationId xmlns:a16="http://schemas.microsoft.com/office/drawing/2014/main" id="{B84A05BD-999F-9E72-982D-18EA1BD727F1}"/>
              </a:ext>
            </a:extLst>
          </p:cNvPr>
          <p:cNvSpPr txBox="1"/>
          <p:nvPr/>
        </p:nvSpPr>
        <p:spPr>
          <a:xfrm>
            <a:off x="39385365" y="29933060"/>
            <a:ext cx="2529540" cy="590931"/>
          </a:xfrm>
          <a:prstGeom prst="rect">
            <a:avLst/>
          </a:prstGeom>
          <a:noFill/>
        </p:spPr>
        <p:txBody>
          <a:bodyPr wrap="square" rtlCol="0">
            <a:spAutoFit/>
          </a:bodyPr>
          <a:lstStyle/>
          <a:p>
            <a:pPr algn="l">
              <a:lnSpc>
                <a:spcPct val="90000"/>
              </a:lnSpc>
              <a:spcBef>
                <a:spcPts val="0"/>
              </a:spcBef>
            </a:pPr>
            <a:r>
              <a:rPr lang="en-US" sz="3600" dirty="0">
                <a:latin typeface="Palatino Linotype" panose="02040502050505030304" pitchFamily="18" charset="0"/>
              </a:rPr>
              <a:t>LinkedIn:</a:t>
            </a:r>
            <a:endParaRPr lang="en-US" sz="3400" dirty="0">
              <a:latin typeface="+mj-lt"/>
            </a:endParaRPr>
          </a:p>
        </p:txBody>
      </p:sp>
      <p:pic>
        <p:nvPicPr>
          <p:cNvPr id="58" name="Picture 57">
            <a:extLst>
              <a:ext uri="{FF2B5EF4-FFF2-40B4-BE49-F238E27FC236}">
                <a16:creationId xmlns:a16="http://schemas.microsoft.com/office/drawing/2014/main" id="{FB06CA8A-3A01-B138-EA27-EA87947174D0}"/>
              </a:ext>
            </a:extLst>
          </p:cNvPr>
          <p:cNvPicPr>
            <a:picLocks noChangeAspect="1"/>
          </p:cNvPicPr>
          <p:nvPr/>
        </p:nvPicPr>
        <p:blipFill>
          <a:blip r:embed="rId16"/>
          <a:stretch>
            <a:fillRect/>
          </a:stretch>
        </p:blipFill>
        <p:spPr>
          <a:xfrm>
            <a:off x="39558931" y="30606253"/>
            <a:ext cx="1946258" cy="1946258"/>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9972</TotalTime>
  <Words>1314</Words>
  <Application>Microsoft Office PowerPoint</Application>
  <PresentationFormat>Custom</PresentationFormat>
  <Paragraphs>59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Palatino Linotype</vt:lpstr>
      <vt:lpstr>Times New Roman</vt:lpstr>
      <vt:lpstr>Wingdings</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Stephen J. Kinzey, Ph.D.</dc:creator>
  <cp:lastModifiedBy>Megan Wilder</cp:lastModifiedBy>
  <cp:revision>213</cp:revision>
  <dcterms:created xsi:type="dcterms:W3CDTF">1999-06-15T14:29:13Z</dcterms:created>
  <dcterms:modified xsi:type="dcterms:W3CDTF">2025-04-14T19:45:41Z</dcterms:modified>
</cp:coreProperties>
</file>