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8" r:id="rId2"/>
    <p:sldId id="259" r:id="rId3"/>
  </p:sldIdLst>
  <p:sldSz cx="43891200" cy="32918400"/>
  <p:notesSz cx="6858000" cy="9144000"/>
  <p:defaultTextStyle>
    <a:defPPr>
      <a:defRPr lang="en-US"/>
    </a:defPPr>
    <a:lvl1pPr marL="0" algn="l" defTabSz="2351288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1pPr>
    <a:lvl2pPr marL="2351288" algn="l" defTabSz="2351288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2pPr>
    <a:lvl3pPr marL="4702576" algn="l" defTabSz="2351288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3pPr>
    <a:lvl4pPr marL="7053864" algn="l" defTabSz="2351288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4pPr>
    <a:lvl5pPr marL="9405153" algn="l" defTabSz="2351288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5pPr>
    <a:lvl6pPr marL="11756441" algn="l" defTabSz="2351288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6pPr>
    <a:lvl7pPr marL="14107729" algn="l" defTabSz="2351288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7pPr>
    <a:lvl8pPr marL="16459017" algn="l" defTabSz="2351288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8pPr>
    <a:lvl9pPr marL="18810305" algn="l" defTabSz="2351288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FDBF26F-5E95-790D-3FB2-B858A55B3559}" name="Jonathan Bell" initials="JB" userId="S::jbell203@students.kennesaw.edu::6b8724a8-f7a9-44a8-bfce-0d23e9feaaec" providerId="AD"/>
  <p188:author id="{0CC8AD94-5F4E-2008-0CA0-E2A77AD5BFEF}" name="Megan Wilder" initials="MW" userId="S::mwilde21@students.kennesaw.edu::93fa62db-c0e4-4cc4-8a2a-84c757890af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E968"/>
    <a:srgbClr val="FFFFCC"/>
    <a:srgbClr val="FFF685"/>
    <a:srgbClr val="2DBA4E"/>
    <a:srgbClr val="0072B1"/>
    <a:srgbClr val="FFFF99"/>
    <a:srgbClr val="FFF56D"/>
    <a:srgbClr val="F9F377"/>
    <a:srgbClr val="FFD9F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 snapToObjects="1">
      <p:cViewPr>
        <p:scale>
          <a:sx n="20" d="100"/>
          <a:sy n="20" d="100"/>
        </p:scale>
        <p:origin x="-564" y="396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51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02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53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405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756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107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45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810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CA871-B306-BF45-8C90-87D9877B8FBE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03179-C513-FB4B-BCD3-2D203EDC4A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CA871-B306-BF45-8C90-87D9877B8FBE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03179-C513-FB4B-BCD3-2D203EDC4A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CA871-B306-BF45-8C90-87D9877B8FBE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03179-C513-FB4B-BCD3-2D203EDC4A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CA871-B306-BF45-8C90-87D9877B8FBE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03179-C513-FB4B-BCD3-2D203EDC4A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20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10300">
                <a:solidFill>
                  <a:schemeClr val="tx1">
                    <a:tint val="75000"/>
                  </a:schemeClr>
                </a:solidFill>
              </a:defRPr>
            </a:lvl1pPr>
            <a:lvl2pPr marL="2351288" indent="0">
              <a:buNone/>
              <a:defRPr sz="9300">
                <a:solidFill>
                  <a:schemeClr val="tx1">
                    <a:tint val="75000"/>
                  </a:schemeClr>
                </a:solidFill>
              </a:defRPr>
            </a:lvl2pPr>
            <a:lvl3pPr marL="4702576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3pPr>
            <a:lvl4pPr marL="7053864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4pPr>
            <a:lvl5pPr marL="9405153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5pPr>
            <a:lvl6pPr marL="11756441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6pPr>
            <a:lvl7pPr marL="14107729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7pPr>
            <a:lvl8pPr marL="16459017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8pPr>
            <a:lvl9pPr marL="18810305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CA871-B306-BF45-8C90-87D9877B8FBE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03179-C513-FB4B-BCD3-2D203EDC4A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4400"/>
            </a:lvl1pPr>
            <a:lvl2pPr>
              <a:defRPr sz="12300"/>
            </a:lvl2pPr>
            <a:lvl3pPr>
              <a:defRPr sz="10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4400"/>
            </a:lvl1pPr>
            <a:lvl2pPr>
              <a:defRPr sz="12300"/>
            </a:lvl2pPr>
            <a:lvl3pPr>
              <a:defRPr sz="10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CA871-B306-BF45-8C90-87D9877B8FBE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03179-C513-FB4B-BCD3-2D203EDC4A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1" y="7368542"/>
            <a:ext cx="19392902" cy="3070858"/>
          </a:xfrm>
        </p:spPr>
        <p:txBody>
          <a:bodyPr anchor="b"/>
          <a:lstStyle>
            <a:lvl1pPr marL="0" indent="0">
              <a:buNone/>
              <a:defRPr sz="12300" b="1"/>
            </a:lvl1pPr>
            <a:lvl2pPr marL="2351288" indent="0">
              <a:buNone/>
              <a:defRPr sz="10300" b="1"/>
            </a:lvl2pPr>
            <a:lvl3pPr marL="4702576" indent="0">
              <a:buNone/>
              <a:defRPr sz="9300" b="1"/>
            </a:lvl3pPr>
            <a:lvl4pPr marL="7053864" indent="0">
              <a:buNone/>
              <a:defRPr sz="8200" b="1"/>
            </a:lvl4pPr>
            <a:lvl5pPr marL="9405153" indent="0">
              <a:buNone/>
              <a:defRPr sz="8200" b="1"/>
            </a:lvl5pPr>
            <a:lvl6pPr marL="11756441" indent="0">
              <a:buNone/>
              <a:defRPr sz="8200" b="1"/>
            </a:lvl6pPr>
            <a:lvl7pPr marL="14107729" indent="0">
              <a:buNone/>
              <a:defRPr sz="8200" b="1"/>
            </a:lvl7pPr>
            <a:lvl8pPr marL="16459017" indent="0">
              <a:buNone/>
              <a:defRPr sz="8200" b="1"/>
            </a:lvl8pPr>
            <a:lvl9pPr marL="18810305" indent="0">
              <a:buNone/>
              <a:defRPr sz="8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1" y="10439400"/>
            <a:ext cx="19392902" cy="18966182"/>
          </a:xfrm>
        </p:spPr>
        <p:txBody>
          <a:bodyPr/>
          <a:lstStyle>
            <a:lvl1pPr>
              <a:defRPr sz="12300"/>
            </a:lvl1pPr>
            <a:lvl2pPr>
              <a:defRPr sz="10300"/>
            </a:lvl2pPr>
            <a:lvl3pPr>
              <a:defRPr sz="93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3" y="7368542"/>
            <a:ext cx="19400520" cy="3070858"/>
          </a:xfrm>
        </p:spPr>
        <p:txBody>
          <a:bodyPr anchor="b"/>
          <a:lstStyle>
            <a:lvl1pPr marL="0" indent="0">
              <a:buNone/>
              <a:defRPr sz="12300" b="1"/>
            </a:lvl1pPr>
            <a:lvl2pPr marL="2351288" indent="0">
              <a:buNone/>
              <a:defRPr sz="10300" b="1"/>
            </a:lvl2pPr>
            <a:lvl3pPr marL="4702576" indent="0">
              <a:buNone/>
              <a:defRPr sz="9300" b="1"/>
            </a:lvl3pPr>
            <a:lvl4pPr marL="7053864" indent="0">
              <a:buNone/>
              <a:defRPr sz="8200" b="1"/>
            </a:lvl4pPr>
            <a:lvl5pPr marL="9405153" indent="0">
              <a:buNone/>
              <a:defRPr sz="8200" b="1"/>
            </a:lvl5pPr>
            <a:lvl6pPr marL="11756441" indent="0">
              <a:buNone/>
              <a:defRPr sz="8200" b="1"/>
            </a:lvl6pPr>
            <a:lvl7pPr marL="14107729" indent="0">
              <a:buNone/>
              <a:defRPr sz="8200" b="1"/>
            </a:lvl7pPr>
            <a:lvl8pPr marL="16459017" indent="0">
              <a:buNone/>
              <a:defRPr sz="8200" b="1"/>
            </a:lvl8pPr>
            <a:lvl9pPr marL="18810305" indent="0">
              <a:buNone/>
              <a:defRPr sz="8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3" y="10439400"/>
            <a:ext cx="19400520" cy="18966182"/>
          </a:xfrm>
        </p:spPr>
        <p:txBody>
          <a:bodyPr/>
          <a:lstStyle>
            <a:lvl1pPr>
              <a:defRPr sz="12300"/>
            </a:lvl1pPr>
            <a:lvl2pPr>
              <a:defRPr sz="10300"/>
            </a:lvl2pPr>
            <a:lvl3pPr>
              <a:defRPr sz="93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CA871-B306-BF45-8C90-87D9877B8FBE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03179-C513-FB4B-BCD3-2D203EDC4A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CA871-B306-BF45-8C90-87D9877B8FBE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03179-C513-FB4B-BCD3-2D203EDC4A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CA871-B306-BF45-8C90-87D9877B8FBE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03179-C513-FB4B-BCD3-2D203EDC4A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10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6500"/>
            </a:lvl1pPr>
            <a:lvl2pPr>
              <a:defRPr sz="14400"/>
            </a:lvl2pPr>
            <a:lvl3pPr>
              <a:defRPr sz="12300"/>
            </a:lvl3pPr>
            <a:lvl4pPr>
              <a:defRPr sz="10300"/>
            </a:lvl4pPr>
            <a:lvl5pPr>
              <a:defRPr sz="10300"/>
            </a:lvl5pPr>
            <a:lvl6pPr>
              <a:defRPr sz="10300"/>
            </a:lvl6pPr>
            <a:lvl7pPr>
              <a:defRPr sz="10300"/>
            </a:lvl7pPr>
            <a:lvl8pPr>
              <a:defRPr sz="10300"/>
            </a:lvl8pPr>
            <a:lvl9pPr>
              <a:defRPr sz="10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7200"/>
            </a:lvl1pPr>
            <a:lvl2pPr marL="2351288" indent="0">
              <a:buNone/>
              <a:defRPr sz="6200"/>
            </a:lvl2pPr>
            <a:lvl3pPr marL="4702576" indent="0">
              <a:buNone/>
              <a:defRPr sz="5100"/>
            </a:lvl3pPr>
            <a:lvl4pPr marL="7053864" indent="0">
              <a:buNone/>
              <a:defRPr sz="4600"/>
            </a:lvl4pPr>
            <a:lvl5pPr marL="9405153" indent="0">
              <a:buNone/>
              <a:defRPr sz="4600"/>
            </a:lvl5pPr>
            <a:lvl6pPr marL="11756441" indent="0">
              <a:buNone/>
              <a:defRPr sz="4600"/>
            </a:lvl6pPr>
            <a:lvl7pPr marL="14107729" indent="0">
              <a:buNone/>
              <a:defRPr sz="4600"/>
            </a:lvl7pPr>
            <a:lvl8pPr marL="16459017" indent="0">
              <a:buNone/>
              <a:defRPr sz="4600"/>
            </a:lvl8pPr>
            <a:lvl9pPr marL="18810305" indent="0">
              <a:buNone/>
              <a:defRPr sz="4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CA871-B306-BF45-8C90-87D9877B8FBE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03179-C513-FB4B-BCD3-2D203EDC4A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10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6500"/>
            </a:lvl1pPr>
            <a:lvl2pPr marL="2351288" indent="0">
              <a:buNone/>
              <a:defRPr sz="14400"/>
            </a:lvl2pPr>
            <a:lvl3pPr marL="4702576" indent="0">
              <a:buNone/>
              <a:defRPr sz="12300"/>
            </a:lvl3pPr>
            <a:lvl4pPr marL="7053864" indent="0">
              <a:buNone/>
              <a:defRPr sz="10300"/>
            </a:lvl4pPr>
            <a:lvl5pPr marL="9405153" indent="0">
              <a:buNone/>
              <a:defRPr sz="10300"/>
            </a:lvl5pPr>
            <a:lvl6pPr marL="11756441" indent="0">
              <a:buNone/>
              <a:defRPr sz="10300"/>
            </a:lvl6pPr>
            <a:lvl7pPr marL="14107729" indent="0">
              <a:buNone/>
              <a:defRPr sz="10300"/>
            </a:lvl7pPr>
            <a:lvl8pPr marL="16459017" indent="0">
              <a:buNone/>
              <a:defRPr sz="10300"/>
            </a:lvl8pPr>
            <a:lvl9pPr marL="18810305" indent="0">
              <a:buNone/>
              <a:defRPr sz="103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7200"/>
            </a:lvl1pPr>
            <a:lvl2pPr marL="2351288" indent="0">
              <a:buNone/>
              <a:defRPr sz="6200"/>
            </a:lvl2pPr>
            <a:lvl3pPr marL="4702576" indent="0">
              <a:buNone/>
              <a:defRPr sz="5100"/>
            </a:lvl3pPr>
            <a:lvl4pPr marL="7053864" indent="0">
              <a:buNone/>
              <a:defRPr sz="4600"/>
            </a:lvl4pPr>
            <a:lvl5pPr marL="9405153" indent="0">
              <a:buNone/>
              <a:defRPr sz="4600"/>
            </a:lvl5pPr>
            <a:lvl6pPr marL="11756441" indent="0">
              <a:buNone/>
              <a:defRPr sz="4600"/>
            </a:lvl6pPr>
            <a:lvl7pPr marL="14107729" indent="0">
              <a:buNone/>
              <a:defRPr sz="4600"/>
            </a:lvl7pPr>
            <a:lvl8pPr marL="16459017" indent="0">
              <a:buNone/>
              <a:defRPr sz="4600"/>
            </a:lvl8pPr>
            <a:lvl9pPr marL="18810305" indent="0">
              <a:buNone/>
              <a:defRPr sz="4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CA871-B306-BF45-8C90-87D9877B8FBE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03179-C513-FB4B-BCD3-2D203EDC4A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70258" tIns="235129" rIns="470258" bIns="23512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70258" tIns="235129" rIns="470258" bIns="23512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70258" tIns="235129" rIns="470258" bIns="235129" rtlCol="0" anchor="ctr"/>
          <a:lstStyle>
            <a:lvl1pPr algn="l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CA871-B306-BF45-8C90-87D9877B8FBE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70258" tIns="235129" rIns="470258" bIns="235129" rtlCol="0" anchor="ctr"/>
          <a:lstStyle>
            <a:lvl1pPr algn="ctr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70258" tIns="235129" rIns="470258" bIns="235129" rtlCol="0" anchor="ctr"/>
          <a:lstStyle>
            <a:lvl1pPr algn="r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03179-C513-FB4B-BCD3-2D203EDC4A7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2351288" rtl="0" eaLnBrk="1" latinLnBrk="0" hangingPunct="1">
        <a:spcBef>
          <a:spcPct val="0"/>
        </a:spcBef>
        <a:buNone/>
        <a:defRPr sz="2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3466" indent="-1763466" algn="l" defTabSz="2351288" rtl="0" eaLnBrk="1" latinLnBrk="0" hangingPunct="1">
        <a:spcBef>
          <a:spcPct val="20000"/>
        </a:spcBef>
        <a:buFont typeface="Arial"/>
        <a:buChar char="•"/>
        <a:defRPr sz="16500" kern="1200">
          <a:solidFill>
            <a:schemeClr val="tx1"/>
          </a:solidFill>
          <a:latin typeface="+mn-lt"/>
          <a:ea typeface="+mn-ea"/>
          <a:cs typeface="+mn-cs"/>
        </a:defRPr>
      </a:lvl1pPr>
      <a:lvl2pPr marL="3820843" indent="-1469555" algn="l" defTabSz="2351288" rtl="0" eaLnBrk="1" latinLnBrk="0" hangingPunct="1">
        <a:spcBef>
          <a:spcPct val="20000"/>
        </a:spcBef>
        <a:buFont typeface="Arial"/>
        <a:buChar char="–"/>
        <a:defRPr sz="14400" kern="1200">
          <a:solidFill>
            <a:schemeClr val="tx1"/>
          </a:solidFill>
          <a:latin typeface="+mn-lt"/>
          <a:ea typeface="+mn-ea"/>
          <a:cs typeface="+mn-cs"/>
        </a:defRPr>
      </a:lvl2pPr>
      <a:lvl3pPr marL="5878220" indent="-1175644" algn="l" defTabSz="2351288" rtl="0" eaLnBrk="1" latinLnBrk="0" hangingPunct="1">
        <a:spcBef>
          <a:spcPct val="20000"/>
        </a:spcBef>
        <a:buFont typeface="Arial"/>
        <a:buChar char="•"/>
        <a:defRPr sz="123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509" indent="-1175644" algn="l" defTabSz="2351288" rtl="0" eaLnBrk="1" latinLnBrk="0" hangingPunct="1">
        <a:spcBef>
          <a:spcPct val="20000"/>
        </a:spcBef>
        <a:buFont typeface="Arial"/>
        <a:buChar char="–"/>
        <a:defRPr sz="10300" kern="1200">
          <a:solidFill>
            <a:schemeClr val="tx1"/>
          </a:solidFill>
          <a:latin typeface="+mn-lt"/>
          <a:ea typeface="+mn-ea"/>
          <a:cs typeface="+mn-cs"/>
        </a:defRPr>
      </a:lvl4pPr>
      <a:lvl5pPr marL="10580797" indent="-1175644" algn="l" defTabSz="2351288" rtl="0" eaLnBrk="1" latinLnBrk="0" hangingPunct="1">
        <a:spcBef>
          <a:spcPct val="20000"/>
        </a:spcBef>
        <a:buFont typeface="Arial"/>
        <a:buChar char="»"/>
        <a:defRPr sz="10300" kern="1200">
          <a:solidFill>
            <a:schemeClr val="tx1"/>
          </a:solidFill>
          <a:latin typeface="+mn-lt"/>
          <a:ea typeface="+mn-ea"/>
          <a:cs typeface="+mn-cs"/>
        </a:defRPr>
      </a:lvl5pPr>
      <a:lvl6pPr marL="12932085" indent="-1175644" algn="l" defTabSz="2351288" rtl="0" eaLnBrk="1" latinLnBrk="0" hangingPunct="1">
        <a:spcBef>
          <a:spcPct val="20000"/>
        </a:spcBef>
        <a:buFont typeface="Arial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6pPr>
      <a:lvl7pPr marL="15283373" indent="-1175644" algn="l" defTabSz="2351288" rtl="0" eaLnBrk="1" latinLnBrk="0" hangingPunct="1">
        <a:spcBef>
          <a:spcPct val="20000"/>
        </a:spcBef>
        <a:buFont typeface="Arial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7pPr>
      <a:lvl8pPr marL="17634661" indent="-1175644" algn="l" defTabSz="2351288" rtl="0" eaLnBrk="1" latinLnBrk="0" hangingPunct="1">
        <a:spcBef>
          <a:spcPct val="20000"/>
        </a:spcBef>
        <a:buFont typeface="Arial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8pPr>
      <a:lvl9pPr marL="19985949" indent="-1175644" algn="l" defTabSz="2351288" rtl="0" eaLnBrk="1" latinLnBrk="0" hangingPunct="1">
        <a:spcBef>
          <a:spcPct val="20000"/>
        </a:spcBef>
        <a:buFont typeface="Arial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51288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1pPr>
      <a:lvl2pPr marL="2351288" algn="l" defTabSz="2351288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2pPr>
      <a:lvl3pPr marL="4702576" algn="l" defTabSz="2351288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3pPr>
      <a:lvl4pPr marL="7053864" algn="l" defTabSz="2351288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4pPr>
      <a:lvl5pPr marL="9405153" algn="l" defTabSz="2351288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5pPr>
      <a:lvl6pPr marL="11756441" algn="l" defTabSz="2351288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6pPr>
      <a:lvl7pPr marL="14107729" algn="l" defTabSz="2351288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017" algn="l" defTabSz="2351288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8pPr>
      <a:lvl9pPr marL="18810305" algn="l" defTabSz="2351288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Text Box 14872"/>
          <p:cNvSpPr txBox="1">
            <a:spLocks noChangeArrowheads="1"/>
          </p:cNvSpPr>
          <p:nvPr/>
        </p:nvSpPr>
        <p:spPr bwMode="auto">
          <a:xfrm>
            <a:off x="609600" y="14173746"/>
            <a:ext cx="15697200" cy="14268501"/>
          </a:xfrm>
          <a:prstGeom prst="rect">
            <a:avLst/>
          </a:prstGeom>
          <a:ln w="76200">
            <a:noFill/>
            <a:miter lim="800000"/>
            <a:headEnd/>
            <a:tailEnd/>
          </a:ln>
          <a:effectLst/>
        </p:spPr>
        <p:txBody>
          <a:bodyPr wrap="square" lIns="109708" tIns="54854" rIns="109708" bIns="54854">
            <a:spAutoFit/>
          </a:bodyPr>
          <a:lstStyle>
            <a:lvl1pPr defTabSz="1095375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1095375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1095375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1095375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1095375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10953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10953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10953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10953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zh-TW" sz="4000" b="1" u="sng" dirty="0">
                <a:latin typeface="Palatino Linotype" panose="02040502050505030304" pitchFamily="18" charset="0"/>
                <a:ea typeface="PMingLiU" pitchFamily="18" charset="-120"/>
              </a:rPr>
              <a:t>Ethical Considerations and Risks of AI Decision-Making</a:t>
            </a:r>
          </a:p>
          <a:p>
            <a:pPr marL="742950" indent="-742950" eaLnBrk="1" hangingPunct="1">
              <a:buFont typeface="+mj-lt"/>
              <a:buAutoNum type="arabicPeriod"/>
            </a:pPr>
            <a:r>
              <a:rPr lang="en-US" altLang="zh-TW" sz="4000" dirty="0">
                <a:latin typeface="Palatino Linotype" panose="02040502050505030304" pitchFamily="18" charset="0"/>
                <a:ea typeface="PMingLiU" pitchFamily="18" charset="-120"/>
              </a:rPr>
              <a:t>The technical accuracy of AI results remain unchecked prior to decision-making.</a:t>
            </a:r>
          </a:p>
          <a:p>
            <a:pPr marL="742950" indent="-742950" eaLnBrk="1" hangingPunct="1">
              <a:buFont typeface="+mj-lt"/>
              <a:buAutoNum type="arabicPeriod"/>
            </a:pPr>
            <a:r>
              <a:rPr lang="en-US" altLang="zh-TW" sz="4000" dirty="0">
                <a:latin typeface="Palatino Linotype" panose="02040502050505030304" pitchFamily="18" charset="0"/>
                <a:ea typeface="PMingLiU" pitchFamily="18" charset="-120"/>
              </a:rPr>
              <a:t>AI does not consider context or societal effects of the decision it makes.</a:t>
            </a:r>
          </a:p>
          <a:p>
            <a:pPr marL="1314450" lvl="1" indent="-571500" eaLnBrk="1" hangingPunct="1">
              <a:buFont typeface="Wingdings" panose="05000000000000000000" pitchFamily="2" charset="2"/>
              <a:buChar char="§"/>
            </a:pPr>
            <a:r>
              <a:rPr lang="en-US" altLang="zh-TW" sz="4000" dirty="0">
                <a:latin typeface="Palatino Linotype" panose="02040502050505030304" pitchFamily="18" charset="0"/>
                <a:ea typeface="PMingLiU" pitchFamily="18" charset="-120"/>
              </a:rPr>
              <a:t>This also means that AI will not explain potential contextual or ethical considerations to the relevant stakeholders and businessmen.</a:t>
            </a:r>
          </a:p>
          <a:p>
            <a:pPr marL="742950" indent="-742950" eaLnBrk="1" hangingPunct="1">
              <a:buFont typeface="+mj-lt"/>
              <a:buAutoNum type="arabicPeriod"/>
            </a:pPr>
            <a:r>
              <a:rPr lang="en-US" altLang="zh-TW" sz="4000" dirty="0">
                <a:latin typeface="Palatino Linotype" panose="02040502050505030304" pitchFamily="18" charset="0"/>
                <a:ea typeface="PMingLiU" pitchFamily="18" charset="-120"/>
              </a:rPr>
              <a:t>The average person’s comfort regarding the use of AI has been shown to be lower than humans in cases where a mistake has been made.</a:t>
            </a:r>
          </a:p>
          <a:p>
            <a:pPr marL="571500" indent="-571500" eaLnBrk="1" hangingPunct="1">
              <a:buFont typeface="Arial" panose="020B0604020202020204" pitchFamily="34" charset="0"/>
              <a:buChar char="•"/>
            </a:pPr>
            <a:endParaRPr lang="en-US" altLang="zh-TW" sz="2000" dirty="0">
              <a:latin typeface="Palatino Linotype" panose="02040502050505030304" pitchFamily="18" charset="0"/>
              <a:ea typeface="PMingLiU" pitchFamily="18" charset="-120"/>
            </a:endParaRPr>
          </a:p>
          <a:p>
            <a:pPr algn="ctr" eaLnBrk="1" hangingPunct="1"/>
            <a:r>
              <a:rPr lang="en-US" altLang="zh-TW" sz="4000" b="1" u="sng" dirty="0">
                <a:latin typeface="Palatino Linotype" panose="02040502050505030304" pitchFamily="18" charset="0"/>
                <a:ea typeface="PMingLiU" pitchFamily="18" charset="-120"/>
              </a:rPr>
              <a:t>How Human Intervention Can Solve These Issues</a:t>
            </a:r>
          </a:p>
          <a:p>
            <a:pPr marL="742950" indent="-742950" eaLnBrk="1" hangingPunct="1">
              <a:buFont typeface="+mj-lt"/>
              <a:buAutoNum type="arabicPeriod"/>
            </a:pPr>
            <a:r>
              <a:rPr lang="en-US" altLang="zh-TW" sz="4000" dirty="0">
                <a:latin typeface="Palatino Linotype" panose="02040502050505030304" pitchFamily="18" charset="0"/>
                <a:ea typeface="PMingLiU" pitchFamily="18" charset="-120"/>
              </a:rPr>
              <a:t>The use of experts in data science can ensure the accuracy and quality of AI-produced work.</a:t>
            </a:r>
          </a:p>
          <a:p>
            <a:pPr marL="742950" indent="-742950" eaLnBrk="1" hangingPunct="1">
              <a:buFont typeface="+mj-lt"/>
              <a:buAutoNum type="arabicPeriod"/>
            </a:pPr>
            <a:r>
              <a:rPr lang="en-US" altLang="zh-TW" sz="4000" dirty="0">
                <a:latin typeface="Palatino Linotype" panose="02040502050505030304" pitchFamily="18" charset="0"/>
                <a:ea typeface="PMingLiU" pitchFamily="18" charset="-120"/>
              </a:rPr>
              <a:t>The involvement of humans will help prevent models produced with bias or models produced using unethical methods.</a:t>
            </a:r>
          </a:p>
          <a:p>
            <a:pPr marL="1314450" lvl="1" indent="-571500" eaLnBrk="1" hangingPunct="1">
              <a:buFont typeface="Wingdings" panose="05000000000000000000" pitchFamily="2" charset="2"/>
              <a:buChar char="§"/>
            </a:pPr>
            <a:r>
              <a:rPr lang="en-US" altLang="zh-TW" sz="4000" dirty="0">
                <a:latin typeface="Palatino Linotype" panose="02040502050505030304" pitchFamily="18" charset="0"/>
                <a:ea typeface="PMingLiU" pitchFamily="18" charset="-120"/>
              </a:rPr>
              <a:t>Additionally, having a human as an in-between communicator can help prevent unethical suggestions being presented to stakeholders and businessmen.</a:t>
            </a:r>
          </a:p>
          <a:p>
            <a:pPr marL="742950" indent="-742950" eaLnBrk="1" hangingPunct="1">
              <a:buFont typeface="+mj-lt"/>
              <a:buAutoNum type="arabicPeriod"/>
            </a:pPr>
            <a:r>
              <a:rPr lang="en-US" altLang="zh-TW" sz="4000" dirty="0">
                <a:latin typeface="Palatino Linotype" panose="02040502050505030304" pitchFamily="18" charset="0"/>
                <a:ea typeface="PMingLiU" pitchFamily="18" charset="-120"/>
              </a:rPr>
              <a:t>The average person will feel more comfortable knowing humans were involved in situations where financially or ethically important decisions are being made.</a:t>
            </a:r>
          </a:p>
        </p:txBody>
      </p:sp>
      <p:sp>
        <p:nvSpPr>
          <p:cNvPr id="8" name="AutoShape 15646"/>
          <p:cNvSpPr>
            <a:spLocks noChangeArrowheads="1"/>
          </p:cNvSpPr>
          <p:nvPr/>
        </p:nvSpPr>
        <p:spPr bwMode="auto">
          <a:xfrm>
            <a:off x="609600" y="4550461"/>
            <a:ext cx="15544800" cy="990600"/>
          </a:xfrm>
          <a:prstGeom prst="plaque">
            <a:avLst>
              <a:gd name="adj" fmla="val 16667"/>
            </a:avLst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9708" tIns="54854" rIns="109708" bIns="54854" anchor="ctr"/>
          <a:lstStyle/>
          <a:p>
            <a:pPr marL="547688" lvl="1" algn="ctr" defTabSz="1095375"/>
            <a:r>
              <a:rPr lang="en-US" sz="4400" b="1" dirty="0">
                <a:latin typeface="Palatino Linotype" panose="02040502050505030304" pitchFamily="18" charset="0"/>
                <a:cs typeface="Times New Roman" pitchFamily="18" charset="0"/>
              </a:rPr>
              <a:t>INTRODUCTION</a:t>
            </a:r>
            <a:endParaRPr lang="en-US" sz="4400" dirty="0">
              <a:latin typeface="Palatino Linotype" panose="02040502050505030304" pitchFamily="18" charset="0"/>
              <a:cs typeface="Times New Roman" pitchFamily="18" charset="0"/>
            </a:endParaRPr>
          </a:p>
        </p:txBody>
      </p:sp>
      <p:sp>
        <p:nvSpPr>
          <p:cNvPr id="10" name="AutoShape 15648"/>
          <p:cNvSpPr>
            <a:spLocks noChangeArrowheads="1"/>
          </p:cNvSpPr>
          <p:nvPr/>
        </p:nvSpPr>
        <p:spPr bwMode="auto">
          <a:xfrm>
            <a:off x="16992600" y="4550461"/>
            <a:ext cx="26349960" cy="990600"/>
          </a:xfrm>
          <a:prstGeom prst="plaque">
            <a:avLst>
              <a:gd name="adj" fmla="val 16667"/>
            </a:avLst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9708" tIns="54854" rIns="109708" bIns="54854" anchor="ctr"/>
          <a:lstStyle/>
          <a:p>
            <a:pPr marL="547688" lvl="1" algn="ctr" defTabSz="1095375"/>
            <a:r>
              <a:rPr lang="en-US" sz="4400" b="1" dirty="0">
                <a:latin typeface="Palatino Linotype" panose="02040502050505030304" pitchFamily="18" charset="0"/>
                <a:cs typeface="Times New Roman" pitchFamily="18" charset="0"/>
              </a:rPr>
              <a:t>DISCUSSION</a:t>
            </a:r>
            <a:endParaRPr lang="en-US" sz="4400" dirty="0">
              <a:latin typeface="Palatino Linotype" panose="02040502050505030304" pitchFamily="18" charset="0"/>
              <a:cs typeface="Times New Roman" pitchFamily="18" charset="0"/>
            </a:endParaRPr>
          </a:p>
        </p:txBody>
      </p:sp>
      <p:sp useBgFill="1">
        <p:nvSpPr>
          <p:cNvPr id="14" name="Text Box 18909"/>
          <p:cNvSpPr txBox="1">
            <a:spLocks noChangeArrowheads="1"/>
          </p:cNvSpPr>
          <p:nvPr/>
        </p:nvSpPr>
        <p:spPr bwMode="auto">
          <a:xfrm>
            <a:off x="762000" y="5613395"/>
            <a:ext cx="15544800" cy="7497417"/>
          </a:xfrm>
          <a:prstGeom prst="rect">
            <a:avLst/>
          </a:prstGeom>
          <a:ln>
            <a:noFill/>
          </a:ln>
        </p:spPr>
        <p:txBody>
          <a:bodyPr wrap="square" lIns="109708" tIns="54854" rIns="109708" bIns="54854">
            <a:spAutoFit/>
          </a:bodyPr>
          <a:lstStyle>
            <a:lvl1pPr defTabSz="1095375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1095375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1095375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1095375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1095375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10953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10953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10953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10953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4000" b="0" dirty="0">
                <a:latin typeface="Palatino Linotype" panose="02040502050505030304" pitchFamily="18" charset="0"/>
              </a:rPr>
              <a:t>	The development speed of AI technologies has increased exponentially in recent years and shows no signs of stopping any time soon. As the capabilities of large </a:t>
            </a:r>
            <a:r>
              <a:rPr lang="en-US" sz="4000" dirty="0">
                <a:latin typeface="Palatino Linotype" panose="02040502050505030304" pitchFamily="18" charset="0"/>
              </a:rPr>
              <a:t>l</a:t>
            </a:r>
            <a:r>
              <a:rPr lang="en-US" sz="4000" b="0" dirty="0">
                <a:latin typeface="Palatino Linotype" panose="02040502050505030304" pitchFamily="18" charset="0"/>
              </a:rPr>
              <a:t>anguage </a:t>
            </a:r>
            <a:r>
              <a:rPr lang="en-US" sz="4000" dirty="0">
                <a:latin typeface="Palatino Linotype" panose="02040502050505030304" pitchFamily="18" charset="0"/>
              </a:rPr>
              <a:t>m</a:t>
            </a:r>
            <a:r>
              <a:rPr lang="en-US" sz="4000" b="0" dirty="0">
                <a:latin typeface="Palatino Linotype" panose="02040502050505030304" pitchFamily="18" charset="0"/>
              </a:rPr>
              <a:t>odels expand beyond simple queries and into territory once fully claimed by experts, there are rising concerns about how to keep AI in check to ensure ethical usage. I would argue that </a:t>
            </a:r>
            <a:r>
              <a:rPr lang="en-US" sz="4000" b="1" dirty="0">
                <a:latin typeface="Palatino Linotype" panose="02040502050505030304" pitchFamily="18" charset="0"/>
              </a:rPr>
              <a:t>data science is at a greater ethical risk than most other fields regarding the widespread adoption of AI models and tools as there is dangerous potential for misinformation.</a:t>
            </a:r>
            <a:r>
              <a:rPr lang="en-US" sz="4000" b="0" dirty="0">
                <a:latin typeface="Palatino Linotype" panose="02040502050505030304" pitchFamily="18" charset="0"/>
              </a:rPr>
              <a:t> Many data science practices such as data mining, for example, require a fundamental understanding of context and the intricacies of human behavior, both of which AI struggles to emulate, let alone understand. </a:t>
            </a:r>
          </a:p>
        </p:txBody>
      </p:sp>
      <p:sp>
        <p:nvSpPr>
          <p:cNvPr id="17" name="AutoShape 19168"/>
          <p:cNvSpPr>
            <a:spLocks noChangeArrowheads="1"/>
          </p:cNvSpPr>
          <p:nvPr/>
        </p:nvSpPr>
        <p:spPr bwMode="auto">
          <a:xfrm>
            <a:off x="609600" y="13119598"/>
            <a:ext cx="15544800" cy="990600"/>
          </a:xfrm>
          <a:prstGeom prst="plaque">
            <a:avLst>
              <a:gd name="adj" fmla="val 16667"/>
            </a:avLst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9708" tIns="54854" rIns="109708" bIns="54854" anchor="ctr"/>
          <a:lstStyle/>
          <a:p>
            <a:pPr marL="547688" lvl="1" algn="ctr" defTabSz="1095375"/>
            <a:r>
              <a:rPr lang="en-US" sz="4400" b="1" dirty="0">
                <a:latin typeface="Palatino Linotype" panose="02040502050505030304" pitchFamily="18" charset="0"/>
                <a:cs typeface="Times New Roman" pitchFamily="18" charset="0"/>
              </a:rPr>
              <a:t>BACKGROUND</a:t>
            </a:r>
            <a:endParaRPr lang="en-US" sz="4400" dirty="0">
              <a:latin typeface="Palatino Linotype" panose="02040502050505030304" pitchFamily="18" charset="0"/>
              <a:cs typeface="Times New Roman" pitchFamily="18" charset="0"/>
            </a:endParaRPr>
          </a:p>
        </p:txBody>
      </p:sp>
      <p:sp useBgFill="1">
        <p:nvSpPr>
          <p:cNvPr id="23" name="Text Box 18909"/>
          <p:cNvSpPr txBox="1">
            <a:spLocks noChangeArrowheads="1"/>
          </p:cNvSpPr>
          <p:nvPr/>
        </p:nvSpPr>
        <p:spPr bwMode="auto">
          <a:xfrm>
            <a:off x="16992601" y="23428161"/>
            <a:ext cx="26349960" cy="8851634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08" tIns="54854" rIns="109708" bIns="54854">
            <a:spAutoFit/>
          </a:bodyPr>
          <a:lstStyle>
            <a:lvl1pPr defTabSz="1095375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1095375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1095375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1095375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1095375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10953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10953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10953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10953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sz="4000" dirty="0">
                <a:latin typeface="Palatino Linotype" panose="02040502050505030304" pitchFamily="18" charset="0"/>
                <a:ea typeface="PMingLiU" pitchFamily="18" charset="-120"/>
              </a:rPr>
              <a:t>	A commonly referenced concept for understanding and applying human and AI hybrid decision-making is “</a:t>
            </a:r>
            <a:r>
              <a:rPr lang="en-US" altLang="zh-TW" sz="4000" b="1" dirty="0">
                <a:highlight>
                  <a:srgbClr val="FEE968"/>
                </a:highlight>
                <a:latin typeface="Palatino Linotype" panose="02040502050505030304" pitchFamily="18" charset="0"/>
                <a:ea typeface="PMingLiU" pitchFamily="18" charset="-120"/>
              </a:rPr>
              <a:t>Human-in-the-loop</a:t>
            </a:r>
            <a:r>
              <a:rPr lang="en-US" altLang="zh-TW" sz="4000" dirty="0">
                <a:latin typeface="Palatino Linotype" panose="02040502050505030304" pitchFamily="18" charset="0"/>
                <a:ea typeface="PMingLiU" pitchFamily="18" charset="-120"/>
              </a:rPr>
              <a:t>,” sometimes shortened to HITL. </a:t>
            </a:r>
            <a:r>
              <a:rPr lang="en-US" altLang="zh-TW" sz="4000" dirty="0" err="1">
                <a:latin typeface="Palatino Linotype" panose="02040502050505030304" pitchFamily="18" charset="0"/>
                <a:ea typeface="PMingLiU" pitchFamily="18" charset="-120"/>
              </a:rPr>
              <a:t>Crootof</a:t>
            </a:r>
            <a:r>
              <a:rPr lang="en-US" altLang="zh-TW" sz="4000" dirty="0">
                <a:latin typeface="Palatino Linotype" panose="02040502050505030304" pitchFamily="18" charset="0"/>
                <a:ea typeface="PMingLiU" pitchFamily="18" charset="-120"/>
              </a:rPr>
              <a:t> provides some helpful recommendations regarding the implementation of HITL that can be considered for policy-making on both the corporate and government levels. </a:t>
            </a:r>
          </a:p>
          <a:p>
            <a:pPr algn="ctr" eaLnBrk="1" hangingPunct="1"/>
            <a:endParaRPr lang="en-US" altLang="zh-TW" sz="4000" b="1" dirty="0">
              <a:latin typeface="Palatino Linotype" panose="02040502050505030304" pitchFamily="18" charset="0"/>
              <a:ea typeface="PMingLiU" pitchFamily="18" charset="-120"/>
            </a:endParaRPr>
          </a:p>
          <a:p>
            <a:pPr algn="ctr" eaLnBrk="1" hangingPunct="1"/>
            <a:r>
              <a:rPr lang="en-US" altLang="zh-TW" sz="4000" b="1" u="sng" dirty="0">
                <a:latin typeface="Palatino Linotype" panose="02040502050505030304" pitchFamily="18" charset="0"/>
                <a:ea typeface="PMingLiU" pitchFamily="18" charset="-120"/>
              </a:rPr>
              <a:t>Recommendations for Implementation of HITL:</a:t>
            </a:r>
          </a:p>
          <a:p>
            <a:pPr algn="ctr" eaLnBrk="1" hangingPunct="1"/>
            <a:endParaRPr lang="en-US" altLang="zh-TW" sz="800" u="sng" dirty="0">
              <a:latin typeface="Palatino Linotype" panose="02040502050505030304" pitchFamily="18" charset="0"/>
              <a:ea typeface="PMingLiU" pitchFamily="18" charset="-120"/>
            </a:endParaRPr>
          </a:p>
          <a:p>
            <a:pPr marL="571500" indent="-571500" eaLnBrk="1" hangingPunct="1">
              <a:buFont typeface="Wingdings" panose="05000000000000000000" pitchFamily="2" charset="2"/>
              <a:buChar char="§"/>
            </a:pPr>
            <a:r>
              <a:rPr lang="en-US" altLang="zh-TW" sz="4000" dirty="0">
                <a:latin typeface="Palatino Linotype" panose="02040502050505030304" pitchFamily="18" charset="0"/>
                <a:ea typeface="PMingLiU" pitchFamily="18" charset="-120"/>
              </a:rPr>
              <a:t>Clearly identify the human’s intended role.</a:t>
            </a:r>
          </a:p>
          <a:p>
            <a:pPr marL="571500" indent="-571500" eaLnBrk="1" hangingPunct="1">
              <a:buFont typeface="Wingdings" panose="05000000000000000000" pitchFamily="2" charset="2"/>
              <a:buChar char="§"/>
            </a:pPr>
            <a:r>
              <a:rPr lang="en-US" altLang="zh-TW" sz="4000" dirty="0">
                <a:latin typeface="Palatino Linotype" panose="02040502050505030304" pitchFamily="18" charset="0"/>
                <a:ea typeface="PMingLiU" pitchFamily="18" charset="-120"/>
              </a:rPr>
              <a:t>Ensure the technology grants sufficient access for the human to view and/or change relevant information.</a:t>
            </a:r>
            <a:endParaRPr lang="en-US" altLang="zh-TW" sz="1600" dirty="0">
              <a:latin typeface="Palatino Linotype" panose="02040502050505030304" pitchFamily="18" charset="0"/>
              <a:ea typeface="PMingLiU" pitchFamily="18" charset="-120"/>
            </a:endParaRPr>
          </a:p>
          <a:p>
            <a:pPr marL="571500" indent="-571500" eaLnBrk="1" hangingPunct="1">
              <a:buFont typeface="Wingdings" panose="05000000000000000000" pitchFamily="2" charset="2"/>
              <a:buChar char="§"/>
            </a:pPr>
            <a:r>
              <a:rPr lang="en-US" altLang="zh-TW" sz="4000" dirty="0">
                <a:latin typeface="Palatino Linotype" panose="02040502050505030304" pitchFamily="18" charset="0"/>
                <a:ea typeface="PMingLiU" pitchFamily="18" charset="-120"/>
              </a:rPr>
              <a:t>Context of the problem should be considered when deciding what role humans should play.</a:t>
            </a:r>
            <a:endParaRPr lang="en-US" altLang="zh-TW" sz="1600" dirty="0">
              <a:latin typeface="Palatino Linotype" panose="02040502050505030304" pitchFamily="18" charset="0"/>
              <a:ea typeface="PMingLiU" pitchFamily="18" charset="-120"/>
            </a:endParaRPr>
          </a:p>
          <a:p>
            <a:pPr marL="571500" indent="-571500" eaLnBrk="1" hangingPunct="1">
              <a:buFont typeface="Wingdings" panose="05000000000000000000" pitchFamily="2" charset="2"/>
              <a:buChar char="§"/>
            </a:pPr>
            <a:r>
              <a:rPr lang="en-US" altLang="zh-TW" sz="4000" dirty="0">
                <a:latin typeface="Palatino Linotype" panose="02040502050505030304" pitchFamily="18" charset="0"/>
                <a:ea typeface="PMingLiU" pitchFamily="18" charset="-120"/>
              </a:rPr>
              <a:t>Pull from existing examples of successful hybrid system regulations.</a:t>
            </a:r>
            <a:endParaRPr lang="en-US" altLang="zh-TW" sz="1600" dirty="0">
              <a:latin typeface="Palatino Linotype" panose="02040502050505030304" pitchFamily="18" charset="0"/>
              <a:ea typeface="PMingLiU" pitchFamily="18" charset="-120"/>
            </a:endParaRPr>
          </a:p>
          <a:p>
            <a:pPr marL="571500" indent="-571500" eaLnBrk="1" hangingPunct="1">
              <a:buFont typeface="Wingdings" panose="05000000000000000000" pitchFamily="2" charset="2"/>
              <a:buChar char="§"/>
            </a:pPr>
            <a:r>
              <a:rPr lang="en-US" altLang="zh-TW" sz="4000" dirty="0">
                <a:latin typeface="Palatino Linotype" panose="02040502050505030304" pitchFamily="18" charset="0"/>
                <a:ea typeface="PMingLiU" pitchFamily="18" charset="-120"/>
              </a:rPr>
              <a:t>Ensure the usability of the system wherever humans are expected to interact with it.</a:t>
            </a:r>
          </a:p>
          <a:p>
            <a:pPr marL="1314450" lvl="1" indent="-571500" eaLnBrk="1" hangingPunct="1">
              <a:buFont typeface="Wingdings" panose="05000000000000000000" pitchFamily="2" charset="2"/>
              <a:buChar char="§"/>
            </a:pPr>
            <a:r>
              <a:rPr lang="en-US" altLang="zh-TW" sz="4000" dirty="0">
                <a:latin typeface="Palatino Linotype" panose="02040502050505030304" pitchFamily="18" charset="0"/>
                <a:ea typeface="PMingLiU" pitchFamily="18" charset="-120"/>
              </a:rPr>
              <a:t>Humans should be able to receive relevant and timely feedback from the AI.</a:t>
            </a:r>
          </a:p>
          <a:p>
            <a:pPr marL="1314450" lvl="1" indent="-571500" eaLnBrk="1" hangingPunct="1">
              <a:buFont typeface="Wingdings" panose="05000000000000000000" pitchFamily="2" charset="2"/>
              <a:buChar char="§"/>
            </a:pPr>
            <a:r>
              <a:rPr lang="en-US" altLang="zh-TW" sz="4000" dirty="0">
                <a:latin typeface="Palatino Linotype" panose="02040502050505030304" pitchFamily="18" charset="0"/>
                <a:ea typeface="PMingLiU" pitchFamily="18" charset="-120"/>
              </a:rPr>
              <a:t>The AI should be responsive to human input.</a:t>
            </a:r>
            <a:endParaRPr lang="en-US" altLang="zh-TW" sz="1600" dirty="0">
              <a:latin typeface="Palatino Linotype" panose="02040502050505030304" pitchFamily="18" charset="0"/>
              <a:ea typeface="PMingLiU" pitchFamily="18" charset="-120"/>
            </a:endParaRPr>
          </a:p>
          <a:p>
            <a:pPr marL="571500" indent="-571500" eaLnBrk="1" hangingPunct="1">
              <a:buFont typeface="Wingdings" panose="05000000000000000000" pitchFamily="2" charset="2"/>
              <a:buChar char="§"/>
            </a:pPr>
            <a:r>
              <a:rPr lang="en-US" altLang="zh-TW" sz="4000" dirty="0">
                <a:latin typeface="Palatino Linotype" panose="02040502050505030304" pitchFamily="18" charset="0"/>
                <a:ea typeface="PMingLiU" pitchFamily="18" charset="-120"/>
              </a:rPr>
              <a:t>The design of the technology should facilitate organizational resilience.</a:t>
            </a:r>
          </a:p>
          <a:p>
            <a:pPr marL="1314450" lvl="1" indent="-571500" eaLnBrk="1" hangingPunct="1">
              <a:buFont typeface="Wingdings" panose="05000000000000000000" pitchFamily="2" charset="2"/>
              <a:buChar char="§"/>
            </a:pPr>
            <a:r>
              <a:rPr lang="en-US" altLang="zh-TW" sz="4000" dirty="0">
                <a:latin typeface="Palatino Linotype" panose="02040502050505030304" pitchFamily="18" charset="0"/>
                <a:ea typeface="PMingLiU" pitchFamily="18" charset="-120"/>
              </a:rPr>
              <a:t>This ensures the smooth transfer of data between human and AI.</a:t>
            </a:r>
          </a:p>
        </p:txBody>
      </p:sp>
      <p:sp useBgFill="1">
        <p:nvSpPr>
          <p:cNvPr id="24" name="Text Box 18909"/>
          <p:cNvSpPr txBox="1">
            <a:spLocks noChangeArrowheads="1"/>
          </p:cNvSpPr>
          <p:nvPr/>
        </p:nvSpPr>
        <p:spPr bwMode="auto">
          <a:xfrm>
            <a:off x="16992600" y="5613395"/>
            <a:ext cx="26532839" cy="16407548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08" tIns="54854" rIns="109708" bIns="54854">
            <a:spAutoFit/>
          </a:bodyPr>
          <a:lstStyle>
            <a:lvl1pPr defTabSz="1095375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1095375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1095375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1095375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1095375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10953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10953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10953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10953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zh-TW" sz="6000" b="1" dirty="0">
                <a:latin typeface="Palatino Linotype" panose="02040502050505030304" pitchFamily="18" charset="0"/>
                <a:ea typeface="PMingLiU" pitchFamily="18" charset="-120"/>
              </a:rPr>
              <a:t>Ethical Stance:</a:t>
            </a:r>
          </a:p>
          <a:p>
            <a:pPr eaLnBrk="1" hangingPunct="1"/>
            <a:endParaRPr lang="en-US" altLang="zh-TW" sz="1100" b="1" u="sng" dirty="0">
              <a:latin typeface="Palatino Linotype" panose="02040502050505030304" pitchFamily="18" charset="0"/>
              <a:ea typeface="PMingLiU" pitchFamily="18" charset="-120"/>
            </a:endParaRPr>
          </a:p>
          <a:p>
            <a:pPr algn="ctr" eaLnBrk="1" hangingPunct="1"/>
            <a:endParaRPr lang="en-US" altLang="zh-TW" sz="4800" b="1" dirty="0">
              <a:latin typeface="Palatino Linotype" panose="02040502050505030304" pitchFamily="18" charset="0"/>
              <a:ea typeface="PMingLiU" pitchFamily="18" charset="-120"/>
            </a:endParaRPr>
          </a:p>
          <a:p>
            <a:pPr algn="ctr" eaLnBrk="1" hangingPunct="1"/>
            <a:endParaRPr lang="en-US" altLang="zh-TW" sz="4800" b="1" dirty="0">
              <a:latin typeface="Palatino Linotype" panose="02040502050505030304" pitchFamily="18" charset="0"/>
              <a:ea typeface="PMingLiU" pitchFamily="18" charset="-120"/>
            </a:endParaRPr>
          </a:p>
          <a:p>
            <a:pPr algn="ctr" eaLnBrk="1" hangingPunct="1"/>
            <a:endParaRPr lang="en-US" altLang="zh-TW" sz="4800" b="1" dirty="0">
              <a:latin typeface="Palatino Linotype" panose="02040502050505030304" pitchFamily="18" charset="0"/>
              <a:ea typeface="PMingLiU" pitchFamily="18" charset="-120"/>
            </a:endParaRPr>
          </a:p>
          <a:p>
            <a:pPr algn="ctr" eaLnBrk="1" hangingPunct="1"/>
            <a:endParaRPr lang="en-US" altLang="zh-TW" sz="4400" b="1" dirty="0">
              <a:latin typeface="Palatino Linotype" panose="02040502050505030304" pitchFamily="18" charset="0"/>
              <a:ea typeface="PMingLiU" pitchFamily="18" charset="-120"/>
            </a:endParaRPr>
          </a:p>
          <a:p>
            <a:pPr algn="ctr" eaLnBrk="1" hangingPunct="1"/>
            <a:endParaRPr lang="en-US" altLang="zh-TW" sz="4400" b="1" dirty="0">
              <a:latin typeface="Palatino Linotype" panose="02040502050505030304" pitchFamily="18" charset="0"/>
              <a:ea typeface="PMingLiU" pitchFamily="18" charset="-120"/>
            </a:endParaRPr>
          </a:p>
          <a:p>
            <a:pPr algn="ctr" eaLnBrk="1" hangingPunct="1"/>
            <a:r>
              <a:rPr lang="en-US" altLang="zh-TW" sz="6000" b="1" dirty="0">
                <a:latin typeface="Palatino Linotype" panose="02040502050505030304" pitchFamily="18" charset="0"/>
                <a:ea typeface="PMingLiU" pitchFamily="18" charset="-120"/>
              </a:rPr>
              <a:t>But What About…</a:t>
            </a:r>
          </a:p>
          <a:p>
            <a:pPr algn="ctr" eaLnBrk="1" hangingPunct="1"/>
            <a:endParaRPr lang="en-US" altLang="zh-TW" sz="6000" b="1" dirty="0">
              <a:latin typeface="Palatino Linotype" panose="02040502050505030304" pitchFamily="18" charset="0"/>
              <a:ea typeface="PMingLiU" pitchFamily="18" charset="-120"/>
            </a:endParaRPr>
          </a:p>
          <a:p>
            <a:pPr algn="ctr" eaLnBrk="1" hangingPunct="1"/>
            <a:endParaRPr lang="en-US" altLang="zh-TW" sz="6000" b="1" dirty="0">
              <a:latin typeface="Palatino Linotype" panose="02040502050505030304" pitchFamily="18" charset="0"/>
              <a:ea typeface="PMingLiU" pitchFamily="18" charset="-120"/>
            </a:endParaRPr>
          </a:p>
          <a:p>
            <a:pPr algn="ctr" eaLnBrk="1" hangingPunct="1"/>
            <a:endParaRPr lang="en-US" altLang="zh-TW" sz="6000" b="1" dirty="0">
              <a:latin typeface="Palatino Linotype" panose="02040502050505030304" pitchFamily="18" charset="0"/>
              <a:ea typeface="PMingLiU" pitchFamily="18" charset="-120"/>
            </a:endParaRPr>
          </a:p>
          <a:p>
            <a:pPr algn="ctr" eaLnBrk="1" hangingPunct="1"/>
            <a:endParaRPr lang="en-US" altLang="zh-TW" sz="6000" b="1" dirty="0">
              <a:latin typeface="Palatino Linotype" panose="02040502050505030304" pitchFamily="18" charset="0"/>
              <a:ea typeface="PMingLiU" pitchFamily="18" charset="-120"/>
            </a:endParaRPr>
          </a:p>
          <a:p>
            <a:pPr algn="ctr" eaLnBrk="1" hangingPunct="1"/>
            <a:endParaRPr lang="en-US" altLang="zh-TW" sz="6000" b="1" dirty="0">
              <a:latin typeface="Palatino Linotype" panose="02040502050505030304" pitchFamily="18" charset="0"/>
              <a:ea typeface="PMingLiU" pitchFamily="18" charset="-120"/>
            </a:endParaRPr>
          </a:p>
          <a:p>
            <a:pPr algn="ctr" eaLnBrk="1" hangingPunct="1"/>
            <a:endParaRPr lang="en-US" altLang="zh-TW" sz="6000" b="1" dirty="0">
              <a:latin typeface="Palatino Linotype" panose="02040502050505030304" pitchFamily="18" charset="0"/>
              <a:ea typeface="PMingLiU" pitchFamily="18" charset="-120"/>
            </a:endParaRPr>
          </a:p>
          <a:p>
            <a:pPr algn="ctr" eaLnBrk="1" hangingPunct="1"/>
            <a:endParaRPr lang="en-US" altLang="zh-TW" sz="6000" b="1" dirty="0">
              <a:latin typeface="Palatino Linotype" panose="02040502050505030304" pitchFamily="18" charset="0"/>
              <a:ea typeface="PMingLiU" pitchFamily="18" charset="-120"/>
            </a:endParaRPr>
          </a:p>
          <a:p>
            <a:pPr algn="ctr" eaLnBrk="1" hangingPunct="1"/>
            <a:endParaRPr lang="en-US" altLang="zh-TW" sz="3600" b="1" dirty="0">
              <a:latin typeface="Palatino Linotype" panose="02040502050505030304" pitchFamily="18" charset="0"/>
              <a:ea typeface="PMingLiU" pitchFamily="18" charset="-120"/>
            </a:endParaRPr>
          </a:p>
          <a:p>
            <a:pPr algn="ctr" eaLnBrk="1" hangingPunct="1"/>
            <a:endParaRPr lang="en-US" altLang="zh-TW" sz="6000" b="1" dirty="0">
              <a:latin typeface="Palatino Linotype" panose="02040502050505030304" pitchFamily="18" charset="0"/>
              <a:ea typeface="PMingLiU" pitchFamily="18" charset="-120"/>
            </a:endParaRPr>
          </a:p>
          <a:p>
            <a:pPr algn="ctr" eaLnBrk="1" hangingPunct="1"/>
            <a:endParaRPr lang="en-US" altLang="zh-TW" sz="6000" b="1" dirty="0">
              <a:latin typeface="Palatino Linotype" panose="02040502050505030304" pitchFamily="18" charset="0"/>
              <a:ea typeface="PMingLiU" pitchFamily="18" charset="-120"/>
            </a:endParaRPr>
          </a:p>
          <a:p>
            <a:pPr algn="ctr" eaLnBrk="1" hangingPunct="1"/>
            <a:endParaRPr lang="en-US" altLang="zh-TW" sz="6000" b="1" dirty="0">
              <a:latin typeface="Palatino Linotype" panose="02040502050505030304" pitchFamily="18" charset="0"/>
              <a:ea typeface="PMingLiU" pitchFamily="18" charset="-120"/>
            </a:endParaRPr>
          </a:p>
          <a:p>
            <a:pPr algn="ctr" eaLnBrk="1" hangingPunct="1"/>
            <a:r>
              <a:rPr lang="en-US" altLang="zh-TW" sz="6000" b="1" dirty="0">
                <a:latin typeface="Palatino Linotype" panose="02040502050505030304" pitchFamily="18" charset="0"/>
                <a:ea typeface="PMingLiU" pitchFamily="18" charset="-120"/>
              </a:rPr>
              <a:t>Let’s Discuss!</a:t>
            </a:r>
          </a:p>
        </p:txBody>
      </p:sp>
      <p:sp>
        <p:nvSpPr>
          <p:cNvPr id="26" name="AutoShape 15648"/>
          <p:cNvSpPr>
            <a:spLocks noChangeArrowheads="1"/>
          </p:cNvSpPr>
          <p:nvPr/>
        </p:nvSpPr>
        <p:spPr bwMode="auto">
          <a:xfrm>
            <a:off x="16992601" y="22333167"/>
            <a:ext cx="26349960" cy="990600"/>
          </a:xfrm>
          <a:prstGeom prst="plaque">
            <a:avLst>
              <a:gd name="adj" fmla="val 16667"/>
            </a:avLst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9708" tIns="54854" rIns="109708" bIns="54854" anchor="ctr"/>
          <a:lstStyle/>
          <a:p>
            <a:pPr marL="547688" lvl="1" algn="ctr" defTabSz="1095375"/>
            <a:r>
              <a:rPr lang="en-US" sz="4400" b="1" dirty="0">
                <a:latin typeface="Palatino Linotype" panose="02040502050505030304" pitchFamily="18" charset="0"/>
                <a:cs typeface="Times New Roman" pitchFamily="18" charset="0"/>
              </a:rPr>
              <a:t>HOW DO WE APPLY HYBRID DECISION-MAKING?</a:t>
            </a:r>
            <a:endParaRPr lang="en-US" sz="4400" dirty="0">
              <a:latin typeface="Palatino Linotype" panose="02040502050505030304" pitchFamily="18" charset="0"/>
              <a:cs typeface="Times New Roman" pitchFamily="18" charset="0"/>
            </a:endParaRPr>
          </a:p>
        </p:txBody>
      </p:sp>
      <p:sp>
        <p:nvSpPr>
          <p:cNvPr id="27" name="AutoShape 15648"/>
          <p:cNvSpPr>
            <a:spLocks noChangeArrowheads="1"/>
          </p:cNvSpPr>
          <p:nvPr/>
        </p:nvSpPr>
        <p:spPr bwMode="auto">
          <a:xfrm>
            <a:off x="609600" y="28101679"/>
            <a:ext cx="15544800" cy="990600"/>
          </a:xfrm>
          <a:prstGeom prst="plaque">
            <a:avLst>
              <a:gd name="adj" fmla="val 16667"/>
            </a:avLst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9708" tIns="54854" rIns="109708" bIns="54854" anchor="ctr"/>
          <a:lstStyle/>
          <a:p>
            <a:pPr marL="547688" lvl="1" algn="ctr" defTabSz="1095375"/>
            <a:r>
              <a:rPr lang="en-US" sz="4400" b="1" dirty="0">
                <a:latin typeface="Palatino Linotype" panose="02040502050505030304" pitchFamily="18" charset="0"/>
                <a:cs typeface="Times New Roman" pitchFamily="18" charset="0"/>
              </a:rPr>
              <a:t>SOURCES</a:t>
            </a:r>
            <a:endParaRPr lang="en-US" sz="4400" dirty="0">
              <a:latin typeface="Palatino Linotype" panose="02040502050505030304" pitchFamily="18" charset="0"/>
              <a:cs typeface="Times New Roman" pitchFamily="18" charset="0"/>
            </a:endParaRPr>
          </a:p>
        </p:txBody>
      </p:sp>
      <p:sp useBgFill="1">
        <p:nvSpPr>
          <p:cNvPr id="28" name="Text Box 18909"/>
          <p:cNvSpPr txBox="1">
            <a:spLocks noChangeArrowheads="1"/>
          </p:cNvSpPr>
          <p:nvPr/>
        </p:nvSpPr>
        <p:spPr bwMode="auto">
          <a:xfrm>
            <a:off x="959013" y="30225553"/>
            <a:ext cx="3665400" cy="1588107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08" tIns="54854" rIns="109708" bIns="54854">
            <a:spAutoFit/>
          </a:bodyPr>
          <a:lstStyle>
            <a:lvl1pPr defTabSz="1095375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1095375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1095375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1095375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1095375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10953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10953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10953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10953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sz="4800" b="1" dirty="0" err="1">
                <a:solidFill>
                  <a:srgbClr val="2DBA4E"/>
                </a:solidFill>
                <a:latin typeface="Palatino Linotype" panose="02040502050505030304" pitchFamily="18" charset="0"/>
                <a:ea typeface="PMingLiU" pitchFamily="18" charset="-120"/>
              </a:rPr>
              <a:t>Github</a:t>
            </a:r>
            <a:r>
              <a:rPr lang="en-US" altLang="zh-TW" sz="4800" b="1" dirty="0">
                <a:latin typeface="Palatino Linotype" panose="02040502050505030304" pitchFamily="18" charset="0"/>
                <a:ea typeface="PMingLiU" pitchFamily="18" charset="-120"/>
              </a:rPr>
              <a:t> / References:</a:t>
            </a:r>
          </a:p>
        </p:txBody>
      </p:sp>
      <p:pic>
        <p:nvPicPr>
          <p:cNvPr id="18" name="Picture 26"/>
          <p:cNvPicPr>
            <a:picLocks noChangeAspect="1"/>
          </p:cNvPicPr>
          <p:nvPr/>
        </p:nvPicPr>
        <p:blipFill>
          <a:blip r:embed="rId2"/>
          <a:srcRect/>
          <a:stretch/>
        </p:blipFill>
        <p:spPr bwMode="auto">
          <a:xfrm>
            <a:off x="484096" y="501273"/>
            <a:ext cx="9144692" cy="2913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Rectangle 90"/>
          <p:cNvSpPr>
            <a:spLocks noChangeArrowheads="1"/>
          </p:cNvSpPr>
          <p:nvPr/>
        </p:nvSpPr>
        <p:spPr bwMode="auto">
          <a:xfrm>
            <a:off x="9921240" y="330683"/>
            <a:ext cx="24048720" cy="3367429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wrap="square" lIns="225903" tIns="112951" rIns="225903" bIns="112951">
            <a:spAutoFit/>
          </a:bodyPr>
          <a:lstStyle/>
          <a:p>
            <a:pPr algn="ctr" defTabSz="2259013">
              <a:lnSpc>
                <a:spcPct val="100000"/>
              </a:lnSpc>
              <a:spcBef>
                <a:spcPts val="0"/>
              </a:spcBef>
            </a:pPr>
            <a:r>
              <a:rPr lang="en-US" sz="7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Necessity of Human and AI Hybrid Decision-Making in Data Science</a:t>
            </a:r>
            <a:b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Megan Wilder – Expected Graduation: Spring 2025</a:t>
            </a:r>
            <a:endParaRPr lang="en-US" sz="6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8457C5-C5F5-C6A7-8A47-A87A7623E182}"/>
              </a:ext>
            </a:extLst>
          </p:cNvPr>
          <p:cNvSpPr txBox="1"/>
          <p:nvPr/>
        </p:nvSpPr>
        <p:spPr>
          <a:xfrm>
            <a:off x="13639799" y="3633210"/>
            <a:ext cx="166116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259013">
              <a:lnSpc>
                <a:spcPct val="100000"/>
              </a:lnSpc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Kevin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Gittner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4D88C5-7FE0-D54C-5EDB-4A81A6734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117" y="29253001"/>
            <a:ext cx="3665400" cy="3665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435489-34B6-4CD8-0780-70B7E9974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9487" y="29629769"/>
            <a:ext cx="2911863" cy="2911863"/>
          </a:xfrm>
          <a:prstGeom prst="rect">
            <a:avLst/>
          </a:prstGeom>
        </p:spPr>
      </p:pic>
      <p:sp useBgFill="1">
        <p:nvSpPr>
          <p:cNvPr id="9" name="Text Box 18909">
            <a:extLst>
              <a:ext uri="{FF2B5EF4-FFF2-40B4-BE49-F238E27FC236}">
                <a16:creationId xmlns:a16="http://schemas.microsoft.com/office/drawing/2014/main" id="{2D035F90-C0F7-CF06-4408-BB9BB20FA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30594886"/>
            <a:ext cx="2853490" cy="849443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08" tIns="54854" rIns="109708" bIns="54854">
            <a:spAutoFit/>
          </a:bodyPr>
          <a:lstStyle>
            <a:lvl1pPr defTabSz="1095375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1095375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1095375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1095375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1095375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10953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10953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10953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10953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sz="4800" b="1" dirty="0">
                <a:solidFill>
                  <a:srgbClr val="0072B1"/>
                </a:solidFill>
                <a:latin typeface="Palatino Linotype" panose="02040502050505030304" pitchFamily="18" charset="0"/>
                <a:ea typeface="PMingLiU" pitchFamily="18" charset="-120"/>
              </a:rPr>
              <a:t>LinkedIn</a:t>
            </a:r>
            <a:r>
              <a:rPr lang="en-US" altLang="zh-TW" sz="4800" b="1" dirty="0">
                <a:latin typeface="Palatino Linotype" panose="02040502050505030304" pitchFamily="18" charset="0"/>
                <a:ea typeface="PMingLiU" pitchFamily="18" charset="-120"/>
              </a:rPr>
              <a:t>:</a:t>
            </a: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ACE5F7E9-8950-68F7-E3C9-536C033B5F2D}"/>
              </a:ext>
            </a:extLst>
          </p:cNvPr>
          <p:cNvSpPr/>
          <p:nvPr/>
        </p:nvSpPr>
        <p:spPr>
          <a:xfrm>
            <a:off x="16659411" y="10293715"/>
            <a:ext cx="9425051" cy="6712591"/>
          </a:xfrm>
          <a:prstGeom prst="cloudCallou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alatino Linotype" panose="02040502050505030304" pitchFamily="18" charset="0"/>
              <a:ea typeface="PMingLiU" pitchFamily="18" charset="-120"/>
            </a:endParaRPr>
          </a:p>
          <a:p>
            <a:pPr algn="ctr"/>
            <a:endParaRPr lang="en-US" altLang="zh-TW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alatino Linotype" panose="02040502050505030304" pitchFamily="18" charset="0"/>
              <a:ea typeface="PMingLiU" pitchFamily="18" charset="-120"/>
            </a:endParaRPr>
          </a:p>
          <a:p>
            <a:pPr algn="ctr"/>
            <a:r>
              <a:rPr lang="en-US" altLang="zh-TW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alatino Linotype" panose="02040502050505030304" pitchFamily="18" charset="0"/>
                <a:ea typeface="PMingLiU" pitchFamily="18" charset="-120"/>
              </a:rPr>
              <a:t>…</a:t>
            </a:r>
            <a:r>
              <a:rPr lang="en-US" altLang="zh-TW" sz="4800" b="1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alatino Linotype" panose="02040502050505030304" pitchFamily="18" charset="0"/>
                <a:ea typeface="PMingLiU" pitchFamily="18" charset="-120"/>
              </a:rPr>
              <a:t>Efficiency</a:t>
            </a:r>
            <a:r>
              <a:rPr lang="en-US" altLang="zh-TW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alatino Linotype" panose="02040502050505030304" pitchFamily="18" charset="0"/>
                <a:ea typeface="PMingLiU" pitchFamily="18" charset="-120"/>
              </a:rPr>
              <a:t>? </a:t>
            </a:r>
          </a:p>
          <a:p>
            <a:pPr algn="ctr"/>
            <a:r>
              <a:rPr lang="en-US" altLang="zh-TW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alatino Linotype" panose="02040502050505030304" pitchFamily="18" charset="0"/>
                <a:ea typeface="PMingLiU" pitchFamily="18" charset="-120"/>
              </a:rPr>
              <a:t>Won’t the inclusion of humans slow down our ability to make business decisions?</a:t>
            </a:r>
          </a:p>
          <a:p>
            <a:pPr algn="ctr"/>
            <a:endParaRPr lang="en-US" dirty="0"/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16CDB1ED-A2EF-68BB-1933-D90259728103}"/>
              </a:ext>
            </a:extLst>
          </p:cNvPr>
          <p:cNvSpPr/>
          <p:nvPr/>
        </p:nvSpPr>
        <p:spPr>
          <a:xfrm>
            <a:off x="25780537" y="12800045"/>
            <a:ext cx="8872451" cy="6616338"/>
          </a:xfrm>
          <a:prstGeom prst="cloudCallou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alatino Linotype" panose="02040502050505030304" pitchFamily="18" charset="0"/>
              <a:ea typeface="PMingLiU" pitchFamily="18" charset="-120"/>
            </a:endParaRPr>
          </a:p>
          <a:p>
            <a:pPr algn="ctr"/>
            <a:endParaRPr lang="en-US" altLang="zh-TW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alatino Linotype" panose="02040502050505030304" pitchFamily="18" charset="0"/>
              <a:ea typeface="PMingLiU" pitchFamily="18" charset="-120"/>
            </a:endParaRPr>
          </a:p>
          <a:p>
            <a:pPr algn="ctr"/>
            <a:r>
              <a:rPr lang="en-US" altLang="zh-TW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alatino Linotype" panose="02040502050505030304" pitchFamily="18" charset="0"/>
                <a:ea typeface="PMingLiU" pitchFamily="18" charset="-120"/>
              </a:rPr>
              <a:t>…</a:t>
            </a:r>
            <a:r>
              <a:rPr lang="en-US" altLang="zh-TW" sz="4800" b="1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alatino Linotype" panose="02040502050505030304" pitchFamily="18" charset="0"/>
                <a:ea typeface="PMingLiU" pitchFamily="18" charset="-120"/>
              </a:rPr>
              <a:t>Accuracy</a:t>
            </a:r>
            <a:r>
              <a:rPr lang="en-US" altLang="zh-TW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alatino Linotype" panose="02040502050505030304" pitchFamily="18" charset="0"/>
                <a:ea typeface="PMingLiU" pitchFamily="18" charset="-120"/>
              </a:rPr>
              <a:t>? </a:t>
            </a:r>
          </a:p>
          <a:p>
            <a:pPr algn="ctr"/>
            <a:r>
              <a:rPr lang="en-US" altLang="zh-TW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alatino Linotype" panose="02040502050505030304" pitchFamily="18" charset="0"/>
                <a:ea typeface="PMingLiU" pitchFamily="18" charset="-120"/>
              </a:rPr>
              <a:t>Hasn’t AI been shown to be more accurate than humans on average?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18ABAF03-1BF0-3689-8CE8-8938CC8DE2D6}"/>
              </a:ext>
            </a:extLst>
          </p:cNvPr>
          <p:cNvSpPr/>
          <p:nvPr/>
        </p:nvSpPr>
        <p:spPr>
          <a:xfrm>
            <a:off x="34652988" y="10037312"/>
            <a:ext cx="9088236" cy="6712590"/>
          </a:xfrm>
          <a:prstGeom prst="cloudCallout">
            <a:avLst/>
          </a:prstGeom>
          <a:solidFill>
            <a:schemeClr val="accent4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4800" b="1" dirty="0">
              <a:solidFill>
                <a:schemeClr val="tx1"/>
              </a:solidFill>
              <a:latin typeface="Palatino Linotype" panose="02040502050505030304" pitchFamily="18" charset="0"/>
              <a:ea typeface="PMingLiU" pitchFamily="18" charset="-120"/>
            </a:endParaRPr>
          </a:p>
          <a:p>
            <a:pPr algn="ctr"/>
            <a:endParaRPr lang="en-US" altLang="zh-TW" sz="4800" b="1" dirty="0">
              <a:solidFill>
                <a:schemeClr val="tx1"/>
              </a:solidFill>
              <a:latin typeface="Palatino Linotype" panose="02040502050505030304" pitchFamily="18" charset="0"/>
              <a:ea typeface="PMingLiU" pitchFamily="18" charset="-120"/>
            </a:endParaRPr>
          </a:p>
          <a:p>
            <a:pPr algn="ctr"/>
            <a:endParaRPr lang="en-US" altLang="zh-TW" sz="4800" b="1" dirty="0">
              <a:solidFill>
                <a:schemeClr val="tx1"/>
              </a:solidFill>
              <a:latin typeface="Palatino Linotype" panose="02040502050505030304" pitchFamily="18" charset="0"/>
              <a:ea typeface="PMingLiU" pitchFamily="18" charset="-120"/>
            </a:endParaRPr>
          </a:p>
          <a:p>
            <a:pPr algn="ctr"/>
            <a:r>
              <a:rPr lang="en-US" altLang="zh-TW" sz="4800" b="1" dirty="0">
                <a:solidFill>
                  <a:schemeClr val="tx1"/>
                </a:solidFill>
                <a:latin typeface="Palatino Linotype" panose="02040502050505030304" pitchFamily="18" charset="0"/>
                <a:ea typeface="PMingLiU" pitchFamily="18" charset="-120"/>
              </a:rPr>
              <a:t>…</a:t>
            </a:r>
            <a:r>
              <a:rPr lang="en-US" altLang="zh-TW" sz="4800" b="1" u="sng" dirty="0">
                <a:solidFill>
                  <a:schemeClr val="tx1"/>
                </a:solidFill>
                <a:latin typeface="Palatino Linotype" panose="02040502050505030304" pitchFamily="18" charset="0"/>
                <a:ea typeface="PMingLiU" pitchFamily="18" charset="-120"/>
              </a:rPr>
              <a:t>Automation bias</a:t>
            </a:r>
            <a:r>
              <a:rPr lang="en-US" altLang="zh-TW" sz="4800" b="1" dirty="0">
                <a:solidFill>
                  <a:schemeClr val="tx1"/>
                </a:solidFill>
                <a:latin typeface="Palatino Linotype" panose="02040502050505030304" pitchFamily="18" charset="0"/>
                <a:ea typeface="PMingLiU" pitchFamily="18" charset="-120"/>
              </a:rPr>
              <a:t>? </a:t>
            </a:r>
            <a:r>
              <a:rPr lang="en-US" altLang="zh-TW" sz="4800" dirty="0">
                <a:solidFill>
                  <a:schemeClr val="tx1"/>
                </a:solidFill>
                <a:latin typeface="Palatino Linotype" panose="02040502050505030304" pitchFamily="18" charset="0"/>
                <a:ea typeface="PMingLiU" pitchFamily="18" charset="-120"/>
              </a:rPr>
              <a:t>What’s stopping the humans involved from just approving whatever the AI produces?</a:t>
            </a:r>
          </a:p>
          <a:p>
            <a:pPr algn="ctr"/>
            <a:endParaRPr lang="en-US" dirty="0"/>
          </a:p>
        </p:txBody>
      </p:sp>
      <p:sp>
        <p:nvSpPr>
          <p:cNvPr id="13" name="Double Wave 12">
            <a:extLst>
              <a:ext uri="{FF2B5EF4-FFF2-40B4-BE49-F238E27FC236}">
                <a16:creationId xmlns:a16="http://schemas.microsoft.com/office/drawing/2014/main" id="{66796FBE-D21C-C772-00D8-7C3087A344E9}"/>
              </a:ext>
            </a:extLst>
          </p:cNvPr>
          <p:cNvSpPr/>
          <p:nvPr/>
        </p:nvSpPr>
        <p:spPr>
          <a:xfrm>
            <a:off x="17476815" y="6557624"/>
            <a:ext cx="25381527" cy="3003638"/>
          </a:xfrm>
          <a:prstGeom prst="doubleWave">
            <a:avLst/>
          </a:prstGeom>
          <a:solidFill>
            <a:srgbClr val="FEE968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altLang="zh-TW" sz="5400" dirty="0">
                <a:solidFill>
                  <a:schemeClr val="tx1"/>
                </a:solidFill>
                <a:latin typeface="Palatino Linotype" panose="02040502050505030304" pitchFamily="18" charset="0"/>
                <a:ea typeface="PMingLiU" pitchFamily="18" charset="-120"/>
              </a:rPr>
              <a:t>	</a:t>
            </a:r>
          </a:p>
          <a:p>
            <a:pPr algn="ctr"/>
            <a:endParaRPr lang="en-US" altLang="zh-TW" sz="5400" dirty="0">
              <a:solidFill>
                <a:schemeClr val="tx1"/>
              </a:solidFill>
              <a:latin typeface="Palatino Linotype" panose="02040502050505030304" pitchFamily="18" charset="0"/>
              <a:ea typeface="PMingLiU" pitchFamily="18" charset="-120"/>
            </a:endParaRPr>
          </a:p>
          <a:p>
            <a:pPr algn="ctr"/>
            <a:r>
              <a:rPr lang="en-US" altLang="zh-TW" sz="4800" dirty="0">
                <a:solidFill>
                  <a:schemeClr val="tx1"/>
                </a:solidFill>
                <a:latin typeface="Palatino Linotype" panose="02040502050505030304" pitchFamily="18" charset="0"/>
                <a:ea typeface="PMingLiU" pitchFamily="18" charset="-120"/>
              </a:rPr>
              <a:t>Not only do we need to keep humans involved in AI decision-making, but we also need those we are placing in these roles to have proper education and expertise in the relevant fields to ensure ethical and accurate data results are produced.</a:t>
            </a:r>
            <a:endParaRPr lang="en-US" altLang="zh-TW" sz="4800" b="1" dirty="0">
              <a:solidFill>
                <a:schemeClr val="tx1"/>
              </a:solidFill>
              <a:latin typeface="Palatino Linotype" panose="02040502050505030304" pitchFamily="18" charset="0"/>
              <a:ea typeface="PMingLiU" pitchFamily="18" charset="-120"/>
            </a:endParaRPr>
          </a:p>
          <a:p>
            <a:pPr algn="ctr"/>
            <a:endParaRPr lang="en-US" dirty="0"/>
          </a:p>
        </p:txBody>
      </p:sp>
      <p:pic>
        <p:nvPicPr>
          <p:cNvPr id="19" name="Picture 26">
            <a:extLst>
              <a:ext uri="{FF2B5EF4-FFF2-40B4-BE49-F238E27FC236}">
                <a16:creationId xmlns:a16="http://schemas.microsoft.com/office/drawing/2014/main" id="{5CAFB7AB-6417-3A7E-8E9D-D63F76D0A6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 bwMode="auto">
          <a:xfrm>
            <a:off x="34197869" y="501272"/>
            <a:ext cx="9144692" cy="2913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6504C73-706C-5723-4B53-BF9C00F99A38}"/>
              </a:ext>
            </a:extLst>
          </p:cNvPr>
          <p:cNvSpPr/>
          <p:nvPr/>
        </p:nvSpPr>
        <p:spPr>
          <a:xfrm>
            <a:off x="4391526" y="4516571"/>
            <a:ext cx="35108147" cy="27065713"/>
          </a:xfrm>
          <a:prstGeom prst="roundRect">
            <a:avLst/>
          </a:prstGeom>
          <a:gradFill flip="none" rotWithShape="1">
            <a:gsLst>
              <a:gs pos="0">
                <a:srgbClr val="FFCC00">
                  <a:tint val="66000"/>
                  <a:satMod val="160000"/>
                </a:srgbClr>
              </a:gs>
              <a:gs pos="50000">
                <a:srgbClr val="FFCC00">
                  <a:tint val="44500"/>
                  <a:satMod val="160000"/>
                </a:srgbClr>
              </a:gs>
              <a:gs pos="100000">
                <a:srgbClr val="FFCC00">
                  <a:tint val="23500"/>
                  <a:satMod val="160000"/>
                </a:srgbClr>
              </a:gs>
            </a:gsLst>
            <a:lin ang="16200000" scaled="1"/>
            <a:tileRect/>
          </a:gradFill>
          <a:ln w="76200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1EA38A-A2CF-31BE-9542-990BBEE7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560" y="14849949"/>
            <a:ext cx="39502080" cy="5486400"/>
          </a:xfrm>
          <a:noFill/>
        </p:spPr>
        <p:txBody>
          <a:bodyPr>
            <a:noAutofit/>
          </a:bodyPr>
          <a:lstStyle/>
          <a:p>
            <a:r>
              <a:rPr lang="en-US" sz="24400" b="1" dirty="0">
                <a:ln w="57150">
                  <a:solidFill>
                    <a:schemeClr val="accent2"/>
                  </a:solidFill>
                  <a:prstDash val="solid"/>
                </a:ln>
                <a:solidFill>
                  <a:schemeClr val="accent4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We Need to </a:t>
            </a:r>
            <a:br>
              <a:rPr lang="en-US" sz="24400" b="1" dirty="0">
                <a:ln w="57150">
                  <a:solidFill>
                    <a:schemeClr val="accent2"/>
                  </a:solidFill>
                  <a:prstDash val="solid"/>
                </a:ln>
                <a:solidFill>
                  <a:schemeClr val="accent4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24400" b="1" dirty="0">
                <a:ln w="57150">
                  <a:solidFill>
                    <a:schemeClr val="accent2"/>
                  </a:solidFill>
                  <a:prstDash val="solid"/>
                </a:ln>
                <a:solidFill>
                  <a:schemeClr val="accent4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Babysit AI</a:t>
            </a:r>
            <a:br>
              <a:rPr lang="en-US" sz="24400" b="1" dirty="0">
                <a:ln w="57150">
                  <a:solidFill>
                    <a:schemeClr val="accent2"/>
                  </a:solidFill>
                  <a:prstDash val="solid"/>
                </a:ln>
                <a:solidFill>
                  <a:schemeClr val="accent4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24400" b="1" dirty="0">
                <a:ln w="57150">
                  <a:solidFill>
                    <a:schemeClr val="accent2"/>
                  </a:solidFill>
                  <a:prstDash val="solid"/>
                </a:ln>
                <a:solidFill>
                  <a:schemeClr val="accent4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24400" b="1" dirty="0">
                <a:ln w="57150">
                  <a:solidFill>
                    <a:schemeClr val="accent2"/>
                  </a:solidFill>
                  <a:prstDash val="solid"/>
                </a:ln>
                <a:solidFill>
                  <a:schemeClr val="accent4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24400" b="1" dirty="0">
                <a:ln w="57150">
                  <a:solidFill>
                    <a:schemeClr val="accent2"/>
                  </a:solidFill>
                  <a:prstDash val="solid"/>
                </a:ln>
                <a:solidFill>
                  <a:schemeClr val="accent4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24400" b="1" dirty="0">
                <a:ln w="57150">
                  <a:solidFill>
                    <a:schemeClr val="accent2"/>
                  </a:solidFill>
                  <a:prstDash val="solid"/>
                </a:ln>
                <a:solidFill>
                  <a:schemeClr val="accent4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24400" b="1" dirty="0">
                <a:ln w="57150">
                  <a:solidFill>
                    <a:schemeClr val="accent2"/>
                  </a:solidFill>
                  <a:prstDash val="solid"/>
                </a:ln>
                <a:solidFill>
                  <a:schemeClr val="accent4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Here’s Why</a:t>
            </a:r>
          </a:p>
        </p:txBody>
      </p:sp>
      <p:pic>
        <p:nvPicPr>
          <p:cNvPr id="4" name="Picture 26">
            <a:extLst>
              <a:ext uri="{FF2B5EF4-FFF2-40B4-BE49-F238E27FC236}">
                <a16:creationId xmlns:a16="http://schemas.microsoft.com/office/drawing/2014/main" id="{B8FD5C86-67D4-21BA-0A4B-D6E83EDCA9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 bwMode="auto">
          <a:xfrm>
            <a:off x="484096" y="501273"/>
            <a:ext cx="9144692" cy="2913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aphic 9" descr="Open laptop device">
            <a:extLst>
              <a:ext uri="{FF2B5EF4-FFF2-40B4-BE49-F238E27FC236}">
                <a16:creationId xmlns:a16="http://schemas.microsoft.com/office/drawing/2014/main" id="{EFF6B86E-2A73-DF25-0054-4EAC0179C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359934" y="14563958"/>
            <a:ext cx="11031538" cy="7862905"/>
          </a:xfrm>
          <a:prstGeom prst="rect">
            <a:avLst/>
          </a:prstGeom>
        </p:spPr>
      </p:pic>
      <p:pic>
        <p:nvPicPr>
          <p:cNvPr id="6" name="Graphic 5" descr="A friendly robot">
            <a:extLst>
              <a:ext uri="{FF2B5EF4-FFF2-40B4-BE49-F238E27FC236}">
                <a16:creationId xmlns:a16="http://schemas.microsoft.com/office/drawing/2014/main" id="{78B2F8A9-A13A-2A1D-B5B3-EDEE6EE756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540717" y="15258163"/>
            <a:ext cx="4669972" cy="4669972"/>
          </a:xfrm>
          <a:prstGeom prst="rect">
            <a:avLst/>
          </a:prstGeom>
        </p:spPr>
      </p:pic>
      <p:pic>
        <p:nvPicPr>
          <p:cNvPr id="13" name="Graphic 12" descr="Mom with stroller with solid fill">
            <a:extLst>
              <a:ext uri="{FF2B5EF4-FFF2-40B4-BE49-F238E27FC236}">
                <a16:creationId xmlns:a16="http://schemas.microsoft.com/office/drawing/2014/main" id="{CED6636A-08F4-B5CB-0BBD-5E4C5EFAA6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90507" y="12083243"/>
            <a:ext cx="13231199" cy="132311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B5D2DC7-3D65-ACF7-4791-D34C76869550}"/>
              </a:ext>
            </a:extLst>
          </p:cNvPr>
          <p:cNvSpPr txBox="1"/>
          <p:nvPr/>
        </p:nvSpPr>
        <p:spPr>
          <a:xfrm>
            <a:off x="10972799" y="3357912"/>
            <a:ext cx="219456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Megan Wilder – Expected Graduation: Spring 2025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915796720"/>
      </p:ext>
    </p:extLst>
  </p:cSld>
  <p:clrMapOvr>
    <a:masterClrMapping/>
  </p:clrMapOvr>
</p:sld>
</file>

<file path=ppt/theme/theme1.xml><?xml version="1.0" encoding="utf-8"?>
<a:theme xmlns:a="http://schemas.openxmlformats.org/drawingml/2006/main" name="KSUTheme">
  <a:themeElements>
    <a:clrScheme name="Custom 2">
      <a:dk1>
        <a:sysClr val="windowText" lastClr="000000"/>
      </a:dk1>
      <a:lt1>
        <a:sysClr val="window" lastClr="FFFFFF"/>
      </a:lt1>
      <a:dk2>
        <a:srgbClr val="DE9F1F"/>
      </a:dk2>
      <a:lt2>
        <a:srgbClr val="E2C47C"/>
      </a:lt2>
      <a:accent1>
        <a:srgbClr val="6C0521"/>
      </a:accent1>
      <a:accent2>
        <a:srgbClr val="000000"/>
      </a:accent2>
      <a:accent3>
        <a:srgbClr val="DE9F1F"/>
      </a:accent3>
      <a:accent4>
        <a:srgbClr val="EFC23A"/>
      </a:accent4>
      <a:accent5>
        <a:srgbClr val="474949"/>
      </a:accent5>
      <a:accent6>
        <a:srgbClr val="989B9A"/>
      </a:accent6>
      <a:hlink>
        <a:srgbClr val="6C0521"/>
      </a:hlink>
      <a:folHlink>
        <a:srgbClr val="00000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KSU_theme.thmx</Template>
  <TotalTime>4398</TotalTime>
  <Words>624</Words>
  <Application>Microsoft Office PowerPoint</Application>
  <PresentationFormat>Custom</PresentationFormat>
  <Paragraphs>71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Gill Sans MT</vt:lpstr>
      <vt:lpstr>Palatino Linotype</vt:lpstr>
      <vt:lpstr>Times New Roman</vt:lpstr>
      <vt:lpstr>Verdana</vt:lpstr>
      <vt:lpstr>Wingdings</vt:lpstr>
      <vt:lpstr>KSUTheme</vt:lpstr>
      <vt:lpstr>PowerPoint Presentation</vt:lpstr>
      <vt:lpstr>We Need to  Babysit AI     Here’s Why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Dr. Ferguson</dc:creator>
  <cp:lastModifiedBy>Megan Wilder</cp:lastModifiedBy>
  <cp:revision>121</cp:revision>
  <cp:lastPrinted>2010-08-23T14:37:47Z</cp:lastPrinted>
  <dcterms:created xsi:type="dcterms:W3CDTF">2011-09-28T16:46:38Z</dcterms:created>
  <dcterms:modified xsi:type="dcterms:W3CDTF">2025-04-16T14:25:41Z</dcterms:modified>
</cp:coreProperties>
</file>