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 id="259" r:id="rId3"/>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FDBF26F-5E95-790D-3FB2-B858A55B3559}" name="Jonathan Bell" initials="JB" userId="S::jbell203@students.kennesaw.edu::6b8724a8-f7a9-44a8-bfce-0d23e9feaaec" providerId="AD"/>
  <p188:author id="{0CC8AD94-5F4E-2008-0CA0-E2A77AD5BFEF}" name="Megan Wilder" initials="MW" userId="S::mwilde21@students.kennesaw.edu::93fa62db-c0e4-4cc4-8a2a-84c757890af8"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85"/>
    <a:srgbClr val="FEE968"/>
    <a:srgbClr val="2DBA4E"/>
    <a:srgbClr val="0072B1"/>
    <a:srgbClr val="FFFF99"/>
    <a:srgbClr val="FFF56D"/>
    <a:srgbClr val="F9F377"/>
    <a:srgbClr val="FFD9F0"/>
    <a:srgbClr val="FFFF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20" d="100"/>
          <a:sy n="20" d="100"/>
        </p:scale>
        <p:origin x="12" y="3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4/12/2025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7" name="Text Box 14872"/>
          <p:cNvSpPr txBox="1">
            <a:spLocks noChangeArrowheads="1"/>
          </p:cNvSpPr>
          <p:nvPr/>
        </p:nvSpPr>
        <p:spPr bwMode="auto">
          <a:xfrm>
            <a:off x="609600" y="14173746"/>
            <a:ext cx="15697200" cy="14514722"/>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4000" dirty="0">
                <a:latin typeface="Palatino Linotype" panose="02040502050505030304" pitchFamily="18" charset="0"/>
                <a:ea typeface="PMingLiU" pitchFamily="18" charset="-120"/>
              </a:rPr>
              <a:t>	When data scientists work with data, there is always potential for ethical considerations or contextual complications to arise. Because of this, there is a societal expectation for them to </a:t>
            </a:r>
            <a:r>
              <a:rPr lang="en-US" altLang="zh-TW" sz="4000" b="1" dirty="0">
                <a:latin typeface="Palatino Linotype" panose="02040502050505030304" pitchFamily="18" charset="0"/>
                <a:ea typeface="PMingLiU" pitchFamily="18" charset="-120"/>
              </a:rPr>
              <a:t>uphold proper ethical standards</a:t>
            </a:r>
            <a:r>
              <a:rPr lang="en-US" altLang="zh-TW" sz="4000" dirty="0">
                <a:latin typeface="Palatino Linotype" panose="02040502050505030304" pitchFamily="18" charset="0"/>
                <a:ea typeface="PMingLiU" pitchFamily="18" charset="-120"/>
              </a:rPr>
              <a:t> regarding that data. New problems arise when automated AI processes threaten to replace those data scientists completely — Who will ensure the technical accuracy of the results? What potential consequences do we face if we make use of results that may be tainted by unrecognized bias?</a:t>
            </a:r>
          </a:p>
          <a:p>
            <a:pPr eaLnBrk="1" hangingPunct="1"/>
            <a:endParaRPr lang="en-US" altLang="zh-TW" sz="800" dirty="0">
              <a:latin typeface="Palatino Linotype" panose="02040502050505030304" pitchFamily="18" charset="0"/>
              <a:ea typeface="PMingLiU" pitchFamily="18" charset="-120"/>
            </a:endParaRPr>
          </a:p>
          <a:p>
            <a:pPr eaLnBrk="1" hangingPunct="1"/>
            <a:r>
              <a:rPr lang="en-US" altLang="zh-TW" sz="4000" dirty="0">
                <a:latin typeface="Palatino Linotype" panose="02040502050505030304" pitchFamily="18" charset="0"/>
                <a:ea typeface="PMingLiU" pitchFamily="18" charset="-120"/>
              </a:rPr>
              <a:t>	We must also consider the average person’s comfort regarding the use of AI decision-making. It has been shown that people tend to favor human decision-makers over automated AI decision-makers in cases where a mistake has been made (</a:t>
            </a:r>
            <a:r>
              <a:rPr lang="en-US" altLang="zh-TW" sz="4000" dirty="0" err="1">
                <a:latin typeface="Palatino Linotype" panose="02040502050505030304" pitchFamily="18" charset="0"/>
                <a:ea typeface="PMingLiU" pitchFamily="18" charset="-120"/>
              </a:rPr>
              <a:t>Dietvorst</a:t>
            </a:r>
            <a:r>
              <a:rPr lang="en-US" altLang="zh-TW" sz="4000" dirty="0">
                <a:latin typeface="Palatino Linotype" panose="02040502050505030304" pitchFamily="18" charset="0"/>
                <a:ea typeface="PMingLiU" pitchFamily="18" charset="-120"/>
              </a:rPr>
              <a:t>, p. 6). This suggests the desire amongst business and consumer stakeholders for </a:t>
            </a:r>
            <a:r>
              <a:rPr lang="en-US" altLang="zh-TW" sz="4000" b="1" dirty="0">
                <a:latin typeface="Palatino Linotype" panose="02040502050505030304" pitchFamily="18" charset="0"/>
                <a:ea typeface="PMingLiU" pitchFamily="18" charset="-120"/>
              </a:rPr>
              <a:t>inclusion of humans when financially or ethically important decisions are being made</a:t>
            </a:r>
            <a:r>
              <a:rPr lang="en-US" altLang="zh-TW" sz="4000" dirty="0">
                <a:latin typeface="Palatino Linotype" panose="02040502050505030304" pitchFamily="18" charset="0"/>
                <a:ea typeface="PMingLiU" pitchFamily="18" charset="-120"/>
              </a:rPr>
              <a:t>. </a:t>
            </a:r>
          </a:p>
          <a:p>
            <a:pPr eaLnBrk="1" hangingPunct="1"/>
            <a:endParaRPr lang="en-US" altLang="zh-TW" sz="800" dirty="0">
              <a:latin typeface="Palatino Linotype" panose="02040502050505030304" pitchFamily="18" charset="0"/>
              <a:ea typeface="PMingLiU" pitchFamily="18" charset="-120"/>
            </a:endParaRPr>
          </a:p>
          <a:p>
            <a:pPr eaLnBrk="1" hangingPunct="1"/>
            <a:r>
              <a:rPr lang="en-US" sz="4000" b="0" dirty="0">
                <a:latin typeface="Palatino Linotype" panose="02040502050505030304" pitchFamily="18" charset="0"/>
              </a:rPr>
              <a:t>	Additionally, a large part of a data scientist’s job is </a:t>
            </a:r>
            <a:r>
              <a:rPr lang="en-US" sz="4000" b="1" dirty="0">
                <a:latin typeface="Palatino Linotype" panose="02040502050505030304" pitchFamily="18" charset="0"/>
              </a:rPr>
              <a:t>communicating results </a:t>
            </a:r>
            <a:r>
              <a:rPr lang="en-US" sz="4000" b="0" dirty="0">
                <a:latin typeface="Palatino Linotype" panose="02040502050505030304" pitchFamily="18" charset="0"/>
              </a:rPr>
              <a:t>to stakeholders and decision-makers, which, </a:t>
            </a:r>
            <a:r>
              <a:rPr lang="en-US" sz="4000" dirty="0">
                <a:latin typeface="Palatino Linotype" panose="02040502050505030304" pitchFamily="18" charset="0"/>
              </a:rPr>
              <a:t>if this job is left purely to AI, will directly prevent the opportunity for intervention in the case of unethical recommendations</a:t>
            </a:r>
            <a:r>
              <a:rPr lang="en-US" sz="4000" b="0" dirty="0">
                <a:latin typeface="Palatino Linotype" panose="02040502050505030304" pitchFamily="18" charset="0"/>
              </a:rPr>
              <a:t>. For this reason, the need for ethically rounded data scientists to assist in decision-making will only continue to grow as AI proliferates throughout the industry.</a:t>
            </a:r>
            <a:endParaRPr lang="en-US" altLang="zh-TW" sz="4000" dirty="0">
              <a:latin typeface="Palatino Linotype" panose="02040502050505030304" pitchFamily="18" charset="0"/>
              <a:ea typeface="PMingLiU" pitchFamily="18" charset="-120"/>
            </a:endParaRPr>
          </a:p>
          <a:p>
            <a:pPr eaLnBrk="1" hangingPunct="1"/>
            <a:endParaRPr lang="en-US" altLang="zh-TW" sz="4000" dirty="0">
              <a:latin typeface="Palatino Linotype" panose="02040502050505030304" pitchFamily="18" charset="0"/>
              <a:ea typeface="PMingLiU" pitchFamily="18" charset="-120"/>
            </a:endParaRPr>
          </a:p>
        </p:txBody>
      </p:sp>
      <p:sp>
        <p:nvSpPr>
          <p:cNvPr id="8" name="AutoShape 15646"/>
          <p:cNvSpPr>
            <a:spLocks noChangeArrowheads="1"/>
          </p:cNvSpPr>
          <p:nvPr/>
        </p:nvSpPr>
        <p:spPr bwMode="auto">
          <a:xfrm>
            <a:off x="609600" y="4550461"/>
            <a:ext cx="1554480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a:t>
            </a:r>
            <a:endParaRPr lang="en-US" sz="4400" dirty="0">
              <a:latin typeface="Palatino Linotype" panose="02040502050505030304" pitchFamily="18" charset="0"/>
              <a:cs typeface="Times New Roman" pitchFamily="18" charset="0"/>
            </a:endParaRPr>
          </a:p>
        </p:txBody>
      </p:sp>
      <p:sp>
        <p:nvSpPr>
          <p:cNvPr id="10" name="AutoShape 15648"/>
          <p:cNvSpPr>
            <a:spLocks noChangeArrowheads="1"/>
          </p:cNvSpPr>
          <p:nvPr/>
        </p:nvSpPr>
        <p:spPr bwMode="auto">
          <a:xfrm>
            <a:off x="16992600" y="4550461"/>
            <a:ext cx="2634996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DISCUSSION</a:t>
            </a:r>
            <a:endParaRPr lang="en-US" sz="4400" dirty="0">
              <a:latin typeface="Palatino Linotype" panose="02040502050505030304" pitchFamily="18" charset="0"/>
              <a:cs typeface="Times New Roman" pitchFamily="18" charset="0"/>
            </a:endParaRPr>
          </a:p>
        </p:txBody>
      </p:sp>
      <p:sp useBgFill="1">
        <p:nvSpPr>
          <p:cNvPr id="14" name="Text Box 18909"/>
          <p:cNvSpPr txBox="1">
            <a:spLocks noChangeArrowheads="1"/>
          </p:cNvSpPr>
          <p:nvPr/>
        </p:nvSpPr>
        <p:spPr bwMode="auto">
          <a:xfrm>
            <a:off x="762000" y="5613395"/>
            <a:ext cx="15544800" cy="7497417"/>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l">
              <a:lnSpc>
                <a:spcPct val="100000"/>
              </a:lnSpc>
              <a:spcBef>
                <a:spcPts val="0"/>
              </a:spcBef>
            </a:pPr>
            <a:r>
              <a:rPr lang="en-US" sz="4000" b="0" dirty="0">
                <a:latin typeface="Palatino Linotype" panose="02040502050505030304" pitchFamily="18" charset="0"/>
              </a:rPr>
              <a:t>	The development speed of AI technologies has increased exponentially in recent years and shows no signs of stopping any time soon. As the capabilities of large </a:t>
            </a:r>
            <a:r>
              <a:rPr lang="en-US" sz="4000" dirty="0">
                <a:latin typeface="Palatino Linotype" panose="02040502050505030304" pitchFamily="18" charset="0"/>
              </a:rPr>
              <a:t>l</a:t>
            </a:r>
            <a:r>
              <a:rPr lang="en-US" sz="4000" b="0" dirty="0">
                <a:latin typeface="Palatino Linotype" panose="02040502050505030304" pitchFamily="18" charset="0"/>
              </a:rPr>
              <a:t>anguage </a:t>
            </a:r>
            <a:r>
              <a:rPr lang="en-US" sz="4000" dirty="0">
                <a:latin typeface="Palatino Linotype" panose="02040502050505030304" pitchFamily="18" charset="0"/>
              </a:rPr>
              <a:t>m</a:t>
            </a:r>
            <a:r>
              <a:rPr lang="en-US" sz="4000" b="0" dirty="0">
                <a:latin typeface="Palatino Linotype" panose="02040502050505030304" pitchFamily="18" charset="0"/>
              </a:rPr>
              <a:t>odels expand beyond simple queries and into territory once fully claimed by experts, there are rising concerns about how to keep AI in check to ensure ethical usage. I would argue that data science is at a greater ethical risk than most other fields regarding the widespread adoption of AI models and tools as there is dangerous potential for misinformation. Many data science practices such as data mining, for example, require a fundamental understanding of context and the intricacies of human behavior, both of which AI struggles to emulate, let alone understand. </a:t>
            </a:r>
          </a:p>
        </p:txBody>
      </p:sp>
      <p:sp>
        <p:nvSpPr>
          <p:cNvPr id="17" name="AutoShape 19168"/>
          <p:cNvSpPr>
            <a:spLocks noChangeArrowheads="1"/>
          </p:cNvSpPr>
          <p:nvPr/>
        </p:nvSpPr>
        <p:spPr bwMode="auto">
          <a:xfrm>
            <a:off x="609600" y="13119598"/>
            <a:ext cx="1554480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BACKGROUND</a:t>
            </a:r>
            <a:endParaRPr lang="en-US" sz="4400" dirty="0">
              <a:latin typeface="Palatino Linotype" panose="02040502050505030304" pitchFamily="18" charset="0"/>
              <a:cs typeface="Times New Roman" pitchFamily="18" charset="0"/>
            </a:endParaRPr>
          </a:p>
        </p:txBody>
      </p:sp>
      <p:sp useBgFill="1">
        <p:nvSpPr>
          <p:cNvPr id="23" name="Text Box 18909"/>
          <p:cNvSpPr txBox="1">
            <a:spLocks noChangeArrowheads="1"/>
          </p:cNvSpPr>
          <p:nvPr/>
        </p:nvSpPr>
        <p:spPr bwMode="auto">
          <a:xfrm>
            <a:off x="16992600" y="21950775"/>
            <a:ext cx="26532839" cy="10698293"/>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4000" dirty="0">
                <a:latin typeface="Palatino Linotype" panose="02040502050505030304" pitchFamily="18" charset="0"/>
                <a:ea typeface="PMingLiU" pitchFamily="18" charset="-120"/>
              </a:rPr>
              <a:t>	A commonly referenced concept for understanding and applying human and AI hybrid decision-making is “</a:t>
            </a:r>
            <a:r>
              <a:rPr lang="en-US" altLang="zh-TW" sz="4000" b="1" dirty="0">
                <a:latin typeface="Palatino Linotype" panose="02040502050505030304" pitchFamily="18" charset="0"/>
                <a:ea typeface="PMingLiU" pitchFamily="18" charset="-120"/>
              </a:rPr>
              <a:t>Human-in-the-loop</a:t>
            </a:r>
            <a:r>
              <a:rPr lang="en-US" altLang="zh-TW" sz="4000" dirty="0">
                <a:latin typeface="Palatino Linotype" panose="02040502050505030304" pitchFamily="18" charset="0"/>
                <a:ea typeface="PMingLiU" pitchFamily="18" charset="-120"/>
              </a:rPr>
              <a:t>,” sometimes shortened to HITL. </a:t>
            </a:r>
            <a:r>
              <a:rPr lang="en-US" altLang="zh-TW" sz="4000" dirty="0" err="1">
                <a:latin typeface="Palatino Linotype" panose="02040502050505030304" pitchFamily="18" charset="0"/>
                <a:ea typeface="PMingLiU" pitchFamily="18" charset="-120"/>
              </a:rPr>
              <a:t>Crootof</a:t>
            </a:r>
            <a:r>
              <a:rPr lang="en-US" altLang="zh-TW" sz="4000" dirty="0">
                <a:latin typeface="Palatino Linotype" panose="02040502050505030304" pitchFamily="18" charset="0"/>
                <a:ea typeface="PMingLiU" pitchFamily="18" charset="-120"/>
              </a:rPr>
              <a:t> provides some helpful recommendations regarding the implementation of HITL that can be considered for policy-making on both the corporate and government levels (p. 487-503). She emphasizes the importance of clearly identifying the human’s intended role in the hybrid system and ensuring that the technology grants sufficient access for the human to view and/or change relevant information and results (p. 488-490). </a:t>
            </a:r>
            <a:r>
              <a:rPr lang="en-US" altLang="zh-TW" sz="4000" dirty="0" err="1">
                <a:latin typeface="Palatino Linotype" panose="02040502050505030304" pitchFamily="18" charset="0"/>
                <a:ea typeface="PMingLiU" pitchFamily="18" charset="-120"/>
              </a:rPr>
              <a:t>Crootof</a:t>
            </a:r>
            <a:r>
              <a:rPr lang="en-US" altLang="zh-TW" sz="4000" dirty="0">
                <a:latin typeface="Palatino Linotype" panose="02040502050505030304" pitchFamily="18" charset="0"/>
                <a:ea typeface="PMingLiU" pitchFamily="18" charset="-120"/>
              </a:rPr>
              <a:t> also states that context of the problem should be considered when deciding what roles humans need to play in decision-making (p. 490-492). For example, we are mostly comfortable allowing an AI to fully automate processes such as grammar correction, most of us would not be comfortable allowing an AI to fully automate which stocks we invest in.</a:t>
            </a:r>
          </a:p>
          <a:p>
            <a:pPr eaLnBrk="1" hangingPunct="1"/>
            <a:endParaRPr lang="en-US" altLang="zh-TW" sz="800" dirty="0">
              <a:latin typeface="Palatino Linotype" panose="02040502050505030304" pitchFamily="18" charset="0"/>
              <a:ea typeface="PMingLiU" pitchFamily="18" charset="-120"/>
            </a:endParaRPr>
          </a:p>
          <a:p>
            <a:pPr eaLnBrk="1" hangingPunct="1"/>
            <a:r>
              <a:rPr lang="en-US" altLang="zh-TW" sz="4000" dirty="0">
                <a:latin typeface="Palatino Linotype" panose="02040502050505030304" pitchFamily="18" charset="0"/>
                <a:ea typeface="PMingLiU" pitchFamily="18" charset="-120"/>
              </a:rPr>
              <a:t>	We can also pull from existing examples of hybrid system regulations to help understand what features are most beneficial to creating a new system. A major focus in the regulation creation process should be to ensure the usability of the system interface wherever humans are expected or required to interact. A complicated or unclear user interface can contribute to miscommunication between the human and the AI. The relevant humans should be able to receive relevant, timely feedback from the AI, and the AI should be responsive to human input. Additionally, </a:t>
            </a:r>
            <a:r>
              <a:rPr lang="en-US" altLang="zh-TW" sz="4000" dirty="0" err="1">
                <a:latin typeface="Palatino Linotype" panose="02040502050505030304" pitchFamily="18" charset="0"/>
                <a:ea typeface="PMingLiU" pitchFamily="18" charset="-120"/>
              </a:rPr>
              <a:t>Crootof</a:t>
            </a:r>
            <a:r>
              <a:rPr lang="en-US" altLang="zh-TW" sz="4000" dirty="0">
                <a:latin typeface="Palatino Linotype" panose="02040502050505030304" pitchFamily="18" charset="0"/>
                <a:ea typeface="PMingLiU" pitchFamily="18" charset="-120"/>
              </a:rPr>
              <a:t> suggests, “Technological elements of hybrid systems should be designed to be resilient and facilitate organizational resilience” (p. 499). This is to ensure smooth transfer of data and analysis results between the AI and humans.</a:t>
            </a:r>
          </a:p>
        </p:txBody>
      </p:sp>
      <p:sp useBgFill="1">
        <p:nvSpPr>
          <p:cNvPr id="24" name="Text Box 18909"/>
          <p:cNvSpPr txBox="1">
            <a:spLocks noChangeArrowheads="1"/>
          </p:cNvSpPr>
          <p:nvPr/>
        </p:nvSpPr>
        <p:spPr bwMode="auto">
          <a:xfrm>
            <a:off x="16992600" y="5613395"/>
            <a:ext cx="26532839" cy="15499607"/>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4000" b="1" u="sng" dirty="0">
                <a:latin typeface="Palatino Linotype" panose="02040502050505030304" pitchFamily="18" charset="0"/>
                <a:ea typeface="PMingLiU" pitchFamily="18" charset="-120"/>
              </a:rPr>
              <a:t>What about…</a:t>
            </a:r>
          </a:p>
          <a:p>
            <a:pPr eaLnBrk="1" hangingPunct="1"/>
            <a:endParaRPr lang="en-US" altLang="zh-TW" sz="800" b="1" u="sng" dirty="0">
              <a:latin typeface="Palatino Linotype" panose="02040502050505030304" pitchFamily="18" charset="0"/>
              <a:ea typeface="PMingLiU" pitchFamily="18" charset="-120"/>
            </a:endParaRPr>
          </a:p>
          <a:p>
            <a:pPr eaLnBrk="1" hangingPunct="1"/>
            <a:r>
              <a:rPr lang="en-US" altLang="zh-TW" sz="4000" b="1" dirty="0">
                <a:latin typeface="Palatino Linotype" panose="02040502050505030304" pitchFamily="18" charset="0"/>
                <a:ea typeface="PMingLiU" pitchFamily="18" charset="-120"/>
              </a:rPr>
              <a:t>…Efficiency? Won’t the inclusion of humans slow down our ability to make business decisions?</a:t>
            </a:r>
          </a:p>
          <a:p>
            <a:pPr marL="571500" indent="-571500" eaLnBrk="1" hangingPunct="1">
              <a:buFont typeface="Wingdings" panose="05000000000000000000" pitchFamily="2" charset="2"/>
              <a:buChar char="Ø"/>
            </a:pPr>
            <a:r>
              <a:rPr lang="en-US" altLang="zh-TW" sz="4000" dirty="0">
                <a:latin typeface="Palatino Linotype" panose="02040502050505030304" pitchFamily="18" charset="0"/>
                <a:ea typeface="PMingLiU" pitchFamily="18" charset="-120"/>
              </a:rPr>
              <a:t>With proper implementation of a hybrid decision-making system, businesses can still reap the benefits of expedited AI results with the additional comfort of receiving human expert-approval. Additionally, with the inclusion of data analysts well-versed in the relevant subject, results can also be explained to business executives in a clear and easy-to-interpret format (Church).</a:t>
            </a:r>
          </a:p>
          <a:p>
            <a:pPr marL="571500" indent="-571500" eaLnBrk="1" hangingPunct="1">
              <a:buFont typeface="Wingdings" panose="05000000000000000000" pitchFamily="2" charset="2"/>
              <a:buChar char="Ø"/>
            </a:pPr>
            <a:endParaRPr lang="en-US" altLang="zh-TW" sz="2000" dirty="0">
              <a:latin typeface="Palatino Linotype" panose="02040502050505030304" pitchFamily="18" charset="0"/>
              <a:ea typeface="PMingLiU" pitchFamily="18" charset="-120"/>
            </a:endParaRPr>
          </a:p>
          <a:p>
            <a:pPr eaLnBrk="1" hangingPunct="1"/>
            <a:r>
              <a:rPr lang="en-US" altLang="zh-TW" sz="4000" b="1" dirty="0">
                <a:latin typeface="Palatino Linotype" panose="02040502050505030304" pitchFamily="18" charset="0"/>
                <a:ea typeface="PMingLiU" pitchFamily="18" charset="-120"/>
              </a:rPr>
              <a:t>…Accuracy? Hasn’t AI been shown to be more accurate than humans on average?</a:t>
            </a:r>
          </a:p>
          <a:p>
            <a:pPr marL="571500" indent="-571500" eaLnBrk="1" hangingPunct="1">
              <a:buFont typeface="Wingdings" panose="05000000000000000000" pitchFamily="2" charset="2"/>
              <a:buChar char="Ø"/>
            </a:pPr>
            <a:r>
              <a:rPr lang="en-US" altLang="zh-TW" sz="4000" dirty="0">
                <a:latin typeface="Palatino Linotype" panose="02040502050505030304" pitchFamily="18" charset="0"/>
                <a:ea typeface="PMingLiU" pitchFamily="18" charset="-120"/>
              </a:rPr>
              <a:t>While the average human may be slightly less accurate than AI-generated results, this is not necessarily true when discussing the accuracy of experts in their relevant fields (Araujo, p. 613). Artificial intelligence has also been known to make errors commonly known as “hallucinations” in which it presents factually incorrect results as correct. Not only do AI systems such as ChatGPT commonly produce false results, but they also tend to produce false citations to support their results (Emsley, p. 1-2). The inclusion of educated experts relevant to the data being studied can prevent the use of misinformation.</a:t>
            </a:r>
          </a:p>
          <a:p>
            <a:pPr eaLnBrk="1" hangingPunct="1"/>
            <a:endParaRPr lang="en-US" altLang="zh-TW" sz="2000" dirty="0">
              <a:latin typeface="Palatino Linotype" panose="02040502050505030304" pitchFamily="18" charset="0"/>
              <a:ea typeface="PMingLiU" pitchFamily="18" charset="-120"/>
            </a:endParaRPr>
          </a:p>
          <a:p>
            <a:pPr eaLnBrk="1" hangingPunct="1"/>
            <a:r>
              <a:rPr lang="en-US" altLang="zh-TW" sz="4000" b="1" dirty="0">
                <a:latin typeface="Palatino Linotype" panose="02040502050505030304" pitchFamily="18" charset="0"/>
                <a:ea typeface="PMingLiU" pitchFamily="18" charset="-120"/>
              </a:rPr>
              <a:t>…Automation bias? What’s stopping the humans involved from just approving whatever the AI produces?</a:t>
            </a:r>
          </a:p>
          <a:p>
            <a:pPr marL="571500" indent="-571500" eaLnBrk="1" hangingPunct="1">
              <a:buFont typeface="Wingdings" panose="05000000000000000000" pitchFamily="2" charset="2"/>
              <a:buChar char="Ø"/>
            </a:pPr>
            <a:r>
              <a:rPr lang="en-US" altLang="zh-TW" sz="4000" dirty="0">
                <a:latin typeface="Palatino Linotype" panose="02040502050505030304" pitchFamily="18" charset="0"/>
                <a:ea typeface="PMingLiU" pitchFamily="18" charset="-120"/>
              </a:rPr>
              <a:t>Most data scientists work as part of a team in which projects are tackled as a group. Although these people tend to have differing roles in the analysis process, they are still likely to identify potential errors made by others earlier along in the process. This is also a great reason to ensure checks are being made on both AI and human-produced work throughout every step of the analysis.</a:t>
            </a:r>
          </a:p>
          <a:p>
            <a:pPr marL="571500" indent="-571500" eaLnBrk="1" hangingPunct="1">
              <a:buFont typeface="Wingdings" panose="05000000000000000000" pitchFamily="2" charset="2"/>
              <a:buChar char="Ø"/>
            </a:pPr>
            <a:endParaRPr lang="en-US" altLang="zh-TW" sz="4000" dirty="0">
              <a:latin typeface="Palatino Linotype" panose="02040502050505030304" pitchFamily="18" charset="0"/>
              <a:ea typeface="PMingLiU" pitchFamily="18" charset="-120"/>
            </a:endParaRPr>
          </a:p>
          <a:p>
            <a:pPr eaLnBrk="1" hangingPunct="1"/>
            <a:r>
              <a:rPr lang="en-US" altLang="zh-TW" sz="4000" b="1" u="sng" dirty="0">
                <a:latin typeface="Palatino Linotype" panose="02040502050505030304" pitchFamily="18" charset="0"/>
                <a:ea typeface="PMingLiU" pitchFamily="18" charset="-120"/>
              </a:rPr>
              <a:t>Conclusion</a:t>
            </a:r>
          </a:p>
          <a:p>
            <a:pPr eaLnBrk="1" hangingPunct="1"/>
            <a:endParaRPr lang="en-US" altLang="zh-TW" sz="800" b="1" u="sng" dirty="0">
              <a:latin typeface="Palatino Linotype" panose="02040502050505030304" pitchFamily="18" charset="0"/>
              <a:ea typeface="PMingLiU" pitchFamily="18" charset="-120"/>
            </a:endParaRPr>
          </a:p>
          <a:p>
            <a:pPr eaLnBrk="1" hangingPunct="1"/>
            <a:r>
              <a:rPr lang="en-US" altLang="zh-TW" sz="4000" dirty="0">
                <a:highlight>
                  <a:srgbClr val="FFF685"/>
                </a:highlight>
                <a:latin typeface="Palatino Linotype" panose="02040502050505030304" pitchFamily="18" charset="0"/>
                <a:ea typeface="PMingLiU" pitchFamily="18" charset="-120"/>
              </a:rPr>
              <a:t>	Not only do we need to keep humans involved in AI decision-making, but we also need those we are placing in these roles to have proper education and expertise in the relevant fields to ensure ethical and accurate data results are produced.</a:t>
            </a:r>
          </a:p>
        </p:txBody>
      </p:sp>
      <p:sp>
        <p:nvSpPr>
          <p:cNvPr id="26" name="AutoShape 15648"/>
          <p:cNvSpPr>
            <a:spLocks noChangeArrowheads="1"/>
          </p:cNvSpPr>
          <p:nvPr/>
        </p:nvSpPr>
        <p:spPr bwMode="auto">
          <a:xfrm>
            <a:off x="16992599" y="20812696"/>
            <a:ext cx="2634996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HOW DO WE APPLY HYBRID DECISION-MAKING?</a:t>
            </a:r>
            <a:endParaRPr lang="en-US" sz="4400" dirty="0">
              <a:latin typeface="Palatino Linotype" panose="02040502050505030304" pitchFamily="18" charset="0"/>
              <a:cs typeface="Times New Roman" pitchFamily="18" charset="0"/>
            </a:endParaRPr>
          </a:p>
        </p:txBody>
      </p:sp>
      <p:sp>
        <p:nvSpPr>
          <p:cNvPr id="27" name="AutoShape 15648"/>
          <p:cNvSpPr>
            <a:spLocks noChangeArrowheads="1"/>
          </p:cNvSpPr>
          <p:nvPr/>
        </p:nvSpPr>
        <p:spPr bwMode="auto">
          <a:xfrm>
            <a:off x="609600" y="27980134"/>
            <a:ext cx="1554480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SOURCES</a:t>
            </a:r>
            <a:endParaRPr lang="en-US" sz="4400" dirty="0">
              <a:latin typeface="Palatino Linotype" panose="02040502050505030304" pitchFamily="18" charset="0"/>
              <a:cs typeface="Times New Roman" pitchFamily="18" charset="0"/>
            </a:endParaRPr>
          </a:p>
        </p:txBody>
      </p:sp>
      <p:sp useBgFill="1">
        <p:nvSpPr>
          <p:cNvPr id="28" name="Text Box 18909"/>
          <p:cNvSpPr txBox="1">
            <a:spLocks noChangeArrowheads="1"/>
          </p:cNvSpPr>
          <p:nvPr/>
        </p:nvSpPr>
        <p:spPr bwMode="auto">
          <a:xfrm>
            <a:off x="959013" y="30225553"/>
            <a:ext cx="3665400" cy="1588107"/>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4800" b="1" dirty="0" err="1">
                <a:solidFill>
                  <a:srgbClr val="2DBA4E"/>
                </a:solidFill>
                <a:latin typeface="Palatino Linotype" panose="02040502050505030304" pitchFamily="18" charset="0"/>
                <a:ea typeface="PMingLiU" pitchFamily="18" charset="-120"/>
              </a:rPr>
              <a:t>Github</a:t>
            </a:r>
            <a:r>
              <a:rPr lang="en-US" altLang="zh-TW" sz="4800" b="1" dirty="0">
                <a:latin typeface="Palatino Linotype" panose="02040502050505030304" pitchFamily="18" charset="0"/>
                <a:ea typeface="PMingLiU" pitchFamily="18" charset="-120"/>
              </a:rPr>
              <a:t> / References:</a:t>
            </a:r>
          </a:p>
        </p:txBody>
      </p:sp>
      <p:pic>
        <p:nvPicPr>
          <p:cNvPr id="18" name="Picture 26"/>
          <p:cNvPicPr>
            <a:picLocks noChangeAspect="1"/>
          </p:cNvPicPr>
          <p:nvPr/>
        </p:nvPicPr>
        <p:blipFill>
          <a:blip r:embed="rId2"/>
          <a:srcRect/>
          <a:stretch/>
        </p:blipFill>
        <p:spPr bwMode="auto">
          <a:xfrm>
            <a:off x="484096" y="501273"/>
            <a:ext cx="9144692" cy="291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90"/>
          <p:cNvSpPr>
            <a:spLocks noChangeArrowheads="1"/>
          </p:cNvSpPr>
          <p:nvPr/>
        </p:nvSpPr>
        <p:spPr bwMode="auto">
          <a:xfrm>
            <a:off x="9921240" y="330683"/>
            <a:ext cx="24048720" cy="3367429"/>
          </a:xfrm>
          <a:prstGeom prst="rect">
            <a:avLst/>
          </a:prstGeom>
          <a:solidFill>
            <a:srgbClr val="FFCC00"/>
          </a:solidFill>
          <a:ln>
            <a:noFill/>
          </a:ln>
        </p:spPr>
        <p:txBody>
          <a:bodyPr wrap="square" lIns="225903" tIns="112951" rIns="225903" bIns="112951">
            <a:spAutoFit/>
          </a:bodyPr>
          <a:lstStyle/>
          <a:p>
            <a:pPr algn="ctr" defTabSz="2259013">
              <a:lnSpc>
                <a:spcPct val="100000"/>
              </a:lnSpc>
              <a:spcBef>
                <a:spcPts val="0"/>
              </a:spcBef>
            </a:pPr>
            <a:r>
              <a:rPr lang="en-US" sz="7200" b="0" dirty="0">
                <a:latin typeface="Times New Roman" panose="02020603050405020304" pitchFamily="18" charset="0"/>
                <a:cs typeface="Times New Roman" panose="02020603050405020304" pitchFamily="18" charset="0"/>
              </a:rPr>
              <a:t>The Necessity of Human and AI Hybrid Decision-Making in Data Science</a:t>
            </a:r>
            <a:br>
              <a:rPr lang="en-US" sz="6600" dirty="0">
                <a:latin typeface="Times New Roman" panose="02020603050405020304" pitchFamily="18" charset="0"/>
                <a:cs typeface="Times New Roman" panose="02020603050405020304" pitchFamily="18" charset="0"/>
              </a:rPr>
            </a:br>
            <a:r>
              <a:rPr lang="en-US" sz="6000" b="0" dirty="0">
                <a:latin typeface="Times New Roman" panose="02020603050405020304" pitchFamily="18" charset="0"/>
                <a:cs typeface="Times New Roman" panose="02020603050405020304" pitchFamily="18" charset="0"/>
              </a:rPr>
              <a:t>Megan Wilder – Expected Graduation: Spring 2025</a:t>
            </a:r>
            <a:endParaRPr lang="en-US" sz="6600" b="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8457C5-C5F5-C6A7-8A47-A87A7623E182}"/>
              </a:ext>
            </a:extLst>
          </p:cNvPr>
          <p:cNvSpPr txBox="1"/>
          <p:nvPr/>
        </p:nvSpPr>
        <p:spPr>
          <a:xfrm>
            <a:off x="13639799" y="3633210"/>
            <a:ext cx="16611602" cy="830997"/>
          </a:xfrm>
          <a:prstGeom prst="rect">
            <a:avLst/>
          </a:prstGeom>
          <a:noFill/>
        </p:spPr>
        <p:txBody>
          <a:bodyPr wrap="square">
            <a:spAutoFit/>
          </a:bodyPr>
          <a:lstStyle/>
          <a:p>
            <a:pPr algn="ctr" defTabSz="2259013">
              <a:lnSpc>
                <a:spcPct val="100000"/>
              </a:lnSpc>
            </a:pPr>
            <a:r>
              <a:rPr lang="en-US" sz="4800" dirty="0">
                <a:latin typeface="Times New Roman" panose="02020603050405020304" pitchFamily="18" charset="0"/>
                <a:cs typeface="Times New Roman" panose="02020603050405020304" pitchFamily="18" charset="0"/>
              </a:rPr>
              <a:t>Dr. Kevin </a:t>
            </a:r>
            <a:r>
              <a:rPr lang="en-US" sz="4800" dirty="0" err="1">
                <a:latin typeface="Times New Roman" panose="02020603050405020304" pitchFamily="18" charset="0"/>
                <a:cs typeface="Times New Roman" panose="02020603050405020304" pitchFamily="18" charset="0"/>
              </a:rPr>
              <a:t>Gittner</a:t>
            </a:r>
            <a:endParaRPr lang="en-US" sz="4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74D88C5-7FE0-D54C-5EDB-4A81A6734BF9}"/>
              </a:ext>
            </a:extLst>
          </p:cNvPr>
          <p:cNvPicPr>
            <a:picLocks noChangeAspect="1"/>
          </p:cNvPicPr>
          <p:nvPr/>
        </p:nvPicPr>
        <p:blipFill>
          <a:blip r:embed="rId3"/>
          <a:stretch>
            <a:fillRect/>
          </a:stretch>
        </p:blipFill>
        <p:spPr>
          <a:xfrm>
            <a:off x="4236117" y="29253001"/>
            <a:ext cx="3665400" cy="3665400"/>
          </a:xfrm>
          <a:prstGeom prst="rect">
            <a:avLst/>
          </a:prstGeom>
        </p:spPr>
      </p:pic>
      <p:pic>
        <p:nvPicPr>
          <p:cNvPr id="6" name="Picture 5">
            <a:extLst>
              <a:ext uri="{FF2B5EF4-FFF2-40B4-BE49-F238E27FC236}">
                <a16:creationId xmlns:a16="http://schemas.microsoft.com/office/drawing/2014/main" id="{F9435489-34B6-4CD8-0780-70B7E9974A71}"/>
              </a:ext>
            </a:extLst>
          </p:cNvPr>
          <p:cNvPicPr>
            <a:picLocks noChangeAspect="1"/>
          </p:cNvPicPr>
          <p:nvPr/>
        </p:nvPicPr>
        <p:blipFill>
          <a:blip r:embed="rId4"/>
          <a:stretch>
            <a:fillRect/>
          </a:stretch>
        </p:blipFill>
        <p:spPr>
          <a:xfrm>
            <a:off x="11699487" y="29629769"/>
            <a:ext cx="2911863" cy="2911863"/>
          </a:xfrm>
          <a:prstGeom prst="rect">
            <a:avLst/>
          </a:prstGeom>
        </p:spPr>
      </p:pic>
      <p:sp useBgFill="1">
        <p:nvSpPr>
          <p:cNvPr id="9" name="Text Box 18909">
            <a:extLst>
              <a:ext uri="{FF2B5EF4-FFF2-40B4-BE49-F238E27FC236}">
                <a16:creationId xmlns:a16="http://schemas.microsoft.com/office/drawing/2014/main" id="{2D035F90-C0F7-CF06-4408-BB9BB20FA6C7}"/>
              </a:ext>
            </a:extLst>
          </p:cNvPr>
          <p:cNvSpPr txBox="1">
            <a:spLocks noChangeArrowheads="1"/>
          </p:cNvSpPr>
          <p:nvPr/>
        </p:nvSpPr>
        <p:spPr bwMode="auto">
          <a:xfrm>
            <a:off x="8458200" y="30594886"/>
            <a:ext cx="2853490" cy="849443"/>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4800" b="1" dirty="0">
                <a:solidFill>
                  <a:srgbClr val="0072B1"/>
                </a:solidFill>
                <a:latin typeface="Palatino Linotype" panose="02040502050505030304" pitchFamily="18" charset="0"/>
                <a:ea typeface="PMingLiU" pitchFamily="18" charset="-120"/>
              </a:rPr>
              <a:t>LinkedIn</a:t>
            </a:r>
            <a:r>
              <a:rPr lang="en-US" altLang="zh-TW" sz="4800" b="1" dirty="0">
                <a:latin typeface="Palatino Linotype" panose="02040502050505030304" pitchFamily="18" charset="0"/>
                <a:ea typeface="PMingLiU" pitchFamily="18" charset="-12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6504C73-706C-5723-4B53-BF9C00F99A38}"/>
              </a:ext>
            </a:extLst>
          </p:cNvPr>
          <p:cNvSpPr/>
          <p:nvPr/>
        </p:nvSpPr>
        <p:spPr>
          <a:xfrm>
            <a:off x="4391526" y="4516571"/>
            <a:ext cx="35108147" cy="27065713"/>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6200000" scaled="1"/>
            <a:tileRect/>
          </a:gradFill>
          <a:ln w="76200"/>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EA38A-A2CF-31BE-9542-990BBEE73E32}"/>
              </a:ext>
            </a:extLst>
          </p:cNvPr>
          <p:cNvSpPr>
            <a:spLocks noGrp="1"/>
          </p:cNvSpPr>
          <p:nvPr>
            <p:ph type="title"/>
          </p:nvPr>
        </p:nvSpPr>
        <p:spPr>
          <a:xfrm>
            <a:off x="2194560" y="14849949"/>
            <a:ext cx="39502080" cy="5486400"/>
          </a:xfrm>
          <a:noFill/>
        </p:spPr>
        <p:txBody>
          <a:bodyPr>
            <a:noAutofit/>
          </a:bodyPr>
          <a:lstStyle/>
          <a:p>
            <a: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t>We Need to </a:t>
            </a:r>
            <a:b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br>
            <a: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t>Babysit AI</a:t>
            </a:r>
            <a:b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br>
            <a:b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br>
            <a:b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br>
            <a:b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br>
            <a:b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br>
            <a:r>
              <a:rPr lang="en-US" sz="24400" b="1" dirty="0">
                <a:ln w="57150">
                  <a:solidFill>
                    <a:schemeClr val="accent2"/>
                  </a:solidFill>
                  <a:prstDash val="solid"/>
                </a:ln>
                <a:solidFill>
                  <a:schemeClr val="accent4"/>
                </a:solidFill>
                <a:effectLst>
                  <a:outerShdw blurRad="50800" dist="38100" algn="l" rotWithShape="0">
                    <a:prstClr val="black">
                      <a:alpha val="40000"/>
                    </a:prstClr>
                  </a:outerShdw>
                </a:effectLst>
                <a:latin typeface="Verdana" panose="020B0604030504040204" pitchFamily="34" charset="0"/>
                <a:ea typeface="Verdana" panose="020B0604030504040204" pitchFamily="34" charset="0"/>
              </a:rPr>
              <a:t>Here’s Why</a:t>
            </a:r>
          </a:p>
        </p:txBody>
      </p:sp>
      <p:pic>
        <p:nvPicPr>
          <p:cNvPr id="4" name="Picture 26">
            <a:extLst>
              <a:ext uri="{FF2B5EF4-FFF2-40B4-BE49-F238E27FC236}">
                <a16:creationId xmlns:a16="http://schemas.microsoft.com/office/drawing/2014/main" id="{B8FD5C86-67D4-21BA-0A4B-D6E83EDCA9ED}"/>
              </a:ext>
            </a:extLst>
          </p:cNvPr>
          <p:cNvPicPr>
            <a:picLocks noChangeAspect="1"/>
          </p:cNvPicPr>
          <p:nvPr/>
        </p:nvPicPr>
        <p:blipFill>
          <a:blip r:embed="rId2"/>
          <a:srcRect/>
          <a:stretch/>
        </p:blipFill>
        <p:spPr bwMode="auto">
          <a:xfrm>
            <a:off x="484096" y="501273"/>
            <a:ext cx="9144692" cy="291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9" descr="Open laptop device">
            <a:extLst>
              <a:ext uri="{FF2B5EF4-FFF2-40B4-BE49-F238E27FC236}">
                <a16:creationId xmlns:a16="http://schemas.microsoft.com/office/drawing/2014/main" id="{EFF6B86E-2A73-DF25-0054-4EAC0179C3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59934" y="14563958"/>
            <a:ext cx="11031538" cy="7862905"/>
          </a:xfrm>
          <a:prstGeom prst="rect">
            <a:avLst/>
          </a:prstGeom>
        </p:spPr>
      </p:pic>
      <p:pic>
        <p:nvPicPr>
          <p:cNvPr id="6" name="Graphic 5" descr="A friendly robot">
            <a:extLst>
              <a:ext uri="{FF2B5EF4-FFF2-40B4-BE49-F238E27FC236}">
                <a16:creationId xmlns:a16="http://schemas.microsoft.com/office/drawing/2014/main" id="{78B2F8A9-A13A-2A1D-B5B3-EDEE6EE756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540717" y="15258163"/>
            <a:ext cx="4669972" cy="4669972"/>
          </a:xfrm>
          <a:prstGeom prst="rect">
            <a:avLst/>
          </a:prstGeom>
        </p:spPr>
      </p:pic>
      <p:pic>
        <p:nvPicPr>
          <p:cNvPr id="13" name="Graphic 12" descr="Mom with stroller with solid fill">
            <a:extLst>
              <a:ext uri="{FF2B5EF4-FFF2-40B4-BE49-F238E27FC236}">
                <a16:creationId xmlns:a16="http://schemas.microsoft.com/office/drawing/2014/main" id="{CED6636A-08F4-B5CB-0BBD-5E4C5EFAA6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90507" y="12083243"/>
            <a:ext cx="13231199" cy="13231199"/>
          </a:xfrm>
          <a:prstGeom prst="rect">
            <a:avLst/>
          </a:prstGeom>
        </p:spPr>
      </p:pic>
      <p:sp>
        <p:nvSpPr>
          <p:cNvPr id="16" name="TextBox 15">
            <a:extLst>
              <a:ext uri="{FF2B5EF4-FFF2-40B4-BE49-F238E27FC236}">
                <a16:creationId xmlns:a16="http://schemas.microsoft.com/office/drawing/2014/main" id="{EB5D2DC7-3D65-ACF7-4791-D34C76869550}"/>
              </a:ext>
            </a:extLst>
          </p:cNvPr>
          <p:cNvSpPr txBox="1"/>
          <p:nvPr/>
        </p:nvSpPr>
        <p:spPr>
          <a:xfrm>
            <a:off x="10972799" y="3357912"/>
            <a:ext cx="21945600" cy="1015663"/>
          </a:xfrm>
          <a:prstGeom prst="rect">
            <a:avLst/>
          </a:prstGeom>
          <a:noFill/>
        </p:spPr>
        <p:txBody>
          <a:bodyPr wrap="square">
            <a:spAutoFit/>
          </a:bodyPr>
          <a:lstStyle/>
          <a:p>
            <a:pPr algn="ctr"/>
            <a:r>
              <a:rPr lang="en-US" sz="6000" b="0" dirty="0">
                <a:latin typeface="Times New Roman" panose="02020603050405020304" pitchFamily="18" charset="0"/>
                <a:cs typeface="Times New Roman" panose="02020603050405020304" pitchFamily="18" charset="0"/>
              </a:rPr>
              <a:t>Megan Wilder – Expected Graduation: Spring 2025</a:t>
            </a:r>
            <a:endParaRPr lang="en-US" sz="6000" dirty="0"/>
          </a:p>
        </p:txBody>
      </p:sp>
    </p:spTree>
    <p:extLst>
      <p:ext uri="{BB962C8B-B14F-4D97-AF65-F5344CB8AC3E}">
        <p14:creationId xmlns:p14="http://schemas.microsoft.com/office/powerpoint/2010/main" val="3915796720"/>
      </p:ext>
    </p:extLst>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2595</TotalTime>
  <Words>1054</Words>
  <Application>Microsoft Office PowerPoint</Application>
  <PresentationFormat>Custom</PresentationFormat>
  <Paragraphs>34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Gill Sans MT</vt:lpstr>
      <vt:lpstr>Palatino Linotype</vt:lpstr>
      <vt:lpstr>Times New Roman</vt:lpstr>
      <vt:lpstr>Verdana</vt:lpstr>
      <vt:lpstr>Wingdings</vt:lpstr>
      <vt:lpstr>KSUTheme</vt:lpstr>
      <vt:lpstr>PowerPoint Presentation</vt:lpstr>
      <vt:lpstr>We Need to  Babysit AI     Here’s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Megan Wilder</cp:lastModifiedBy>
  <cp:revision>110</cp:revision>
  <cp:lastPrinted>2010-08-23T14:37:47Z</cp:lastPrinted>
  <dcterms:created xsi:type="dcterms:W3CDTF">2011-09-28T16:46:38Z</dcterms:created>
  <dcterms:modified xsi:type="dcterms:W3CDTF">2025-04-13T03:04:53Z</dcterms:modified>
</cp:coreProperties>
</file>